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3" r:id="rId1"/>
  </p:sldMasterIdLst>
  <p:sldIdLst>
    <p:sldId id="259" r:id="rId2"/>
  </p:sldIdLst>
  <p:sldSz cx="9144000" cy="5143500" type="screen16x9"/>
  <p:notesSz cx="6858000" cy="9144000"/>
  <p:embeddedFontLst>
    <p:embeddedFont>
      <p:font typeface="Open Sans" panose="020B0604020202020204" charset="0"/>
      <p:regular r:id="rId3"/>
      <p:bold r:id="rId4"/>
      <p:italic r:id="rId5"/>
      <p:boldItalic r:id="rId6"/>
    </p:embeddedFont>
    <p:embeddedFont>
      <p:font typeface="Archivo Narrow" panose="020B0604020202020204" charset="-18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1_Title N-tab BLU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87929" y="301982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42829" y="2038350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chivo Narrow"/>
              <a:buNone/>
              <a:defRPr sz="4200" b="1" i="0" u="none" strike="noStrike" cap="none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56825" y="4901675"/>
            <a:ext cx="3168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2" name="Shape 22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Side-by-s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94360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Shape 74"/>
          <p:cNvSpPr>
            <a:spLocks noGrp="1"/>
          </p:cNvSpPr>
          <p:nvPr>
            <p:ph type="chart" idx="2"/>
          </p:nvPr>
        </p:nvSpPr>
        <p:spPr>
          <a:xfrm>
            <a:off x="711200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Shape 77"/>
          <p:cNvSpPr>
            <a:spLocks noGrp="1"/>
          </p:cNvSpPr>
          <p:nvPr>
            <p:ph type="chart" idx="4"/>
          </p:nvPr>
        </p:nvSpPr>
        <p:spPr>
          <a:xfrm>
            <a:off x="4862512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5"/>
          </p:nvPr>
        </p:nvSpPr>
        <p:spPr>
          <a:xfrm>
            <a:off x="4761666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6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0" name="Shape 80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Divider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290" cy="51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Blue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8877553" y="4932944"/>
            <a:ext cx="141063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90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04800" y="518622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7" name="Shape 8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7_Char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94360" y="1327684"/>
            <a:ext cx="7876476" cy="188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Shape 90"/>
          <p:cNvSpPr>
            <a:spLocks noGrp="1"/>
          </p:cNvSpPr>
          <p:nvPr>
            <p:ph type="chart" idx="2"/>
          </p:nvPr>
        </p:nvSpPr>
        <p:spPr>
          <a:xfrm>
            <a:off x="591172" y="2016352"/>
            <a:ext cx="7882286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4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8_Side-by-s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94360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Shape 96"/>
          <p:cNvSpPr>
            <a:spLocks noGrp="1"/>
          </p:cNvSpPr>
          <p:nvPr>
            <p:ph type="chart" idx="2"/>
          </p:nvPr>
        </p:nvSpPr>
        <p:spPr>
          <a:xfrm>
            <a:off x="711200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Shape 99"/>
          <p:cNvSpPr>
            <a:spLocks noGrp="1"/>
          </p:cNvSpPr>
          <p:nvPr>
            <p:ph type="chart" idx="4"/>
          </p:nvPr>
        </p:nvSpPr>
        <p:spPr>
          <a:xfrm>
            <a:off x="4862512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5"/>
          </p:nvPr>
        </p:nvSpPr>
        <p:spPr>
          <a:xfrm>
            <a:off x="4761666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6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Divider Texture GOLD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Oran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28600" y="2064683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50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Quote Texture GOL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Oran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3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lt1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1" name="Shape 111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Quote Whit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6" name="Shape 116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Divider Texture GREE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Gree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9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31308" y="2064683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50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Divider Whi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800" y="2064683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5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25" name="Shape 125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93725" y="354012"/>
            <a:ext cx="8165591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594360" y="1490471"/>
            <a:ext cx="8165591" cy="3059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2" name="Shape 132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2_Title Full Logo BL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87929" y="313639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2829" y="2112264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6825" y="4901675"/>
            <a:ext cx="2891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29" name="Shape 29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6" y="1423174"/>
            <a:ext cx="952280" cy="33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ab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8" name="Shape 138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594360" y="353483"/>
            <a:ext cx="8166671" cy="433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4" name="Shape 144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End Slide N-tab BLU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717" y="1767942"/>
            <a:ext cx="1606563" cy="160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End Slide Full Logo BLU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851" y="1770501"/>
            <a:ext cx="3752295" cy="13244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9_Tabl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Quote Whit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Quote Texture BLU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3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lt1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5" name="Shape 165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Divider Whit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85800" y="2064683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5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Divider Texture BLU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28600" y="2064683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50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N-tab PURP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Purp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242686" y="2037157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2"/>
          </p:nvPr>
        </p:nvSpPr>
        <p:spPr>
          <a:xfrm>
            <a:off x="287929" y="301982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2b_Title Full Photo BLU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300" cy="51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2169" y="4496657"/>
            <a:ext cx="28911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3" name="Shape 33" descr="Blue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 rot="-5400000">
            <a:off x="-1193749" y="3720891"/>
            <a:ext cx="25443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2017 The Nielsen Company. Confidential and proprietary.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296537" y="639389"/>
            <a:ext cx="7881000" cy="6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Full Logo PURP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Purp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42829" y="2112264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85" name="Shape 185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6" y="1423174"/>
            <a:ext cx="952280" cy="33675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subTitle" idx="2"/>
          </p:nvPr>
        </p:nvSpPr>
        <p:spPr>
          <a:xfrm>
            <a:off x="287929" y="313639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b_Title Full Photo PURP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300" cy="51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Purple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292169" y="4496657"/>
            <a:ext cx="28911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296537" y="639389"/>
            <a:ext cx="7881000" cy="6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3" name="Shape 193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N-tab Whit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296537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9" name="Shape 199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38" y="1380251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Full Logo Whit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332821" y="3175289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292169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6" name="Shape 206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802" y="1412344"/>
            <a:ext cx="980035" cy="34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93725" y="354012"/>
            <a:ext cx="8165591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594360" y="1490471"/>
            <a:ext cx="8165591" cy="3059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3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3" name="Shape 213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594360" y="353483"/>
            <a:ext cx="8166671" cy="433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9" name="Shape 219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abl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5" name="Shape 225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Quote Whit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0" name="Shape 230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Quote Texture PURPL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Purp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256416" y="4901683"/>
            <a:ext cx="2544286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2017 The Nielsen Company. Confidential and proprietary.</a:t>
            </a:r>
          </a:p>
        </p:txBody>
      </p:sp>
      <p:pic>
        <p:nvPicPr>
          <p:cNvPr id="235" name="Shape 235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Divider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290" cy="51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 descr="Purple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8877553" y="4932944"/>
            <a:ext cx="141063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518622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3" name="Shape 243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3_Title N-tab Whi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Blu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296537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/>
          <p:nvPr/>
        </p:nvSpPr>
        <p:spPr>
          <a:xfrm rot="-5400000">
            <a:off x="-1486249" y="3428402"/>
            <a:ext cx="3129299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42" name="Shape 42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38" y="1380251"/>
            <a:ext cx="378801" cy="37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Divider Whit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685800" y="2064683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5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246" name="Shape 246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End Slide N-tab PURP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 descr="Purp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9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717" y="1767942"/>
            <a:ext cx="1606563" cy="160727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End Slide Full Logo PURPL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 descr="Purp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851" y="1770501"/>
            <a:ext cx="3752295" cy="132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N-tab GREE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 descr="Gree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>
            <a:off x="242829" y="2038350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260" name="Shape 260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subTitle" idx="2"/>
          </p:nvPr>
        </p:nvSpPr>
        <p:spPr>
          <a:xfrm>
            <a:off x="287929" y="301982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Full Logo GREE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 descr="Gree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ctrTitle"/>
          </p:nvPr>
        </p:nvSpPr>
        <p:spPr>
          <a:xfrm>
            <a:off x="242829" y="2112264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267" name="Shape 267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6" y="1423174"/>
            <a:ext cx="952280" cy="33675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>
            <a:spLocks noGrp="1"/>
          </p:cNvSpPr>
          <p:nvPr>
            <p:ph type="subTitle" idx="2"/>
          </p:nvPr>
        </p:nvSpPr>
        <p:spPr>
          <a:xfrm>
            <a:off x="287929" y="313639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b_Title Full Photo GREE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300" cy="51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292169" y="4496657"/>
            <a:ext cx="28911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73" name="Shape 273" descr="Green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ctrTitle"/>
          </p:nvPr>
        </p:nvSpPr>
        <p:spPr>
          <a:xfrm>
            <a:off x="296537" y="639389"/>
            <a:ext cx="7881000" cy="6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5" name="Shape 275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N-tab Whi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2"/>
          </p:nvPr>
        </p:nvSpPr>
        <p:spPr>
          <a:xfrm>
            <a:off x="296537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81" name="Shape 281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38" y="1380251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Full Logo Whit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292169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88" name="Shape 288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802" y="1412344"/>
            <a:ext cx="980035" cy="34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Char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594360" y="1327684"/>
            <a:ext cx="7876476" cy="188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2" name="Shape 292"/>
          <p:cNvSpPr>
            <a:spLocks noGrp="1"/>
          </p:cNvSpPr>
          <p:nvPr>
            <p:ph type="chart" idx="2"/>
          </p:nvPr>
        </p:nvSpPr>
        <p:spPr>
          <a:xfrm>
            <a:off x="591172" y="2016352"/>
            <a:ext cx="7882286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4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96" name="Shape 296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Side-by-sid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594360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0" name="Shape 300"/>
          <p:cNvSpPr>
            <a:spLocks noGrp="1"/>
          </p:cNvSpPr>
          <p:nvPr>
            <p:ph type="chart" idx="2"/>
          </p:nvPr>
        </p:nvSpPr>
        <p:spPr>
          <a:xfrm>
            <a:off x="711200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3" name="Shape 303"/>
          <p:cNvSpPr>
            <a:spLocks noGrp="1"/>
          </p:cNvSpPr>
          <p:nvPr>
            <p:ph type="chart" idx="4"/>
          </p:nvPr>
        </p:nvSpPr>
        <p:spPr>
          <a:xfrm>
            <a:off x="4862512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5"/>
          </p:nvPr>
        </p:nvSpPr>
        <p:spPr>
          <a:xfrm>
            <a:off x="4761666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6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6" name="Shape 306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4_Title Full Logo Whi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 descr="Blu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2169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hape 48"/>
          <p:cNvSpPr/>
          <p:nvPr/>
        </p:nvSpPr>
        <p:spPr>
          <a:xfrm rot="-5400000">
            <a:off x="-1491050" y="3423602"/>
            <a:ext cx="31389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49" name="Shape 49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802" y="1412344"/>
            <a:ext cx="980035" cy="34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Quote Whit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11" name="Shape 311" descr="Green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Quote Texture GREEN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 descr="Gree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3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lt1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17" name="Shape 317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Divider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290" cy="51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Green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1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8877553" y="4932944"/>
            <a:ext cx="141063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04800" y="518622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4" name="Shape 324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End Slide N-tab GREEN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 descr="Gree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717" y="1767942"/>
            <a:ext cx="1606563" cy="160727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End Slide Full Logo GREE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 descr="Green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851" y="1770501"/>
            <a:ext cx="3752295" cy="132446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Title N-tab GOLD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 descr="Oran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ctrTitle"/>
          </p:nvPr>
        </p:nvSpPr>
        <p:spPr>
          <a:xfrm>
            <a:off x="242829" y="2038350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256820" y="4901683"/>
            <a:ext cx="2544286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338" name="Shape 338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subTitle" idx="2"/>
          </p:nvPr>
        </p:nvSpPr>
        <p:spPr>
          <a:xfrm>
            <a:off x="287929" y="301982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Title Full Logo GOLD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 descr="Oran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ctrTitle"/>
          </p:nvPr>
        </p:nvSpPr>
        <p:spPr>
          <a:xfrm>
            <a:off x="242829" y="2112264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344" name="Shape 344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6" y="1423174"/>
            <a:ext cx="952280" cy="33675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subTitle" idx="2"/>
          </p:nvPr>
        </p:nvSpPr>
        <p:spPr>
          <a:xfrm>
            <a:off x="287929" y="313639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b_Title Full Photo GOLD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300" cy="51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292169" y="4496657"/>
            <a:ext cx="28911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0" name="Shape 350" descr="Orange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>
            <a:spLocks noGrp="1"/>
          </p:cNvSpPr>
          <p:nvPr>
            <p:ph type="ctrTitle"/>
          </p:nvPr>
        </p:nvSpPr>
        <p:spPr>
          <a:xfrm>
            <a:off x="296537" y="639389"/>
            <a:ext cx="7881000" cy="6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2" name="Shape 352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N-tab Whit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2"/>
          </p:nvPr>
        </p:nvSpPr>
        <p:spPr>
          <a:xfrm>
            <a:off x="296537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8" name="Shape 358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38" y="1380251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Full Logo Whit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subTitle" idx="1"/>
          </p:nvPr>
        </p:nvSpPr>
        <p:spPr>
          <a:xfrm>
            <a:off x="296537" y="3102721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364" name="Shape 364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802" y="1412344"/>
            <a:ext cx="980035" cy="34592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>
            <a:spLocks noGrp="1"/>
          </p:cNvSpPr>
          <p:nvPr>
            <p:ph type="body" idx="2"/>
          </p:nvPr>
        </p:nvSpPr>
        <p:spPr>
          <a:xfrm>
            <a:off x="292169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6" name="Shape 366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6_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94360" y="353483"/>
            <a:ext cx="8166671" cy="433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593725" y="354012"/>
            <a:ext cx="8165591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2"/>
          </p:nvPr>
        </p:nvSpPr>
        <p:spPr>
          <a:xfrm>
            <a:off x="594360" y="1490471"/>
            <a:ext cx="8165591" cy="3059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3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72" name="Shape 372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onl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594360" y="353483"/>
            <a:ext cx="8166671" cy="433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2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78" name="Shape 378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Char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594360" y="1327684"/>
            <a:ext cx="7876476" cy="188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2" name="Shape 382"/>
          <p:cNvSpPr>
            <a:spLocks noGrp="1"/>
          </p:cNvSpPr>
          <p:nvPr>
            <p:ph type="chart" idx="2"/>
          </p:nvPr>
        </p:nvSpPr>
        <p:spPr>
          <a:xfrm>
            <a:off x="591172" y="2016352"/>
            <a:ext cx="7882286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4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86" name="Shape 386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Side-by-side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594360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0" name="Shape 390"/>
          <p:cNvSpPr>
            <a:spLocks noGrp="1"/>
          </p:cNvSpPr>
          <p:nvPr>
            <p:ph type="chart" idx="2"/>
          </p:nvPr>
        </p:nvSpPr>
        <p:spPr>
          <a:xfrm>
            <a:off x="711200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3" name="Shape 393"/>
          <p:cNvSpPr>
            <a:spLocks noGrp="1"/>
          </p:cNvSpPr>
          <p:nvPr>
            <p:ph type="chart" idx="4"/>
          </p:nvPr>
        </p:nvSpPr>
        <p:spPr>
          <a:xfrm>
            <a:off x="4862512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body" idx="5"/>
          </p:nvPr>
        </p:nvSpPr>
        <p:spPr>
          <a:xfrm>
            <a:off x="4761666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6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96" name="Shape 396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abl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2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02" name="Shape 402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Divider Slide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290" cy="51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 descr="Orange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8877553" y="4932944"/>
            <a:ext cx="141063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04800" y="518622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9" name="Shape 409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7_Divider White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685800" y="2064683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5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12" name="Shape 412" descr="Orang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End Slide N-tab GOLD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 descr="Oran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717" y="1767942"/>
            <a:ext cx="1606563" cy="160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End Slide Full Logo GOLD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 descr="Oran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851" y="1770501"/>
            <a:ext cx="3752295" cy="1324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N-tab RED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 descr="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ctrTitle"/>
          </p:nvPr>
        </p:nvSpPr>
        <p:spPr>
          <a:xfrm>
            <a:off x="242829" y="2038350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26" name="Shape 42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>
            <a:spLocks noGrp="1"/>
          </p:cNvSpPr>
          <p:nvPr>
            <p:ph type="subTitle" idx="2"/>
          </p:nvPr>
        </p:nvSpPr>
        <p:spPr>
          <a:xfrm>
            <a:off x="287929" y="301982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5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93725" y="354012"/>
            <a:ext cx="8165591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94360" y="1490471"/>
            <a:ext cx="8165591" cy="3059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le Full Logo RED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 descr="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247427" y="4220330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FFFFFF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ctrTitle"/>
          </p:nvPr>
        </p:nvSpPr>
        <p:spPr>
          <a:xfrm>
            <a:off x="242829" y="2112264"/>
            <a:ext cx="6919971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None/>
              <a:defRPr sz="4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33" name="Shape 433" descr="Nielsen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6" y="1423174"/>
            <a:ext cx="952280" cy="33675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>
            <a:spLocks noGrp="1"/>
          </p:cNvSpPr>
          <p:nvPr>
            <p:ph type="subTitle" idx="2"/>
          </p:nvPr>
        </p:nvSpPr>
        <p:spPr>
          <a:xfrm>
            <a:off x="287929" y="3136391"/>
            <a:ext cx="6919293" cy="498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b_Title Full Photo RED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24"/>
            <a:ext cx="9141300" cy="51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292169" y="4496657"/>
            <a:ext cx="28911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39" name="Shape 439" descr="Red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>
            <a:spLocks noGrp="1"/>
          </p:cNvSpPr>
          <p:nvPr>
            <p:ph type="ctrTitle"/>
          </p:nvPr>
        </p:nvSpPr>
        <p:spPr>
          <a:xfrm>
            <a:off x="296537" y="639389"/>
            <a:ext cx="7881000" cy="6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1" name="Shape 441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le N-tab White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Shape 443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body" idx="2"/>
          </p:nvPr>
        </p:nvSpPr>
        <p:spPr>
          <a:xfrm>
            <a:off x="296537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47" name="Shape 447" descr="N Element Tab Square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38" y="1380251"/>
            <a:ext cx="378801" cy="37896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Full Logo White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>
            <a:spLocks noGrp="1"/>
          </p:cNvSpPr>
          <p:nvPr>
            <p:ph type="ctrTitle"/>
          </p:nvPr>
        </p:nvSpPr>
        <p:spPr>
          <a:xfrm>
            <a:off x="296537" y="2113300"/>
            <a:ext cx="7020154" cy="982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ubTitle" idx="1"/>
          </p:nvPr>
        </p:nvSpPr>
        <p:spPr>
          <a:xfrm>
            <a:off x="369106" y="3139005"/>
            <a:ext cx="7020154" cy="427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i="0" u="none" strike="noStrike" cap="none">
                <a:solidFill>
                  <a:schemeClr val="dk2"/>
                </a:solidFill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2"/>
          </p:nvPr>
        </p:nvSpPr>
        <p:spPr>
          <a:xfrm>
            <a:off x="292169" y="4496657"/>
            <a:ext cx="2891062" cy="523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54" name="Shape 454" descr="Nielsen-Wordmark-Color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802" y="1412344"/>
            <a:ext cx="980035" cy="345927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593725" y="354012"/>
            <a:ext cx="8165591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2"/>
          </p:nvPr>
        </p:nvSpPr>
        <p:spPr>
          <a:xfrm>
            <a:off x="594360" y="1490471"/>
            <a:ext cx="8165591" cy="3059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800" i="0" u="none" strike="noStrike" cap="none">
                <a:solidFill>
                  <a:schemeClr val="dk2"/>
                </a:solidFill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Char char="•"/>
              <a:defRPr sz="1600" i="0" u="none" strike="noStrike" cap="none">
                <a:solidFill>
                  <a:schemeClr val="dk2"/>
                </a:solidFill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400" i="0" u="none" strike="noStrike" cap="none">
                <a:solidFill>
                  <a:schemeClr val="dk2"/>
                </a:solidFill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200" i="0" u="none" strike="noStrike" cap="none">
                <a:solidFill>
                  <a:schemeClr val="dk2"/>
                </a:solidFill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Char char="•"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3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61" name="Shape 461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only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594360" y="353483"/>
            <a:ext cx="8166671" cy="433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2"/>
          </p:nvPr>
        </p:nvSpPr>
        <p:spPr>
          <a:xfrm>
            <a:off x="594360" y="819150"/>
            <a:ext cx="816559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67" name="Shape 467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Char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594360" y="1327684"/>
            <a:ext cx="7876476" cy="188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1" name="Shape 471"/>
          <p:cNvSpPr>
            <a:spLocks noGrp="1"/>
          </p:cNvSpPr>
          <p:nvPr>
            <p:ph type="chart" idx="2"/>
          </p:nvPr>
        </p:nvSpPr>
        <p:spPr>
          <a:xfrm>
            <a:off x="591172" y="2016352"/>
            <a:ext cx="7882286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4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75" name="Shape 475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Side-by-side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594360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9" name="Shape 479"/>
          <p:cNvSpPr>
            <a:spLocks noGrp="1"/>
          </p:cNvSpPr>
          <p:nvPr>
            <p:ph type="chart" idx="2"/>
          </p:nvPr>
        </p:nvSpPr>
        <p:spPr>
          <a:xfrm>
            <a:off x="711200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2" name="Shape 482"/>
          <p:cNvSpPr>
            <a:spLocks noGrp="1"/>
          </p:cNvSpPr>
          <p:nvPr>
            <p:ph type="chart" idx="4"/>
          </p:nvPr>
        </p:nvSpPr>
        <p:spPr>
          <a:xfrm>
            <a:off x="4862512" y="1922023"/>
            <a:ext cx="3970338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body" idx="5"/>
          </p:nvPr>
        </p:nvSpPr>
        <p:spPr>
          <a:xfrm>
            <a:off x="4761666" y="1316736"/>
            <a:ext cx="4087177" cy="132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6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85" name="Shape 485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able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2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91" name="Shape 491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Quote White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96" name="Shape 496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Divider Texture PURP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Purp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  <p:pic>
        <p:nvPicPr>
          <p:cNvPr id="62" name="Shape 62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28600" y="2064683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50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Quote Texture RED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Shape 499" descr="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1979452" y="1987550"/>
            <a:ext cx="697881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32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1981200" y="3087240"/>
            <a:ext cx="6976871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lt1"/>
                </a:solidFill>
              </a:defRPr>
            </a:lvl1pPr>
            <a:lvl2pPr marL="450850" marR="0" lvl="1" indent="-635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1600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400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000" i="0" u="none" strike="noStrike" cap="none">
                <a:solidFill>
                  <a:schemeClr val="dk2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02" name="Shape 502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Divider Slide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Shape 5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"/>
            <a:ext cx="9141290" cy="51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 descr="Red st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>
            <a:off x="8877553" y="4932944"/>
            <a:ext cx="141063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04800" y="518622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2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09" name="Shape 509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Divider White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685800" y="2064683"/>
            <a:ext cx="804672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5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512" name="Shape 512" descr="Red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Divider Texture RED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 descr="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 descr="N-Element-Tab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7744" cy="33832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228600" y="2064683"/>
            <a:ext cx="8046600" cy="4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None/>
              <a:defRPr sz="5000" b="1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End Slide N-tab RED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hape 520" descr="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Shape 521" descr="N-Element-Tab-Square-Whit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717" y="1767942"/>
            <a:ext cx="1606563" cy="160727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End Slide Full Logo RED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Shape 524" descr="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2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 descr="Nielsen-Wordmark-White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851" y="1770501"/>
            <a:ext cx="3752295" cy="132446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/>
          <p:nvPr/>
        </p:nvSpPr>
        <p:spPr>
          <a:xfrm>
            <a:off x="256426" y="4901675"/>
            <a:ext cx="31191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har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94360" y="1327684"/>
            <a:ext cx="7876476" cy="188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200" i="0" u="none" strike="noStrike" cap="none">
                <a:solidFill>
                  <a:schemeClr val="accent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Shape 66"/>
          <p:cNvSpPr>
            <a:spLocks noGrp="1"/>
          </p:cNvSpPr>
          <p:nvPr>
            <p:ph type="chart" idx="2"/>
          </p:nvPr>
        </p:nvSpPr>
        <p:spPr>
          <a:xfrm>
            <a:off x="591172" y="2016352"/>
            <a:ext cx="7882286" cy="2429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2270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Font typeface="Open Sans"/>
              <a:buNone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94360" y="819878"/>
            <a:ext cx="8160321" cy="236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 sz="1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594358" y="4780026"/>
            <a:ext cx="81655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"/>
              </a:spcBef>
              <a:buClr>
                <a:schemeClr val="dk2"/>
              </a:buClr>
              <a:buNone/>
              <a:defRPr sz="800" i="0" u="none" strike="noStrike" cap="none">
                <a:solidFill>
                  <a:schemeClr val="dk2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None/>
              <a:defRPr sz="2000" b="1" i="0" u="none" strike="noStrike" cap="none">
                <a:solidFill>
                  <a:schemeClr val="dk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800" b="1" i="0" u="none" strike="noStrike" cap="none">
                <a:solidFill>
                  <a:schemeClr val="dk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None/>
              <a:defRPr sz="1600" b="1" i="0" u="none" strike="noStrike" cap="none">
                <a:solidFill>
                  <a:schemeClr val="dk2"/>
                </a:solidFill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 i="0" u="none" strike="noStrike" cap="none"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0" name="Shape 70" descr="Purple strip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lue Strip.jpg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0" y="0"/>
            <a:ext cx="1767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94360" y="361950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chivo Narrow"/>
              <a:buNone/>
              <a:defRPr sz="3000" i="0" u="none" strike="noStrike" cap="none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indent="0">
              <a:spcBef>
                <a:spcPts val="0"/>
              </a:spcBef>
              <a:buFont typeface="Archivo Narrow"/>
              <a:buNone/>
              <a:defRPr sz="1800"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94360" y="1490471"/>
            <a:ext cx="8155940" cy="3058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Open Sans"/>
              <a:buChar char="•"/>
              <a:defRPr sz="16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2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Open Sans"/>
              <a:buChar char="•"/>
              <a:defRPr sz="10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8877553" y="4932944"/>
            <a:ext cx="141063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Shape 14" descr="N-Element-Tab-Blue_RGB.png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8610600" y="0"/>
            <a:ext cx="236414" cy="339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-5400000">
            <a:off x="-1468850" y="3445801"/>
            <a:ext cx="309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2017 The Nielsen Company. Confidential and proprietary.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8" t="2066" r="21349" b="11526"/>
          <a:stretch/>
        </p:blipFill>
        <p:spPr>
          <a:xfrm>
            <a:off x="4964460" y="-20537"/>
            <a:ext cx="4179540" cy="5164038"/>
          </a:xfrm>
          <a:prstGeom prst="rect">
            <a:avLst/>
          </a:prstGeom>
        </p:spPr>
      </p:pic>
      <p:pic>
        <p:nvPicPr>
          <p:cNvPr id="4" name="Shape 14" descr="N-Element-Tab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0"/>
            <a:ext cx="236414" cy="339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1241341"/>
            <a:ext cx="4784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  <a:latin typeface="+mj-lt"/>
              </a:rPr>
              <a:t>VÁS ZVE NA </a:t>
            </a:r>
          </a:p>
          <a:p>
            <a:pPr algn="ctr"/>
            <a:endParaRPr lang="sk-SK" sz="2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sk-SK" sz="2800" b="1" dirty="0" smtClean="0">
                <a:solidFill>
                  <a:schemeClr val="tx1"/>
                </a:solidFill>
                <a:latin typeface="+mj-lt"/>
              </a:rPr>
              <a:t>SHOPPER-CENTRIC CATEGORY MANAGEMENT</a:t>
            </a:r>
          </a:p>
          <a:p>
            <a:pPr algn="ctr"/>
            <a:r>
              <a:rPr lang="sk-SK" sz="2800" b="1" dirty="0" smtClean="0">
                <a:solidFill>
                  <a:schemeClr val="tx1"/>
                </a:solidFill>
                <a:latin typeface="+mj-lt"/>
              </a:rPr>
              <a:t>ADVANCED WORKSHOP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36" y="324635"/>
            <a:ext cx="1878152" cy="662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4083918"/>
            <a:ext cx="44249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noProof="1" smtClean="0">
                <a:latin typeface="+mj-lt"/>
              </a:rPr>
              <a:t>27. -28. listopad, 2017</a:t>
            </a:r>
          </a:p>
          <a:p>
            <a:pPr algn="ctr"/>
            <a:r>
              <a:rPr lang="cs-CZ" sz="1200" b="1" noProof="1" smtClean="0">
                <a:latin typeface="+mj-lt"/>
              </a:rPr>
              <a:t>Praha, City tower </a:t>
            </a:r>
            <a:r>
              <a:rPr lang="cs-CZ" sz="1200" b="1" noProof="1" smtClean="0">
                <a:latin typeface="+mj-lt"/>
              </a:rPr>
              <a:t>Konferenční centrum (27</a:t>
            </a:r>
            <a:r>
              <a:rPr lang="cs-CZ" sz="1200" b="1" noProof="1" smtClean="0">
                <a:latin typeface="+mj-lt"/>
              </a:rPr>
              <a:t>. patro), </a:t>
            </a:r>
            <a:br>
              <a:rPr lang="cs-CZ" sz="1200" b="1" noProof="1" smtClean="0">
                <a:latin typeface="+mj-lt"/>
              </a:rPr>
            </a:br>
            <a:r>
              <a:rPr lang="cs-CZ" sz="1200" b="1" noProof="1" smtClean="0">
                <a:latin typeface="+mj-lt"/>
              </a:rPr>
              <a:t>Pankrác, Hvězdova 1716/2b</a:t>
            </a:r>
          </a:p>
          <a:p>
            <a:pPr algn="ctr"/>
            <a:r>
              <a:rPr lang="cs-CZ" sz="1200" b="1" noProof="1" smtClean="0">
                <a:latin typeface="+mj-lt"/>
              </a:rPr>
              <a:t>Více informací na </a:t>
            </a:r>
            <a:r>
              <a:rPr lang="cs-CZ" sz="1200" b="1" noProof="1" smtClean="0">
                <a:solidFill>
                  <a:schemeClr val="accent1"/>
                </a:solidFill>
                <a:latin typeface="+mj-lt"/>
              </a:rPr>
              <a:t>jan.dvorak@nielsen.com</a:t>
            </a:r>
            <a:endParaRPr lang="cs-CZ" sz="1200" b="1" noProof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1808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</TotalTime>
  <Words>27</Words>
  <Application>Microsoft Office PowerPoint</Application>
  <PresentationFormat>On-screen Show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Sans</vt:lpstr>
      <vt:lpstr>Archivo Narrow</vt:lpstr>
      <vt:lpstr>Default Theme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Hukelova, Maria</dc:creator>
  <cp:lastModifiedBy>Hukelova, Maria</cp:lastModifiedBy>
  <cp:revision>8</cp:revision>
  <dcterms:created xsi:type="dcterms:W3CDTF">2017-10-27T12:44:42Z</dcterms:created>
  <dcterms:modified xsi:type="dcterms:W3CDTF">2017-10-27T13:22:09Z</dcterms:modified>
</cp:coreProperties>
</file>