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51"/>
  </p:notesMasterIdLst>
  <p:handoutMasterIdLst>
    <p:handoutMasterId r:id="rId52"/>
  </p:handoutMasterIdLst>
  <p:sldIdLst>
    <p:sldId id="2344" r:id="rId2"/>
    <p:sldId id="2445" r:id="rId3"/>
    <p:sldId id="2446" r:id="rId4"/>
    <p:sldId id="2478" r:id="rId5"/>
    <p:sldId id="2479" r:id="rId6"/>
    <p:sldId id="2447" r:id="rId7"/>
    <p:sldId id="2448" r:id="rId8"/>
    <p:sldId id="2449" r:id="rId9"/>
    <p:sldId id="2452" r:id="rId10"/>
    <p:sldId id="2463" r:id="rId11"/>
    <p:sldId id="2386" r:id="rId12"/>
    <p:sldId id="2455" r:id="rId13"/>
    <p:sldId id="2456" r:id="rId14"/>
    <p:sldId id="2457" r:id="rId15"/>
    <p:sldId id="2458" r:id="rId16"/>
    <p:sldId id="2436" r:id="rId17"/>
    <p:sldId id="2389" r:id="rId18"/>
    <p:sldId id="2382" r:id="rId19"/>
    <p:sldId id="2383" r:id="rId20"/>
    <p:sldId id="2384" r:id="rId21"/>
    <p:sldId id="2394" r:id="rId22"/>
    <p:sldId id="2385" r:id="rId23"/>
    <p:sldId id="2395" r:id="rId24"/>
    <p:sldId id="2410" r:id="rId25"/>
    <p:sldId id="2473" r:id="rId26"/>
    <p:sldId id="2475" r:id="rId27"/>
    <p:sldId id="2396" r:id="rId28"/>
    <p:sldId id="2409" r:id="rId29"/>
    <p:sldId id="2398" r:id="rId30"/>
    <p:sldId id="2477" r:id="rId31"/>
    <p:sldId id="2462" r:id="rId32"/>
    <p:sldId id="2371" r:id="rId33"/>
    <p:sldId id="2372" r:id="rId34"/>
    <p:sldId id="2466" r:id="rId35"/>
    <p:sldId id="2415" r:id="rId36"/>
    <p:sldId id="2416" r:id="rId37"/>
    <p:sldId id="2440" r:id="rId38"/>
    <p:sldId id="2441" r:id="rId39"/>
    <p:sldId id="2442" r:id="rId40"/>
    <p:sldId id="2353" r:id="rId41"/>
    <p:sldId id="2354" r:id="rId42"/>
    <p:sldId id="2467" r:id="rId43"/>
    <p:sldId id="2470" r:id="rId44"/>
    <p:sldId id="2471" r:id="rId45"/>
    <p:sldId id="2429" r:id="rId46"/>
    <p:sldId id="2423" r:id="rId47"/>
    <p:sldId id="2468" r:id="rId48"/>
    <p:sldId id="2472" r:id="rId49"/>
    <p:sldId id="2408" r:id="rId50"/>
  </p:sldIdLst>
  <p:sldSz cx="9144000" cy="6858000" type="screen4x3"/>
  <p:notesSz cx="6858000" cy="9872663"/>
  <p:defaultTextStyle>
    <a:defPPr>
      <a:defRPr lang="cs-CZ"/>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39233246-B071-4712-82DF-448B919C9902}">
          <p14:sldIdLst>
            <p14:sldId id="2344"/>
            <p14:sldId id="2445"/>
            <p14:sldId id="2446"/>
            <p14:sldId id="2478"/>
            <p14:sldId id="2479"/>
            <p14:sldId id="2447"/>
            <p14:sldId id="2448"/>
            <p14:sldId id="2449"/>
            <p14:sldId id="2452"/>
            <p14:sldId id="2463"/>
            <p14:sldId id="2386"/>
            <p14:sldId id="2455"/>
            <p14:sldId id="2456"/>
            <p14:sldId id="2457"/>
            <p14:sldId id="2458"/>
            <p14:sldId id="2436"/>
            <p14:sldId id="2389"/>
            <p14:sldId id="2382"/>
            <p14:sldId id="2383"/>
            <p14:sldId id="2384"/>
            <p14:sldId id="2394"/>
            <p14:sldId id="2385"/>
            <p14:sldId id="2395"/>
            <p14:sldId id="2410"/>
            <p14:sldId id="2473"/>
            <p14:sldId id="2475"/>
            <p14:sldId id="2396"/>
            <p14:sldId id="2409"/>
            <p14:sldId id="2398"/>
            <p14:sldId id="2477"/>
            <p14:sldId id="2462"/>
            <p14:sldId id="2371"/>
            <p14:sldId id="2372"/>
            <p14:sldId id="2466"/>
            <p14:sldId id="2415"/>
            <p14:sldId id="2416"/>
            <p14:sldId id="2440"/>
            <p14:sldId id="2441"/>
            <p14:sldId id="2442"/>
            <p14:sldId id="2353"/>
            <p14:sldId id="2354"/>
            <p14:sldId id="2467"/>
            <p14:sldId id="2470"/>
            <p14:sldId id="2471"/>
            <p14:sldId id="2429"/>
            <p14:sldId id="2423"/>
            <p14:sldId id="2468"/>
            <p14:sldId id="2472"/>
            <p14:sldId id="2408"/>
          </p14:sldIdLst>
        </p14:section>
        <p14:section name="Untitled Section" id="{9CDBFE17-34AE-4FF7-BCD6-733E5887B1A8}">
          <p14:sldIdLst/>
        </p14:section>
      </p14:sectionLst>
    </p:ext>
    <p:ext uri="{EFAFB233-063F-42B5-8137-9DF3F51BA10A}">
      <p15:sldGuideLst xmlns:p15="http://schemas.microsoft.com/office/powerpoint/2012/main">
        <p15:guide id="2" pos="113" userDrawn="1">
          <p15:clr>
            <a:srgbClr val="A4A3A4"/>
          </p15:clr>
        </p15:guide>
        <p15:guide id="3" orient="horz" pos="572" userDrawn="1">
          <p15:clr>
            <a:srgbClr val="A4A3A4"/>
          </p15:clr>
        </p15:guide>
        <p15:guide id="4" pos="5647" userDrawn="1">
          <p15:clr>
            <a:srgbClr val="A4A3A4"/>
          </p15:clr>
        </p15:guide>
        <p15:guide id="6" orient="horz" pos="2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201" userDrawn="1">
          <p15:clr>
            <a:srgbClr val="A4A3A4"/>
          </p15:clr>
        </p15:guide>
        <p15:guide id="3" orient="horz" pos="3108" userDrawn="1">
          <p15:clr>
            <a:srgbClr val="A4A3A4"/>
          </p15:clr>
        </p15:guide>
        <p15:guide id="4" pos="215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odlipska" initials="p" lastIdx="18" clrIdx="0"/>
  <p:cmAuthor id="1" name="Mirka Ottová" initials="MO" lastIdx="1" clrIdx="1"/>
  <p:cmAuthor id="2" name="DRyskova" initials="D"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372"/>
    <a:srgbClr val="FFF199"/>
    <a:srgbClr val="008080"/>
    <a:srgbClr val="C00000"/>
    <a:srgbClr val="00ACA8"/>
    <a:srgbClr val="2D2DB4"/>
    <a:srgbClr val="00B0F0"/>
    <a:srgbClr val="00368C"/>
    <a:srgbClr val="00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4" autoAdjust="0"/>
    <p:restoredTop sz="96614" autoAdjust="0"/>
  </p:normalViewPr>
  <p:slideViewPr>
    <p:cSldViewPr>
      <p:cViewPr varScale="1">
        <p:scale>
          <a:sx n="95" d="100"/>
          <a:sy n="95" d="100"/>
        </p:scale>
        <p:origin x="1830" y="84"/>
      </p:cViewPr>
      <p:guideLst>
        <p:guide pos="113"/>
        <p:guide orient="horz" pos="572"/>
        <p:guide pos="5647"/>
        <p:guide orient="horz" pos="2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94"/>
    </p:cViewPr>
  </p:sorterViewPr>
  <p:notesViewPr>
    <p:cSldViewPr>
      <p:cViewPr varScale="1">
        <p:scale>
          <a:sx n="48" d="100"/>
          <a:sy n="48" d="100"/>
        </p:scale>
        <p:origin x="-2982" y="-120"/>
      </p:cViewPr>
      <p:guideLst>
        <p:guide orient="horz" pos="3110"/>
        <p:guide pos="2201"/>
        <p:guide orient="horz" pos="3108"/>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kern="1200" cap="all" baseline="0" dirty="0">
                <a:solidFill>
                  <a:srgbClr val="595959"/>
                </a:solidFill>
              </a:rPr>
              <a:t>Přesycení reklamou: </a:t>
            </a:r>
            <a:r>
              <a:rPr lang="cs-CZ" sz="1200" b="1" i="0" kern="1200" cap="all" baseline="0" dirty="0">
                <a:solidFill>
                  <a:schemeClr val="accent1"/>
                </a:solidFill>
              </a:rPr>
              <a:t>vývoj</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u="none" strike="noStrike" kern="1200" cap="all" baseline="0" dirty="0">
                <a:solidFill>
                  <a:schemeClr val="accent1"/>
                </a:solidFill>
                <a:latin typeface="+mn-lt"/>
                <a:ea typeface="+mn-ea"/>
                <a:cs typeface="+mn-cs"/>
              </a:rPr>
              <a:t>JINÁ REKLAMA</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050" b="0" i="1" kern="1200" baseline="0" dirty="0">
                <a:solidFill>
                  <a:srgbClr val="595959"/>
                </a:solidFill>
              </a:rPr>
              <a:t>(data v %)</a:t>
            </a:r>
          </a:p>
        </c:rich>
      </c:tx>
      <c:overlay val="0"/>
    </c:title>
    <c:autoTitleDeleted val="0"/>
    <c:plotArea>
      <c:layout>
        <c:manualLayout>
          <c:layoutTarget val="inner"/>
          <c:xMode val="edge"/>
          <c:yMode val="edge"/>
          <c:x val="4.1623999726810169E-2"/>
          <c:y val="0.15986134130676985"/>
          <c:w val="0.94102871582685699"/>
          <c:h val="0.67161378105164926"/>
        </c:manualLayout>
      </c:layout>
      <c:lineChart>
        <c:grouping val="standard"/>
        <c:varyColors val="0"/>
        <c:ser>
          <c:idx val="0"/>
          <c:order val="0"/>
          <c:tx>
            <c:strRef>
              <c:f>List1!$A$2</c:f>
              <c:strCache>
                <c:ptCount val="1"/>
                <c:pt idx="0">
                  <c:v> internet</c:v>
                </c:pt>
              </c:strCache>
            </c:strRef>
          </c:tx>
          <c:spPr>
            <a:ln>
              <a:solidFill>
                <a:schemeClr val="accent1"/>
              </a:solidFill>
            </a:ln>
          </c:spPr>
          <c:marker>
            <c:symbol val="none"/>
          </c:marker>
          <c:dLbls>
            <c:dLbl>
              <c:idx val="9"/>
              <c:spPr>
                <a:noFill/>
                <a:ln>
                  <a:noFill/>
                </a:ln>
                <a:effectLst/>
              </c:spPr>
              <c:txPr>
                <a:bodyPr/>
                <a:lstStyle/>
                <a:p>
                  <a:pPr>
                    <a:defRPr sz="900">
                      <a:solidFill>
                        <a:schemeClr val="accent1"/>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0-9289-4711-A599-AD09F5D35A99}"/>
                </c:ext>
              </c:extLst>
            </c:dLbl>
            <c:spPr>
              <a:noFill/>
              <a:ln>
                <a:noFill/>
              </a:ln>
              <a:effectLst/>
            </c:spPr>
            <c:txPr>
              <a:bodyPr/>
              <a:lstStyle/>
              <a:p>
                <a:pPr>
                  <a:defRPr sz="900">
                    <a:solidFill>
                      <a:schemeClr val="tx1"/>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List1!$B$2:$K$2</c:f>
              <c:numCache>
                <c:formatCode>###0</c:formatCode>
                <c:ptCount val="10"/>
                <c:pt idx="0">
                  <c:v>46</c:v>
                </c:pt>
                <c:pt idx="1">
                  <c:v>51.416519710176473</c:v>
                </c:pt>
                <c:pt idx="2">
                  <c:v>51.379767494281189</c:v>
                </c:pt>
                <c:pt idx="3">
                  <c:v>60.443225944996989</c:v>
                </c:pt>
                <c:pt idx="4">
                  <c:v>61.201181056697209</c:v>
                </c:pt>
                <c:pt idx="5" formatCode="0">
                  <c:v>68.100000000000009</c:v>
                </c:pt>
                <c:pt idx="6">
                  <c:v>64.600000000000009</c:v>
                </c:pt>
                <c:pt idx="7">
                  <c:v>70.099999999999994</c:v>
                </c:pt>
                <c:pt idx="8">
                  <c:v>70.2</c:v>
                </c:pt>
                <c:pt idx="9">
                  <c:v>68.8</c:v>
                </c:pt>
              </c:numCache>
            </c:numRef>
          </c:val>
          <c:smooth val="0"/>
          <c:extLst>
            <c:ext xmlns:c16="http://schemas.microsoft.com/office/drawing/2014/chart" uri="{C3380CC4-5D6E-409C-BE32-E72D297353CC}">
              <c16:uniqueId val="{00000001-9289-4711-A599-AD09F5D35A99}"/>
            </c:ext>
          </c:extLst>
        </c:ser>
        <c:ser>
          <c:idx val="1"/>
          <c:order val="1"/>
          <c:tx>
            <c:strRef>
              <c:f>List1!$A$3</c:f>
              <c:strCache>
                <c:ptCount val="1"/>
                <c:pt idx="0">
                  <c:v>na sociálních sítích - Youtube*</c:v>
                </c:pt>
              </c:strCache>
            </c:strRef>
          </c:tx>
          <c:spPr>
            <a:ln>
              <a:solidFill>
                <a:srgbClr val="33CCCC"/>
              </a:solidFill>
            </a:ln>
          </c:spPr>
          <c:marker>
            <c:symbol val="none"/>
          </c:marker>
          <c:dLbls>
            <c:dLbl>
              <c:idx val="9"/>
              <c:spPr>
                <a:noFill/>
                <a:ln>
                  <a:noFill/>
                </a:ln>
                <a:effectLst/>
              </c:spPr>
              <c:txPr>
                <a:bodyPr/>
                <a:lstStyle/>
                <a:p>
                  <a:pPr>
                    <a:defRPr sz="1000">
                      <a:solidFill>
                        <a:srgbClr val="0070C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89-4711-A599-AD09F5D35A99}"/>
                </c:ext>
              </c:extLst>
            </c:dLbl>
            <c:spPr>
              <a:noFill/>
              <a:ln>
                <a:noFill/>
              </a:ln>
              <a:effectLst/>
            </c:spPr>
            <c:txPr>
              <a:bodyPr/>
              <a:lstStyle/>
              <a:p>
                <a:pPr>
                  <a:defRPr sz="1000">
                    <a:solidFill>
                      <a:schemeClr val="tx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List1!$B$3:$K$3</c:f>
              <c:numCache>
                <c:formatCode>General</c:formatCode>
                <c:ptCount val="10"/>
                <c:pt idx="6" formatCode="###0">
                  <c:v>53.800000000000004</c:v>
                </c:pt>
                <c:pt idx="7" formatCode="###0">
                  <c:v>55.7</c:v>
                </c:pt>
                <c:pt idx="8" formatCode="###0">
                  <c:v>60.699999999999996</c:v>
                </c:pt>
                <c:pt idx="9" formatCode="###0">
                  <c:v>53.900000000000006</c:v>
                </c:pt>
              </c:numCache>
            </c:numRef>
          </c:val>
          <c:smooth val="0"/>
          <c:extLst>
            <c:ext xmlns:c16="http://schemas.microsoft.com/office/drawing/2014/chart" uri="{C3380CC4-5D6E-409C-BE32-E72D297353CC}">
              <c16:uniqueId val="{00000003-9289-4711-A599-AD09F5D35A99}"/>
            </c:ext>
          </c:extLst>
        </c:ser>
        <c:ser>
          <c:idx val="2"/>
          <c:order val="2"/>
          <c:tx>
            <c:strRef>
              <c:f>List1!$A$4</c:f>
              <c:strCache>
                <c:ptCount val="1"/>
                <c:pt idx="0">
                  <c:v>na sociálních sítích - Facebook*</c:v>
                </c:pt>
              </c:strCache>
            </c:strRef>
          </c:tx>
          <c:spPr>
            <a:ln>
              <a:solidFill>
                <a:schemeClr val="accent2"/>
              </a:solidFill>
            </a:ln>
          </c:spPr>
          <c:marker>
            <c:symbol val="none"/>
          </c:marker>
          <c:dLbls>
            <c:dLbl>
              <c:idx val="4"/>
              <c:spPr/>
              <c:txPr>
                <a:bodyPr/>
                <a:lstStyle/>
                <a:p>
                  <a:pPr>
                    <a:defRPr sz="1050" b="1">
                      <a:solidFill>
                        <a:schemeClr val="tx1"/>
                      </a:solidFill>
                    </a:defRPr>
                  </a:pPr>
                  <a:endParaRPr lang="cs-CZ"/>
                </a:p>
              </c:txPr>
              <c:dLblPos val="ctr"/>
              <c:showLegendKey val="0"/>
              <c:showVal val="1"/>
              <c:showCatName val="0"/>
              <c:showSerName val="0"/>
              <c:showPercent val="0"/>
              <c:showBubbleSize val="0"/>
              <c:extLst>
                <c:ext xmlns:c16="http://schemas.microsoft.com/office/drawing/2014/chart" uri="{C3380CC4-5D6E-409C-BE32-E72D297353CC}">
                  <c16:uniqueId val="{00000004-9289-4711-A599-AD09F5D35A99}"/>
                </c:ext>
              </c:extLst>
            </c:dLbl>
            <c:dLbl>
              <c:idx val="9"/>
              <c:spPr>
                <a:noFill/>
                <a:ln>
                  <a:noFill/>
                </a:ln>
                <a:effectLst/>
              </c:spPr>
              <c:txPr>
                <a:bodyPr/>
                <a:lstStyle/>
                <a:p>
                  <a:pPr>
                    <a:defRPr sz="1050">
                      <a:solidFill>
                        <a:schemeClr val="accent2"/>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89-4711-A599-AD09F5D35A99}"/>
                </c:ext>
              </c:extLst>
            </c:dLbl>
            <c:spPr>
              <a:noFill/>
              <a:ln>
                <a:noFill/>
              </a:ln>
              <a:effectLst/>
            </c:spPr>
            <c:txPr>
              <a:bodyPr/>
              <a:lstStyle/>
              <a:p>
                <a:pPr>
                  <a:defRPr sz="1050">
                    <a:solidFill>
                      <a:schemeClr val="tx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List1!$B$4:$K$4</c:f>
              <c:numCache>
                <c:formatCode>General</c:formatCode>
                <c:ptCount val="10"/>
                <c:pt idx="6" formatCode="###0">
                  <c:v>48</c:v>
                </c:pt>
                <c:pt idx="7" formatCode="###0">
                  <c:v>53.7</c:v>
                </c:pt>
                <c:pt idx="8" formatCode="###0">
                  <c:v>57</c:v>
                </c:pt>
                <c:pt idx="9" formatCode="###0">
                  <c:v>51.6</c:v>
                </c:pt>
              </c:numCache>
            </c:numRef>
          </c:val>
          <c:smooth val="0"/>
          <c:extLst>
            <c:ext xmlns:c16="http://schemas.microsoft.com/office/drawing/2014/chart" uri="{C3380CC4-5D6E-409C-BE32-E72D297353CC}">
              <c16:uniqueId val="{00000006-9289-4711-A599-AD09F5D35A99}"/>
            </c:ext>
          </c:extLst>
        </c:ser>
        <c:ser>
          <c:idx val="3"/>
          <c:order val="3"/>
          <c:tx>
            <c:strRef>
              <c:f>List1!$A$5</c:f>
              <c:strCache>
                <c:ptCount val="1"/>
                <c:pt idx="0">
                  <c:v>na sociálních sítích - Instagram*</c:v>
                </c:pt>
              </c:strCache>
            </c:strRef>
          </c:tx>
          <c:spPr>
            <a:ln>
              <a:solidFill>
                <a:srgbClr val="C00000"/>
              </a:solidFill>
            </a:ln>
          </c:spPr>
          <c:marker>
            <c:symbol val="diamond"/>
            <c:size val="5"/>
            <c:spPr>
              <a:solidFill>
                <a:srgbClr val="C00000"/>
              </a:solidFill>
            </c:spPr>
          </c:marker>
          <c:dLbls>
            <c:dLbl>
              <c:idx val="9"/>
              <c:spPr>
                <a:noFill/>
                <a:ln>
                  <a:noFill/>
                </a:ln>
                <a:effectLst/>
              </c:spPr>
              <c:txPr>
                <a:bodyPr/>
                <a:lstStyle/>
                <a:p>
                  <a:pPr>
                    <a:defRPr sz="1000">
                      <a:solidFill>
                        <a:schemeClr val="accent4"/>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89-4711-A599-AD09F5D35A99}"/>
                </c:ext>
              </c:extLst>
            </c:dLbl>
            <c:spPr>
              <a:noFill/>
              <a:ln>
                <a:noFill/>
              </a:ln>
              <a:effectLst/>
            </c:spPr>
            <c:txPr>
              <a:bodyPr/>
              <a:lstStyle/>
              <a:p>
                <a:pPr>
                  <a:defRPr sz="1000">
                    <a:solidFill>
                      <a:schemeClr val="tx1"/>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List1!$B$5:$K$5</c:f>
              <c:numCache>
                <c:formatCode>General</c:formatCode>
                <c:ptCount val="10"/>
                <c:pt idx="6" formatCode="###0">
                  <c:v>34.4</c:v>
                </c:pt>
                <c:pt idx="7" formatCode="###0">
                  <c:v>34.200000000000003</c:v>
                </c:pt>
                <c:pt idx="8" formatCode="###0">
                  <c:v>44.4</c:v>
                </c:pt>
                <c:pt idx="9" formatCode="###0">
                  <c:v>38.9</c:v>
                </c:pt>
              </c:numCache>
            </c:numRef>
          </c:val>
          <c:smooth val="0"/>
          <c:extLst>
            <c:ext xmlns:c16="http://schemas.microsoft.com/office/drawing/2014/chart" uri="{C3380CC4-5D6E-409C-BE32-E72D297353CC}">
              <c16:uniqueId val="{00000008-9289-4711-A599-AD09F5D35A99}"/>
            </c:ext>
          </c:extLst>
        </c:ser>
        <c:ser>
          <c:idx val="4"/>
          <c:order val="4"/>
          <c:tx>
            <c:strRef>
              <c:f>List1!$A$6</c:f>
              <c:strCache>
                <c:ptCount val="1"/>
                <c:pt idx="0">
                  <c:v>na sociálních sítích - Twitter*</c:v>
                </c:pt>
              </c:strCache>
            </c:strRef>
          </c:tx>
          <c:spPr>
            <a:ln>
              <a:solidFill>
                <a:schemeClr val="accent6"/>
              </a:solidFill>
            </a:ln>
          </c:spPr>
          <c:marker>
            <c:symbol val="none"/>
          </c:marker>
          <c:dLbls>
            <c:dLbl>
              <c:idx val="9"/>
              <c:spPr>
                <a:noFill/>
                <a:ln>
                  <a:noFill/>
                </a:ln>
                <a:effectLst/>
              </c:spPr>
              <c:txPr>
                <a:bodyPr/>
                <a:lstStyle/>
                <a:p>
                  <a:pPr>
                    <a:defRPr sz="1000">
                      <a:solidFill>
                        <a:schemeClr val="accent6"/>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89-4711-A599-AD09F5D35A99}"/>
                </c:ext>
              </c:extLst>
            </c:dLbl>
            <c:spPr>
              <a:noFill/>
              <a:ln>
                <a:noFill/>
              </a:ln>
              <a:effectLst/>
            </c:spPr>
            <c:txPr>
              <a:bodyPr/>
              <a:lstStyle/>
              <a:p>
                <a:pPr>
                  <a:defRPr sz="1000">
                    <a:solidFill>
                      <a:schemeClr val="tx1"/>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List1!$B$6:$K$6</c:f>
              <c:numCache>
                <c:formatCode>General</c:formatCode>
                <c:ptCount val="10"/>
                <c:pt idx="6" formatCode="###0">
                  <c:v>27</c:v>
                </c:pt>
                <c:pt idx="7" formatCode="###0">
                  <c:v>25.8</c:v>
                </c:pt>
                <c:pt idx="8" formatCode="###0">
                  <c:v>32.4</c:v>
                </c:pt>
                <c:pt idx="9" formatCode="###0">
                  <c:v>28.4</c:v>
                </c:pt>
              </c:numCache>
            </c:numRef>
          </c:val>
          <c:smooth val="0"/>
          <c:extLst>
            <c:ext xmlns:c16="http://schemas.microsoft.com/office/drawing/2014/chart" uri="{C3380CC4-5D6E-409C-BE32-E72D297353CC}">
              <c16:uniqueId val="{0000000A-9289-4711-A599-AD09F5D35A99}"/>
            </c:ext>
          </c:extLst>
        </c:ser>
        <c:ser>
          <c:idx val="5"/>
          <c:order val="5"/>
          <c:tx>
            <c:strRef>
              <c:f>List1!$A$7</c:f>
              <c:strCache>
                <c:ptCount val="1"/>
                <c:pt idx="0">
                  <c:v>na sociálních sítích - TikTok*</c:v>
                </c:pt>
              </c:strCache>
            </c:strRef>
          </c:tx>
          <c:spPr>
            <a:ln>
              <a:solidFill>
                <a:srgbClr val="793D57"/>
              </a:solidFill>
            </a:ln>
          </c:spPr>
          <c:marker>
            <c:symbol val="none"/>
          </c:marker>
          <c:dLbls>
            <c:dLbl>
              <c:idx val="8"/>
              <c:spPr>
                <a:noFill/>
                <a:ln>
                  <a:noFill/>
                </a:ln>
                <a:effectLst/>
              </c:spPr>
              <c:txPr>
                <a:bodyPr wrap="square" lIns="38100" tIns="19050" rIns="38100" bIns="19050" anchor="ctr">
                  <a:spAutoFit/>
                </a:bodyPr>
                <a:lstStyle/>
                <a:p>
                  <a:pPr>
                    <a:defRPr sz="1000">
                      <a:solidFill>
                        <a:srgbClr val="793D57"/>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B-9289-4711-A599-AD09F5D35A99}"/>
                </c:ext>
              </c:extLst>
            </c:dLbl>
            <c:dLbl>
              <c:idx val="9"/>
              <c:layout>
                <c:manualLayout>
                  <c:x val="-3.7152678967796687E-3"/>
                  <c:y val="-3.7866540359689733E-2"/>
                </c:manualLayout>
              </c:layout>
              <c:spPr>
                <a:noFill/>
                <a:ln>
                  <a:noFill/>
                </a:ln>
                <a:effectLst/>
              </c:spPr>
              <c:txPr>
                <a:bodyPr wrap="square" lIns="38100" tIns="19050" rIns="38100" bIns="19050" anchor="ctr">
                  <a:spAutoFit/>
                </a:bodyPr>
                <a:lstStyle/>
                <a:p>
                  <a:pPr>
                    <a:defRPr sz="1000">
                      <a:solidFill>
                        <a:srgbClr val="00206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89-4711-A599-AD09F5D35A99}"/>
                </c:ext>
              </c:extLst>
            </c:dLbl>
            <c:spPr>
              <a:noFill/>
              <a:ln>
                <a:noFill/>
              </a:ln>
              <a:effectLst/>
            </c:spPr>
            <c:txPr>
              <a:bodyPr wrap="square" lIns="38100" tIns="19050" rIns="38100" bIns="19050" anchor="ctr">
                <a:spAutoFit/>
              </a:bodyPr>
              <a:lstStyle/>
              <a:p>
                <a:pPr>
                  <a:defRPr sz="1000"/>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List1!$B$7:$K$7</c:f>
              <c:numCache>
                <c:formatCode>General</c:formatCode>
                <c:ptCount val="10"/>
                <c:pt idx="9" formatCode="###0">
                  <c:v>28.799999999999997</c:v>
                </c:pt>
              </c:numCache>
            </c:numRef>
          </c:val>
          <c:smooth val="0"/>
          <c:extLst>
            <c:ext xmlns:c16="http://schemas.microsoft.com/office/drawing/2014/chart" uri="{C3380CC4-5D6E-409C-BE32-E72D297353CC}">
              <c16:uniqueId val="{0000000D-9289-4711-A599-AD09F5D35A99}"/>
            </c:ext>
          </c:extLst>
        </c:ser>
        <c:ser>
          <c:idx val="6"/>
          <c:order val="6"/>
          <c:tx>
            <c:strRef>
              <c:f>List1!$A$8</c:f>
              <c:strCache>
                <c:ptCount val="1"/>
                <c:pt idx="0">
                  <c:v>na sociálních sítích - všechny**</c:v>
                </c:pt>
              </c:strCache>
            </c:strRef>
          </c:tx>
          <c:spPr>
            <a:ln>
              <a:solidFill>
                <a:srgbClr val="E9693C"/>
              </a:solidFill>
            </a:ln>
          </c:spPr>
          <c:marker>
            <c:symbol val="none"/>
          </c:marker>
          <c:dLbls>
            <c:dLbl>
              <c:idx val="9"/>
              <c:spPr>
                <a:noFill/>
                <a:ln>
                  <a:noFill/>
                </a:ln>
                <a:effectLst/>
              </c:spPr>
              <c:txPr>
                <a:bodyPr wrap="square" lIns="38100" tIns="19050" rIns="38100" bIns="19050" anchor="ctr">
                  <a:spAutoFit/>
                </a:bodyPr>
                <a:lstStyle/>
                <a:p>
                  <a:pPr>
                    <a:defRPr sz="900">
                      <a:solidFill>
                        <a:schemeClr val="accent3"/>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289-4711-A599-AD09F5D35A99}"/>
                </c:ext>
              </c:extLst>
            </c:dLbl>
            <c:spPr>
              <a:noFill/>
              <a:ln>
                <a:noFill/>
              </a:ln>
              <a:effectLst/>
            </c:spPr>
            <c:txPr>
              <a:bodyPr wrap="square" lIns="38100" tIns="19050" rIns="38100" bIns="19050" anchor="ctr">
                <a:spAutoFit/>
              </a:bodyPr>
              <a:lstStyle/>
              <a:p>
                <a:pPr>
                  <a:defRPr sz="900"/>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List1!$B$8:$K$8</c:f>
              <c:numCache>
                <c:formatCode>General</c:formatCode>
                <c:ptCount val="10"/>
                <c:pt idx="2" formatCode="###0">
                  <c:v>35.829944164352703</c:v>
                </c:pt>
                <c:pt idx="3" formatCode="###0">
                  <c:v>43.685275531408273</c:v>
                </c:pt>
                <c:pt idx="4" formatCode="###0">
                  <c:v>49.214029746401678</c:v>
                </c:pt>
                <c:pt idx="5" formatCode="0">
                  <c:v>57.199999999999996</c:v>
                </c:pt>
                <c:pt idx="6" formatCode="###0">
                  <c:v>58</c:v>
                </c:pt>
                <c:pt idx="7" formatCode="###0">
                  <c:v>59.199999999999996</c:v>
                </c:pt>
                <c:pt idx="8" formatCode="0">
                  <c:v>63.7</c:v>
                </c:pt>
                <c:pt idx="9" formatCode="0">
                  <c:v>65.3</c:v>
                </c:pt>
              </c:numCache>
            </c:numRef>
          </c:val>
          <c:smooth val="0"/>
          <c:extLst>
            <c:ext xmlns:c16="http://schemas.microsoft.com/office/drawing/2014/chart" uri="{C3380CC4-5D6E-409C-BE32-E72D297353CC}">
              <c16:uniqueId val="{0000000F-9289-4711-A599-AD09F5D35A99}"/>
            </c:ext>
          </c:extLst>
        </c:ser>
        <c:dLbls>
          <c:showLegendKey val="0"/>
          <c:showVal val="0"/>
          <c:showCatName val="0"/>
          <c:showSerName val="0"/>
          <c:showPercent val="0"/>
          <c:showBubbleSize val="0"/>
        </c:dLbls>
        <c:smooth val="0"/>
        <c:axId val="393412984"/>
        <c:axId val="393413376"/>
      </c:lineChart>
      <c:catAx>
        <c:axId val="393412984"/>
        <c:scaling>
          <c:orientation val="minMax"/>
        </c:scaling>
        <c:delete val="0"/>
        <c:axPos val="b"/>
        <c:numFmt formatCode="General" sourceLinked="0"/>
        <c:majorTickMark val="none"/>
        <c:minorTickMark val="none"/>
        <c:tickLblPos val="nextTo"/>
        <c:txPr>
          <a:bodyPr/>
          <a:lstStyle/>
          <a:p>
            <a:pPr>
              <a:defRPr sz="1000" baseline="0"/>
            </a:pPr>
            <a:endParaRPr lang="cs-CZ"/>
          </a:p>
        </c:txPr>
        <c:crossAx val="393413376"/>
        <c:crosses val="autoZero"/>
        <c:auto val="1"/>
        <c:lblAlgn val="ctr"/>
        <c:lblOffset val="100"/>
        <c:noMultiLvlLbl val="0"/>
      </c:catAx>
      <c:valAx>
        <c:axId val="393413376"/>
        <c:scaling>
          <c:orientation val="minMax"/>
          <c:max val="90"/>
        </c:scaling>
        <c:delete val="0"/>
        <c:axPos val="l"/>
        <c:majorGridlines>
          <c:spPr>
            <a:ln>
              <a:prstDash val="sysDot"/>
            </a:ln>
          </c:spPr>
        </c:majorGridlines>
        <c:numFmt formatCode="0" sourceLinked="0"/>
        <c:majorTickMark val="none"/>
        <c:minorTickMark val="none"/>
        <c:tickLblPos val="nextTo"/>
        <c:spPr>
          <a:ln w="9525">
            <a:noFill/>
          </a:ln>
        </c:spPr>
        <c:txPr>
          <a:bodyPr/>
          <a:lstStyle/>
          <a:p>
            <a:pPr>
              <a:defRPr sz="1200" baseline="0"/>
            </a:pPr>
            <a:endParaRPr lang="cs-CZ"/>
          </a:p>
        </c:txPr>
        <c:crossAx val="393412984"/>
        <c:crosses val="autoZero"/>
        <c:crossBetween val="between"/>
      </c:valAx>
      <c:spPr>
        <a:ln>
          <a:solidFill>
            <a:schemeClr val="bg1">
              <a:lumMod val="65000"/>
            </a:schemeClr>
          </a:solidFill>
        </a:ln>
      </c:spPr>
    </c:plotArea>
    <c:legend>
      <c:legendPos val="b"/>
      <c:layout>
        <c:manualLayout>
          <c:xMode val="edge"/>
          <c:yMode val="edge"/>
          <c:x val="3.2041865746181848E-2"/>
          <c:y val="0.87475697664992647"/>
          <c:w val="0.88521974707174633"/>
          <c:h val="8.1519846224465106E-2"/>
        </c:manualLayout>
      </c:layout>
      <c:overlay val="0"/>
      <c:txPr>
        <a:bodyPr/>
        <a:lstStyle/>
        <a:p>
          <a:pPr>
            <a:defRPr sz="1000" baseline="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solidFill>
                  <a:schemeClr val="tx1"/>
                </a:solidFill>
              </a:rPr>
              <a:t>Meziroční srovnání</a:t>
            </a:r>
          </a:p>
          <a:p>
            <a:pPr>
              <a:defRPr/>
            </a:pPr>
            <a:r>
              <a:rPr lang="cs-CZ" sz="1050" b="0" i="1" dirty="0"/>
              <a:t>(data v %)</a:t>
            </a:r>
          </a:p>
        </c:rich>
      </c:tx>
      <c:overlay val="0"/>
    </c:title>
    <c:autoTitleDeleted val="0"/>
    <c:plotArea>
      <c:layout>
        <c:manualLayout>
          <c:layoutTarget val="inner"/>
          <c:xMode val="edge"/>
          <c:yMode val="edge"/>
          <c:x val="0.15579421689450518"/>
          <c:y val="0.21713845589083114"/>
          <c:w val="0.75725126648371122"/>
          <c:h val="0.46245402063962432"/>
        </c:manualLayout>
      </c:layout>
      <c:barChart>
        <c:barDir val="bar"/>
        <c:grouping val="percentStacked"/>
        <c:varyColors val="0"/>
        <c:ser>
          <c:idx val="0"/>
          <c:order val="0"/>
          <c:tx>
            <c:strRef>
              <c:f>List1!$B$1</c:f>
              <c:strCache>
                <c:ptCount val="1"/>
                <c:pt idx="0">
                  <c:v>Tyto reklamy se mi líbí</c:v>
                </c:pt>
              </c:strCache>
            </c:strRef>
          </c:tx>
          <c:spPr>
            <a:solidFill>
              <a:srgbClr val="5BB531"/>
            </a:solidFill>
          </c:spPr>
          <c:invertIfNegative val="0"/>
          <c:dLbls>
            <c:numFmt formatCode="#,##0" sourceLinked="0"/>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2017</c:v>
                </c:pt>
                <c:pt idx="1">
                  <c:v>2020</c:v>
                </c:pt>
                <c:pt idx="2">
                  <c:v>2021</c:v>
                </c:pt>
                <c:pt idx="3">
                  <c:v>2022</c:v>
                </c:pt>
                <c:pt idx="4">
                  <c:v>2023</c:v>
                </c:pt>
              </c:numCache>
            </c:numRef>
          </c:cat>
          <c:val>
            <c:numRef>
              <c:f>List1!$B$2:$B$6</c:f>
              <c:numCache>
                <c:formatCode>###0</c:formatCode>
                <c:ptCount val="5"/>
                <c:pt idx="0">
                  <c:v>11.581857892907497</c:v>
                </c:pt>
                <c:pt idx="1">
                  <c:v>9.7000000000000011</c:v>
                </c:pt>
                <c:pt idx="2">
                  <c:v>9.1999999999999993</c:v>
                </c:pt>
                <c:pt idx="3">
                  <c:v>9.4</c:v>
                </c:pt>
                <c:pt idx="4">
                  <c:v>8.6</c:v>
                </c:pt>
              </c:numCache>
            </c:numRef>
          </c:val>
          <c:extLst>
            <c:ext xmlns:c16="http://schemas.microsoft.com/office/drawing/2014/chart" uri="{C3380CC4-5D6E-409C-BE32-E72D297353CC}">
              <c16:uniqueId val="{00000000-EDF7-4A09-A48A-CF50D947C062}"/>
            </c:ext>
          </c:extLst>
        </c:ser>
        <c:ser>
          <c:idx val="1"/>
          <c:order val="1"/>
          <c:tx>
            <c:strRef>
              <c:f>List1!$C$1</c:f>
              <c:strCache>
                <c:ptCount val="1"/>
                <c:pt idx="0">
                  <c:v>Líbí se mi to, jen když se hodí k nabízenému výrobku</c:v>
                </c:pt>
              </c:strCache>
            </c:strRef>
          </c:tx>
          <c:spPr>
            <a:solidFill>
              <a:schemeClr val="accent1">
                <a:lumMod val="40000"/>
                <a:lumOff val="60000"/>
              </a:schemeClr>
            </a:solidFill>
          </c:spPr>
          <c:invertIfNegative val="0"/>
          <c:dLbls>
            <c:numFmt formatCode="#,##0" sourceLinked="0"/>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2017</c:v>
                </c:pt>
                <c:pt idx="1">
                  <c:v>2020</c:v>
                </c:pt>
                <c:pt idx="2">
                  <c:v>2021</c:v>
                </c:pt>
                <c:pt idx="3">
                  <c:v>2022</c:v>
                </c:pt>
                <c:pt idx="4">
                  <c:v>2023</c:v>
                </c:pt>
              </c:numCache>
            </c:numRef>
          </c:cat>
          <c:val>
            <c:numRef>
              <c:f>List1!$C$2:$C$6</c:f>
              <c:numCache>
                <c:formatCode>###0</c:formatCode>
                <c:ptCount val="5"/>
                <c:pt idx="0">
                  <c:v>30.204417163651875</c:v>
                </c:pt>
                <c:pt idx="1">
                  <c:v>34.1</c:v>
                </c:pt>
                <c:pt idx="2">
                  <c:v>33.200000000000003</c:v>
                </c:pt>
                <c:pt idx="3">
                  <c:v>28.599999999999998</c:v>
                </c:pt>
                <c:pt idx="4">
                  <c:v>32</c:v>
                </c:pt>
              </c:numCache>
            </c:numRef>
          </c:val>
          <c:extLst>
            <c:ext xmlns:c16="http://schemas.microsoft.com/office/drawing/2014/chart" uri="{C3380CC4-5D6E-409C-BE32-E72D297353CC}">
              <c16:uniqueId val="{00000001-EDF7-4A09-A48A-CF50D947C062}"/>
            </c:ext>
          </c:extLst>
        </c:ser>
        <c:ser>
          <c:idx val="5"/>
          <c:order val="2"/>
          <c:tx>
            <c:strRef>
              <c:f>List1!$G$1</c:f>
              <c:strCache>
                <c:ptCount val="1"/>
                <c:pt idx="0">
                  <c:v>Tento problém mě vůbec nezajímá, nemám potřebu se k tomu vyjádřit</c:v>
                </c:pt>
              </c:strCache>
            </c:strRef>
          </c:tx>
          <c:spPr>
            <a:solidFill>
              <a:schemeClr val="bg1">
                <a:lumMod val="75000"/>
              </a:schemeClr>
            </a:solidFill>
          </c:spPr>
          <c:invertIfNegative val="0"/>
          <c:dLbls>
            <c:numFmt formatCode="#,##0" sourceLinked="0"/>
            <c:spPr>
              <a:noFill/>
              <a:ln>
                <a:noFill/>
              </a:ln>
              <a:effectLst/>
            </c:spPr>
            <c:txPr>
              <a:bodyPr/>
              <a:lstStyle/>
              <a:p>
                <a:pPr algn="ctr">
                  <a:defRPr lang="cs-CZ" sz="10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2017</c:v>
                </c:pt>
                <c:pt idx="1">
                  <c:v>2020</c:v>
                </c:pt>
                <c:pt idx="2">
                  <c:v>2021</c:v>
                </c:pt>
                <c:pt idx="3">
                  <c:v>2022</c:v>
                </c:pt>
                <c:pt idx="4">
                  <c:v>2023</c:v>
                </c:pt>
              </c:numCache>
            </c:numRef>
          </c:cat>
          <c:val>
            <c:numRef>
              <c:f>List1!$G$2:$G$6</c:f>
              <c:numCache>
                <c:formatCode>###0</c:formatCode>
                <c:ptCount val="5"/>
                <c:pt idx="0">
                  <c:v>10</c:v>
                </c:pt>
                <c:pt idx="1">
                  <c:v>10.199999999999999</c:v>
                </c:pt>
                <c:pt idx="2">
                  <c:v>13</c:v>
                </c:pt>
                <c:pt idx="3">
                  <c:v>16.400000000000002</c:v>
                </c:pt>
                <c:pt idx="4">
                  <c:v>15.6</c:v>
                </c:pt>
              </c:numCache>
            </c:numRef>
          </c:val>
          <c:extLst>
            <c:ext xmlns:c16="http://schemas.microsoft.com/office/drawing/2014/chart" uri="{C3380CC4-5D6E-409C-BE32-E72D297353CC}">
              <c16:uniqueId val="{00000002-EDF7-4A09-A48A-CF50D947C062}"/>
            </c:ext>
          </c:extLst>
        </c:ser>
        <c:ser>
          <c:idx val="2"/>
          <c:order val="3"/>
          <c:tx>
            <c:strRef>
              <c:f>List1!$D$1</c:f>
              <c:strCache>
                <c:ptCount val="1"/>
                <c:pt idx="0">
                  <c:v>Příliš se mi to nelíbí, ale nevadí mi</c:v>
                </c:pt>
              </c:strCache>
            </c:strRef>
          </c:tx>
          <c:spPr>
            <a:solidFill>
              <a:schemeClr val="accent3">
                <a:lumMod val="60000"/>
                <a:lumOff val="40000"/>
              </a:schemeClr>
            </a:solidFill>
          </c:spPr>
          <c:invertIfNegative val="0"/>
          <c:dLbls>
            <c:numFmt formatCode="#,##0" sourceLinked="0"/>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2017</c:v>
                </c:pt>
                <c:pt idx="1">
                  <c:v>2020</c:v>
                </c:pt>
                <c:pt idx="2">
                  <c:v>2021</c:v>
                </c:pt>
                <c:pt idx="3">
                  <c:v>2022</c:v>
                </c:pt>
                <c:pt idx="4">
                  <c:v>2023</c:v>
                </c:pt>
              </c:numCache>
            </c:numRef>
          </c:cat>
          <c:val>
            <c:numRef>
              <c:f>List1!$D$2:$D$6</c:f>
              <c:numCache>
                <c:formatCode>###0</c:formatCode>
                <c:ptCount val="5"/>
                <c:pt idx="0">
                  <c:v>25.666258624270892</c:v>
                </c:pt>
                <c:pt idx="1">
                  <c:v>31</c:v>
                </c:pt>
                <c:pt idx="2">
                  <c:v>27.700000000000003</c:v>
                </c:pt>
                <c:pt idx="3">
                  <c:v>28.2</c:v>
                </c:pt>
                <c:pt idx="4">
                  <c:v>27.1</c:v>
                </c:pt>
              </c:numCache>
            </c:numRef>
          </c:val>
          <c:extLst>
            <c:ext xmlns:c16="http://schemas.microsoft.com/office/drawing/2014/chart" uri="{C3380CC4-5D6E-409C-BE32-E72D297353CC}">
              <c16:uniqueId val="{00000003-EDF7-4A09-A48A-CF50D947C062}"/>
            </c:ext>
          </c:extLst>
        </c:ser>
        <c:ser>
          <c:idx val="3"/>
          <c:order val="4"/>
          <c:tx>
            <c:strRef>
              <c:f>List1!$E$1</c:f>
              <c:strCache>
                <c:ptCount val="1"/>
                <c:pt idx="0">
                  <c:v>Vůbec se mi to nelíbí, vadí mi to</c:v>
                </c:pt>
              </c:strCache>
            </c:strRef>
          </c:tx>
          <c:spPr>
            <a:solidFill>
              <a:schemeClr val="accent4">
                <a:lumMod val="60000"/>
                <a:lumOff val="40000"/>
              </a:schemeClr>
            </a:solidFill>
          </c:spPr>
          <c:invertIfNegative val="0"/>
          <c:dLbls>
            <c:numFmt formatCode="#,##0" sourceLinked="0"/>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2017</c:v>
                </c:pt>
                <c:pt idx="1">
                  <c:v>2020</c:v>
                </c:pt>
                <c:pt idx="2">
                  <c:v>2021</c:v>
                </c:pt>
                <c:pt idx="3">
                  <c:v>2022</c:v>
                </c:pt>
                <c:pt idx="4">
                  <c:v>2023</c:v>
                </c:pt>
              </c:numCache>
            </c:numRef>
          </c:cat>
          <c:val>
            <c:numRef>
              <c:f>List1!$E$2:$E$6</c:f>
              <c:numCache>
                <c:formatCode>###0</c:formatCode>
                <c:ptCount val="5"/>
                <c:pt idx="0">
                  <c:v>14.023056528596184</c:v>
                </c:pt>
                <c:pt idx="1">
                  <c:v>10.7</c:v>
                </c:pt>
                <c:pt idx="2">
                  <c:v>12.7</c:v>
                </c:pt>
                <c:pt idx="3">
                  <c:v>11.700000000000001</c:v>
                </c:pt>
                <c:pt idx="4">
                  <c:v>12</c:v>
                </c:pt>
              </c:numCache>
            </c:numRef>
          </c:val>
          <c:extLst>
            <c:ext xmlns:c16="http://schemas.microsoft.com/office/drawing/2014/chart" uri="{C3380CC4-5D6E-409C-BE32-E72D297353CC}">
              <c16:uniqueId val="{00000004-EDF7-4A09-A48A-CF50D947C062}"/>
            </c:ext>
          </c:extLst>
        </c:ser>
        <c:ser>
          <c:idx val="4"/>
          <c:order val="5"/>
          <c:tx>
            <c:strRef>
              <c:f>List1!$F$1</c:f>
              <c:strCache>
                <c:ptCount val="1"/>
                <c:pt idx="0">
                  <c:v>Vůbec se mi to nelíbí, pobuřuje mě to, mělo by to být zakázané</c:v>
                </c:pt>
              </c:strCache>
            </c:strRef>
          </c:tx>
          <c:spPr>
            <a:solidFill>
              <a:srgbClr val="C00000"/>
            </a:solidFill>
          </c:spPr>
          <c:invertIfNegative val="0"/>
          <c:dLbls>
            <c:numFmt formatCode="#,##0" sourceLinked="0"/>
            <c:spPr>
              <a:noFill/>
              <a:ln>
                <a:noFill/>
              </a:ln>
              <a:effectLst/>
            </c:spPr>
            <c:txPr>
              <a:bodyPr/>
              <a:lstStyle/>
              <a:p>
                <a:pPr algn="ctr">
                  <a:defRPr lang="cs-CZ" sz="1000" b="1" i="0" u="none" strike="noStrike" kern="1200" baseline="0">
                    <a:solidFill>
                      <a:srgbClr val="FFFFF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2017</c:v>
                </c:pt>
                <c:pt idx="1">
                  <c:v>2020</c:v>
                </c:pt>
                <c:pt idx="2">
                  <c:v>2021</c:v>
                </c:pt>
                <c:pt idx="3">
                  <c:v>2022</c:v>
                </c:pt>
                <c:pt idx="4">
                  <c:v>2023</c:v>
                </c:pt>
              </c:numCache>
            </c:numRef>
          </c:cat>
          <c:val>
            <c:numRef>
              <c:f>List1!$F$2:$F$6</c:f>
              <c:numCache>
                <c:formatCode>###0</c:formatCode>
                <c:ptCount val="5"/>
                <c:pt idx="0">
                  <c:v>8.3040717440713561</c:v>
                </c:pt>
                <c:pt idx="1">
                  <c:v>4.3</c:v>
                </c:pt>
                <c:pt idx="2">
                  <c:v>4.2</c:v>
                </c:pt>
                <c:pt idx="3">
                  <c:v>5.7</c:v>
                </c:pt>
                <c:pt idx="4">
                  <c:v>4.7</c:v>
                </c:pt>
              </c:numCache>
            </c:numRef>
          </c:val>
          <c:extLst>
            <c:ext xmlns:c16="http://schemas.microsoft.com/office/drawing/2014/chart" uri="{C3380CC4-5D6E-409C-BE32-E72D297353CC}">
              <c16:uniqueId val="{00000005-EDF7-4A09-A48A-CF50D947C062}"/>
            </c:ext>
          </c:extLst>
        </c:ser>
        <c:dLbls>
          <c:showLegendKey val="0"/>
          <c:showVal val="0"/>
          <c:showCatName val="0"/>
          <c:showSerName val="0"/>
          <c:showPercent val="0"/>
          <c:showBubbleSize val="0"/>
        </c:dLbls>
        <c:gapWidth val="50"/>
        <c:overlap val="100"/>
        <c:axId val="396814584"/>
        <c:axId val="396816936"/>
      </c:barChart>
      <c:catAx>
        <c:axId val="396814584"/>
        <c:scaling>
          <c:orientation val="minMax"/>
        </c:scaling>
        <c:delete val="0"/>
        <c:axPos val="l"/>
        <c:numFmt formatCode="General" sourceLinked="1"/>
        <c:majorTickMark val="out"/>
        <c:minorTickMark val="none"/>
        <c:tickLblPos val="nextTo"/>
        <c:txPr>
          <a:bodyPr/>
          <a:lstStyle/>
          <a:p>
            <a:pPr>
              <a:defRPr sz="1000"/>
            </a:pPr>
            <a:endParaRPr lang="cs-CZ"/>
          </a:p>
        </c:txPr>
        <c:crossAx val="396816936"/>
        <c:crosses val="autoZero"/>
        <c:auto val="1"/>
        <c:lblAlgn val="ctr"/>
        <c:lblOffset val="100"/>
        <c:noMultiLvlLbl val="0"/>
      </c:catAx>
      <c:valAx>
        <c:axId val="396816936"/>
        <c:scaling>
          <c:orientation val="minMax"/>
        </c:scaling>
        <c:delete val="0"/>
        <c:axPos val="b"/>
        <c:majorGridlines>
          <c:spPr>
            <a:ln>
              <a:solidFill>
                <a:srgbClr val="595959">
                  <a:tint val="75000"/>
                  <a:shade val="95000"/>
                  <a:satMod val="105000"/>
                </a:srgbClr>
              </a:solidFill>
              <a:prstDash val="sysDash"/>
            </a:ln>
          </c:spPr>
        </c:majorGridlines>
        <c:numFmt formatCode="0%" sourceLinked="0"/>
        <c:majorTickMark val="out"/>
        <c:minorTickMark val="none"/>
        <c:tickLblPos val="nextTo"/>
        <c:txPr>
          <a:bodyPr/>
          <a:lstStyle/>
          <a:p>
            <a:pPr>
              <a:defRPr sz="900"/>
            </a:pPr>
            <a:endParaRPr lang="cs-CZ"/>
          </a:p>
        </c:txPr>
        <c:crossAx val="396814584"/>
        <c:crosses val="autoZero"/>
        <c:crossBetween val="between"/>
        <c:majorUnit val="0.2"/>
        <c:minorUnit val="0.1"/>
      </c:valAx>
    </c:plotArea>
    <c:plotVisOnly val="1"/>
    <c:dispBlanksAs val="gap"/>
    <c:showDLblsOverMax val="0"/>
  </c:chart>
  <c:txPr>
    <a:bodyPr/>
    <a:lstStyle/>
    <a:p>
      <a:pPr>
        <a:defRPr sz="1800"/>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cap="all" baseline="0" dirty="0">
                <a:solidFill>
                  <a:srgbClr val="00368C"/>
                </a:solidFill>
              </a:rPr>
              <a:t>Zábavnost a důvěryhodnost</a:t>
            </a:r>
            <a:r>
              <a:rPr lang="cs-CZ" sz="1400" cap="all" baseline="0" dirty="0"/>
              <a:t> reklamy</a:t>
            </a:r>
          </a:p>
          <a:p>
            <a:pPr>
              <a:defRPr/>
            </a:pPr>
            <a:r>
              <a:rPr lang="cs-CZ" sz="1050" b="0" i="1" dirty="0"/>
              <a:t>(data</a:t>
            </a:r>
            <a:r>
              <a:rPr lang="cs-CZ" sz="1050" b="0" i="1" baseline="0" dirty="0"/>
              <a:t> v %, n=1000)</a:t>
            </a:r>
          </a:p>
        </c:rich>
      </c:tx>
      <c:layout>
        <c:manualLayout>
          <c:xMode val="edge"/>
          <c:yMode val="edge"/>
          <c:x val="0.23403012382788255"/>
          <c:y val="4.2834649918497114E-2"/>
        </c:manualLayout>
      </c:layout>
      <c:overlay val="0"/>
    </c:title>
    <c:autoTitleDeleted val="0"/>
    <c:plotArea>
      <c:layout>
        <c:manualLayout>
          <c:layoutTarget val="inner"/>
          <c:xMode val="edge"/>
          <c:yMode val="edge"/>
          <c:x val="0.11818293200901754"/>
          <c:y val="0.14724989933578744"/>
          <c:w val="0.79949406998399053"/>
          <c:h val="0.64428198755071764"/>
        </c:manualLayout>
      </c:layout>
      <c:barChart>
        <c:barDir val="col"/>
        <c:grouping val="percentStacked"/>
        <c:varyColors val="0"/>
        <c:ser>
          <c:idx val="0"/>
          <c:order val="0"/>
          <c:tx>
            <c:strRef>
              <c:f>List1!$B$1</c:f>
              <c:strCache>
                <c:ptCount val="1"/>
                <c:pt idx="0">
                  <c:v>zcela souhlasíte</c:v>
                </c:pt>
              </c:strCache>
            </c:strRef>
          </c:tx>
          <c:spPr>
            <a:solidFill>
              <a:srgbClr val="008080"/>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List1!$B$2:$B$4</c:f>
              <c:numCache>
                <c:formatCode>###0</c:formatCode>
                <c:ptCount val="3"/>
                <c:pt idx="0">
                  <c:v>29.4</c:v>
                </c:pt>
                <c:pt idx="1">
                  <c:v>12</c:v>
                </c:pt>
                <c:pt idx="2">
                  <c:v>6.6000000000000005</c:v>
                </c:pt>
              </c:numCache>
            </c:numRef>
          </c:val>
          <c:extLst>
            <c:ext xmlns:c16="http://schemas.microsoft.com/office/drawing/2014/chart" uri="{C3380CC4-5D6E-409C-BE32-E72D297353CC}">
              <c16:uniqueId val="{00000000-9AFF-4E2F-BA7A-B6137C52F0A7}"/>
            </c:ext>
          </c:extLst>
        </c:ser>
        <c:ser>
          <c:idx val="1"/>
          <c:order val="1"/>
          <c:tx>
            <c:strRef>
              <c:f>List1!$C$1</c:f>
              <c:strCache>
                <c:ptCount val="1"/>
                <c:pt idx="0">
                  <c:v>spíše souhlasíte</c:v>
                </c:pt>
              </c:strCache>
            </c:strRef>
          </c:tx>
          <c:spPr>
            <a:solidFill>
              <a:srgbClr val="33CCCC"/>
            </a:solidFill>
          </c:spPr>
          <c:invertIfNegative val="0"/>
          <c:dLbls>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List1!$C$2:$C$4</c:f>
              <c:numCache>
                <c:formatCode>###0</c:formatCode>
                <c:ptCount val="3"/>
                <c:pt idx="0">
                  <c:v>39.200000000000003</c:v>
                </c:pt>
                <c:pt idx="1">
                  <c:v>29.7</c:v>
                </c:pt>
                <c:pt idx="2">
                  <c:v>24.3</c:v>
                </c:pt>
              </c:numCache>
            </c:numRef>
          </c:val>
          <c:extLst>
            <c:ext xmlns:c16="http://schemas.microsoft.com/office/drawing/2014/chart" uri="{C3380CC4-5D6E-409C-BE32-E72D297353CC}">
              <c16:uniqueId val="{00000001-9AFF-4E2F-BA7A-B6137C52F0A7}"/>
            </c:ext>
          </c:extLst>
        </c:ser>
        <c:ser>
          <c:idx val="3"/>
          <c:order val="2"/>
          <c:tx>
            <c:strRef>
              <c:f>List1!$F$1</c:f>
              <c:strCache>
                <c:ptCount val="1"/>
                <c:pt idx="0">
                  <c:v>neví</c:v>
                </c:pt>
              </c:strCache>
            </c:strRef>
          </c:tx>
          <c:spPr>
            <a:solidFill>
              <a:schemeClr val="bg2">
                <a:lumMod val="90000"/>
              </a:schemeClr>
            </a:solidFill>
          </c:spPr>
          <c:invertIfNegative val="0"/>
          <c:dLbls>
            <c:spPr>
              <a:noFill/>
              <a:ln>
                <a:noFill/>
              </a:ln>
              <a:effectLst/>
            </c:spPr>
            <c:txPr>
              <a:bodyPr wrap="square" lIns="38100" tIns="19050" rIns="38100" bIns="19050" anchor="ctr">
                <a:spAutoFit/>
              </a:bodyPr>
              <a:lstStyle/>
              <a:p>
                <a:pPr>
                  <a:defRPr sz="10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List1!$F$2:$F$4</c:f>
              <c:numCache>
                <c:formatCode>###0</c:formatCode>
                <c:ptCount val="3"/>
                <c:pt idx="0">
                  <c:v>7.8</c:v>
                </c:pt>
                <c:pt idx="1">
                  <c:v>7.1</c:v>
                </c:pt>
                <c:pt idx="2">
                  <c:v>6.2</c:v>
                </c:pt>
              </c:numCache>
            </c:numRef>
          </c:val>
          <c:extLst>
            <c:ext xmlns:c16="http://schemas.microsoft.com/office/drawing/2014/chart" uri="{C3380CC4-5D6E-409C-BE32-E72D297353CC}">
              <c16:uniqueId val="{00000002-9AFF-4E2F-BA7A-B6137C52F0A7}"/>
            </c:ext>
          </c:extLst>
        </c:ser>
        <c:ser>
          <c:idx val="4"/>
          <c:order val="3"/>
          <c:tx>
            <c:strRef>
              <c:f>List1!$D$1</c:f>
              <c:strCache>
                <c:ptCount val="1"/>
                <c:pt idx="0">
                  <c:v>spíše nesouhlasíte</c:v>
                </c:pt>
              </c:strCache>
            </c:strRef>
          </c:tx>
          <c:spPr>
            <a:solidFill>
              <a:schemeClr val="accent4">
                <a:lumMod val="40000"/>
                <a:lumOff val="60000"/>
              </a:schemeClr>
            </a:solidFill>
            <a:ln>
              <a:noFill/>
            </a:ln>
          </c:spPr>
          <c:invertIfNegative val="0"/>
          <c:dLbls>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List1!$D$2:$D$4</c:f>
              <c:numCache>
                <c:formatCode>###0</c:formatCode>
                <c:ptCount val="3"/>
                <c:pt idx="0">
                  <c:v>19</c:v>
                </c:pt>
                <c:pt idx="1">
                  <c:v>29.7</c:v>
                </c:pt>
                <c:pt idx="2">
                  <c:v>31.5</c:v>
                </c:pt>
              </c:numCache>
            </c:numRef>
          </c:val>
          <c:extLst>
            <c:ext xmlns:c16="http://schemas.microsoft.com/office/drawing/2014/chart" uri="{C3380CC4-5D6E-409C-BE32-E72D297353CC}">
              <c16:uniqueId val="{00000003-9AFF-4E2F-BA7A-B6137C52F0A7}"/>
            </c:ext>
          </c:extLst>
        </c:ser>
        <c:ser>
          <c:idx val="2"/>
          <c:order val="4"/>
          <c:tx>
            <c:strRef>
              <c:f>List1!$E$1</c:f>
              <c:strCache>
                <c:ptCount val="1"/>
                <c:pt idx="0">
                  <c:v>zcela nesouhlasíte</c:v>
                </c:pt>
              </c:strCache>
            </c:strRef>
          </c:tx>
          <c:spPr>
            <a:solidFill>
              <a:schemeClr val="accent4">
                <a:lumMod val="60000"/>
                <a:lumOff val="40000"/>
              </a:schemeClr>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List1!$E$2:$E$4</c:f>
              <c:numCache>
                <c:formatCode>###0</c:formatCode>
                <c:ptCount val="3"/>
                <c:pt idx="0">
                  <c:v>4.5999999999999996</c:v>
                </c:pt>
                <c:pt idx="1">
                  <c:v>21.5</c:v>
                </c:pt>
                <c:pt idx="2">
                  <c:v>31.4</c:v>
                </c:pt>
              </c:numCache>
            </c:numRef>
          </c:val>
          <c:extLst>
            <c:ext xmlns:c16="http://schemas.microsoft.com/office/drawing/2014/chart" uri="{C3380CC4-5D6E-409C-BE32-E72D297353CC}">
              <c16:uniqueId val="{00000004-9AFF-4E2F-BA7A-B6137C52F0A7}"/>
            </c:ext>
          </c:extLst>
        </c:ser>
        <c:dLbls>
          <c:showLegendKey val="0"/>
          <c:showVal val="0"/>
          <c:showCatName val="0"/>
          <c:showSerName val="0"/>
          <c:showPercent val="0"/>
          <c:showBubbleSize val="0"/>
        </c:dLbls>
        <c:gapWidth val="95"/>
        <c:overlap val="100"/>
        <c:axId val="399729128"/>
        <c:axId val="399727952"/>
      </c:barChart>
      <c:catAx>
        <c:axId val="399729128"/>
        <c:scaling>
          <c:orientation val="minMax"/>
        </c:scaling>
        <c:delete val="0"/>
        <c:axPos val="b"/>
        <c:numFmt formatCode="General" sourceLinked="0"/>
        <c:majorTickMark val="out"/>
        <c:minorTickMark val="none"/>
        <c:tickLblPos val="nextTo"/>
        <c:txPr>
          <a:bodyPr/>
          <a:lstStyle/>
          <a:p>
            <a:pPr>
              <a:defRPr sz="1000"/>
            </a:pPr>
            <a:endParaRPr lang="cs-CZ"/>
          </a:p>
        </c:txPr>
        <c:crossAx val="399727952"/>
        <c:crossesAt val="0"/>
        <c:auto val="1"/>
        <c:lblAlgn val="ctr"/>
        <c:lblOffset val="100"/>
        <c:noMultiLvlLbl val="0"/>
      </c:catAx>
      <c:valAx>
        <c:axId val="399727952"/>
        <c:scaling>
          <c:orientation val="minMax"/>
        </c:scaling>
        <c:delete val="0"/>
        <c:axPos val="r"/>
        <c:majorGridlines>
          <c:spPr>
            <a:ln>
              <a:prstDash val="sysDot"/>
            </a:ln>
          </c:spPr>
        </c:majorGridlines>
        <c:numFmt formatCode="0%" sourceLinked="1"/>
        <c:majorTickMark val="none"/>
        <c:minorTickMark val="none"/>
        <c:tickLblPos val="low"/>
        <c:crossAx val="399729128"/>
        <c:crosses val="max"/>
        <c:crossBetween val="between"/>
        <c:majorUnit val="0.2"/>
        <c:minorUnit val="2.0000000000000011E-2"/>
      </c:valAx>
    </c:plotArea>
    <c:legend>
      <c:legendPos val="t"/>
      <c:layout>
        <c:manualLayout>
          <c:xMode val="edge"/>
          <c:yMode val="edge"/>
          <c:x val="0.13909089423987978"/>
          <c:y val="0.92976347495948664"/>
          <c:w val="0.86090910576012025"/>
          <c:h val="4.5563250846376177E-2"/>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cap="all" baseline="0" dirty="0"/>
              <a:t>Reklama a </a:t>
            </a:r>
            <a:r>
              <a:rPr lang="cs-CZ" sz="1400" cap="all" baseline="0" dirty="0">
                <a:solidFill>
                  <a:srgbClr val="01368A"/>
                </a:solidFill>
              </a:rPr>
              <a:t>děti</a:t>
            </a:r>
          </a:p>
          <a:p>
            <a:pPr>
              <a:defRPr/>
            </a:pPr>
            <a:r>
              <a:rPr lang="cs-CZ" sz="1050" b="0" i="1" dirty="0"/>
              <a:t>(data</a:t>
            </a:r>
            <a:r>
              <a:rPr lang="cs-CZ" sz="1050" b="0" i="1" baseline="0" dirty="0"/>
              <a:t> v %, n=1000)</a:t>
            </a:r>
          </a:p>
        </c:rich>
      </c:tx>
      <c:overlay val="0"/>
    </c:title>
    <c:autoTitleDeleted val="0"/>
    <c:plotArea>
      <c:layout>
        <c:manualLayout>
          <c:layoutTarget val="inner"/>
          <c:xMode val="edge"/>
          <c:yMode val="edge"/>
          <c:x val="0.12855637599242059"/>
          <c:y val="0.14724989933578744"/>
          <c:w val="0.77667249322050935"/>
          <c:h val="0.64428198755071764"/>
        </c:manualLayout>
      </c:layout>
      <c:barChart>
        <c:barDir val="col"/>
        <c:grouping val="percentStacked"/>
        <c:varyColors val="0"/>
        <c:ser>
          <c:idx val="0"/>
          <c:order val="0"/>
          <c:tx>
            <c:strRef>
              <c:f>List1!$B$1</c:f>
              <c:strCache>
                <c:ptCount val="1"/>
                <c:pt idx="0">
                  <c:v>zcela souhlasíte</c:v>
                </c:pt>
              </c:strCache>
            </c:strRef>
          </c:tx>
          <c:spPr>
            <a:solidFill>
              <a:srgbClr val="008080"/>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List1!$B$2:$B$3</c:f>
              <c:numCache>
                <c:formatCode>###0</c:formatCode>
                <c:ptCount val="2"/>
                <c:pt idx="0">
                  <c:v>59.8</c:v>
                </c:pt>
                <c:pt idx="1">
                  <c:v>38.4</c:v>
                </c:pt>
              </c:numCache>
            </c:numRef>
          </c:val>
          <c:extLst>
            <c:ext xmlns:c16="http://schemas.microsoft.com/office/drawing/2014/chart" uri="{C3380CC4-5D6E-409C-BE32-E72D297353CC}">
              <c16:uniqueId val="{00000000-7E77-4ABE-A2B0-FA1E23D8F1CB}"/>
            </c:ext>
          </c:extLst>
        </c:ser>
        <c:ser>
          <c:idx val="1"/>
          <c:order val="1"/>
          <c:tx>
            <c:strRef>
              <c:f>List1!$C$1</c:f>
              <c:strCache>
                <c:ptCount val="1"/>
                <c:pt idx="0">
                  <c:v>spíše souhlasíte</c:v>
                </c:pt>
              </c:strCache>
            </c:strRef>
          </c:tx>
          <c:spPr>
            <a:solidFill>
              <a:srgbClr val="33CCCC"/>
            </a:solidFill>
          </c:spPr>
          <c:invertIfNegative val="0"/>
          <c:dLbls>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List1!$C$2:$C$3</c:f>
              <c:numCache>
                <c:formatCode>###0</c:formatCode>
                <c:ptCount val="2"/>
                <c:pt idx="0">
                  <c:v>23.3</c:v>
                </c:pt>
                <c:pt idx="1">
                  <c:v>31.3</c:v>
                </c:pt>
              </c:numCache>
            </c:numRef>
          </c:val>
          <c:extLst>
            <c:ext xmlns:c16="http://schemas.microsoft.com/office/drawing/2014/chart" uri="{C3380CC4-5D6E-409C-BE32-E72D297353CC}">
              <c16:uniqueId val="{00000001-7E77-4ABE-A2B0-FA1E23D8F1CB}"/>
            </c:ext>
          </c:extLst>
        </c:ser>
        <c:ser>
          <c:idx val="3"/>
          <c:order val="2"/>
          <c:tx>
            <c:strRef>
              <c:f>List1!$F$1</c:f>
              <c:strCache>
                <c:ptCount val="1"/>
                <c:pt idx="0">
                  <c:v>neví</c:v>
                </c:pt>
              </c:strCache>
            </c:strRef>
          </c:tx>
          <c:spPr>
            <a:solidFill>
              <a:schemeClr val="bg2">
                <a:lumMod val="9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List1!$F$2:$F$3</c:f>
              <c:numCache>
                <c:formatCode>###0</c:formatCode>
                <c:ptCount val="2"/>
                <c:pt idx="0">
                  <c:v>4.5999999999999996</c:v>
                </c:pt>
                <c:pt idx="1">
                  <c:v>11.9</c:v>
                </c:pt>
              </c:numCache>
            </c:numRef>
          </c:val>
          <c:extLst>
            <c:ext xmlns:c16="http://schemas.microsoft.com/office/drawing/2014/chart" uri="{C3380CC4-5D6E-409C-BE32-E72D297353CC}">
              <c16:uniqueId val="{00000002-7E77-4ABE-A2B0-FA1E23D8F1CB}"/>
            </c:ext>
          </c:extLst>
        </c:ser>
        <c:ser>
          <c:idx val="4"/>
          <c:order val="3"/>
          <c:tx>
            <c:strRef>
              <c:f>List1!$D$1</c:f>
              <c:strCache>
                <c:ptCount val="1"/>
                <c:pt idx="0">
                  <c:v>spíše nesouhlasíte</c:v>
                </c:pt>
              </c:strCache>
            </c:strRef>
          </c:tx>
          <c:spPr>
            <a:solidFill>
              <a:schemeClr val="accent4">
                <a:lumMod val="40000"/>
                <a:lumOff val="60000"/>
              </a:schemeClr>
            </a:solidFill>
            <a:ln>
              <a:noFill/>
            </a:ln>
          </c:spPr>
          <c:invertIfNegative val="0"/>
          <c:dLbls>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List1!$D$2:$D$3</c:f>
              <c:numCache>
                <c:formatCode>###0</c:formatCode>
                <c:ptCount val="2"/>
                <c:pt idx="0">
                  <c:v>9</c:v>
                </c:pt>
                <c:pt idx="1">
                  <c:v>11</c:v>
                </c:pt>
              </c:numCache>
            </c:numRef>
          </c:val>
          <c:extLst>
            <c:ext xmlns:c16="http://schemas.microsoft.com/office/drawing/2014/chart" uri="{C3380CC4-5D6E-409C-BE32-E72D297353CC}">
              <c16:uniqueId val="{00000003-7E77-4ABE-A2B0-FA1E23D8F1CB}"/>
            </c:ext>
          </c:extLst>
        </c:ser>
        <c:ser>
          <c:idx val="2"/>
          <c:order val="4"/>
          <c:tx>
            <c:strRef>
              <c:f>List1!$E$1</c:f>
              <c:strCache>
                <c:ptCount val="1"/>
                <c:pt idx="0">
                  <c:v>zcela nesouhlasíte</c:v>
                </c:pt>
              </c:strCache>
            </c:strRef>
          </c:tx>
          <c:spPr>
            <a:solidFill>
              <a:schemeClr val="accent4">
                <a:lumMod val="60000"/>
                <a:lumOff val="40000"/>
              </a:schemeClr>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List1!$E$2:$E$3</c:f>
              <c:numCache>
                <c:formatCode>###0</c:formatCode>
                <c:ptCount val="2"/>
                <c:pt idx="0">
                  <c:v>3.3000000000000003</c:v>
                </c:pt>
                <c:pt idx="1">
                  <c:v>7.3999999999999995</c:v>
                </c:pt>
              </c:numCache>
            </c:numRef>
          </c:val>
          <c:extLst>
            <c:ext xmlns:c16="http://schemas.microsoft.com/office/drawing/2014/chart" uri="{C3380CC4-5D6E-409C-BE32-E72D297353CC}">
              <c16:uniqueId val="{00000004-7E77-4ABE-A2B0-FA1E23D8F1CB}"/>
            </c:ext>
          </c:extLst>
        </c:ser>
        <c:dLbls>
          <c:showLegendKey val="0"/>
          <c:showVal val="0"/>
          <c:showCatName val="0"/>
          <c:showSerName val="0"/>
          <c:showPercent val="0"/>
          <c:showBubbleSize val="0"/>
        </c:dLbls>
        <c:gapWidth val="114"/>
        <c:overlap val="100"/>
        <c:axId val="399730696"/>
        <c:axId val="399727560"/>
      </c:barChart>
      <c:catAx>
        <c:axId val="399730696"/>
        <c:scaling>
          <c:orientation val="minMax"/>
        </c:scaling>
        <c:delete val="0"/>
        <c:axPos val="b"/>
        <c:numFmt formatCode="General" sourceLinked="0"/>
        <c:majorTickMark val="out"/>
        <c:minorTickMark val="none"/>
        <c:tickLblPos val="nextTo"/>
        <c:txPr>
          <a:bodyPr/>
          <a:lstStyle/>
          <a:p>
            <a:pPr>
              <a:defRPr sz="1100"/>
            </a:pPr>
            <a:endParaRPr lang="cs-CZ"/>
          </a:p>
        </c:txPr>
        <c:crossAx val="399727560"/>
        <c:crossesAt val="0"/>
        <c:auto val="1"/>
        <c:lblAlgn val="ctr"/>
        <c:lblOffset val="100"/>
        <c:noMultiLvlLbl val="0"/>
      </c:catAx>
      <c:valAx>
        <c:axId val="399727560"/>
        <c:scaling>
          <c:orientation val="minMax"/>
        </c:scaling>
        <c:delete val="0"/>
        <c:axPos val="r"/>
        <c:majorGridlines>
          <c:spPr>
            <a:ln>
              <a:prstDash val="sysDot"/>
            </a:ln>
          </c:spPr>
        </c:majorGridlines>
        <c:numFmt formatCode="0%" sourceLinked="1"/>
        <c:majorTickMark val="none"/>
        <c:minorTickMark val="none"/>
        <c:tickLblPos val="low"/>
        <c:crossAx val="399730696"/>
        <c:crosses val="max"/>
        <c:crossBetween val="between"/>
        <c:majorUnit val="0.2"/>
        <c:minorUnit val="2.0000000000000011E-2"/>
      </c:valAx>
    </c:plotArea>
    <c:legend>
      <c:legendPos val="t"/>
      <c:layout>
        <c:manualLayout>
          <c:xMode val="edge"/>
          <c:yMode val="edge"/>
          <c:x val="7.0626163949423323E-2"/>
          <c:y val="0.9272437896701633"/>
          <c:w val="0.86090910576012025"/>
          <c:h val="4.5563250846376177E-2"/>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Děti a reklama (zcela souhlasí): </a:t>
            </a:r>
            <a:r>
              <a:rPr lang="cs-CZ" sz="1400" dirty="0">
                <a:solidFill>
                  <a:srgbClr val="00388D"/>
                </a:solidFill>
              </a:rPr>
              <a:t>VÝVOJ</a:t>
            </a:r>
          </a:p>
        </c:rich>
      </c:tx>
      <c:overlay val="0"/>
    </c:title>
    <c:autoTitleDeleted val="0"/>
    <c:plotArea>
      <c:layout>
        <c:manualLayout>
          <c:layoutTarget val="inner"/>
          <c:xMode val="edge"/>
          <c:yMode val="edge"/>
          <c:x val="2.7879772617857276E-2"/>
          <c:y val="7.9438137956539201E-2"/>
          <c:w val="0.91068933796941864"/>
          <c:h val="0.61200638511642957"/>
        </c:manualLayout>
      </c:layout>
      <c:lineChart>
        <c:grouping val="standard"/>
        <c:varyColors val="0"/>
        <c:ser>
          <c:idx val="0"/>
          <c:order val="0"/>
          <c:tx>
            <c:strRef>
              <c:f>List1!$B$1</c:f>
              <c:strCache>
                <c:ptCount val="1"/>
                <c:pt idx="0">
                  <c:v>V rámci dětských televizních pořadů by reklama měla být zakázána</c:v>
                </c:pt>
              </c:strCache>
            </c:strRef>
          </c:tx>
          <c:spPr>
            <a:ln>
              <a:solidFill>
                <a:srgbClr val="FF4F4F"/>
              </a:solidFill>
            </a:ln>
          </c:spPr>
          <c:marker>
            <c:symbol val="none"/>
          </c:marker>
          <c:dLbls>
            <c:dLbl>
              <c:idx val="11"/>
              <c:spPr>
                <a:noFill/>
                <a:ln>
                  <a:noFill/>
                </a:ln>
                <a:effectLst/>
              </c:spPr>
              <c:txPr>
                <a:bodyPr/>
                <a:lstStyle/>
                <a:p>
                  <a:pPr>
                    <a:defRPr sz="1000">
                      <a:solidFill>
                        <a:schemeClr val="accent3"/>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0-421C-4B3D-9E6D-A77BCCFBFC23}"/>
                </c:ext>
              </c:extLst>
            </c:dLbl>
            <c:spPr>
              <a:noFill/>
              <a:ln>
                <a:noFill/>
              </a:ln>
              <a:effectLst/>
            </c:spPr>
            <c:txPr>
              <a:bodyPr/>
              <a:lstStyle/>
              <a:p>
                <a:pPr>
                  <a:defRPr sz="1000"/>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List1!$A$2:$A$13</c:f>
              <c:strCache>
                <c:ptCount val="12"/>
                <c:pt idx="0">
                  <c:v>2009</c:v>
                </c:pt>
                <c:pt idx="1">
                  <c:v>2010</c:v>
                </c:pt>
                <c:pt idx="2">
                  <c:v>2011</c:v>
                </c:pt>
                <c:pt idx="3">
                  <c:v>2014</c:v>
                </c:pt>
                <c:pt idx="4">
                  <c:v>2016</c:v>
                </c:pt>
                <c:pt idx="5">
                  <c:v>2017</c:v>
                </c:pt>
                <c:pt idx="6">
                  <c:v>2018</c:v>
                </c:pt>
                <c:pt idx="7">
                  <c:v>2019</c:v>
                </c:pt>
                <c:pt idx="8">
                  <c:v>2020</c:v>
                </c:pt>
                <c:pt idx="9">
                  <c:v>2021</c:v>
                </c:pt>
                <c:pt idx="10">
                  <c:v>2022</c:v>
                </c:pt>
                <c:pt idx="11">
                  <c:v>2023</c:v>
                </c:pt>
              </c:strCache>
            </c:strRef>
          </c:cat>
          <c:val>
            <c:numRef>
              <c:f>List1!$B$2:$B$13</c:f>
              <c:numCache>
                <c:formatCode>###0</c:formatCode>
                <c:ptCount val="12"/>
                <c:pt idx="1">
                  <c:v>49.760872108855295</c:v>
                </c:pt>
                <c:pt idx="2">
                  <c:v>50.434682752424116</c:v>
                </c:pt>
                <c:pt idx="3">
                  <c:v>49.343901509977179</c:v>
                </c:pt>
                <c:pt idx="4">
                  <c:v>45.622580201929516</c:v>
                </c:pt>
                <c:pt idx="5">
                  <c:v>47</c:v>
                </c:pt>
                <c:pt idx="6">
                  <c:v>50.640306954472592</c:v>
                </c:pt>
                <c:pt idx="7">
                  <c:v>66.5</c:v>
                </c:pt>
                <c:pt idx="8">
                  <c:v>63.6</c:v>
                </c:pt>
                <c:pt idx="9">
                  <c:v>60.4</c:v>
                </c:pt>
                <c:pt idx="10">
                  <c:v>58</c:v>
                </c:pt>
                <c:pt idx="11">
                  <c:v>60</c:v>
                </c:pt>
              </c:numCache>
            </c:numRef>
          </c:val>
          <c:smooth val="0"/>
          <c:extLst>
            <c:ext xmlns:c16="http://schemas.microsoft.com/office/drawing/2014/chart" uri="{C3380CC4-5D6E-409C-BE32-E72D297353CC}">
              <c16:uniqueId val="{00000001-421C-4B3D-9E6D-A77BCCFBFC23}"/>
            </c:ext>
          </c:extLst>
        </c:ser>
        <c:ser>
          <c:idx val="1"/>
          <c:order val="1"/>
          <c:tx>
            <c:strRef>
              <c:f>List1!$C$1</c:f>
              <c:strCache>
                <c:ptCount val="1"/>
                <c:pt idx="0">
                  <c:v>Ve školách by měla probíhat „mediální výchova“, která naučí děti kriticky vnímat mediální sdělení včetně reklamy</c:v>
                </c:pt>
              </c:strCache>
            </c:strRef>
          </c:tx>
          <c:spPr>
            <a:ln>
              <a:solidFill>
                <a:srgbClr val="13917C"/>
              </a:solidFill>
            </a:ln>
          </c:spPr>
          <c:marker>
            <c:symbol val="none"/>
          </c:marker>
          <c:dLbls>
            <c:dLbl>
              <c:idx val="11"/>
              <c:spPr>
                <a:noFill/>
                <a:ln>
                  <a:noFill/>
                </a:ln>
                <a:effectLst/>
              </c:spPr>
              <c:txPr>
                <a:bodyPr/>
                <a:lstStyle/>
                <a:p>
                  <a:pPr>
                    <a:defRPr sz="1000">
                      <a:solidFill>
                        <a:srgbClr val="00B050"/>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2-421C-4B3D-9E6D-A77BCCFBFC23}"/>
                </c:ext>
              </c:extLst>
            </c:dLbl>
            <c:spPr>
              <a:noFill/>
              <a:ln>
                <a:noFill/>
              </a:ln>
              <a:effectLst/>
            </c:spPr>
            <c:txPr>
              <a:bodyPr/>
              <a:lstStyle/>
              <a:p>
                <a:pPr>
                  <a:defRPr sz="1000"/>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List1!$A$2:$A$13</c:f>
              <c:strCache>
                <c:ptCount val="12"/>
                <c:pt idx="0">
                  <c:v>2009</c:v>
                </c:pt>
                <c:pt idx="1">
                  <c:v>2010</c:v>
                </c:pt>
                <c:pt idx="2">
                  <c:v>2011</c:v>
                </c:pt>
                <c:pt idx="3">
                  <c:v>2014</c:v>
                </c:pt>
                <c:pt idx="4">
                  <c:v>2016</c:v>
                </c:pt>
                <c:pt idx="5">
                  <c:v>2017</c:v>
                </c:pt>
                <c:pt idx="6">
                  <c:v>2018</c:v>
                </c:pt>
                <c:pt idx="7">
                  <c:v>2019</c:v>
                </c:pt>
                <c:pt idx="8">
                  <c:v>2020</c:v>
                </c:pt>
                <c:pt idx="9">
                  <c:v>2021</c:v>
                </c:pt>
                <c:pt idx="10">
                  <c:v>2022</c:v>
                </c:pt>
                <c:pt idx="11">
                  <c:v>2023</c:v>
                </c:pt>
              </c:strCache>
            </c:strRef>
          </c:cat>
          <c:val>
            <c:numRef>
              <c:f>List1!$C$2:$C$13</c:f>
              <c:numCache>
                <c:formatCode>###0</c:formatCode>
                <c:ptCount val="12"/>
                <c:pt idx="0">
                  <c:v>24.099653735812506</c:v>
                </c:pt>
                <c:pt idx="1">
                  <c:v>25.696411324881836</c:v>
                </c:pt>
                <c:pt idx="2">
                  <c:v>30.269951644083946</c:v>
                </c:pt>
                <c:pt idx="3">
                  <c:v>28.949604594615444</c:v>
                </c:pt>
                <c:pt idx="4">
                  <c:v>24.939099747950834</c:v>
                </c:pt>
                <c:pt idx="5">
                  <c:v>27</c:v>
                </c:pt>
                <c:pt idx="6">
                  <c:v>26.61741334419813</c:v>
                </c:pt>
                <c:pt idx="7">
                  <c:v>42.8</c:v>
                </c:pt>
                <c:pt idx="8">
                  <c:v>37.799999999999997</c:v>
                </c:pt>
                <c:pt idx="9">
                  <c:v>36.4</c:v>
                </c:pt>
                <c:pt idx="10">
                  <c:v>36</c:v>
                </c:pt>
                <c:pt idx="11">
                  <c:v>38</c:v>
                </c:pt>
              </c:numCache>
            </c:numRef>
          </c:val>
          <c:smooth val="0"/>
          <c:extLst>
            <c:ext xmlns:c16="http://schemas.microsoft.com/office/drawing/2014/chart" uri="{C3380CC4-5D6E-409C-BE32-E72D297353CC}">
              <c16:uniqueId val="{00000003-421C-4B3D-9E6D-A77BCCFBFC23}"/>
            </c:ext>
          </c:extLst>
        </c:ser>
        <c:dLbls>
          <c:showLegendKey val="0"/>
          <c:showVal val="0"/>
          <c:showCatName val="0"/>
          <c:showSerName val="0"/>
          <c:showPercent val="0"/>
          <c:showBubbleSize val="0"/>
        </c:dLbls>
        <c:smooth val="0"/>
        <c:axId val="399725208"/>
        <c:axId val="399728344"/>
      </c:lineChart>
      <c:catAx>
        <c:axId val="399725208"/>
        <c:scaling>
          <c:orientation val="minMax"/>
        </c:scaling>
        <c:delete val="0"/>
        <c:axPos val="b"/>
        <c:numFmt formatCode="General" sourceLinked="1"/>
        <c:majorTickMark val="none"/>
        <c:minorTickMark val="none"/>
        <c:tickLblPos val="nextTo"/>
        <c:txPr>
          <a:bodyPr/>
          <a:lstStyle/>
          <a:p>
            <a:pPr>
              <a:defRPr sz="1000"/>
            </a:pPr>
            <a:endParaRPr lang="cs-CZ"/>
          </a:p>
        </c:txPr>
        <c:crossAx val="399728344"/>
        <c:crosses val="autoZero"/>
        <c:auto val="1"/>
        <c:lblAlgn val="ctr"/>
        <c:lblOffset val="100"/>
        <c:noMultiLvlLbl val="0"/>
      </c:catAx>
      <c:valAx>
        <c:axId val="399728344"/>
        <c:scaling>
          <c:orientation val="minMax"/>
          <c:max val="80"/>
          <c:min val="0"/>
        </c:scaling>
        <c:delete val="0"/>
        <c:axPos val="l"/>
        <c:majorGridlines>
          <c:spPr>
            <a:ln>
              <a:prstDash val="sysDot"/>
            </a:ln>
          </c:spPr>
        </c:majorGridlines>
        <c:numFmt formatCode="0" sourceLinked="0"/>
        <c:majorTickMark val="none"/>
        <c:minorTickMark val="none"/>
        <c:tickLblPos val="nextTo"/>
        <c:spPr>
          <a:ln w="9525">
            <a:noFill/>
          </a:ln>
        </c:spPr>
        <c:crossAx val="399725208"/>
        <c:crosses val="autoZero"/>
        <c:crossBetween val="between"/>
      </c:valAx>
      <c:spPr>
        <a:ln>
          <a:solidFill>
            <a:schemeClr val="bg1">
              <a:lumMod val="65000"/>
            </a:schemeClr>
          </a:solidFill>
        </a:ln>
      </c:spPr>
    </c:plotArea>
    <c:legend>
      <c:legendPos val="b"/>
      <c:layout>
        <c:manualLayout>
          <c:xMode val="edge"/>
          <c:yMode val="edge"/>
          <c:x val="1.0552814715587985E-2"/>
          <c:y val="0.7850200543141006"/>
          <c:w val="0.98235132805313352"/>
          <c:h val="0.11419253411296761"/>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80" b="1" i="0" u="none" strike="noStrike" kern="1200" baseline="0">
                <a:solidFill>
                  <a:srgbClr val="595959"/>
                </a:solidFill>
                <a:latin typeface="+mn-lt"/>
                <a:ea typeface="+mn-ea"/>
                <a:cs typeface="+mn-cs"/>
              </a:defRPr>
            </a:pPr>
            <a:r>
              <a:rPr lang="cs-CZ" sz="1400" b="1" i="0" kern="1200" baseline="0" dirty="0">
                <a:solidFill>
                  <a:srgbClr val="595959"/>
                </a:solidFill>
              </a:rPr>
              <a:t>Reklama </a:t>
            </a:r>
            <a:r>
              <a:rPr lang="cs-CZ" sz="1400" b="1" i="0" kern="1200" baseline="0" dirty="0">
                <a:solidFill>
                  <a:schemeClr val="accent1"/>
                </a:solidFill>
              </a:rPr>
              <a:t>v historických centrech měst</a:t>
            </a:r>
          </a:p>
          <a:p>
            <a:pPr marL="0" marR="0" indent="0" algn="ctr" defTabSz="914400" rtl="0" eaLnBrk="1" fontAlgn="auto" latinLnBrk="0" hangingPunct="1">
              <a:lnSpc>
                <a:spcPct val="100000"/>
              </a:lnSpc>
              <a:spcBef>
                <a:spcPts val="0"/>
              </a:spcBef>
              <a:spcAft>
                <a:spcPts val="0"/>
              </a:spcAft>
              <a:buClrTx/>
              <a:buSzTx/>
              <a:buFontTx/>
              <a:buNone/>
              <a:tabLst/>
              <a:defRPr sz="1080" b="1" i="0" u="none" strike="noStrike" kern="1200" baseline="0">
                <a:solidFill>
                  <a:srgbClr val="595959"/>
                </a:solidFill>
                <a:latin typeface="+mn-lt"/>
                <a:ea typeface="+mn-ea"/>
                <a:cs typeface="+mn-cs"/>
              </a:defRPr>
            </a:pPr>
            <a:r>
              <a:rPr lang="cs-CZ" sz="1050" b="0" i="1" kern="1200" baseline="0" dirty="0">
                <a:solidFill>
                  <a:srgbClr val="595959"/>
                </a:solidFill>
              </a:rPr>
              <a:t>(data v %, n=1000)</a:t>
            </a:r>
            <a:endParaRPr lang="cs-CZ" sz="1400" dirty="0"/>
          </a:p>
        </c:rich>
      </c:tx>
      <c:layout>
        <c:manualLayout>
          <c:xMode val="edge"/>
          <c:yMode val="edge"/>
          <c:x val="0.23152742467848109"/>
          <c:y val="3.3692594762198169E-3"/>
        </c:manualLayout>
      </c:layout>
      <c:overlay val="0"/>
    </c:title>
    <c:autoTitleDeleted val="0"/>
    <c:plotArea>
      <c:layout>
        <c:manualLayout>
          <c:layoutTarget val="inner"/>
          <c:xMode val="edge"/>
          <c:yMode val="edge"/>
          <c:x val="4.3316363553580033E-2"/>
          <c:y val="0.16671289798653174"/>
          <c:w val="0.93307884272120611"/>
          <c:h val="0.56074375574431123"/>
        </c:manualLayout>
      </c:layout>
      <c:barChart>
        <c:barDir val="col"/>
        <c:grouping val="percentStacked"/>
        <c:varyColors val="0"/>
        <c:ser>
          <c:idx val="0"/>
          <c:order val="0"/>
          <c:tx>
            <c:strRef>
              <c:f>List1!$B$1</c:f>
              <c:strCache>
                <c:ptCount val="1"/>
                <c:pt idx="0">
                  <c:v>je příliš mnoho</c:v>
                </c:pt>
              </c:strCache>
            </c:strRef>
          </c:tx>
          <c:spPr>
            <a:solidFill>
              <a:schemeClr val="accent3"/>
            </a:solidFill>
          </c:spPr>
          <c:invertIfNegative val="0"/>
          <c:dLbls>
            <c:dLbl>
              <c:idx val="2"/>
              <c:layout>
                <c:manualLayout>
                  <c:x val="0"/>
                  <c:y val="-2.7367648805305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9-448B-8666-25B9904F77AE}"/>
                </c:ext>
              </c:extLst>
            </c:dLbl>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Praha</c:v>
                </c:pt>
                <c:pt idx="3">
                  <c:v>Čechy</c:v>
                </c:pt>
              </c:strCache>
            </c:strRef>
          </c:cat>
          <c:val>
            <c:numRef>
              <c:f>List1!$B$2:$B$6</c:f>
              <c:numCache>
                <c:formatCode>General</c:formatCode>
                <c:ptCount val="5"/>
                <c:pt idx="0" formatCode="###0">
                  <c:v>35.299999999999997</c:v>
                </c:pt>
                <c:pt idx="2" formatCode="0">
                  <c:v>38.582677165354326</c:v>
                </c:pt>
                <c:pt idx="3" formatCode="0">
                  <c:v>34.87394957983193</c:v>
                </c:pt>
                <c:pt idx="4" formatCode="0">
                  <c:v>34.760705289672543</c:v>
                </c:pt>
              </c:numCache>
            </c:numRef>
          </c:val>
          <c:extLst>
            <c:ext xmlns:c16="http://schemas.microsoft.com/office/drawing/2014/chart" uri="{C3380CC4-5D6E-409C-BE32-E72D297353CC}">
              <c16:uniqueId val="{00000001-F9F9-448B-8666-25B9904F77AE}"/>
            </c:ext>
          </c:extLst>
        </c:ser>
        <c:ser>
          <c:idx val="1"/>
          <c:order val="1"/>
          <c:tx>
            <c:strRef>
              <c:f>List1!$C$1</c:f>
              <c:strCache>
                <c:ptCount val="1"/>
                <c:pt idx="0">
                  <c:v>je přiměřeně</c:v>
                </c:pt>
              </c:strCache>
            </c:strRef>
          </c:tx>
          <c:spPr>
            <a:solidFill>
              <a:srgbClr val="FFF8CC"/>
            </a:solidFill>
          </c:spPr>
          <c:invertIfNegative val="0"/>
          <c:dLbls>
            <c:dLbl>
              <c:idx val="2"/>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1354-4A1E-9A57-CD9CC217E317}"/>
                </c:ext>
              </c:extLst>
            </c:dLbl>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Praha</c:v>
                </c:pt>
                <c:pt idx="3">
                  <c:v>Čechy</c:v>
                </c:pt>
              </c:strCache>
            </c:strRef>
          </c:cat>
          <c:val>
            <c:numRef>
              <c:f>List1!$C$2:$C$6</c:f>
              <c:numCache>
                <c:formatCode>General</c:formatCode>
                <c:ptCount val="5"/>
                <c:pt idx="0" formatCode="###0">
                  <c:v>38.800000000000004</c:v>
                </c:pt>
                <c:pt idx="2" formatCode="0">
                  <c:v>49.606299212598429</c:v>
                </c:pt>
                <c:pt idx="3" formatCode="0">
                  <c:v>37.394957983193279</c:v>
                </c:pt>
                <c:pt idx="4" formatCode="0">
                  <c:v>37.02770780856423</c:v>
                </c:pt>
              </c:numCache>
            </c:numRef>
          </c:val>
          <c:extLst>
            <c:ext xmlns:c16="http://schemas.microsoft.com/office/drawing/2014/chart" uri="{C3380CC4-5D6E-409C-BE32-E72D297353CC}">
              <c16:uniqueId val="{00000002-F9F9-448B-8666-25B9904F77AE}"/>
            </c:ext>
          </c:extLst>
        </c:ser>
        <c:ser>
          <c:idx val="2"/>
          <c:order val="2"/>
          <c:tx>
            <c:strRef>
              <c:f>List1!$E$1</c:f>
              <c:strCache>
                <c:ptCount val="1"/>
                <c:pt idx="0">
                  <c:v>neví</c:v>
                </c:pt>
              </c:strCache>
            </c:strRef>
          </c:tx>
          <c:spPr>
            <a:solidFill>
              <a:srgbClr val="BFBFBF"/>
            </a:solidFill>
          </c:spPr>
          <c:invertIfNegative val="0"/>
          <c:dLbls>
            <c:dLbl>
              <c:idx val="2"/>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6D44-48BF-BA4F-DB68A5DCDCDC}"/>
                </c:ext>
              </c:extLst>
            </c:dLbl>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Praha</c:v>
                </c:pt>
                <c:pt idx="3">
                  <c:v>Čechy</c:v>
                </c:pt>
              </c:strCache>
            </c:strRef>
          </c:cat>
          <c:val>
            <c:numRef>
              <c:f>List1!$E$2:$E$6</c:f>
              <c:numCache>
                <c:formatCode>General</c:formatCode>
                <c:ptCount val="5"/>
                <c:pt idx="0" formatCode="###0">
                  <c:v>22.900000000000002</c:v>
                </c:pt>
                <c:pt idx="2" formatCode="0">
                  <c:v>10.236220472440944</c:v>
                </c:pt>
                <c:pt idx="3" formatCode="0">
                  <c:v>25.210084033613445</c:v>
                </c:pt>
                <c:pt idx="4" formatCode="0">
                  <c:v>24.181360201511335</c:v>
                </c:pt>
              </c:numCache>
            </c:numRef>
          </c:val>
          <c:extLst>
            <c:ext xmlns:c16="http://schemas.microsoft.com/office/drawing/2014/chart" uri="{C3380CC4-5D6E-409C-BE32-E72D297353CC}">
              <c16:uniqueId val="{00000005-F9F9-448B-8666-25B9904F77AE}"/>
            </c:ext>
          </c:extLst>
        </c:ser>
        <c:ser>
          <c:idx val="4"/>
          <c:order val="3"/>
          <c:tx>
            <c:strRef>
              <c:f>List1!$D$1</c:f>
              <c:strCache>
                <c:ptCount val="1"/>
                <c:pt idx="0">
                  <c:v>mohlo by být více</c:v>
                </c:pt>
              </c:strCache>
            </c:strRef>
          </c:tx>
          <c:spPr>
            <a:solidFill>
              <a:schemeClr val="accent1"/>
            </a:solidFill>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F9F9-448B-8666-25B9904F77AE}"/>
                </c:ext>
              </c:extLst>
            </c:dLbl>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Praha</c:v>
                </c:pt>
                <c:pt idx="3">
                  <c:v>Čechy</c:v>
                </c:pt>
              </c:strCache>
            </c:strRef>
          </c:cat>
          <c:val>
            <c:numRef>
              <c:f>List1!$D$2:$D$6</c:f>
              <c:numCache>
                <c:formatCode>General</c:formatCode>
                <c:ptCount val="5"/>
                <c:pt idx="0" formatCode="###0">
                  <c:v>3</c:v>
                </c:pt>
                <c:pt idx="2" formatCode="0">
                  <c:v>1.5748031496062991</c:v>
                </c:pt>
                <c:pt idx="3" formatCode="0">
                  <c:v>2.5210084033613445</c:v>
                </c:pt>
                <c:pt idx="4" formatCode="0">
                  <c:v>4.0302267002518892</c:v>
                </c:pt>
              </c:numCache>
            </c:numRef>
          </c:val>
          <c:extLst>
            <c:ext xmlns:c16="http://schemas.microsoft.com/office/drawing/2014/chart" uri="{C3380CC4-5D6E-409C-BE32-E72D297353CC}">
              <c16:uniqueId val="{00000004-F9F9-448B-8666-25B9904F77AE}"/>
            </c:ext>
          </c:extLst>
        </c:ser>
        <c:dLbls>
          <c:showLegendKey val="0"/>
          <c:showVal val="0"/>
          <c:showCatName val="0"/>
          <c:showSerName val="0"/>
          <c:showPercent val="0"/>
          <c:showBubbleSize val="0"/>
        </c:dLbls>
        <c:gapWidth val="65"/>
        <c:overlap val="100"/>
        <c:axId val="394826968"/>
        <c:axId val="394827360"/>
      </c:barChart>
      <c:catAx>
        <c:axId val="394826968"/>
        <c:scaling>
          <c:orientation val="minMax"/>
        </c:scaling>
        <c:delete val="0"/>
        <c:axPos val="b"/>
        <c:numFmt formatCode="General" sourceLinked="0"/>
        <c:majorTickMark val="out"/>
        <c:minorTickMark val="none"/>
        <c:tickLblPos val="nextTo"/>
        <c:txPr>
          <a:bodyPr/>
          <a:lstStyle/>
          <a:p>
            <a:pPr>
              <a:defRPr sz="1000"/>
            </a:pPr>
            <a:endParaRPr lang="cs-CZ"/>
          </a:p>
        </c:txPr>
        <c:crossAx val="394827360"/>
        <c:crossesAt val="0"/>
        <c:auto val="1"/>
        <c:lblAlgn val="ctr"/>
        <c:lblOffset val="100"/>
        <c:noMultiLvlLbl val="0"/>
      </c:catAx>
      <c:valAx>
        <c:axId val="394827360"/>
        <c:scaling>
          <c:orientation val="minMax"/>
        </c:scaling>
        <c:delete val="0"/>
        <c:axPos val="r"/>
        <c:majorGridlines>
          <c:spPr>
            <a:ln>
              <a:prstDash val="sysDot"/>
            </a:ln>
          </c:spPr>
        </c:majorGridlines>
        <c:numFmt formatCode="0%" sourceLinked="1"/>
        <c:majorTickMark val="none"/>
        <c:minorTickMark val="none"/>
        <c:tickLblPos val="low"/>
        <c:crossAx val="394826968"/>
        <c:crosses val="max"/>
        <c:crossBetween val="between"/>
        <c:majorUnit val="0.2"/>
        <c:minorUnit val="2.0000000000000011E-2"/>
      </c:valAx>
    </c:plotArea>
    <c:legend>
      <c:legendPos val="t"/>
      <c:layout>
        <c:manualLayout>
          <c:xMode val="edge"/>
          <c:yMode val="edge"/>
          <c:x val="8.3938338574297167E-2"/>
          <c:y val="0.81258667619306668"/>
          <c:w val="0.85349494178585616"/>
          <c:h val="8.4872753602090192E-2"/>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solidFill>
                  <a:schemeClr val="accent1"/>
                </a:solidFill>
              </a:rPr>
              <a:t>Meziroční srovnání</a:t>
            </a:r>
          </a:p>
          <a:p>
            <a:pPr>
              <a:defRPr/>
            </a:pPr>
            <a:r>
              <a:rPr lang="cs-CZ" sz="1050" b="0" i="1" dirty="0"/>
              <a:t>(data v %)</a:t>
            </a:r>
          </a:p>
        </c:rich>
      </c:tx>
      <c:overlay val="0"/>
    </c:title>
    <c:autoTitleDeleted val="0"/>
    <c:plotArea>
      <c:layout>
        <c:manualLayout>
          <c:layoutTarget val="inner"/>
          <c:xMode val="edge"/>
          <c:yMode val="edge"/>
          <c:x val="0.15579421689450501"/>
          <c:y val="0.13807637274019363"/>
          <c:w val="0.75725126648371033"/>
          <c:h val="0.62057831696861265"/>
        </c:manualLayout>
      </c:layout>
      <c:barChart>
        <c:barDir val="bar"/>
        <c:grouping val="percentStacked"/>
        <c:varyColors val="0"/>
        <c:ser>
          <c:idx val="0"/>
          <c:order val="0"/>
          <c:tx>
            <c:strRef>
              <c:f>List1!$B$1</c:f>
              <c:strCache>
                <c:ptCount val="1"/>
                <c:pt idx="0">
                  <c:v>je příliš mnoho</c:v>
                </c:pt>
              </c:strCache>
            </c:strRef>
          </c:tx>
          <c:spPr>
            <a:solidFill>
              <a:schemeClr val="accent3"/>
            </a:solidFill>
          </c:spPr>
          <c:invertIfNegative val="0"/>
          <c:dLbls>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2019</c:v>
                </c:pt>
                <c:pt idx="1">
                  <c:v>2020</c:v>
                </c:pt>
                <c:pt idx="2">
                  <c:v>2021</c:v>
                </c:pt>
                <c:pt idx="3">
                  <c:v>2022</c:v>
                </c:pt>
                <c:pt idx="4">
                  <c:v>2023</c:v>
                </c:pt>
              </c:numCache>
            </c:numRef>
          </c:cat>
          <c:val>
            <c:numRef>
              <c:f>List1!$B$2:$B$6</c:f>
              <c:numCache>
                <c:formatCode>0</c:formatCode>
                <c:ptCount val="5"/>
                <c:pt idx="0">
                  <c:v>46.6</c:v>
                </c:pt>
                <c:pt idx="1">
                  <c:v>41.5</c:v>
                </c:pt>
                <c:pt idx="2" formatCode="###0">
                  <c:v>31.5</c:v>
                </c:pt>
                <c:pt idx="3" formatCode="###0">
                  <c:v>35.6</c:v>
                </c:pt>
                <c:pt idx="4" formatCode="###0">
                  <c:v>35.299999999999997</c:v>
                </c:pt>
              </c:numCache>
            </c:numRef>
          </c:val>
          <c:extLst>
            <c:ext xmlns:c16="http://schemas.microsoft.com/office/drawing/2014/chart" uri="{C3380CC4-5D6E-409C-BE32-E72D297353CC}">
              <c16:uniqueId val="{00000000-9E1D-497B-B972-741454571382}"/>
            </c:ext>
          </c:extLst>
        </c:ser>
        <c:ser>
          <c:idx val="1"/>
          <c:order val="1"/>
          <c:tx>
            <c:strRef>
              <c:f>List1!$C$1</c:f>
              <c:strCache>
                <c:ptCount val="1"/>
                <c:pt idx="0">
                  <c:v>je přiměřeně</c:v>
                </c:pt>
              </c:strCache>
            </c:strRef>
          </c:tx>
          <c:spPr>
            <a:solidFill>
              <a:schemeClr val="accent2">
                <a:lumMod val="20000"/>
                <a:lumOff val="80000"/>
              </a:schemeClr>
            </a:solidFill>
          </c:spPr>
          <c:invertIfNegative val="0"/>
          <c:dLbls>
            <c:spPr>
              <a:noFill/>
              <a:ln>
                <a:noFill/>
              </a:ln>
              <a:effectLst/>
            </c:spPr>
            <c:txPr>
              <a:bodyPr/>
              <a:lstStyle/>
              <a:p>
                <a:pPr>
                  <a:defRPr sz="10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2019</c:v>
                </c:pt>
                <c:pt idx="1">
                  <c:v>2020</c:v>
                </c:pt>
                <c:pt idx="2">
                  <c:v>2021</c:v>
                </c:pt>
                <c:pt idx="3">
                  <c:v>2022</c:v>
                </c:pt>
                <c:pt idx="4">
                  <c:v>2023</c:v>
                </c:pt>
              </c:numCache>
            </c:numRef>
          </c:cat>
          <c:val>
            <c:numRef>
              <c:f>List1!$C$2:$C$6</c:f>
              <c:numCache>
                <c:formatCode>0</c:formatCode>
                <c:ptCount val="5"/>
                <c:pt idx="0">
                  <c:v>35.9</c:v>
                </c:pt>
                <c:pt idx="1">
                  <c:v>34.1</c:v>
                </c:pt>
                <c:pt idx="2" formatCode="###0">
                  <c:v>38.9</c:v>
                </c:pt>
                <c:pt idx="3" formatCode="###0">
                  <c:v>38.1</c:v>
                </c:pt>
                <c:pt idx="4" formatCode="###0">
                  <c:v>38.800000000000004</c:v>
                </c:pt>
              </c:numCache>
            </c:numRef>
          </c:val>
          <c:extLst>
            <c:ext xmlns:c16="http://schemas.microsoft.com/office/drawing/2014/chart" uri="{C3380CC4-5D6E-409C-BE32-E72D297353CC}">
              <c16:uniqueId val="{00000001-9E1D-497B-B972-741454571382}"/>
            </c:ext>
          </c:extLst>
        </c:ser>
        <c:ser>
          <c:idx val="3"/>
          <c:order val="2"/>
          <c:tx>
            <c:strRef>
              <c:f>List1!$E$1</c:f>
              <c:strCache>
                <c:ptCount val="1"/>
                <c:pt idx="0">
                  <c:v>neví, bez odpovědi</c:v>
                </c:pt>
              </c:strCache>
            </c:strRef>
          </c:tx>
          <c:spPr>
            <a:solidFill>
              <a:schemeClr val="bg2">
                <a:lumMod val="75000"/>
              </a:schemeClr>
            </a:solidFill>
          </c:spPr>
          <c:invertIfNegative val="0"/>
          <c:dLbls>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2019</c:v>
                </c:pt>
                <c:pt idx="1">
                  <c:v>2020</c:v>
                </c:pt>
                <c:pt idx="2">
                  <c:v>2021</c:v>
                </c:pt>
                <c:pt idx="3">
                  <c:v>2022</c:v>
                </c:pt>
                <c:pt idx="4">
                  <c:v>2023</c:v>
                </c:pt>
              </c:numCache>
            </c:numRef>
          </c:cat>
          <c:val>
            <c:numRef>
              <c:f>List1!$E$2:$E$6</c:f>
              <c:numCache>
                <c:formatCode>0</c:formatCode>
                <c:ptCount val="5"/>
                <c:pt idx="0">
                  <c:v>13.200000000000001</c:v>
                </c:pt>
                <c:pt idx="1">
                  <c:v>19.3</c:v>
                </c:pt>
                <c:pt idx="2" formatCode="###0">
                  <c:v>25</c:v>
                </c:pt>
                <c:pt idx="3" formatCode="###0">
                  <c:v>22</c:v>
                </c:pt>
                <c:pt idx="4" formatCode="###0">
                  <c:v>22.900000000000002</c:v>
                </c:pt>
              </c:numCache>
            </c:numRef>
          </c:val>
          <c:extLst>
            <c:ext xmlns:c16="http://schemas.microsoft.com/office/drawing/2014/chart" uri="{C3380CC4-5D6E-409C-BE32-E72D297353CC}">
              <c16:uniqueId val="{00000003-9E1D-497B-B972-741454571382}"/>
            </c:ext>
          </c:extLst>
        </c:ser>
        <c:ser>
          <c:idx val="2"/>
          <c:order val="3"/>
          <c:tx>
            <c:strRef>
              <c:f>List1!$D$1</c:f>
              <c:strCache>
                <c:ptCount val="1"/>
                <c:pt idx="0">
                  <c:v>by mohlo být více</c:v>
                </c:pt>
              </c:strCache>
            </c:strRef>
          </c:tx>
          <c:spPr>
            <a:solidFill>
              <a:schemeClr val="accent1"/>
            </a:solidFill>
          </c:spPr>
          <c:invertIfNegative val="0"/>
          <c:dLbls>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List1!$A$2:$A$6</c:f>
              <c:numCache>
                <c:formatCode>General</c:formatCode>
                <c:ptCount val="5"/>
                <c:pt idx="0">
                  <c:v>2019</c:v>
                </c:pt>
                <c:pt idx="1">
                  <c:v>2020</c:v>
                </c:pt>
                <c:pt idx="2">
                  <c:v>2021</c:v>
                </c:pt>
                <c:pt idx="3">
                  <c:v>2022</c:v>
                </c:pt>
                <c:pt idx="4">
                  <c:v>2023</c:v>
                </c:pt>
              </c:numCache>
            </c:numRef>
          </c:cat>
          <c:val>
            <c:numRef>
              <c:f>List1!$D$2:$D$6</c:f>
              <c:numCache>
                <c:formatCode>0</c:formatCode>
                <c:ptCount val="5"/>
                <c:pt idx="0">
                  <c:v>4.3</c:v>
                </c:pt>
                <c:pt idx="1">
                  <c:v>5.0999999999999996</c:v>
                </c:pt>
                <c:pt idx="2" formatCode="###0">
                  <c:v>4.5999999999999996</c:v>
                </c:pt>
                <c:pt idx="3" formatCode="###0">
                  <c:v>4.3</c:v>
                </c:pt>
                <c:pt idx="4" formatCode="###0">
                  <c:v>3</c:v>
                </c:pt>
              </c:numCache>
            </c:numRef>
          </c:val>
          <c:extLst>
            <c:ext xmlns:c16="http://schemas.microsoft.com/office/drawing/2014/chart" uri="{C3380CC4-5D6E-409C-BE32-E72D297353CC}">
              <c16:uniqueId val="{00000002-9E1D-497B-B972-741454571382}"/>
            </c:ext>
          </c:extLst>
        </c:ser>
        <c:dLbls>
          <c:showLegendKey val="0"/>
          <c:showVal val="0"/>
          <c:showCatName val="0"/>
          <c:showSerName val="0"/>
          <c:showPercent val="0"/>
          <c:showBubbleSize val="0"/>
        </c:dLbls>
        <c:gapWidth val="50"/>
        <c:overlap val="100"/>
        <c:axId val="394828144"/>
        <c:axId val="394828536"/>
      </c:barChart>
      <c:catAx>
        <c:axId val="394828144"/>
        <c:scaling>
          <c:orientation val="minMax"/>
        </c:scaling>
        <c:delete val="0"/>
        <c:axPos val="l"/>
        <c:numFmt formatCode="General" sourceLinked="1"/>
        <c:majorTickMark val="out"/>
        <c:minorTickMark val="none"/>
        <c:tickLblPos val="nextTo"/>
        <c:txPr>
          <a:bodyPr/>
          <a:lstStyle/>
          <a:p>
            <a:pPr>
              <a:defRPr sz="1000"/>
            </a:pPr>
            <a:endParaRPr lang="cs-CZ"/>
          </a:p>
        </c:txPr>
        <c:crossAx val="394828536"/>
        <c:crosses val="autoZero"/>
        <c:auto val="1"/>
        <c:lblAlgn val="ctr"/>
        <c:lblOffset val="100"/>
        <c:noMultiLvlLbl val="0"/>
      </c:catAx>
      <c:valAx>
        <c:axId val="394828536"/>
        <c:scaling>
          <c:orientation val="minMax"/>
        </c:scaling>
        <c:delete val="0"/>
        <c:axPos val="b"/>
        <c:majorGridlines>
          <c:spPr>
            <a:ln>
              <a:solidFill>
                <a:srgbClr val="595959">
                  <a:tint val="75000"/>
                  <a:shade val="95000"/>
                  <a:satMod val="105000"/>
                </a:srgbClr>
              </a:solidFill>
              <a:prstDash val="sysDash"/>
            </a:ln>
          </c:spPr>
        </c:majorGridlines>
        <c:numFmt formatCode="0%" sourceLinked="0"/>
        <c:majorTickMark val="out"/>
        <c:minorTickMark val="none"/>
        <c:tickLblPos val="nextTo"/>
        <c:txPr>
          <a:bodyPr/>
          <a:lstStyle/>
          <a:p>
            <a:pPr>
              <a:defRPr sz="900"/>
            </a:pPr>
            <a:endParaRPr lang="cs-CZ"/>
          </a:p>
        </c:txPr>
        <c:crossAx val="394828144"/>
        <c:crosses val="autoZero"/>
        <c:crossBetween val="between"/>
        <c:majorUnit val="0.2"/>
        <c:minorUnit val="0.1"/>
      </c:valAx>
    </c:plotArea>
    <c:legend>
      <c:legendPos val="r"/>
      <c:layout>
        <c:manualLayout>
          <c:xMode val="edge"/>
          <c:yMode val="edge"/>
          <c:x val="5.6343152357774047E-2"/>
          <c:y val="0.81750585533381726"/>
          <c:w val="0.9436568476422259"/>
          <c:h val="0.12176143523722008"/>
        </c:manualLayout>
      </c:layout>
      <c:overlay val="0"/>
      <c:txPr>
        <a:bodyPr/>
        <a:lstStyle/>
        <a:p>
          <a:pPr>
            <a:defRPr sz="100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cap="all" baseline="0" dirty="0">
                <a:solidFill>
                  <a:schemeClr val="accent1"/>
                </a:solidFill>
              </a:rPr>
              <a:t>VLIV REKLAMY NA VOLBY, POLITIKU </a:t>
            </a:r>
            <a:r>
              <a:rPr lang="cs-CZ" sz="1200" b="1" i="0" u="none" strike="noStrike" kern="1200" baseline="0" dirty="0">
                <a:solidFill>
                  <a:srgbClr val="595959"/>
                </a:solidFill>
                <a:latin typeface="+mn-lt"/>
                <a:ea typeface="+mn-ea"/>
                <a:cs typeface="+mn-cs"/>
              </a:rPr>
              <a:t>–</a:t>
            </a:r>
            <a:r>
              <a:rPr lang="cs-CZ" sz="1200" b="1" i="0" baseline="0" dirty="0"/>
              <a:t> </a:t>
            </a:r>
            <a:r>
              <a:rPr lang="en-US" sz="1200" b="1" i="0" baseline="0" dirty="0"/>
              <a:t>SOUHLAS S VÝROKEM</a:t>
            </a:r>
            <a:endParaRPr lang="cs-CZ" sz="1200" b="1" i="0" baseline="0" dirty="0"/>
          </a:p>
          <a:p>
            <a:pPr>
              <a:defRPr/>
            </a:pPr>
            <a:r>
              <a:rPr lang="cs-CZ" sz="1050" b="0" i="1" baseline="0" dirty="0"/>
              <a:t>(n=1000, data v %)</a:t>
            </a:r>
            <a:endParaRPr lang="cs-CZ" sz="1050" b="0" i="1" dirty="0"/>
          </a:p>
        </c:rich>
      </c:tx>
      <c:layout>
        <c:manualLayout>
          <c:xMode val="edge"/>
          <c:yMode val="edge"/>
          <c:x val="0.21247476067566243"/>
          <c:y val="1.8252838316358193E-3"/>
        </c:manualLayout>
      </c:layout>
      <c:overlay val="0"/>
    </c:title>
    <c:autoTitleDeleted val="0"/>
    <c:plotArea>
      <c:layout>
        <c:manualLayout>
          <c:layoutTarget val="inner"/>
          <c:xMode val="edge"/>
          <c:yMode val="edge"/>
          <c:x val="0.43944490038741418"/>
          <c:y val="9.7328292069017525E-2"/>
          <c:w val="0.52515345517164758"/>
          <c:h val="0.82472039270692288"/>
        </c:manualLayout>
      </c:layout>
      <c:barChart>
        <c:barDir val="bar"/>
        <c:grouping val="clustered"/>
        <c:varyColors val="0"/>
        <c:ser>
          <c:idx val="0"/>
          <c:order val="0"/>
          <c:tx>
            <c:strRef>
              <c:f>List1!$B$1</c:f>
              <c:strCache>
                <c:ptCount val="1"/>
                <c:pt idx="0">
                  <c:v>2022</c:v>
                </c:pt>
              </c:strCache>
            </c:strRef>
          </c:tx>
          <c:spPr>
            <a:solidFill>
              <a:schemeClr val="accent1">
                <a:lumMod val="60000"/>
                <a:lumOff val="40000"/>
              </a:schemeClr>
            </a:solidFill>
          </c:spPr>
          <c:invertIfNegative val="0"/>
          <c:dPt>
            <c:idx val="9"/>
            <c:invertIfNegative val="0"/>
            <c:bubble3D val="0"/>
            <c:extLst>
              <c:ext xmlns:c16="http://schemas.microsoft.com/office/drawing/2014/chart" uri="{C3380CC4-5D6E-409C-BE32-E72D297353CC}">
                <c16:uniqueId val="{00000000-F6A1-427B-B38D-5F0B5006BDC0}"/>
              </c:ext>
            </c:extLst>
          </c:dPt>
          <c:dLbls>
            <c:spPr>
              <a:noFill/>
              <a:ln>
                <a:noFill/>
              </a:ln>
              <a:effectLst/>
            </c:spPr>
            <c:txPr>
              <a:bodyPr wrap="square" lIns="38100" tIns="19050" rIns="38100" bIns="19050" anchor="ctr">
                <a:spAutoFit/>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Politická reklama by měla být etická, slušná</c:v>
                </c:pt>
                <c:pt idx="1">
                  <c:v>Politická reklama jen slibuje a sliby neplní</c:v>
                </c:pt>
                <c:pt idx="2">
                  <c:v>Politickou reklamu by měly  kontrolovat odpovědné orgány </c:v>
                </c:pt>
                <c:pt idx="3">
                  <c:v>Politická reklama ovlivňuje volební výsledky</c:v>
                </c:pt>
                <c:pt idx="4">
                  <c:v>Politická reklama je samozřejmou součástí voleb</c:v>
                </c:pt>
                <c:pt idx="5">
                  <c:v>Politická reklama mně vadí víc než komerční</c:v>
                </c:pt>
                <c:pt idx="6">
                  <c:v>Politická reklama mě zajímá</c:v>
                </c:pt>
                <c:pt idx="7">
                  <c:v>Politická reklama mě ovlivnila při hlasování u voleb</c:v>
                </c:pt>
                <c:pt idx="8">
                  <c:v>Slibům z politické reklamy věřím</c:v>
                </c:pt>
              </c:strCache>
            </c:strRef>
          </c:cat>
          <c:val>
            <c:numRef>
              <c:f>List1!$B$2:$B$10</c:f>
              <c:numCache>
                <c:formatCode>###0</c:formatCode>
                <c:ptCount val="9"/>
                <c:pt idx="0">
                  <c:v>89</c:v>
                </c:pt>
                <c:pt idx="1">
                  <c:v>84.6</c:v>
                </c:pt>
                <c:pt idx="2">
                  <c:v>80.5</c:v>
                </c:pt>
                <c:pt idx="3">
                  <c:v>72.3</c:v>
                </c:pt>
                <c:pt idx="4">
                  <c:v>70.7</c:v>
                </c:pt>
                <c:pt idx="5">
                  <c:v>69.8</c:v>
                </c:pt>
                <c:pt idx="6">
                  <c:v>25</c:v>
                </c:pt>
                <c:pt idx="7">
                  <c:v>15.8</c:v>
                </c:pt>
                <c:pt idx="8">
                  <c:v>12.9</c:v>
                </c:pt>
              </c:numCache>
            </c:numRef>
          </c:val>
          <c:extLst>
            <c:ext xmlns:c16="http://schemas.microsoft.com/office/drawing/2014/chart" uri="{C3380CC4-5D6E-409C-BE32-E72D297353CC}">
              <c16:uniqueId val="{00000001-F6A1-427B-B38D-5F0B5006BDC0}"/>
            </c:ext>
          </c:extLst>
        </c:ser>
        <c:ser>
          <c:idx val="1"/>
          <c:order val="1"/>
          <c:tx>
            <c:strRef>
              <c:f>List1!$C$1</c:f>
              <c:strCache>
                <c:ptCount val="1"/>
                <c:pt idx="0">
                  <c:v>2023</c:v>
                </c:pt>
              </c:strCache>
            </c:strRef>
          </c:tx>
          <c:spPr>
            <a:solidFill>
              <a:schemeClr val="accent3">
                <a:lumMod val="75000"/>
              </a:schemeClr>
            </a:solidFill>
          </c:spPr>
          <c:invertIfNegative val="0"/>
          <c:dLbls>
            <c:spPr>
              <a:noFill/>
              <a:ln>
                <a:noFill/>
              </a:ln>
              <a:effectLst/>
            </c:spPr>
            <c:txPr>
              <a:bodyPr wrap="square" lIns="38100" tIns="19050" rIns="38100" bIns="19050" anchor="ctr">
                <a:spAutoFit/>
              </a:bodyPr>
              <a:lstStyle/>
              <a:p>
                <a:pPr>
                  <a:defRPr sz="1000" b="1"/>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Politická reklama by měla být etická, slušná</c:v>
                </c:pt>
                <c:pt idx="1">
                  <c:v>Politická reklama jen slibuje a sliby neplní</c:v>
                </c:pt>
                <c:pt idx="2">
                  <c:v>Politickou reklamu by měly  kontrolovat odpovědné orgány </c:v>
                </c:pt>
                <c:pt idx="3">
                  <c:v>Politická reklama ovlivňuje volební výsledky</c:v>
                </c:pt>
                <c:pt idx="4">
                  <c:v>Politická reklama je samozřejmou součástí voleb</c:v>
                </c:pt>
                <c:pt idx="5">
                  <c:v>Politická reklama mně vadí víc než komerční</c:v>
                </c:pt>
                <c:pt idx="6">
                  <c:v>Politická reklama mě zajímá</c:v>
                </c:pt>
                <c:pt idx="7">
                  <c:v>Politická reklama mě ovlivnila při hlasování u voleb</c:v>
                </c:pt>
                <c:pt idx="8">
                  <c:v>Slibům z politické reklamy věřím</c:v>
                </c:pt>
              </c:strCache>
            </c:strRef>
          </c:cat>
          <c:val>
            <c:numRef>
              <c:f>List1!$C$2:$C$10</c:f>
              <c:numCache>
                <c:formatCode>###0</c:formatCode>
                <c:ptCount val="9"/>
                <c:pt idx="0" formatCode="0">
                  <c:v>89.3</c:v>
                </c:pt>
                <c:pt idx="1">
                  <c:v>80.800000000000011</c:v>
                </c:pt>
                <c:pt idx="2">
                  <c:v>80.2</c:v>
                </c:pt>
                <c:pt idx="3">
                  <c:v>70.3</c:v>
                </c:pt>
                <c:pt idx="4">
                  <c:v>75.099999999999994</c:v>
                </c:pt>
                <c:pt idx="5">
                  <c:v>62.5</c:v>
                </c:pt>
                <c:pt idx="6">
                  <c:v>26.8</c:v>
                </c:pt>
                <c:pt idx="7">
                  <c:v>15.5</c:v>
                </c:pt>
                <c:pt idx="8">
                  <c:v>12.1</c:v>
                </c:pt>
              </c:numCache>
            </c:numRef>
          </c:val>
          <c:extLst>
            <c:ext xmlns:c16="http://schemas.microsoft.com/office/drawing/2014/chart" uri="{C3380CC4-5D6E-409C-BE32-E72D297353CC}">
              <c16:uniqueId val="{00000002-F6A1-427B-B38D-5F0B5006BDC0}"/>
            </c:ext>
          </c:extLst>
        </c:ser>
        <c:dLbls>
          <c:showLegendKey val="0"/>
          <c:showVal val="0"/>
          <c:showCatName val="0"/>
          <c:showSerName val="0"/>
          <c:showPercent val="0"/>
          <c:showBubbleSize val="0"/>
        </c:dLbls>
        <c:gapWidth val="65"/>
        <c:axId val="399729912"/>
        <c:axId val="399730304"/>
      </c:barChart>
      <c:catAx>
        <c:axId val="399729912"/>
        <c:scaling>
          <c:orientation val="maxMin"/>
        </c:scaling>
        <c:delete val="0"/>
        <c:axPos val="l"/>
        <c:numFmt formatCode="General" sourceLinked="0"/>
        <c:majorTickMark val="out"/>
        <c:minorTickMark val="none"/>
        <c:tickLblPos val="nextTo"/>
        <c:txPr>
          <a:bodyPr/>
          <a:lstStyle/>
          <a:p>
            <a:pPr>
              <a:defRPr sz="1000"/>
            </a:pPr>
            <a:endParaRPr lang="cs-CZ"/>
          </a:p>
        </c:txPr>
        <c:crossAx val="399730304"/>
        <c:crosses val="autoZero"/>
        <c:auto val="1"/>
        <c:lblAlgn val="ctr"/>
        <c:lblOffset val="100"/>
        <c:noMultiLvlLbl val="0"/>
      </c:catAx>
      <c:valAx>
        <c:axId val="399730304"/>
        <c:scaling>
          <c:orientation val="minMax"/>
          <c:max val="100"/>
        </c:scaling>
        <c:delete val="0"/>
        <c:axPos val="b"/>
        <c:majorGridlines>
          <c:spPr>
            <a:ln>
              <a:prstDash val="sysDot"/>
            </a:ln>
          </c:spPr>
        </c:majorGridlines>
        <c:numFmt formatCode="###0" sourceLinked="1"/>
        <c:majorTickMark val="out"/>
        <c:minorTickMark val="none"/>
        <c:tickLblPos val="nextTo"/>
        <c:txPr>
          <a:bodyPr/>
          <a:lstStyle/>
          <a:p>
            <a:pPr>
              <a:defRPr sz="900"/>
            </a:pPr>
            <a:endParaRPr lang="cs-CZ"/>
          </a:p>
        </c:txPr>
        <c:crossAx val="399729912"/>
        <c:crosses val="max"/>
        <c:crossBetween val="between"/>
        <c:majorUnit val="20"/>
      </c:valAx>
    </c:plotArea>
    <c:legend>
      <c:legendPos val="r"/>
      <c:legendEntry>
        <c:idx val="1"/>
        <c:txPr>
          <a:bodyPr/>
          <a:lstStyle/>
          <a:p>
            <a:pPr>
              <a:defRPr sz="1000" b="1"/>
            </a:pPr>
            <a:endParaRPr lang="cs-CZ"/>
          </a:p>
        </c:txPr>
      </c:legendEntry>
      <c:layout>
        <c:manualLayout>
          <c:xMode val="edge"/>
          <c:yMode val="edge"/>
          <c:x val="0.83689508718445904"/>
          <c:y val="0.658063429406751"/>
          <c:w val="9.0038034995544317E-2"/>
          <c:h val="9.1126501692752354E-2"/>
        </c:manualLayout>
      </c:layout>
      <c:overlay val="0"/>
      <c:txPr>
        <a:bodyPr/>
        <a:lstStyle/>
        <a:p>
          <a:pPr>
            <a:defRPr sz="100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cap="all" baseline="0" dirty="0">
                <a:solidFill>
                  <a:schemeClr val="accent1"/>
                </a:solidFill>
              </a:rPr>
              <a:t>JINÉ NÁZORY - </a:t>
            </a:r>
            <a:r>
              <a:rPr lang="en-US" sz="1200" b="1" i="0" baseline="0" dirty="0"/>
              <a:t>SPONTÁNNĚ</a:t>
            </a:r>
            <a:endParaRPr lang="cs-CZ" sz="1200" b="1" i="0" baseline="0" dirty="0"/>
          </a:p>
          <a:p>
            <a:pPr>
              <a:defRPr/>
            </a:pPr>
            <a:r>
              <a:rPr lang="cs-CZ" sz="1050" b="0" i="1" baseline="0" dirty="0"/>
              <a:t>(n=1000, data v %)</a:t>
            </a:r>
            <a:endParaRPr lang="cs-CZ" sz="1050" b="0" i="1" dirty="0"/>
          </a:p>
        </c:rich>
      </c:tx>
      <c:layout>
        <c:manualLayout>
          <c:xMode val="edge"/>
          <c:yMode val="edge"/>
          <c:x val="0.23406714568634346"/>
          <c:y val="1.8252838316358193E-3"/>
        </c:manualLayout>
      </c:layout>
      <c:overlay val="0"/>
    </c:title>
    <c:autoTitleDeleted val="0"/>
    <c:plotArea>
      <c:layout>
        <c:manualLayout>
          <c:layoutTarget val="inner"/>
          <c:xMode val="edge"/>
          <c:yMode val="edge"/>
          <c:x val="0.43944490038741418"/>
          <c:y val="0.10542998131861678"/>
          <c:w val="0.52515345517164758"/>
          <c:h val="0.81661869344596139"/>
        </c:manualLayout>
      </c:layout>
      <c:barChart>
        <c:barDir val="bar"/>
        <c:grouping val="clustered"/>
        <c:varyColors val="0"/>
        <c:ser>
          <c:idx val="0"/>
          <c:order val="0"/>
          <c:tx>
            <c:strRef>
              <c:f>List1!$B$1</c:f>
              <c:strCache>
                <c:ptCount val="1"/>
                <c:pt idx="0">
                  <c:v>velmi důležitá </c:v>
                </c:pt>
              </c:strCache>
            </c:strRef>
          </c:tx>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AFF1-4A2A-A55F-EAF00A9B9201}"/>
              </c:ext>
            </c:extLst>
          </c:dPt>
          <c:dLbls>
            <c:spPr>
              <a:noFill/>
              <a:ln>
                <a:noFill/>
              </a:ln>
              <a:effectLst/>
            </c:spPr>
            <c:txPr>
              <a:bodyPr wrap="square" lIns="38100" tIns="19050" rIns="38100" bIns="19050" anchor="ctr">
                <a:spAutoFit/>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8"/>
                <c:pt idx="0">
                  <c:v>Nezajímá mě / Je mi to jedno</c:v>
                </c:pt>
                <c:pt idx="1">
                  <c:v>Ostatní odpovědi</c:v>
                </c:pt>
                <c:pt idx="2">
                  <c:v>Je lživá, klamavá</c:v>
                </c:pt>
                <c:pt idx="3">
                  <c:v>Měla by být slušná, důvěryhodná, pravdivá</c:v>
                </c:pt>
                <c:pt idx="4">
                  <c:v>Nelíbí se mi / Vadí mi</c:v>
                </c:pt>
                <c:pt idx="5">
                  <c:v>Je to součást voleb / Nevadí mi</c:v>
                </c:pt>
                <c:pt idx="6">
                  <c:v>Nevěřím ji</c:v>
                </c:pt>
                <c:pt idx="7">
                  <c:v>Neměla by být</c:v>
                </c:pt>
              </c:strCache>
            </c:strRef>
          </c:cat>
          <c:val>
            <c:numRef>
              <c:f>List1!$B$2:$B$10</c:f>
              <c:numCache>
                <c:formatCode>####.0</c:formatCode>
                <c:ptCount val="9"/>
                <c:pt idx="0" formatCode="###0.0">
                  <c:v>1</c:v>
                </c:pt>
                <c:pt idx="1">
                  <c:v>0.5</c:v>
                </c:pt>
                <c:pt idx="2">
                  <c:v>0.4</c:v>
                </c:pt>
                <c:pt idx="3">
                  <c:v>0.2</c:v>
                </c:pt>
                <c:pt idx="4">
                  <c:v>0.2</c:v>
                </c:pt>
                <c:pt idx="5">
                  <c:v>0.2</c:v>
                </c:pt>
                <c:pt idx="6">
                  <c:v>0.2</c:v>
                </c:pt>
                <c:pt idx="7">
                  <c:v>0.1</c:v>
                </c:pt>
              </c:numCache>
            </c:numRef>
          </c:val>
          <c:extLst>
            <c:ext xmlns:c16="http://schemas.microsoft.com/office/drawing/2014/chart" uri="{C3380CC4-5D6E-409C-BE32-E72D297353CC}">
              <c16:uniqueId val="{00000001-AFF1-4A2A-A55F-EAF00A9B9201}"/>
            </c:ext>
          </c:extLst>
        </c:ser>
        <c:dLbls>
          <c:showLegendKey val="0"/>
          <c:showVal val="0"/>
          <c:showCatName val="0"/>
          <c:showSerName val="0"/>
          <c:showPercent val="0"/>
          <c:showBubbleSize val="0"/>
        </c:dLbls>
        <c:gapWidth val="65"/>
        <c:axId val="400833072"/>
        <c:axId val="400833856"/>
      </c:barChart>
      <c:catAx>
        <c:axId val="400833072"/>
        <c:scaling>
          <c:orientation val="maxMin"/>
        </c:scaling>
        <c:delete val="0"/>
        <c:axPos val="l"/>
        <c:numFmt formatCode="General" sourceLinked="0"/>
        <c:majorTickMark val="out"/>
        <c:minorTickMark val="none"/>
        <c:tickLblPos val="nextTo"/>
        <c:txPr>
          <a:bodyPr/>
          <a:lstStyle/>
          <a:p>
            <a:pPr>
              <a:defRPr sz="1000"/>
            </a:pPr>
            <a:endParaRPr lang="cs-CZ"/>
          </a:p>
        </c:txPr>
        <c:crossAx val="400833856"/>
        <c:crosses val="autoZero"/>
        <c:auto val="1"/>
        <c:lblAlgn val="ctr"/>
        <c:lblOffset val="100"/>
        <c:noMultiLvlLbl val="0"/>
      </c:catAx>
      <c:valAx>
        <c:axId val="400833856"/>
        <c:scaling>
          <c:orientation val="minMax"/>
          <c:max val="5"/>
        </c:scaling>
        <c:delete val="0"/>
        <c:axPos val="b"/>
        <c:majorGridlines>
          <c:spPr>
            <a:ln>
              <a:prstDash val="sysDot"/>
            </a:ln>
          </c:spPr>
        </c:majorGridlines>
        <c:numFmt formatCode="#,##0" sourceLinked="0"/>
        <c:majorTickMark val="out"/>
        <c:minorTickMark val="none"/>
        <c:tickLblPos val="nextTo"/>
        <c:txPr>
          <a:bodyPr/>
          <a:lstStyle/>
          <a:p>
            <a:pPr>
              <a:defRPr sz="900"/>
            </a:pPr>
            <a:endParaRPr lang="cs-CZ"/>
          </a:p>
        </c:txPr>
        <c:crossAx val="400833072"/>
        <c:crosses val="max"/>
        <c:crossBetween val="between"/>
        <c:majorUnit val="1"/>
      </c:valAx>
    </c:plotArea>
    <c:plotVisOnly val="1"/>
    <c:dispBlanksAs val="gap"/>
    <c:showDLblsOverMax val="0"/>
  </c:chart>
  <c:txPr>
    <a:bodyPr/>
    <a:lstStyle/>
    <a:p>
      <a:pPr>
        <a:defRPr sz="1200"/>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13230700580091E-2"/>
          <c:y val="1.5376429078199921E-2"/>
          <c:w val="0.93038543061133427"/>
          <c:h val="0.83886057053610963"/>
        </c:manualLayout>
      </c:layout>
      <c:barChart>
        <c:barDir val="col"/>
        <c:grouping val="percentStacked"/>
        <c:varyColors val="0"/>
        <c:ser>
          <c:idx val="0"/>
          <c:order val="0"/>
          <c:tx>
            <c:strRef>
              <c:f>List1!$A$2</c:f>
              <c:strCache>
                <c:ptCount val="1"/>
                <c:pt idx="0">
                  <c:v>„Nesnáším reklamu“</c:v>
                </c:pt>
              </c:strCache>
            </c:strRef>
          </c:tx>
          <c:spPr>
            <a:solidFill>
              <a:schemeClr val="accent4">
                <a:lumMod val="75000"/>
              </a:schemeClr>
            </a:solidFill>
          </c:spPr>
          <c:invertIfNegative val="0"/>
          <c:dLbls>
            <c:numFmt formatCode="0" sourceLinked="0"/>
            <c:spPr>
              <a:noFill/>
              <a:ln>
                <a:noFill/>
              </a:ln>
              <a:effectLst/>
            </c:spPr>
            <c:txPr>
              <a:bodyPr/>
              <a:lstStyle/>
              <a:p>
                <a:pPr>
                  <a:defRPr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List1!$B$2:$I$2</c:f>
              <c:numCache>
                <c:formatCode>###0</c:formatCode>
                <c:ptCount val="8"/>
                <c:pt idx="0">
                  <c:v>15.4</c:v>
                </c:pt>
                <c:pt idx="1">
                  <c:v>15.6</c:v>
                </c:pt>
                <c:pt idx="2">
                  <c:v>13.750000000000002</c:v>
                </c:pt>
                <c:pt idx="3">
                  <c:v>15.965327815451921</c:v>
                </c:pt>
                <c:pt idx="4">
                  <c:v>18.600000000000001</c:v>
                </c:pt>
                <c:pt idx="5">
                  <c:v>18.8</c:v>
                </c:pt>
                <c:pt idx="6">
                  <c:v>23.3</c:v>
                </c:pt>
                <c:pt idx="7">
                  <c:v>19.400000000000002</c:v>
                </c:pt>
              </c:numCache>
            </c:numRef>
          </c:val>
          <c:extLst>
            <c:ext xmlns:c16="http://schemas.microsoft.com/office/drawing/2014/chart" uri="{C3380CC4-5D6E-409C-BE32-E72D297353CC}">
              <c16:uniqueId val="{00000000-E668-4036-9F3F-70D31EC63C26}"/>
            </c:ext>
          </c:extLst>
        </c:ser>
        <c:ser>
          <c:idx val="1"/>
          <c:order val="1"/>
          <c:tx>
            <c:strRef>
              <c:f>List1!$A$3</c:f>
              <c:strCache>
                <c:ptCount val="1"/>
                <c:pt idx="0">
                  <c:v>„Ekonomika reklamu potřebuje, já však ne“</c:v>
                </c:pt>
              </c:strCache>
            </c:strRef>
          </c:tx>
          <c:spPr>
            <a:solidFill>
              <a:schemeClr val="accent3"/>
            </a:solidFill>
          </c:spPr>
          <c:invertIfNegative val="0"/>
          <c:dLbls>
            <c:numFmt formatCode="0" sourceLinked="0"/>
            <c:spPr>
              <a:noFill/>
              <a:ln>
                <a:noFill/>
              </a:ln>
              <a:effectLst/>
            </c:spPr>
            <c:txPr>
              <a:bodyPr/>
              <a:lstStyle/>
              <a:p>
                <a:pPr>
                  <a:defRPr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List1!$B$3:$I$3</c:f>
              <c:numCache>
                <c:formatCode>###0</c:formatCode>
                <c:ptCount val="8"/>
                <c:pt idx="0">
                  <c:v>25.6</c:v>
                </c:pt>
                <c:pt idx="1">
                  <c:v>31.6</c:v>
                </c:pt>
                <c:pt idx="2">
                  <c:v>38.846153846153847</c:v>
                </c:pt>
                <c:pt idx="3">
                  <c:v>38.731851730420871</c:v>
                </c:pt>
                <c:pt idx="4">
                  <c:v>45.300000000000004</c:v>
                </c:pt>
                <c:pt idx="5">
                  <c:v>44.3</c:v>
                </c:pt>
                <c:pt idx="6">
                  <c:v>40.799999999999997</c:v>
                </c:pt>
                <c:pt idx="7">
                  <c:v>40.1</c:v>
                </c:pt>
              </c:numCache>
            </c:numRef>
          </c:val>
          <c:extLst>
            <c:ext xmlns:c16="http://schemas.microsoft.com/office/drawing/2014/chart" uri="{C3380CC4-5D6E-409C-BE32-E72D297353CC}">
              <c16:uniqueId val="{00000001-E668-4036-9F3F-70D31EC63C26}"/>
            </c:ext>
          </c:extLst>
        </c:ser>
        <c:ser>
          <c:idx val="2"/>
          <c:order val="2"/>
          <c:tx>
            <c:strRef>
              <c:f>List1!$A$4</c:f>
              <c:strCache>
                <c:ptCount val="1"/>
                <c:pt idx="0">
                  <c:v>„Reklamu neřeším“</c:v>
                </c:pt>
              </c:strCache>
            </c:strRef>
          </c:tx>
          <c:spPr>
            <a:solidFill>
              <a:schemeClr val="bg1">
                <a:lumMod val="85000"/>
              </a:schemeClr>
            </a:solidFill>
          </c:spPr>
          <c:invertIfNegative val="0"/>
          <c:dLbls>
            <c:numFmt formatCode="0" sourceLinked="0"/>
            <c:spPr>
              <a:noFill/>
              <a:ln>
                <a:noFill/>
              </a:ln>
              <a:effectLst/>
            </c:spPr>
            <c:txPr>
              <a:bodyPr/>
              <a:lstStyle/>
              <a:p>
                <a:pPr>
                  <a:defRPr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List1!$B$4:$I$4</c:f>
              <c:numCache>
                <c:formatCode>###0</c:formatCode>
                <c:ptCount val="8"/>
                <c:pt idx="0">
                  <c:v>22.1</c:v>
                </c:pt>
                <c:pt idx="1">
                  <c:v>12.3</c:v>
                </c:pt>
                <c:pt idx="2">
                  <c:v>9.0384615384615383</c:v>
                </c:pt>
                <c:pt idx="3">
                  <c:v>6.1005090998443663</c:v>
                </c:pt>
                <c:pt idx="4">
                  <c:v>9.1</c:v>
                </c:pt>
                <c:pt idx="5">
                  <c:v>10.7</c:v>
                </c:pt>
                <c:pt idx="6">
                  <c:v>12.9</c:v>
                </c:pt>
                <c:pt idx="7">
                  <c:v>8.9</c:v>
                </c:pt>
              </c:numCache>
            </c:numRef>
          </c:val>
          <c:extLst>
            <c:ext xmlns:c16="http://schemas.microsoft.com/office/drawing/2014/chart" uri="{C3380CC4-5D6E-409C-BE32-E72D297353CC}">
              <c16:uniqueId val="{00000002-E668-4036-9F3F-70D31EC63C26}"/>
            </c:ext>
          </c:extLst>
        </c:ser>
        <c:ser>
          <c:idx val="3"/>
          <c:order val="3"/>
          <c:tx>
            <c:strRef>
              <c:f>List1!$A$5</c:f>
              <c:strCache>
                <c:ptCount val="1"/>
                <c:pt idx="0">
                  <c:v>„Reklama je dobrý sluha, ale zlý pán“</c:v>
                </c:pt>
              </c:strCache>
            </c:strRef>
          </c:tx>
          <c:spPr>
            <a:solidFill>
              <a:schemeClr val="accent1"/>
            </a:solidFill>
          </c:spPr>
          <c:invertIfNegative val="0"/>
          <c:dLbls>
            <c:numFmt formatCode="0" sourceLinked="0"/>
            <c:spPr>
              <a:noFill/>
              <a:ln>
                <a:noFill/>
              </a:ln>
              <a:effectLst/>
            </c:spPr>
            <c:txPr>
              <a:bodyPr/>
              <a:lstStyle/>
              <a:p>
                <a:pPr>
                  <a:defRPr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List1!$B$5:$I$5</c:f>
              <c:numCache>
                <c:formatCode>###0</c:formatCode>
                <c:ptCount val="8"/>
                <c:pt idx="0">
                  <c:v>26.3</c:v>
                </c:pt>
                <c:pt idx="1">
                  <c:v>30.8</c:v>
                </c:pt>
                <c:pt idx="2">
                  <c:v>30.384615384615383</c:v>
                </c:pt>
                <c:pt idx="3">
                  <c:v>28.691172248082385</c:v>
                </c:pt>
                <c:pt idx="4">
                  <c:v>23.400000000000002</c:v>
                </c:pt>
                <c:pt idx="5">
                  <c:v>22.900000000000002</c:v>
                </c:pt>
                <c:pt idx="6">
                  <c:v>19.3</c:v>
                </c:pt>
                <c:pt idx="7">
                  <c:v>28.299999999999997</c:v>
                </c:pt>
              </c:numCache>
            </c:numRef>
          </c:val>
          <c:extLst>
            <c:ext xmlns:c16="http://schemas.microsoft.com/office/drawing/2014/chart" uri="{C3380CC4-5D6E-409C-BE32-E72D297353CC}">
              <c16:uniqueId val="{00000003-E668-4036-9F3F-70D31EC63C26}"/>
            </c:ext>
          </c:extLst>
        </c:ser>
        <c:ser>
          <c:idx val="4"/>
          <c:order val="4"/>
          <c:tx>
            <c:strRef>
              <c:f>List1!$A$6</c:f>
              <c:strCache>
                <c:ptCount val="1"/>
                <c:pt idx="0">
                  <c:v>„Reklamu miluji“</c:v>
                </c:pt>
              </c:strCache>
            </c:strRef>
          </c:tx>
          <c:spPr>
            <a:solidFill>
              <a:srgbClr val="006666"/>
            </a:solidFill>
          </c:spPr>
          <c:invertIfNegative val="0"/>
          <c:dLbls>
            <c:numFmt formatCode="0" sourceLinked="0"/>
            <c:spPr>
              <a:noFill/>
              <a:ln>
                <a:noFill/>
              </a:ln>
              <a:effectLst/>
            </c:spPr>
            <c:txPr>
              <a:bodyPr/>
              <a:lstStyle/>
              <a:p>
                <a:pPr>
                  <a:defRPr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List1!$B$6:$I$6</c:f>
              <c:numCache>
                <c:formatCode>###0</c:formatCode>
                <c:ptCount val="8"/>
                <c:pt idx="0">
                  <c:v>10.5</c:v>
                </c:pt>
                <c:pt idx="1">
                  <c:v>9.8000000000000007</c:v>
                </c:pt>
                <c:pt idx="2">
                  <c:v>7.9807692307692299</c:v>
                </c:pt>
                <c:pt idx="3">
                  <c:v>10.511139106200602</c:v>
                </c:pt>
                <c:pt idx="4">
                  <c:v>3.5999999999999996</c:v>
                </c:pt>
                <c:pt idx="5">
                  <c:v>3.3000000000000003</c:v>
                </c:pt>
                <c:pt idx="6">
                  <c:v>3.6999999999999997</c:v>
                </c:pt>
                <c:pt idx="7">
                  <c:v>3.3000000000000003</c:v>
                </c:pt>
              </c:numCache>
            </c:numRef>
          </c:val>
          <c:extLst>
            <c:ext xmlns:c16="http://schemas.microsoft.com/office/drawing/2014/chart" uri="{C3380CC4-5D6E-409C-BE32-E72D297353CC}">
              <c16:uniqueId val="{00000004-E668-4036-9F3F-70D31EC63C26}"/>
            </c:ext>
          </c:extLst>
        </c:ser>
        <c:dLbls>
          <c:showLegendKey val="0"/>
          <c:showVal val="0"/>
          <c:showCatName val="0"/>
          <c:showSerName val="0"/>
          <c:showPercent val="0"/>
          <c:showBubbleSize val="0"/>
        </c:dLbls>
        <c:gapWidth val="80"/>
        <c:overlap val="100"/>
        <c:axId val="400832680"/>
        <c:axId val="400835816"/>
      </c:barChart>
      <c:catAx>
        <c:axId val="400832680"/>
        <c:scaling>
          <c:orientation val="minMax"/>
        </c:scaling>
        <c:delete val="0"/>
        <c:axPos val="b"/>
        <c:numFmt formatCode="General" sourceLinked="0"/>
        <c:majorTickMark val="out"/>
        <c:minorTickMark val="none"/>
        <c:tickLblPos val="nextTo"/>
        <c:txPr>
          <a:bodyPr/>
          <a:lstStyle/>
          <a:p>
            <a:pPr>
              <a:defRPr sz="1200"/>
            </a:pPr>
            <a:endParaRPr lang="cs-CZ"/>
          </a:p>
        </c:txPr>
        <c:crossAx val="400835816"/>
        <c:crosses val="autoZero"/>
        <c:auto val="1"/>
        <c:lblAlgn val="ctr"/>
        <c:lblOffset val="100"/>
        <c:noMultiLvlLbl val="0"/>
      </c:catAx>
      <c:valAx>
        <c:axId val="400835816"/>
        <c:scaling>
          <c:orientation val="minMax"/>
        </c:scaling>
        <c:delete val="0"/>
        <c:axPos val="l"/>
        <c:majorGridlines/>
        <c:numFmt formatCode="0%" sourceLinked="1"/>
        <c:majorTickMark val="out"/>
        <c:minorTickMark val="none"/>
        <c:tickLblPos val="nextTo"/>
        <c:crossAx val="400832680"/>
        <c:crosses val="autoZero"/>
        <c:crossBetween val="between"/>
      </c:valAx>
    </c:plotArea>
    <c:legend>
      <c:legendPos val="b"/>
      <c:layout>
        <c:manualLayout>
          <c:xMode val="edge"/>
          <c:yMode val="edge"/>
          <c:x val="6.6283020972780007E-2"/>
          <c:y val="0.92756222233861718"/>
          <c:w val="0.91591073937334599"/>
          <c:h val="7.243777766138286E-2"/>
        </c:manualLayout>
      </c:layout>
      <c:overlay val="0"/>
    </c:legend>
    <c:plotVisOnly val="1"/>
    <c:dispBlanksAs val="gap"/>
    <c:showDLblsOverMax val="0"/>
  </c:chart>
  <c:txPr>
    <a:bodyPr/>
    <a:lstStyle/>
    <a:p>
      <a:pPr>
        <a:defRPr sz="10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cap="all" baseline="0" dirty="0">
                <a:solidFill>
                  <a:schemeClr val="accent1"/>
                </a:solidFill>
              </a:rPr>
              <a:t>Společenská role </a:t>
            </a:r>
            <a:r>
              <a:rPr lang="cs-CZ" sz="1400" cap="all" baseline="0" dirty="0">
                <a:solidFill>
                  <a:srgbClr val="585858"/>
                </a:solidFill>
              </a:rPr>
              <a:t>reklamy</a:t>
            </a:r>
          </a:p>
          <a:p>
            <a:pPr>
              <a:defRPr/>
            </a:pPr>
            <a:r>
              <a:rPr lang="cs-CZ" sz="1050" b="0" i="1" dirty="0">
                <a:solidFill>
                  <a:srgbClr val="585858"/>
                </a:solidFill>
              </a:rPr>
              <a:t>(data</a:t>
            </a:r>
            <a:r>
              <a:rPr lang="cs-CZ" sz="1050" b="0" i="1" baseline="0" dirty="0">
                <a:solidFill>
                  <a:srgbClr val="585858"/>
                </a:solidFill>
              </a:rPr>
              <a:t> v %, n=1000)</a:t>
            </a:r>
          </a:p>
        </c:rich>
      </c:tx>
      <c:layout>
        <c:manualLayout>
          <c:xMode val="edge"/>
          <c:yMode val="edge"/>
          <c:x val="0.33267219423244576"/>
          <c:y val="4.3453303900210793E-2"/>
        </c:manualLayout>
      </c:layout>
      <c:overlay val="0"/>
    </c:title>
    <c:autoTitleDeleted val="0"/>
    <c:plotArea>
      <c:layout>
        <c:manualLayout>
          <c:layoutTarget val="inner"/>
          <c:xMode val="edge"/>
          <c:yMode val="edge"/>
          <c:x val="4.3316363553580033E-2"/>
          <c:y val="0.16671289798653174"/>
          <c:w val="0.93307884272120611"/>
          <c:h val="0.64411844738668733"/>
        </c:manualLayout>
      </c:layout>
      <c:barChart>
        <c:barDir val="col"/>
        <c:grouping val="percentStacked"/>
        <c:varyColors val="0"/>
        <c:ser>
          <c:idx val="0"/>
          <c:order val="0"/>
          <c:tx>
            <c:strRef>
              <c:f>List1!$B$1</c:f>
              <c:strCache>
                <c:ptCount val="1"/>
                <c:pt idx="0">
                  <c:v>zcela souhlasíte</c:v>
                </c:pt>
              </c:strCache>
            </c:strRef>
          </c:tx>
          <c:spPr>
            <a:solidFill>
              <a:srgbClr val="5BB531"/>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List1!$B$2:$B$7</c:f>
              <c:numCache>
                <c:formatCode>###0</c:formatCode>
                <c:ptCount val="6"/>
                <c:pt idx="0">
                  <c:v>45.4</c:v>
                </c:pt>
                <c:pt idx="1">
                  <c:v>36</c:v>
                </c:pt>
                <c:pt idx="2">
                  <c:v>21.5</c:v>
                </c:pt>
                <c:pt idx="3">
                  <c:v>20.5</c:v>
                </c:pt>
                <c:pt idx="4">
                  <c:v>20.100000000000001</c:v>
                </c:pt>
                <c:pt idx="5">
                  <c:v>10.9</c:v>
                </c:pt>
              </c:numCache>
            </c:numRef>
          </c:val>
          <c:extLst>
            <c:ext xmlns:c16="http://schemas.microsoft.com/office/drawing/2014/chart" uri="{C3380CC4-5D6E-409C-BE32-E72D297353CC}">
              <c16:uniqueId val="{00000000-5CC7-43E8-8B0D-220EFDAF80D5}"/>
            </c:ext>
          </c:extLst>
        </c:ser>
        <c:ser>
          <c:idx val="1"/>
          <c:order val="1"/>
          <c:tx>
            <c:strRef>
              <c:f>List1!$C$1</c:f>
              <c:strCache>
                <c:ptCount val="1"/>
                <c:pt idx="0">
                  <c:v>spíše souhlasíte</c:v>
                </c:pt>
              </c:strCache>
            </c:strRef>
          </c:tx>
          <c:spPr>
            <a:solidFill>
              <a:srgbClr val="99DB7B"/>
            </a:solidFill>
            <a:ln>
              <a:solidFill>
                <a:srgbClr val="99DB7B"/>
              </a:solidFill>
            </a:ln>
          </c:spPr>
          <c:invertIfNegative val="0"/>
          <c:dLbls>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List1!$C$2:$C$7</c:f>
              <c:numCache>
                <c:formatCode>###0</c:formatCode>
                <c:ptCount val="6"/>
                <c:pt idx="0">
                  <c:v>37.4</c:v>
                </c:pt>
                <c:pt idx="1">
                  <c:v>32.4</c:v>
                </c:pt>
                <c:pt idx="2">
                  <c:v>43.1</c:v>
                </c:pt>
                <c:pt idx="3">
                  <c:v>42.1</c:v>
                </c:pt>
                <c:pt idx="4">
                  <c:v>46.800000000000004</c:v>
                </c:pt>
                <c:pt idx="5">
                  <c:v>41.4</c:v>
                </c:pt>
              </c:numCache>
            </c:numRef>
          </c:val>
          <c:extLst>
            <c:ext xmlns:c16="http://schemas.microsoft.com/office/drawing/2014/chart" uri="{C3380CC4-5D6E-409C-BE32-E72D297353CC}">
              <c16:uniqueId val="{00000001-5CC7-43E8-8B0D-220EFDAF80D5}"/>
            </c:ext>
          </c:extLst>
        </c:ser>
        <c:ser>
          <c:idx val="3"/>
          <c:order val="2"/>
          <c:tx>
            <c:strRef>
              <c:f>List1!$F$1</c:f>
              <c:strCache>
                <c:ptCount val="1"/>
                <c:pt idx="0">
                  <c:v>neví</c:v>
                </c:pt>
              </c:strCache>
            </c:strRef>
          </c:tx>
          <c:spPr>
            <a:solidFill>
              <a:schemeClr val="bg2">
                <a:lumMod val="9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List1!$F$2:$F$7</c:f>
              <c:numCache>
                <c:formatCode>###0</c:formatCode>
                <c:ptCount val="6"/>
                <c:pt idx="0">
                  <c:v>6</c:v>
                </c:pt>
                <c:pt idx="1">
                  <c:v>8.9</c:v>
                </c:pt>
                <c:pt idx="2">
                  <c:v>11.3</c:v>
                </c:pt>
                <c:pt idx="3">
                  <c:v>9.8000000000000007</c:v>
                </c:pt>
                <c:pt idx="4">
                  <c:v>6.5</c:v>
                </c:pt>
                <c:pt idx="5">
                  <c:v>6.8000000000000007</c:v>
                </c:pt>
              </c:numCache>
            </c:numRef>
          </c:val>
          <c:extLst>
            <c:ext xmlns:c16="http://schemas.microsoft.com/office/drawing/2014/chart" uri="{C3380CC4-5D6E-409C-BE32-E72D297353CC}">
              <c16:uniqueId val="{00000002-5CC7-43E8-8B0D-220EFDAF80D5}"/>
            </c:ext>
          </c:extLst>
        </c:ser>
        <c:ser>
          <c:idx val="4"/>
          <c:order val="3"/>
          <c:tx>
            <c:strRef>
              <c:f>List1!$D$1</c:f>
              <c:strCache>
                <c:ptCount val="1"/>
                <c:pt idx="0">
                  <c:v>spíše nesouhlasíte</c:v>
                </c:pt>
              </c:strCache>
            </c:strRef>
          </c:tx>
          <c:spPr>
            <a:solidFill>
              <a:schemeClr val="accent3">
                <a:lumMod val="60000"/>
                <a:lumOff val="40000"/>
              </a:schemeClr>
            </a:solidFill>
            <a:ln>
              <a:noFill/>
            </a:ln>
          </c:spPr>
          <c:invertIfNegative val="0"/>
          <c:dLbls>
            <c:spPr>
              <a:noFill/>
              <a:ln>
                <a:noFill/>
              </a:ln>
              <a:effectLst/>
            </c:spPr>
            <c:txPr>
              <a:bodyPr/>
              <a:lstStyle/>
              <a:p>
                <a:pPr>
                  <a:defRPr sz="900" b="0">
                    <a:solidFill>
                      <a:srgbClr val="585858"/>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List1!$D$2:$D$7</c:f>
              <c:numCache>
                <c:formatCode>###0</c:formatCode>
                <c:ptCount val="6"/>
                <c:pt idx="0">
                  <c:v>8.3000000000000007</c:v>
                </c:pt>
                <c:pt idx="1">
                  <c:v>16.8</c:v>
                </c:pt>
                <c:pt idx="2">
                  <c:v>15</c:v>
                </c:pt>
                <c:pt idx="3">
                  <c:v>19.100000000000001</c:v>
                </c:pt>
                <c:pt idx="4">
                  <c:v>16.600000000000001</c:v>
                </c:pt>
                <c:pt idx="5">
                  <c:v>28.9</c:v>
                </c:pt>
              </c:numCache>
            </c:numRef>
          </c:val>
          <c:extLst>
            <c:ext xmlns:c16="http://schemas.microsoft.com/office/drawing/2014/chart" uri="{C3380CC4-5D6E-409C-BE32-E72D297353CC}">
              <c16:uniqueId val="{00000003-5CC7-43E8-8B0D-220EFDAF80D5}"/>
            </c:ext>
          </c:extLst>
        </c:ser>
        <c:ser>
          <c:idx val="2"/>
          <c:order val="4"/>
          <c:tx>
            <c:strRef>
              <c:f>List1!$E$1</c:f>
              <c:strCache>
                <c:ptCount val="1"/>
                <c:pt idx="0">
                  <c:v>zcela nesouhlasíte</c:v>
                </c:pt>
              </c:strCache>
            </c:strRef>
          </c:tx>
          <c:spPr>
            <a:solidFill>
              <a:schemeClr val="accent3"/>
            </a:solidFill>
            <a:ln>
              <a:solidFill>
                <a:srgbClr val="F2A58A"/>
              </a:solidFill>
            </a:ln>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List1!$E$2:$E$7</c:f>
              <c:numCache>
                <c:formatCode>###0</c:formatCode>
                <c:ptCount val="6"/>
                <c:pt idx="0">
                  <c:v>2.9000000000000004</c:v>
                </c:pt>
                <c:pt idx="1">
                  <c:v>5.9</c:v>
                </c:pt>
                <c:pt idx="2">
                  <c:v>9.1</c:v>
                </c:pt>
                <c:pt idx="3">
                  <c:v>8.5</c:v>
                </c:pt>
                <c:pt idx="4">
                  <c:v>10</c:v>
                </c:pt>
                <c:pt idx="5">
                  <c:v>12</c:v>
                </c:pt>
              </c:numCache>
            </c:numRef>
          </c:val>
          <c:extLst>
            <c:ext xmlns:c16="http://schemas.microsoft.com/office/drawing/2014/chart" uri="{C3380CC4-5D6E-409C-BE32-E72D297353CC}">
              <c16:uniqueId val="{00000004-5CC7-43E8-8B0D-220EFDAF80D5}"/>
            </c:ext>
          </c:extLst>
        </c:ser>
        <c:dLbls>
          <c:showLegendKey val="0"/>
          <c:showVal val="0"/>
          <c:showCatName val="0"/>
          <c:showSerName val="0"/>
          <c:showPercent val="0"/>
          <c:showBubbleSize val="0"/>
        </c:dLbls>
        <c:gapWidth val="65"/>
        <c:overlap val="100"/>
        <c:axId val="399724816"/>
        <c:axId val="399727168"/>
      </c:barChart>
      <c:catAx>
        <c:axId val="399724816"/>
        <c:scaling>
          <c:orientation val="minMax"/>
        </c:scaling>
        <c:delete val="0"/>
        <c:axPos val="b"/>
        <c:numFmt formatCode="General" sourceLinked="0"/>
        <c:majorTickMark val="out"/>
        <c:minorTickMark val="none"/>
        <c:tickLblPos val="nextTo"/>
        <c:spPr>
          <a:noFill/>
        </c:spPr>
        <c:txPr>
          <a:bodyPr/>
          <a:lstStyle/>
          <a:p>
            <a:pPr>
              <a:defRPr sz="800"/>
            </a:pPr>
            <a:endParaRPr lang="cs-CZ"/>
          </a:p>
        </c:txPr>
        <c:crossAx val="399727168"/>
        <c:crossesAt val="0"/>
        <c:auto val="1"/>
        <c:lblAlgn val="ctr"/>
        <c:lblOffset val="100"/>
        <c:noMultiLvlLbl val="0"/>
      </c:catAx>
      <c:valAx>
        <c:axId val="399727168"/>
        <c:scaling>
          <c:orientation val="minMax"/>
        </c:scaling>
        <c:delete val="0"/>
        <c:axPos val="r"/>
        <c:majorGridlines>
          <c:spPr>
            <a:ln>
              <a:prstDash val="sysDot"/>
            </a:ln>
          </c:spPr>
        </c:majorGridlines>
        <c:numFmt formatCode="0%" sourceLinked="1"/>
        <c:majorTickMark val="none"/>
        <c:minorTickMark val="none"/>
        <c:tickLblPos val="low"/>
        <c:crossAx val="399724816"/>
        <c:crosses val="max"/>
        <c:crossBetween val="between"/>
        <c:majorUnit val="0.2"/>
        <c:minorUnit val="2.0000000000000011E-2"/>
      </c:valAx>
    </c:plotArea>
    <c:legend>
      <c:legendPos val="t"/>
      <c:layout>
        <c:manualLayout>
          <c:xMode val="edge"/>
          <c:yMode val="edge"/>
          <c:x val="5.8377600945137352E-2"/>
          <c:y val="0.95528777800856268"/>
          <c:w val="0.8170389997303279"/>
          <c:h val="4.3134096211532059E-2"/>
        </c:manualLayout>
      </c:layout>
      <c:overlay val="0"/>
      <c:txPr>
        <a:bodyPr/>
        <a:lstStyle/>
        <a:p>
          <a:pPr>
            <a:defRPr sz="9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Společenská</a:t>
            </a:r>
            <a:r>
              <a:rPr lang="cs-CZ" sz="1400" baseline="0" dirty="0"/>
              <a:t> role reklamy (</a:t>
            </a:r>
            <a:r>
              <a:rPr lang="cs-CZ" sz="1400" b="1" i="0" u="none" strike="noStrike" baseline="0" dirty="0"/>
              <a:t>zcela souhlasím)</a:t>
            </a:r>
            <a:r>
              <a:rPr lang="cs-CZ" sz="1400" baseline="0" dirty="0"/>
              <a:t>: </a:t>
            </a:r>
            <a:r>
              <a:rPr lang="cs-CZ" sz="1400" cap="all" baseline="0" dirty="0">
                <a:solidFill>
                  <a:schemeClr val="accent1"/>
                </a:solidFill>
              </a:rPr>
              <a:t>vývoj</a:t>
            </a:r>
          </a:p>
          <a:p>
            <a:pPr>
              <a:defRPr/>
            </a:pPr>
            <a:r>
              <a:rPr lang="cs-CZ" sz="1400" b="0" cap="all" baseline="0" dirty="0">
                <a:solidFill>
                  <a:schemeClr val="tx1"/>
                </a:solidFill>
              </a:rPr>
              <a:t>ODPOVĚDI „ZCELA SOUHLASÍM“</a:t>
            </a:r>
          </a:p>
        </c:rich>
      </c:tx>
      <c:overlay val="0"/>
    </c:title>
    <c:autoTitleDeleted val="0"/>
    <c:plotArea>
      <c:layout>
        <c:manualLayout>
          <c:layoutTarget val="inner"/>
          <c:xMode val="edge"/>
          <c:yMode val="edge"/>
          <c:x val="2.7879372541686601E-2"/>
          <c:y val="0.11277464234226244"/>
          <c:w val="0.91068933796941864"/>
          <c:h val="0.56859114691101731"/>
        </c:manualLayout>
      </c:layout>
      <c:lineChart>
        <c:grouping val="standard"/>
        <c:varyColors val="0"/>
        <c:ser>
          <c:idx val="0"/>
          <c:order val="0"/>
          <c:tx>
            <c:strRef>
              <c:f>List1!$B$1</c:f>
              <c:strCache>
                <c:ptCount val="1"/>
                <c:pt idx="0">
                  <c:v>Reklama manipuluje lidmi</c:v>
                </c:pt>
              </c:strCache>
            </c:strRef>
          </c:tx>
          <c:spPr>
            <a:ln>
              <a:solidFill>
                <a:schemeClr val="accent4"/>
              </a:solidFill>
            </a:ln>
          </c:spPr>
          <c:marker>
            <c:symbol val="none"/>
          </c:marker>
          <c:dLbls>
            <c:dLbl>
              <c:idx val="14"/>
              <c:spPr>
                <a:noFill/>
                <a:ln>
                  <a:noFill/>
                </a:ln>
                <a:effectLst/>
              </c:spPr>
              <c:txPr>
                <a:bodyPr wrap="square" lIns="38100" tIns="19050" rIns="38100" bIns="19050" anchor="ctr">
                  <a:spAutoFit/>
                </a:bodyPr>
                <a:lstStyle/>
                <a:p>
                  <a:pPr>
                    <a:defRPr>
                      <a:solidFill>
                        <a:schemeClr val="accent4"/>
                      </a:solidFill>
                    </a:defRPr>
                  </a:pPr>
                  <a:endParaRPr lang="cs-CZ"/>
                </a:p>
              </c:txPr>
              <c:dLblPos val="r"/>
              <c:showLegendKey val="0"/>
              <c:showVal val="1"/>
              <c:showCatName val="0"/>
              <c:showSerName val="0"/>
              <c:showPercent val="0"/>
              <c:showBubbleSize val="0"/>
              <c:extLst>
                <c:ext xmlns:c16="http://schemas.microsoft.com/office/drawing/2014/chart" uri="{C3380CC4-5D6E-409C-BE32-E72D297353CC}">
                  <c16:uniqueId val="{00000000-B574-412E-BC7B-C6EDEBCA7715}"/>
                </c:ext>
              </c:extLst>
            </c:dLbl>
            <c:spPr>
              <a:noFill/>
              <a:ln>
                <a:noFill/>
              </a:ln>
              <a:effectLst/>
            </c:spPr>
            <c:txPr>
              <a:bodyPr wrap="square" lIns="38100" tIns="19050" rIns="38100" bIns="19050" anchor="ctr">
                <a:spAutoFit/>
              </a:bodyPr>
              <a:lstStyle/>
              <a:p>
                <a:pPr>
                  <a:defRPr>
                    <a:solidFill>
                      <a:schemeClr val="tx1"/>
                    </a:solidFill>
                  </a:defRPr>
                </a:pPr>
                <a:endParaRPr lang="cs-CZ"/>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2005</c:v>
                </c:pt>
                <c:pt idx="1">
                  <c:v>2007</c:v>
                </c:pt>
                <c:pt idx="2">
                  <c:v>2008</c:v>
                </c:pt>
                <c:pt idx="3">
                  <c:v>2009</c:v>
                </c:pt>
                <c:pt idx="4">
                  <c:v>2010</c:v>
                </c:pt>
                <c:pt idx="5">
                  <c:v>2011</c:v>
                </c:pt>
                <c:pt idx="6">
                  <c:v>2014</c:v>
                </c:pt>
                <c:pt idx="7">
                  <c:v>2016</c:v>
                </c:pt>
                <c:pt idx="8">
                  <c:v>2017</c:v>
                </c:pt>
                <c:pt idx="9">
                  <c:v>2018</c:v>
                </c:pt>
                <c:pt idx="10">
                  <c:v>2019</c:v>
                </c:pt>
                <c:pt idx="11">
                  <c:v>2020</c:v>
                </c:pt>
                <c:pt idx="12">
                  <c:v>2021</c:v>
                </c:pt>
                <c:pt idx="13">
                  <c:v>2022</c:v>
                </c:pt>
                <c:pt idx="14">
                  <c:v>2023</c:v>
                </c:pt>
              </c:strCache>
            </c:strRef>
          </c:cat>
          <c:val>
            <c:numRef>
              <c:f>List1!$B$2:$B$16</c:f>
              <c:numCache>
                <c:formatCode>0</c:formatCode>
                <c:ptCount val="15"/>
                <c:pt idx="0">
                  <c:v>44.188109014274765</c:v>
                </c:pt>
                <c:pt idx="1">
                  <c:v>38.186190034143138</c:v>
                </c:pt>
                <c:pt idx="2">
                  <c:v>53.131087947909194</c:v>
                </c:pt>
                <c:pt idx="3">
                  <c:v>54.113469107737984</c:v>
                </c:pt>
                <c:pt idx="4">
                  <c:v>56.85766510949729</c:v>
                </c:pt>
                <c:pt idx="5">
                  <c:v>56.17826117911364</c:v>
                </c:pt>
                <c:pt idx="6">
                  <c:v>47.392398299497536</c:v>
                </c:pt>
                <c:pt idx="7">
                  <c:v>43.215490783812285</c:v>
                </c:pt>
                <c:pt idx="8">
                  <c:v>43.15042476755859</c:v>
                </c:pt>
                <c:pt idx="9">
                  <c:v>42.827134490613581</c:v>
                </c:pt>
                <c:pt idx="10">
                  <c:v>51.3</c:v>
                </c:pt>
                <c:pt idx="11" formatCode="###0">
                  <c:v>51.6</c:v>
                </c:pt>
                <c:pt idx="12" formatCode="###0">
                  <c:v>46.9</c:v>
                </c:pt>
                <c:pt idx="13">
                  <c:v>47</c:v>
                </c:pt>
                <c:pt idx="14" formatCode="###0">
                  <c:v>45</c:v>
                </c:pt>
              </c:numCache>
            </c:numRef>
          </c:val>
          <c:smooth val="0"/>
          <c:extLst>
            <c:ext xmlns:c16="http://schemas.microsoft.com/office/drawing/2014/chart" uri="{C3380CC4-5D6E-409C-BE32-E72D297353CC}">
              <c16:uniqueId val="{00000001-B574-412E-BC7B-C6EDEBCA7715}"/>
            </c:ext>
          </c:extLst>
        </c:ser>
        <c:ser>
          <c:idx val="1"/>
          <c:order val="1"/>
          <c:tx>
            <c:strRef>
              <c:f>List1!$C$1</c:f>
              <c:strCache>
                <c:ptCount val="1"/>
                <c:pt idx="0">
                  <c:v>Tržní hospodářství nemůže bez reklamy existovat</c:v>
                </c:pt>
              </c:strCache>
            </c:strRef>
          </c:tx>
          <c:spPr>
            <a:ln>
              <a:solidFill>
                <a:schemeClr val="accent1">
                  <a:lumMod val="60000"/>
                  <a:lumOff val="40000"/>
                </a:schemeClr>
              </a:solidFill>
            </a:ln>
          </c:spPr>
          <c:marker>
            <c:symbol val="none"/>
          </c:marker>
          <c:dLbls>
            <c:dLbl>
              <c:idx val="14"/>
              <c:layout>
                <c:manualLayout>
                  <c:x val="-1.1380580965216748E-2"/>
                  <c:y val="-8.8437314971788538E-17"/>
                </c:manualLayout>
              </c:layout>
              <c:spPr>
                <a:noFill/>
                <a:ln>
                  <a:noFill/>
                </a:ln>
                <a:effectLst/>
              </c:spPr>
              <c:txPr>
                <a:bodyPr wrap="square" lIns="38100" tIns="19050" rIns="38100" bIns="19050" anchor="ctr">
                  <a:spAutoFit/>
                </a:bodyPr>
                <a:lstStyle/>
                <a:p>
                  <a:pPr>
                    <a:defRPr>
                      <a:solidFill>
                        <a:schemeClr val="accent1"/>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74-412E-BC7B-C6EDEBCA7715}"/>
                </c:ext>
              </c:extLst>
            </c:dLbl>
            <c:spPr>
              <a:noFill/>
              <a:ln>
                <a:noFill/>
              </a:ln>
              <a:effectLst/>
            </c:spPr>
            <c:txPr>
              <a:bodyPr wrap="square" lIns="38100" tIns="19050" rIns="38100" bIns="19050" anchor="ctr">
                <a:spAutoFit/>
              </a:bodyPr>
              <a:lstStyle/>
              <a:p>
                <a:pPr>
                  <a:defRPr>
                    <a:solidFill>
                      <a:schemeClr val="tx1"/>
                    </a:solidFill>
                  </a:defRPr>
                </a:pPr>
                <a:endParaRPr lang="cs-CZ"/>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2005</c:v>
                </c:pt>
                <c:pt idx="1">
                  <c:v>2007</c:v>
                </c:pt>
                <c:pt idx="2">
                  <c:v>2008</c:v>
                </c:pt>
                <c:pt idx="3">
                  <c:v>2009</c:v>
                </c:pt>
                <c:pt idx="4">
                  <c:v>2010</c:v>
                </c:pt>
                <c:pt idx="5">
                  <c:v>2011</c:v>
                </c:pt>
                <c:pt idx="6">
                  <c:v>2014</c:v>
                </c:pt>
                <c:pt idx="7">
                  <c:v>2016</c:v>
                </c:pt>
                <c:pt idx="8">
                  <c:v>2017</c:v>
                </c:pt>
                <c:pt idx="9">
                  <c:v>2018</c:v>
                </c:pt>
                <c:pt idx="10">
                  <c:v>2019</c:v>
                </c:pt>
                <c:pt idx="11">
                  <c:v>2020</c:v>
                </c:pt>
                <c:pt idx="12">
                  <c:v>2021</c:v>
                </c:pt>
                <c:pt idx="13">
                  <c:v>2022</c:v>
                </c:pt>
                <c:pt idx="14">
                  <c:v>2023</c:v>
                </c:pt>
              </c:strCache>
            </c:strRef>
          </c:cat>
          <c:val>
            <c:numRef>
              <c:f>List1!$C$2:$C$16</c:f>
              <c:numCache>
                <c:formatCode>0</c:formatCode>
                <c:ptCount val="15"/>
                <c:pt idx="0">
                  <c:v>27.633772598360743</c:v>
                </c:pt>
                <c:pt idx="1">
                  <c:v>33.039078608763539</c:v>
                </c:pt>
                <c:pt idx="2">
                  <c:v>25.968420908447378</c:v>
                </c:pt>
                <c:pt idx="3">
                  <c:v>30.701318580349849</c:v>
                </c:pt>
                <c:pt idx="4">
                  <c:v>25.796662536955491</c:v>
                </c:pt>
                <c:pt idx="5">
                  <c:v>32.533307276596815</c:v>
                </c:pt>
                <c:pt idx="6">
                  <c:v>20.369746619303477</c:v>
                </c:pt>
                <c:pt idx="7">
                  <c:v>22.44863531214472</c:v>
                </c:pt>
                <c:pt idx="8">
                  <c:v>22.638479048012414</c:v>
                </c:pt>
                <c:pt idx="9">
                  <c:v>23.268183768409109</c:v>
                </c:pt>
                <c:pt idx="10">
                  <c:v>17.7</c:v>
                </c:pt>
                <c:pt idx="11" formatCode="###0">
                  <c:v>20.3</c:v>
                </c:pt>
                <c:pt idx="12" formatCode="###0">
                  <c:v>18</c:v>
                </c:pt>
                <c:pt idx="13">
                  <c:v>18.2</c:v>
                </c:pt>
                <c:pt idx="14" formatCode="###0">
                  <c:v>21</c:v>
                </c:pt>
              </c:numCache>
            </c:numRef>
          </c:val>
          <c:smooth val="0"/>
          <c:extLst>
            <c:ext xmlns:c16="http://schemas.microsoft.com/office/drawing/2014/chart" uri="{C3380CC4-5D6E-409C-BE32-E72D297353CC}">
              <c16:uniqueId val="{00000003-B574-412E-BC7B-C6EDEBCA7715}"/>
            </c:ext>
          </c:extLst>
        </c:ser>
        <c:ser>
          <c:idx val="2"/>
          <c:order val="2"/>
          <c:tx>
            <c:strRef>
              <c:f>List1!$D$1</c:f>
              <c:strCache>
                <c:ptCount val="1"/>
                <c:pt idx="0">
                  <c:v>Reklama podporuje zbytečný konzum</c:v>
                </c:pt>
              </c:strCache>
            </c:strRef>
          </c:tx>
          <c:spPr>
            <a:ln>
              <a:solidFill>
                <a:srgbClr val="FF4F4F"/>
              </a:solidFill>
            </a:ln>
          </c:spPr>
          <c:marker>
            <c:symbol val="none"/>
          </c:marker>
          <c:dLbls>
            <c:dLbl>
              <c:idx val="14"/>
              <c:spPr>
                <a:noFill/>
                <a:ln>
                  <a:noFill/>
                </a:ln>
                <a:effectLst/>
              </c:spPr>
              <c:txPr>
                <a:bodyPr/>
                <a:lstStyle/>
                <a:p>
                  <a:pPr>
                    <a:defRPr b="0">
                      <a:solidFill>
                        <a:schemeClr val="accent3"/>
                      </a:solidFill>
                    </a:defRPr>
                  </a:pPr>
                  <a:endParaRPr lang="cs-CZ"/>
                </a:p>
              </c:txPr>
              <c:dLblPos val="r"/>
              <c:showLegendKey val="0"/>
              <c:showVal val="1"/>
              <c:showCatName val="0"/>
              <c:showSerName val="0"/>
              <c:showPercent val="0"/>
              <c:showBubbleSize val="0"/>
              <c:extLst>
                <c:ext xmlns:c16="http://schemas.microsoft.com/office/drawing/2014/chart" uri="{C3380CC4-5D6E-409C-BE32-E72D297353CC}">
                  <c16:uniqueId val="{00000004-B574-412E-BC7B-C6EDEBCA7715}"/>
                </c:ext>
              </c:extLst>
            </c:dLbl>
            <c:spPr>
              <a:noFill/>
              <a:ln>
                <a:noFill/>
              </a:ln>
              <a:effectLst/>
            </c:spPr>
            <c:txPr>
              <a:bodyPr/>
              <a:lstStyle/>
              <a:p>
                <a:pPr>
                  <a:defRPr b="0">
                    <a:solidFill>
                      <a:schemeClr val="tx1"/>
                    </a:solidFill>
                  </a:defRPr>
                </a:pPr>
                <a:endParaRPr lang="cs-CZ"/>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2005</c:v>
                </c:pt>
                <c:pt idx="1">
                  <c:v>2007</c:v>
                </c:pt>
                <c:pt idx="2">
                  <c:v>2008</c:v>
                </c:pt>
                <c:pt idx="3">
                  <c:v>2009</c:v>
                </c:pt>
                <c:pt idx="4">
                  <c:v>2010</c:v>
                </c:pt>
                <c:pt idx="5">
                  <c:v>2011</c:v>
                </c:pt>
                <c:pt idx="6">
                  <c:v>2014</c:v>
                </c:pt>
                <c:pt idx="7">
                  <c:v>2016</c:v>
                </c:pt>
                <c:pt idx="8">
                  <c:v>2017</c:v>
                </c:pt>
                <c:pt idx="9">
                  <c:v>2018</c:v>
                </c:pt>
                <c:pt idx="10">
                  <c:v>2019</c:v>
                </c:pt>
                <c:pt idx="11">
                  <c:v>2020</c:v>
                </c:pt>
                <c:pt idx="12">
                  <c:v>2021</c:v>
                </c:pt>
                <c:pt idx="13">
                  <c:v>2022</c:v>
                </c:pt>
                <c:pt idx="14">
                  <c:v>2023</c:v>
                </c:pt>
              </c:strCache>
            </c:strRef>
          </c:cat>
          <c:val>
            <c:numRef>
              <c:f>List1!$D$2:$D$16</c:f>
              <c:numCache>
                <c:formatCode>0</c:formatCode>
                <c:ptCount val="15"/>
                <c:pt idx="0">
                  <c:v>32.421596056425955</c:v>
                </c:pt>
                <c:pt idx="1">
                  <c:v>29.320129614092124</c:v>
                </c:pt>
                <c:pt idx="2">
                  <c:v>40.943824658274245</c:v>
                </c:pt>
                <c:pt idx="3">
                  <c:v>39.72976839634461</c:v>
                </c:pt>
                <c:pt idx="4">
                  <c:v>37.537708023923315</c:v>
                </c:pt>
                <c:pt idx="5">
                  <c:v>39.981604036276465</c:v>
                </c:pt>
                <c:pt idx="6">
                  <c:v>34.727243029915584</c:v>
                </c:pt>
                <c:pt idx="7">
                  <c:v>30.600420666893839</c:v>
                </c:pt>
                <c:pt idx="8">
                  <c:v>31.898484474099664</c:v>
                </c:pt>
                <c:pt idx="9">
                  <c:v>36.983295336004581</c:v>
                </c:pt>
                <c:pt idx="10">
                  <c:v>38.800000000000004</c:v>
                </c:pt>
                <c:pt idx="11" formatCode="###0">
                  <c:v>33.5</c:v>
                </c:pt>
                <c:pt idx="12" formatCode="###0">
                  <c:v>31</c:v>
                </c:pt>
                <c:pt idx="13">
                  <c:v>35</c:v>
                </c:pt>
                <c:pt idx="14" formatCode="###0">
                  <c:v>36</c:v>
                </c:pt>
              </c:numCache>
            </c:numRef>
          </c:val>
          <c:smooth val="0"/>
          <c:extLst>
            <c:ext xmlns:c16="http://schemas.microsoft.com/office/drawing/2014/chart" uri="{C3380CC4-5D6E-409C-BE32-E72D297353CC}">
              <c16:uniqueId val="{00000005-B574-412E-BC7B-C6EDEBCA7715}"/>
            </c:ext>
          </c:extLst>
        </c:ser>
        <c:ser>
          <c:idx val="3"/>
          <c:order val="3"/>
          <c:tx>
            <c:strRef>
              <c:f>List1!$E$1</c:f>
              <c:strCache>
                <c:ptCount val="1"/>
                <c:pt idx="0">
                  <c:v>Reklama umožňuje existenci mnoha médiím a tím i názorovou pestrost</c:v>
                </c:pt>
              </c:strCache>
            </c:strRef>
          </c:tx>
          <c:spPr>
            <a:ln>
              <a:solidFill>
                <a:schemeClr val="accent2">
                  <a:lumMod val="75000"/>
                </a:schemeClr>
              </a:solidFill>
            </a:ln>
          </c:spPr>
          <c:marker>
            <c:symbol val="none"/>
          </c:marker>
          <c:dLbls>
            <c:dLbl>
              <c:idx val="14"/>
              <c:spPr>
                <a:noFill/>
                <a:ln>
                  <a:noFill/>
                </a:ln>
                <a:effectLst/>
              </c:spPr>
              <c:txPr>
                <a:bodyPr wrap="square" lIns="38100" tIns="19050" rIns="38100" bIns="19050" anchor="ctr">
                  <a:spAutoFit/>
                </a:bodyPr>
                <a:lstStyle/>
                <a:p>
                  <a:pPr>
                    <a:defRPr>
                      <a:solidFill>
                        <a:schemeClr val="accent2">
                          <a:lumMod val="50000"/>
                        </a:schemeClr>
                      </a:solidFill>
                    </a:defRPr>
                  </a:pPr>
                  <a:endParaRPr lang="cs-CZ"/>
                </a:p>
              </c:txPr>
              <c:dLblPos val="r"/>
              <c:showLegendKey val="0"/>
              <c:showVal val="1"/>
              <c:showCatName val="0"/>
              <c:showSerName val="0"/>
              <c:showPercent val="0"/>
              <c:showBubbleSize val="0"/>
              <c:extLst>
                <c:ext xmlns:c16="http://schemas.microsoft.com/office/drawing/2014/chart" uri="{C3380CC4-5D6E-409C-BE32-E72D297353CC}">
                  <c16:uniqueId val="{00000006-B574-412E-BC7B-C6EDEBCA7715}"/>
                </c:ext>
              </c:extLst>
            </c:dLbl>
            <c:spPr>
              <a:noFill/>
              <a:ln>
                <a:noFill/>
              </a:ln>
              <a:effectLst/>
            </c:spPr>
            <c:txPr>
              <a:bodyPr wrap="square" lIns="38100" tIns="19050" rIns="38100" bIns="19050" anchor="ctr">
                <a:spAutoFit/>
              </a:bodyPr>
              <a:lstStyle/>
              <a:p>
                <a:pPr>
                  <a:defRPr>
                    <a:solidFill>
                      <a:schemeClr val="tx1"/>
                    </a:solidFill>
                  </a:defRPr>
                </a:pPr>
                <a:endParaRPr lang="cs-CZ"/>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2005</c:v>
                </c:pt>
                <c:pt idx="1">
                  <c:v>2007</c:v>
                </c:pt>
                <c:pt idx="2">
                  <c:v>2008</c:v>
                </c:pt>
                <c:pt idx="3">
                  <c:v>2009</c:v>
                </c:pt>
                <c:pt idx="4">
                  <c:v>2010</c:v>
                </c:pt>
                <c:pt idx="5">
                  <c:v>2011</c:v>
                </c:pt>
                <c:pt idx="6">
                  <c:v>2014</c:v>
                </c:pt>
                <c:pt idx="7">
                  <c:v>2016</c:v>
                </c:pt>
                <c:pt idx="8">
                  <c:v>2017</c:v>
                </c:pt>
                <c:pt idx="9">
                  <c:v>2018</c:v>
                </c:pt>
                <c:pt idx="10">
                  <c:v>2019</c:v>
                </c:pt>
                <c:pt idx="11">
                  <c:v>2020</c:v>
                </c:pt>
                <c:pt idx="12">
                  <c:v>2021</c:v>
                </c:pt>
                <c:pt idx="13">
                  <c:v>2022</c:v>
                </c:pt>
                <c:pt idx="14">
                  <c:v>2023</c:v>
                </c:pt>
              </c:strCache>
            </c:strRef>
          </c:cat>
          <c:val>
            <c:numRef>
              <c:f>List1!$E$2:$E$16</c:f>
              <c:numCache>
                <c:formatCode>0</c:formatCode>
                <c:ptCount val="15"/>
                <c:pt idx="0">
                  <c:v>29.199709205939623</c:v>
                </c:pt>
                <c:pt idx="1">
                  <c:v>34.203597001628125</c:v>
                </c:pt>
                <c:pt idx="2">
                  <c:v>34.495985777726098</c:v>
                </c:pt>
                <c:pt idx="3">
                  <c:v>34.985227443960767</c:v>
                </c:pt>
                <c:pt idx="4">
                  <c:v>30.205924958284932</c:v>
                </c:pt>
                <c:pt idx="5">
                  <c:v>36.890401558494119</c:v>
                </c:pt>
                <c:pt idx="6">
                  <c:v>19.60619369090508</c:v>
                </c:pt>
                <c:pt idx="7">
                  <c:v>21.256669028290926</c:v>
                </c:pt>
                <c:pt idx="8">
                  <c:v>23.621168071722412</c:v>
                </c:pt>
                <c:pt idx="9">
                  <c:v>23.459339298118685</c:v>
                </c:pt>
                <c:pt idx="10">
                  <c:v>16.400000000000002</c:v>
                </c:pt>
                <c:pt idx="11" formatCode="###0">
                  <c:v>22.2</c:v>
                </c:pt>
                <c:pt idx="12" formatCode="###0">
                  <c:v>19.7</c:v>
                </c:pt>
                <c:pt idx="13">
                  <c:v>19</c:v>
                </c:pt>
                <c:pt idx="14" formatCode="###0">
                  <c:v>22</c:v>
                </c:pt>
              </c:numCache>
            </c:numRef>
          </c:val>
          <c:smooth val="0"/>
          <c:extLst>
            <c:ext xmlns:c16="http://schemas.microsoft.com/office/drawing/2014/chart" uri="{C3380CC4-5D6E-409C-BE32-E72D297353CC}">
              <c16:uniqueId val="{00000007-B574-412E-BC7B-C6EDEBCA7715}"/>
            </c:ext>
          </c:extLst>
        </c:ser>
        <c:ser>
          <c:idx val="4"/>
          <c:order val="4"/>
          <c:tx>
            <c:strRef>
              <c:f>List1!$F$1</c:f>
              <c:strCache>
                <c:ptCount val="1"/>
                <c:pt idx="0">
                  <c:v>Reklama je součástí moderního života</c:v>
                </c:pt>
              </c:strCache>
            </c:strRef>
          </c:tx>
          <c:spPr>
            <a:ln>
              <a:solidFill>
                <a:srgbClr val="01368A"/>
              </a:solidFill>
            </a:ln>
          </c:spPr>
          <c:marker>
            <c:symbol val="none"/>
          </c:marker>
          <c:dLbls>
            <c:dLbl>
              <c:idx val="14"/>
              <c:spPr>
                <a:noFill/>
                <a:ln>
                  <a:noFill/>
                </a:ln>
                <a:effectLst/>
              </c:spPr>
              <c:txPr>
                <a:bodyPr/>
                <a:lstStyle/>
                <a:p>
                  <a:pPr>
                    <a:defRPr b="0">
                      <a:solidFill>
                        <a:srgbClr val="0070C0"/>
                      </a:solidFill>
                    </a:defRPr>
                  </a:pPr>
                  <a:endParaRPr lang="cs-CZ"/>
                </a:p>
              </c:txPr>
              <c:dLblPos val="r"/>
              <c:showLegendKey val="0"/>
              <c:showVal val="1"/>
              <c:showCatName val="0"/>
              <c:showSerName val="0"/>
              <c:showPercent val="0"/>
              <c:showBubbleSize val="0"/>
              <c:extLst>
                <c:ext xmlns:c16="http://schemas.microsoft.com/office/drawing/2014/chart" uri="{C3380CC4-5D6E-409C-BE32-E72D297353CC}">
                  <c16:uniqueId val="{00000008-B574-412E-BC7B-C6EDEBCA7715}"/>
                </c:ext>
              </c:extLst>
            </c:dLbl>
            <c:spPr>
              <a:noFill/>
              <a:ln>
                <a:noFill/>
              </a:ln>
              <a:effectLst/>
            </c:spPr>
            <c:txPr>
              <a:bodyPr/>
              <a:lstStyle/>
              <a:p>
                <a:pPr>
                  <a:defRPr b="0">
                    <a:solidFill>
                      <a:schemeClr val="tx1"/>
                    </a:solidFill>
                  </a:defRPr>
                </a:pPr>
                <a:endParaRPr lang="cs-CZ"/>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2005</c:v>
                </c:pt>
                <c:pt idx="1">
                  <c:v>2007</c:v>
                </c:pt>
                <c:pt idx="2">
                  <c:v>2008</c:v>
                </c:pt>
                <c:pt idx="3">
                  <c:v>2009</c:v>
                </c:pt>
                <c:pt idx="4">
                  <c:v>2010</c:v>
                </c:pt>
                <c:pt idx="5">
                  <c:v>2011</c:v>
                </c:pt>
                <c:pt idx="6">
                  <c:v>2014</c:v>
                </c:pt>
                <c:pt idx="7">
                  <c:v>2016</c:v>
                </c:pt>
                <c:pt idx="8">
                  <c:v>2017</c:v>
                </c:pt>
                <c:pt idx="9">
                  <c:v>2018</c:v>
                </c:pt>
                <c:pt idx="10">
                  <c:v>2019</c:v>
                </c:pt>
                <c:pt idx="11">
                  <c:v>2020</c:v>
                </c:pt>
                <c:pt idx="12">
                  <c:v>2021</c:v>
                </c:pt>
                <c:pt idx="13">
                  <c:v>2022</c:v>
                </c:pt>
                <c:pt idx="14">
                  <c:v>2023</c:v>
                </c:pt>
              </c:strCache>
            </c:strRef>
          </c:cat>
          <c:val>
            <c:numRef>
              <c:f>List1!$F$2:$F$16</c:f>
              <c:numCache>
                <c:formatCode>General</c:formatCode>
                <c:ptCount val="15"/>
                <c:pt idx="0" formatCode="0">
                  <c:v>34.837891384331648</c:v>
                </c:pt>
                <c:pt idx="2" formatCode="0">
                  <c:v>33.781204865611251</c:v>
                </c:pt>
                <c:pt idx="3" formatCode="0">
                  <c:v>36.172868705075629</c:v>
                </c:pt>
                <c:pt idx="4" formatCode="0">
                  <c:v>32.330533200383684</c:v>
                </c:pt>
                <c:pt idx="5" formatCode="0">
                  <c:v>38.049498125353686</c:v>
                </c:pt>
                <c:pt idx="6" formatCode="0">
                  <c:v>24.125023261024406</c:v>
                </c:pt>
                <c:pt idx="7" formatCode="0">
                  <c:v>24.661415377354611</c:v>
                </c:pt>
                <c:pt idx="8" formatCode="0">
                  <c:v>24.096964027986242</c:v>
                </c:pt>
                <c:pt idx="9" formatCode="0">
                  <c:v>26.720160656830583</c:v>
                </c:pt>
                <c:pt idx="10" formatCode="0">
                  <c:v>14.399999999999999</c:v>
                </c:pt>
                <c:pt idx="11" formatCode="###0">
                  <c:v>19.7</c:v>
                </c:pt>
                <c:pt idx="12" formatCode="###0">
                  <c:v>17.399999999999999</c:v>
                </c:pt>
                <c:pt idx="13" formatCode="0">
                  <c:v>15.5</c:v>
                </c:pt>
                <c:pt idx="14" formatCode="###0">
                  <c:v>20</c:v>
                </c:pt>
              </c:numCache>
            </c:numRef>
          </c:val>
          <c:smooth val="0"/>
          <c:extLst>
            <c:ext xmlns:c16="http://schemas.microsoft.com/office/drawing/2014/chart" uri="{C3380CC4-5D6E-409C-BE32-E72D297353CC}">
              <c16:uniqueId val="{00000009-B574-412E-BC7B-C6EDEBCA7715}"/>
            </c:ext>
          </c:extLst>
        </c:ser>
        <c:ser>
          <c:idx val="5"/>
          <c:order val="5"/>
          <c:tx>
            <c:strRef>
              <c:f>List1!$G$1</c:f>
              <c:strCache>
                <c:ptCount val="1"/>
                <c:pt idx="0">
                  <c:v>Reklama lidem pomáhá orientovat se v nabídce zboží a služeb</c:v>
                </c:pt>
              </c:strCache>
            </c:strRef>
          </c:tx>
          <c:spPr>
            <a:ln>
              <a:solidFill>
                <a:schemeClr val="accent1">
                  <a:lumMod val="75000"/>
                </a:schemeClr>
              </a:solidFill>
            </a:ln>
          </c:spPr>
          <c:marker>
            <c:symbol val="none"/>
          </c:marker>
          <c:dLbls>
            <c:dLbl>
              <c:idx val="9"/>
              <c:spPr/>
              <c:txPr>
                <a:bodyPr/>
                <a:lstStyle/>
                <a:p>
                  <a:pPr>
                    <a:defRPr b="1">
                      <a:solidFill>
                        <a:schemeClr val="tx1"/>
                      </a:solidFill>
                    </a:defRPr>
                  </a:pPr>
                  <a:endParaRPr lang="cs-CZ"/>
                </a:p>
              </c:txPr>
              <c:dLblPos val="r"/>
              <c:showLegendKey val="0"/>
              <c:showVal val="1"/>
              <c:showCatName val="0"/>
              <c:showSerName val="0"/>
              <c:showPercent val="0"/>
              <c:showBubbleSize val="0"/>
              <c:extLst>
                <c:ext xmlns:c16="http://schemas.microsoft.com/office/drawing/2014/chart" uri="{C3380CC4-5D6E-409C-BE32-E72D297353CC}">
                  <c16:uniqueId val="{0000000A-B574-412E-BC7B-C6EDEBCA7715}"/>
                </c:ext>
              </c:extLst>
            </c:dLbl>
            <c:dLbl>
              <c:idx val="14"/>
              <c:spPr>
                <a:noFill/>
                <a:ln>
                  <a:noFill/>
                </a:ln>
                <a:effectLst/>
              </c:spPr>
              <c:txPr>
                <a:bodyPr/>
                <a:lstStyle/>
                <a:p>
                  <a:pPr>
                    <a:defRPr>
                      <a:solidFill>
                        <a:schemeClr val="accent1">
                          <a:lumMod val="75000"/>
                        </a:schemeClr>
                      </a:solidFill>
                    </a:defRPr>
                  </a:pPr>
                  <a:endParaRPr lang="cs-CZ"/>
                </a:p>
              </c:txPr>
              <c:dLblPos val="r"/>
              <c:showLegendKey val="0"/>
              <c:showVal val="1"/>
              <c:showCatName val="0"/>
              <c:showSerName val="0"/>
              <c:showPercent val="0"/>
              <c:showBubbleSize val="0"/>
              <c:extLst>
                <c:ext xmlns:c16="http://schemas.microsoft.com/office/drawing/2014/chart" uri="{C3380CC4-5D6E-409C-BE32-E72D297353CC}">
                  <c16:uniqueId val="{0000000B-B574-412E-BC7B-C6EDEBCA7715}"/>
                </c:ext>
              </c:extLst>
            </c:dLbl>
            <c:spPr>
              <a:noFill/>
              <a:ln>
                <a:noFill/>
              </a:ln>
              <a:effectLst/>
            </c:spPr>
            <c:txPr>
              <a:bodyPr/>
              <a:lstStyle/>
              <a:p>
                <a:pPr>
                  <a:defRPr>
                    <a:solidFill>
                      <a:schemeClr val="tx1"/>
                    </a:solidFill>
                  </a:defRPr>
                </a:pPr>
                <a:endParaRPr lang="cs-CZ"/>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2005</c:v>
                </c:pt>
                <c:pt idx="1">
                  <c:v>2007</c:v>
                </c:pt>
                <c:pt idx="2">
                  <c:v>2008</c:v>
                </c:pt>
                <c:pt idx="3">
                  <c:v>2009</c:v>
                </c:pt>
                <c:pt idx="4">
                  <c:v>2010</c:v>
                </c:pt>
                <c:pt idx="5">
                  <c:v>2011</c:v>
                </c:pt>
                <c:pt idx="6">
                  <c:v>2014</c:v>
                </c:pt>
                <c:pt idx="7">
                  <c:v>2016</c:v>
                </c:pt>
                <c:pt idx="8">
                  <c:v>2017</c:v>
                </c:pt>
                <c:pt idx="9">
                  <c:v>2018</c:v>
                </c:pt>
                <c:pt idx="10">
                  <c:v>2019</c:v>
                </c:pt>
                <c:pt idx="11">
                  <c:v>2020</c:v>
                </c:pt>
                <c:pt idx="12">
                  <c:v>2021</c:v>
                </c:pt>
                <c:pt idx="13">
                  <c:v>2022</c:v>
                </c:pt>
                <c:pt idx="14">
                  <c:v>2023</c:v>
                </c:pt>
              </c:strCache>
            </c:strRef>
          </c:cat>
          <c:val>
            <c:numRef>
              <c:f>List1!$G$2:$G$16</c:f>
              <c:numCache>
                <c:formatCode>0</c:formatCode>
                <c:ptCount val="15"/>
                <c:pt idx="0">
                  <c:v>21.020760649563606</c:v>
                </c:pt>
                <c:pt idx="1">
                  <c:v>23.184544338601697</c:v>
                </c:pt>
                <c:pt idx="2">
                  <c:v>20.990314453041734</c:v>
                </c:pt>
                <c:pt idx="3">
                  <c:v>18.101318225475929</c:v>
                </c:pt>
                <c:pt idx="4">
                  <c:v>14.569442960981487</c:v>
                </c:pt>
                <c:pt idx="5">
                  <c:v>16.690899455045916</c:v>
                </c:pt>
                <c:pt idx="6">
                  <c:v>10.894139002593535</c:v>
                </c:pt>
                <c:pt idx="7">
                  <c:v>12.599042959658654</c:v>
                </c:pt>
                <c:pt idx="8">
                  <c:v>10.095050371173942</c:v>
                </c:pt>
                <c:pt idx="9">
                  <c:v>14.460663132190685</c:v>
                </c:pt>
                <c:pt idx="10">
                  <c:v>6.2</c:v>
                </c:pt>
                <c:pt idx="11" formatCode="###0">
                  <c:v>12.2</c:v>
                </c:pt>
                <c:pt idx="12" formatCode="###0">
                  <c:v>10.4</c:v>
                </c:pt>
                <c:pt idx="13">
                  <c:v>11.1</c:v>
                </c:pt>
                <c:pt idx="14" formatCode="###0">
                  <c:v>11</c:v>
                </c:pt>
              </c:numCache>
            </c:numRef>
          </c:val>
          <c:smooth val="0"/>
          <c:extLst>
            <c:ext xmlns:c16="http://schemas.microsoft.com/office/drawing/2014/chart" uri="{C3380CC4-5D6E-409C-BE32-E72D297353CC}">
              <c16:uniqueId val="{0000000C-B574-412E-BC7B-C6EDEBCA7715}"/>
            </c:ext>
          </c:extLst>
        </c:ser>
        <c:dLbls>
          <c:showLegendKey val="0"/>
          <c:showVal val="0"/>
          <c:showCatName val="0"/>
          <c:showSerName val="0"/>
          <c:showPercent val="0"/>
          <c:showBubbleSize val="0"/>
        </c:dLbls>
        <c:smooth val="0"/>
        <c:axId val="399728736"/>
        <c:axId val="399731480"/>
      </c:lineChart>
      <c:catAx>
        <c:axId val="399728736"/>
        <c:scaling>
          <c:orientation val="minMax"/>
        </c:scaling>
        <c:delete val="0"/>
        <c:axPos val="b"/>
        <c:numFmt formatCode="General" sourceLinked="1"/>
        <c:majorTickMark val="none"/>
        <c:minorTickMark val="none"/>
        <c:tickLblPos val="nextTo"/>
        <c:txPr>
          <a:bodyPr/>
          <a:lstStyle/>
          <a:p>
            <a:pPr>
              <a:defRPr sz="1000"/>
            </a:pPr>
            <a:endParaRPr lang="cs-CZ"/>
          </a:p>
        </c:txPr>
        <c:crossAx val="399731480"/>
        <c:crosses val="autoZero"/>
        <c:auto val="1"/>
        <c:lblAlgn val="ctr"/>
        <c:lblOffset val="100"/>
        <c:noMultiLvlLbl val="0"/>
      </c:catAx>
      <c:valAx>
        <c:axId val="399731480"/>
        <c:scaling>
          <c:orientation val="minMax"/>
          <c:max val="70"/>
          <c:min val="0"/>
        </c:scaling>
        <c:delete val="0"/>
        <c:axPos val="l"/>
        <c:majorGridlines>
          <c:spPr>
            <a:ln>
              <a:prstDash val="sysDot"/>
            </a:ln>
          </c:spPr>
        </c:majorGridlines>
        <c:numFmt formatCode="0" sourceLinked="0"/>
        <c:majorTickMark val="none"/>
        <c:minorTickMark val="none"/>
        <c:tickLblPos val="nextTo"/>
        <c:spPr>
          <a:ln w="9525">
            <a:noFill/>
          </a:ln>
        </c:spPr>
        <c:crossAx val="399728736"/>
        <c:crosses val="autoZero"/>
        <c:crossBetween val="between"/>
      </c:valAx>
      <c:spPr>
        <a:ln>
          <a:solidFill>
            <a:schemeClr val="bg1">
              <a:lumMod val="65000"/>
            </a:schemeClr>
          </a:solidFill>
        </a:ln>
      </c:spPr>
    </c:plotArea>
    <c:legend>
      <c:legendPos val="b"/>
      <c:legendEntry>
        <c:idx val="2"/>
        <c:txPr>
          <a:bodyPr/>
          <a:lstStyle/>
          <a:p>
            <a:pPr algn="l">
              <a:defRPr sz="1000"/>
            </a:pPr>
            <a:endParaRPr lang="cs-CZ"/>
          </a:p>
        </c:txPr>
      </c:legendEntry>
      <c:layout>
        <c:manualLayout>
          <c:xMode val="edge"/>
          <c:yMode val="edge"/>
          <c:x val="0.1288100761263764"/>
          <c:y val="0.74052761792511568"/>
          <c:w val="0.72778008298755181"/>
          <c:h val="0.25807306855135914"/>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Osobní </a:t>
            </a:r>
            <a:r>
              <a:rPr lang="cs-CZ" sz="1400" cap="all" baseline="0" dirty="0">
                <a:solidFill>
                  <a:schemeClr val="accent1"/>
                </a:solidFill>
              </a:rPr>
              <a:t>postoje k nevhodným tématům</a:t>
            </a:r>
            <a:r>
              <a:rPr lang="cs-CZ" sz="1400" dirty="0">
                <a:solidFill>
                  <a:schemeClr val="accent1"/>
                </a:solidFill>
              </a:rPr>
              <a:t> </a:t>
            </a:r>
            <a:r>
              <a:rPr lang="cs-CZ" sz="1400" dirty="0"/>
              <a:t>v reklamách</a:t>
            </a:r>
            <a:endParaRPr lang="cs-CZ" sz="1400" baseline="0" dirty="0"/>
          </a:p>
          <a:p>
            <a:pPr>
              <a:defRPr/>
            </a:pPr>
            <a:r>
              <a:rPr lang="cs-CZ" sz="1200" b="0" i="1" baseline="0" dirty="0"/>
              <a:t>n=1000, data v %</a:t>
            </a:r>
            <a:endParaRPr lang="cs-CZ" sz="1200" b="0" i="1" dirty="0"/>
          </a:p>
        </c:rich>
      </c:tx>
      <c:layout>
        <c:manualLayout>
          <c:xMode val="edge"/>
          <c:yMode val="edge"/>
          <c:x val="0.36471002132660835"/>
          <c:y val="1.6461133948079843E-2"/>
        </c:manualLayout>
      </c:layout>
      <c:overlay val="0"/>
    </c:title>
    <c:autoTitleDeleted val="0"/>
    <c:plotArea>
      <c:layout>
        <c:manualLayout>
          <c:layoutTarget val="inner"/>
          <c:xMode val="edge"/>
          <c:yMode val="edge"/>
          <c:x val="0.32987372169765899"/>
          <c:y val="0.11309220540315862"/>
          <c:w val="0.62411490835429861"/>
          <c:h val="0.67411898677924653"/>
        </c:manualLayout>
      </c:layout>
      <c:barChart>
        <c:barDir val="bar"/>
        <c:grouping val="percentStacked"/>
        <c:varyColors val="0"/>
        <c:ser>
          <c:idx val="0"/>
          <c:order val="0"/>
          <c:tx>
            <c:strRef>
              <c:f>List1!$B$1</c:f>
              <c:strCache>
                <c:ptCount val="1"/>
                <c:pt idx="0">
                  <c:v>reklamu na tento druh výrobku je třeba naprosto zakázat</c:v>
                </c:pt>
              </c:strCache>
            </c:strRef>
          </c:tx>
          <c:spPr>
            <a:solidFill>
              <a:schemeClr val="accent3">
                <a:lumMod val="75000"/>
              </a:schemeClr>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reklama na CIGARETY</c:v>
                </c:pt>
                <c:pt idx="1">
                  <c:v>reklama na DESTILÁTY, TVRDÝ ALKOHOL</c:v>
                </c:pt>
                <c:pt idx="2">
                  <c:v>reklama na VÍNO A SEKT</c:v>
                </c:pt>
                <c:pt idx="3">
                  <c:v>reklama na PIVO</c:v>
                </c:pt>
                <c:pt idx="4">
                  <c:v>reklama na VOLNĚ PRODEJNÉ LÉKY</c:v>
                </c:pt>
              </c:strCache>
            </c:strRef>
          </c:cat>
          <c:val>
            <c:numRef>
              <c:f>List1!$B$2:$B$6</c:f>
              <c:numCache>
                <c:formatCode>###0</c:formatCode>
                <c:ptCount val="5"/>
                <c:pt idx="0">
                  <c:v>42.9</c:v>
                </c:pt>
                <c:pt idx="1">
                  <c:v>26.1</c:v>
                </c:pt>
                <c:pt idx="2">
                  <c:v>13.3</c:v>
                </c:pt>
                <c:pt idx="3">
                  <c:v>12.5</c:v>
                </c:pt>
                <c:pt idx="4">
                  <c:v>9.6</c:v>
                </c:pt>
              </c:numCache>
            </c:numRef>
          </c:val>
          <c:extLst>
            <c:ext xmlns:c16="http://schemas.microsoft.com/office/drawing/2014/chart" uri="{C3380CC4-5D6E-409C-BE32-E72D297353CC}">
              <c16:uniqueId val="{00000000-9E2F-4ECB-9462-ACB491717F1C}"/>
            </c:ext>
          </c:extLst>
        </c:ser>
        <c:ser>
          <c:idx val="1"/>
          <c:order val="1"/>
          <c:tx>
            <c:strRef>
              <c:f>List1!$C$1</c:f>
              <c:strCache>
                <c:ptCount val="1"/>
                <c:pt idx="0">
                  <c:v>taková reklama může být provozována jen s určitým omezením</c:v>
                </c:pt>
              </c:strCache>
            </c:strRef>
          </c:tx>
          <c:spPr>
            <a:solidFill>
              <a:schemeClr val="accent3">
                <a:lumMod val="60000"/>
                <a:lumOff val="40000"/>
              </a:schemeClr>
            </a:solidFill>
          </c:spPr>
          <c:invertIfNegative val="0"/>
          <c:dLbls>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reklama na CIGARETY</c:v>
                </c:pt>
                <c:pt idx="1">
                  <c:v>reklama na DESTILÁTY, TVRDÝ ALKOHOL</c:v>
                </c:pt>
                <c:pt idx="2">
                  <c:v>reklama na VÍNO A SEKT</c:v>
                </c:pt>
                <c:pt idx="3">
                  <c:v>reklama na PIVO</c:v>
                </c:pt>
                <c:pt idx="4">
                  <c:v>reklama na VOLNĚ PRODEJNÉ LÉKY</c:v>
                </c:pt>
              </c:strCache>
            </c:strRef>
          </c:cat>
          <c:val>
            <c:numRef>
              <c:f>List1!$C$2:$C$6</c:f>
              <c:numCache>
                <c:formatCode>###0</c:formatCode>
                <c:ptCount val="5"/>
                <c:pt idx="0">
                  <c:v>29.7</c:v>
                </c:pt>
                <c:pt idx="1">
                  <c:v>41.3</c:v>
                </c:pt>
                <c:pt idx="2">
                  <c:v>43.9</c:v>
                </c:pt>
                <c:pt idx="3">
                  <c:v>43.2</c:v>
                </c:pt>
                <c:pt idx="4">
                  <c:v>38.5</c:v>
                </c:pt>
              </c:numCache>
            </c:numRef>
          </c:val>
          <c:extLst>
            <c:ext xmlns:c16="http://schemas.microsoft.com/office/drawing/2014/chart" uri="{C3380CC4-5D6E-409C-BE32-E72D297353CC}">
              <c16:uniqueId val="{00000001-9E2F-4ECB-9462-ACB491717F1C}"/>
            </c:ext>
          </c:extLst>
        </c:ser>
        <c:ser>
          <c:idx val="3"/>
          <c:order val="2"/>
          <c:tx>
            <c:strRef>
              <c:f>List1!$E$1</c:f>
              <c:strCache>
                <c:ptCount val="1"/>
                <c:pt idx="0">
                  <c:v>nevím, záležitost je příliš složitá, než aby bylo možno vybrat jedno z nabízených řešení</c:v>
                </c:pt>
              </c:strCache>
            </c:strRef>
          </c:tx>
          <c:spPr>
            <a:solidFill>
              <a:schemeClr val="bg1">
                <a:lumMod val="85000"/>
              </a:schemeClr>
            </a:solidFill>
            <a:ln>
              <a:noFill/>
            </a:ln>
          </c:spPr>
          <c:invertIfNegative val="0"/>
          <c:dLbls>
            <c:dLbl>
              <c:idx val="0"/>
              <c:layout>
                <c:manualLayout>
                  <c:x val="-2.0746887966804992E-3"/>
                  <c:y val="1.85164611339483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2F-4ECB-9462-ACB491717F1C}"/>
                </c:ext>
              </c:extLst>
            </c:dLbl>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reklama na CIGARETY</c:v>
                </c:pt>
                <c:pt idx="1">
                  <c:v>reklama na DESTILÁTY, TVRDÝ ALKOHOL</c:v>
                </c:pt>
                <c:pt idx="2">
                  <c:v>reklama na VÍNO A SEKT</c:v>
                </c:pt>
                <c:pt idx="3">
                  <c:v>reklama na PIVO</c:v>
                </c:pt>
                <c:pt idx="4">
                  <c:v>reklama na VOLNĚ PRODEJNÉ LÉKY</c:v>
                </c:pt>
              </c:strCache>
            </c:strRef>
          </c:cat>
          <c:val>
            <c:numRef>
              <c:f>List1!$E$2:$E$6</c:f>
              <c:numCache>
                <c:formatCode>###0</c:formatCode>
                <c:ptCount val="5"/>
                <c:pt idx="0">
                  <c:v>7.7</c:v>
                </c:pt>
                <c:pt idx="1">
                  <c:v>7.7</c:v>
                </c:pt>
                <c:pt idx="2">
                  <c:v>7.6</c:v>
                </c:pt>
                <c:pt idx="3">
                  <c:v>6.7</c:v>
                </c:pt>
                <c:pt idx="4">
                  <c:v>9.8000000000000007</c:v>
                </c:pt>
              </c:numCache>
            </c:numRef>
          </c:val>
          <c:extLst>
            <c:ext xmlns:c16="http://schemas.microsoft.com/office/drawing/2014/chart" uri="{C3380CC4-5D6E-409C-BE32-E72D297353CC}">
              <c16:uniqueId val="{00000003-9E2F-4ECB-9462-ACB491717F1C}"/>
            </c:ext>
          </c:extLst>
        </c:ser>
        <c:ser>
          <c:idx val="2"/>
          <c:order val="3"/>
          <c:tx>
            <c:strRef>
              <c:f>List1!$D$1</c:f>
              <c:strCache>
                <c:ptCount val="1"/>
                <c:pt idx="0">
                  <c:v>ať si každý dává takovou reklamu, jakou chce a kde chce</c:v>
                </c:pt>
              </c:strCache>
            </c:strRef>
          </c:tx>
          <c:spPr>
            <a:solidFill>
              <a:schemeClr val="accent1"/>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reklama na CIGARETY</c:v>
                </c:pt>
                <c:pt idx="1">
                  <c:v>reklama na DESTILÁTY, TVRDÝ ALKOHOL</c:v>
                </c:pt>
                <c:pt idx="2">
                  <c:v>reklama na VÍNO A SEKT</c:v>
                </c:pt>
                <c:pt idx="3">
                  <c:v>reklama na PIVO</c:v>
                </c:pt>
                <c:pt idx="4">
                  <c:v>reklama na VOLNĚ PRODEJNÉ LÉKY</c:v>
                </c:pt>
              </c:strCache>
            </c:strRef>
          </c:cat>
          <c:val>
            <c:numRef>
              <c:f>List1!$D$2:$D$6</c:f>
              <c:numCache>
                <c:formatCode>###0</c:formatCode>
                <c:ptCount val="5"/>
                <c:pt idx="0">
                  <c:v>19.7</c:v>
                </c:pt>
                <c:pt idx="1">
                  <c:v>24.9</c:v>
                </c:pt>
                <c:pt idx="2">
                  <c:v>35.200000000000003</c:v>
                </c:pt>
                <c:pt idx="3">
                  <c:v>37.6</c:v>
                </c:pt>
                <c:pt idx="4">
                  <c:v>42.1</c:v>
                </c:pt>
              </c:numCache>
            </c:numRef>
          </c:val>
          <c:extLst>
            <c:ext xmlns:c16="http://schemas.microsoft.com/office/drawing/2014/chart" uri="{C3380CC4-5D6E-409C-BE32-E72D297353CC}">
              <c16:uniqueId val="{00000004-9E2F-4ECB-9462-ACB491717F1C}"/>
            </c:ext>
          </c:extLst>
        </c:ser>
        <c:dLbls>
          <c:showLegendKey val="0"/>
          <c:showVal val="0"/>
          <c:showCatName val="0"/>
          <c:showSerName val="0"/>
          <c:showPercent val="0"/>
          <c:showBubbleSize val="0"/>
        </c:dLbls>
        <c:gapWidth val="65"/>
        <c:overlap val="100"/>
        <c:axId val="394828928"/>
        <c:axId val="394829320"/>
      </c:barChart>
      <c:catAx>
        <c:axId val="394828928"/>
        <c:scaling>
          <c:orientation val="maxMin"/>
        </c:scaling>
        <c:delete val="0"/>
        <c:axPos val="l"/>
        <c:numFmt formatCode="General" sourceLinked="0"/>
        <c:majorTickMark val="out"/>
        <c:minorTickMark val="none"/>
        <c:tickLblPos val="nextTo"/>
        <c:txPr>
          <a:bodyPr/>
          <a:lstStyle/>
          <a:p>
            <a:pPr>
              <a:defRPr sz="1100"/>
            </a:pPr>
            <a:endParaRPr lang="cs-CZ"/>
          </a:p>
        </c:txPr>
        <c:crossAx val="394829320"/>
        <c:crosses val="autoZero"/>
        <c:auto val="1"/>
        <c:lblAlgn val="ctr"/>
        <c:lblOffset val="100"/>
        <c:noMultiLvlLbl val="0"/>
      </c:catAx>
      <c:valAx>
        <c:axId val="394829320"/>
        <c:scaling>
          <c:orientation val="minMax"/>
          <c:max val="1"/>
        </c:scaling>
        <c:delete val="0"/>
        <c:axPos val="b"/>
        <c:majorGridlines>
          <c:spPr>
            <a:ln>
              <a:prstDash val="sysDot"/>
            </a:ln>
          </c:spPr>
        </c:majorGridlines>
        <c:numFmt formatCode="0%" sourceLinked="1"/>
        <c:majorTickMark val="out"/>
        <c:minorTickMark val="none"/>
        <c:tickLblPos val="nextTo"/>
        <c:txPr>
          <a:bodyPr/>
          <a:lstStyle/>
          <a:p>
            <a:pPr>
              <a:defRPr sz="900"/>
            </a:pPr>
            <a:endParaRPr lang="cs-CZ"/>
          </a:p>
        </c:txPr>
        <c:crossAx val="394828928"/>
        <c:crosses val="max"/>
        <c:crossBetween val="between"/>
        <c:majorUnit val="0.2"/>
      </c:valAx>
    </c:plotArea>
    <c:legend>
      <c:legendPos val="t"/>
      <c:layout>
        <c:manualLayout>
          <c:xMode val="edge"/>
          <c:yMode val="edge"/>
          <c:x val="0.22371070970327914"/>
          <c:y val="0.84073788097618785"/>
          <c:w val="0.75039075179010661"/>
          <c:h val="0.14685312743028553"/>
        </c:manualLayout>
      </c:layout>
      <c:overlay val="0"/>
      <c:txPr>
        <a:bodyPr/>
        <a:lstStyle/>
        <a:p>
          <a:pPr>
            <a:defRPr sz="100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37989920577133E-2"/>
          <c:y val="2.408352159322703E-2"/>
          <c:w val="0.91940180644150693"/>
          <c:h val="0.64322262253047724"/>
        </c:manualLayout>
      </c:layout>
      <c:lineChart>
        <c:grouping val="standard"/>
        <c:varyColors val="0"/>
        <c:ser>
          <c:idx val="0"/>
          <c:order val="0"/>
          <c:tx>
            <c:strRef>
              <c:f>List1!$A$2</c:f>
              <c:strCache>
                <c:ptCount val="1"/>
                <c:pt idx="0">
                  <c:v>naprosto zakázat</c:v>
                </c:pt>
              </c:strCache>
            </c:strRef>
          </c:tx>
          <c:spPr>
            <a:ln>
              <a:solidFill>
                <a:srgbClr val="FF0000"/>
              </a:solidFill>
            </a:ln>
          </c:spPr>
          <c:marker>
            <c:symbol val="none"/>
          </c:marker>
          <c:dLbls>
            <c:dLbl>
              <c:idx val="29"/>
              <c:numFmt formatCode="#,##0" sourceLinked="0"/>
              <c:spPr>
                <a:noFill/>
                <a:ln>
                  <a:noFill/>
                </a:ln>
                <a:effectLst/>
              </c:spPr>
              <c:txPr>
                <a:bodyPr wrap="square" lIns="38100" tIns="19050" rIns="38100" bIns="19050" anchor="ctr">
                  <a:spAutoFit/>
                </a:bodyPr>
                <a:lstStyle/>
                <a:p>
                  <a:pPr>
                    <a:defRPr>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A3F3-4068-B876-E916A3EB7ADA}"/>
                </c:ext>
              </c:extLst>
            </c:dLbl>
            <c:numFmt formatCode="#,##0" sourceLinked="0"/>
            <c:spPr>
              <a:noFill/>
              <a:ln>
                <a:noFill/>
              </a:ln>
              <a:effectLst/>
            </c:spPr>
            <c:txPr>
              <a:bodyPr wrap="square" lIns="38100" tIns="19050" rIns="38100" bIns="19050" anchor="ctr">
                <a:spAutoFit/>
              </a:bodyPr>
              <a:lstStyle/>
              <a:p>
                <a:pPr>
                  <a:defRPr>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12700">
                <a:solidFill>
                  <a:srgbClr val="FF0000"/>
                </a:solidFill>
                <a:prstDash val="dash"/>
              </a:ln>
            </c:spPr>
            <c:trendlineType val="poly"/>
            <c:order val="2"/>
            <c:forward val="1"/>
            <c:dispRSqr val="0"/>
            <c:dispEq val="0"/>
          </c:trendline>
          <c:cat>
            <c:strRef>
              <c:f>List1!$B$1:$AE$1</c:f>
              <c:strCach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2019</c:v>
                </c:pt>
                <c:pt idx="26">
                  <c:v>2020</c:v>
                </c:pt>
                <c:pt idx="27">
                  <c:v>2021</c:v>
                </c:pt>
                <c:pt idx="28">
                  <c:v>2022</c:v>
                </c:pt>
                <c:pt idx="29">
                  <c:v>2023</c:v>
                </c:pt>
              </c:strCache>
            </c:strRef>
          </c:cat>
          <c:val>
            <c:numRef>
              <c:f>List1!$B$2:$AE$2</c:f>
              <c:numCache>
                <c:formatCode>0.0</c:formatCode>
                <c:ptCount val="30"/>
                <c:pt idx="0">
                  <c:v>46.6</c:v>
                </c:pt>
                <c:pt idx="1">
                  <c:v>33.4</c:v>
                </c:pt>
                <c:pt idx="2">
                  <c:v>28</c:v>
                </c:pt>
                <c:pt idx="3">
                  <c:v>22.6</c:v>
                </c:pt>
                <c:pt idx="4">
                  <c:v>41.7</c:v>
                </c:pt>
                <c:pt idx="5">
                  <c:v>38.799999999999997</c:v>
                </c:pt>
                <c:pt idx="6">
                  <c:v>46</c:v>
                </c:pt>
                <c:pt idx="7">
                  <c:v>43</c:v>
                </c:pt>
                <c:pt idx="8">
                  <c:v>40.1</c:v>
                </c:pt>
                <c:pt idx="9">
                  <c:v>35</c:v>
                </c:pt>
                <c:pt idx="10">
                  <c:v>37.700000000000003</c:v>
                </c:pt>
                <c:pt idx="11">
                  <c:v>46.2</c:v>
                </c:pt>
                <c:pt idx="12">
                  <c:v>39.4</c:v>
                </c:pt>
                <c:pt idx="13">
                  <c:v>37.732385262428195</c:v>
                </c:pt>
                <c:pt idx="14">
                  <c:v>36.064770524856392</c:v>
                </c:pt>
                <c:pt idx="15">
                  <c:v>45.047375590911791</c:v>
                </c:pt>
                <c:pt idx="16">
                  <c:v>56.198399883945527</c:v>
                </c:pt>
                <c:pt idx="17">
                  <c:v>52</c:v>
                </c:pt>
                <c:pt idx="18">
                  <c:v>50.859752361946157</c:v>
                </c:pt>
                <c:pt idx="19">
                  <c:v>45.938081854838117</c:v>
                </c:pt>
                <c:pt idx="20">
                  <c:v>41.016411347730077</c:v>
                </c:pt>
                <c:pt idx="21">
                  <c:v>34.928512677526591</c:v>
                </c:pt>
                <c:pt idx="22">
                  <c:v>28.840614007323101</c:v>
                </c:pt>
                <c:pt idx="23">
                  <c:v>33</c:v>
                </c:pt>
                <c:pt idx="24">
                  <c:v>37.14202683198252</c:v>
                </c:pt>
                <c:pt idx="25">
                  <c:v>52.2</c:v>
                </c:pt>
                <c:pt idx="26">
                  <c:v>46.1</c:v>
                </c:pt>
                <c:pt idx="27" formatCode="###0.0">
                  <c:v>44.4</c:v>
                </c:pt>
                <c:pt idx="28" formatCode="@">
                  <c:v>42</c:v>
                </c:pt>
                <c:pt idx="29" formatCode="###0">
                  <c:v>42.9</c:v>
                </c:pt>
              </c:numCache>
            </c:numRef>
          </c:val>
          <c:smooth val="0"/>
          <c:extLst>
            <c:ext xmlns:c16="http://schemas.microsoft.com/office/drawing/2014/chart" uri="{C3380CC4-5D6E-409C-BE32-E72D297353CC}">
              <c16:uniqueId val="{00000002-A3F3-4068-B876-E916A3EB7ADA}"/>
            </c:ext>
          </c:extLst>
        </c:ser>
        <c:ser>
          <c:idx val="1"/>
          <c:order val="1"/>
          <c:tx>
            <c:strRef>
              <c:f>List1!$A$3</c:f>
              <c:strCache>
                <c:ptCount val="1"/>
                <c:pt idx="0">
                  <c:v>s určitým omezením</c:v>
                </c:pt>
              </c:strCache>
            </c:strRef>
          </c:tx>
          <c:spPr>
            <a:ln>
              <a:solidFill>
                <a:schemeClr val="accent4">
                  <a:lumMod val="60000"/>
                  <a:lumOff val="40000"/>
                </a:schemeClr>
              </a:solidFill>
            </a:ln>
          </c:spPr>
          <c:marker>
            <c:symbol val="none"/>
          </c:marker>
          <c:dLbls>
            <c:dLbl>
              <c:idx val="28"/>
              <c:layout>
                <c:manualLayout>
                  <c:x val="-2.8912179255510323E-3"/>
                  <c:y val="-1.9596588033428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F3-4068-B876-E916A3EB7ADA}"/>
                </c:ext>
              </c:extLst>
            </c:dLbl>
            <c:dLbl>
              <c:idx val="29"/>
              <c:numFmt formatCode="#,##0" sourceLinked="0"/>
              <c:spPr>
                <a:noFill/>
                <a:ln>
                  <a:noFill/>
                </a:ln>
                <a:effectLst/>
              </c:spPr>
              <c:txPr>
                <a:bodyPr wrap="square" lIns="38100" tIns="19050" rIns="38100" bIns="19050" anchor="ctr">
                  <a:spAutoFit/>
                </a:bodyPr>
                <a:lstStyle/>
                <a:p>
                  <a:pPr>
                    <a:defRPr>
                      <a:solidFill>
                        <a:schemeClr val="accent3"/>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4-A3F3-4068-B876-E916A3EB7ADA}"/>
                </c:ext>
              </c:extLst>
            </c:dLbl>
            <c:numFmt formatCode="#,##0" sourceLinked="0"/>
            <c:spPr>
              <a:noFill/>
              <a:ln>
                <a:noFill/>
              </a:ln>
              <a:effectLst/>
            </c:spPr>
            <c:txPr>
              <a:bodyPr wrap="square" lIns="38100" tIns="19050" rIns="38100" bIns="19050" anchor="ctr">
                <a:spAutoFit/>
              </a:bodyPr>
              <a:lstStyle/>
              <a:p>
                <a:pPr>
                  <a:defRPr>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List1!$B$1:$AE$1</c:f>
              <c:strCach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2019</c:v>
                </c:pt>
                <c:pt idx="26">
                  <c:v>2020</c:v>
                </c:pt>
                <c:pt idx="27">
                  <c:v>2021</c:v>
                </c:pt>
                <c:pt idx="28">
                  <c:v>2022</c:v>
                </c:pt>
                <c:pt idx="29">
                  <c:v>2023</c:v>
                </c:pt>
              </c:strCache>
            </c:strRef>
          </c:cat>
          <c:val>
            <c:numRef>
              <c:f>List1!$B$3:$AE$3</c:f>
              <c:numCache>
                <c:formatCode>0.0</c:formatCode>
                <c:ptCount val="30"/>
                <c:pt idx="0">
                  <c:v>23.9</c:v>
                </c:pt>
                <c:pt idx="1">
                  <c:v>27.7</c:v>
                </c:pt>
                <c:pt idx="2">
                  <c:v>27.7</c:v>
                </c:pt>
                <c:pt idx="3">
                  <c:v>27.7</c:v>
                </c:pt>
                <c:pt idx="4">
                  <c:v>22.9</c:v>
                </c:pt>
                <c:pt idx="5">
                  <c:v>23.8</c:v>
                </c:pt>
                <c:pt idx="6">
                  <c:v>27.2</c:v>
                </c:pt>
                <c:pt idx="7">
                  <c:v>24.6</c:v>
                </c:pt>
                <c:pt idx="8">
                  <c:v>26</c:v>
                </c:pt>
                <c:pt idx="9">
                  <c:v>35.200000000000003</c:v>
                </c:pt>
                <c:pt idx="10">
                  <c:v>31.7</c:v>
                </c:pt>
                <c:pt idx="11">
                  <c:v>31.9</c:v>
                </c:pt>
                <c:pt idx="12">
                  <c:v>33.4</c:v>
                </c:pt>
                <c:pt idx="13">
                  <c:v>32.301695164799369</c:v>
                </c:pt>
                <c:pt idx="14">
                  <c:v>31.203390329598733</c:v>
                </c:pt>
                <c:pt idx="15">
                  <c:v>30.187022495783893</c:v>
                </c:pt>
                <c:pt idx="16">
                  <c:v>26.077768249126056</c:v>
                </c:pt>
                <c:pt idx="17">
                  <c:v>27</c:v>
                </c:pt>
                <c:pt idx="18">
                  <c:v>27.943864013482454</c:v>
                </c:pt>
                <c:pt idx="19">
                  <c:v>30.460581833128778</c:v>
                </c:pt>
                <c:pt idx="20">
                  <c:v>32.977299652775102</c:v>
                </c:pt>
                <c:pt idx="21">
                  <c:v>32.823456295151018</c:v>
                </c:pt>
                <c:pt idx="22">
                  <c:v>32.669612937526935</c:v>
                </c:pt>
                <c:pt idx="23">
                  <c:v>33</c:v>
                </c:pt>
                <c:pt idx="24">
                  <c:v>33.639108815349132</c:v>
                </c:pt>
                <c:pt idx="25">
                  <c:v>27.400000000000002</c:v>
                </c:pt>
                <c:pt idx="26">
                  <c:v>27.1</c:v>
                </c:pt>
                <c:pt idx="27" formatCode="###0.0">
                  <c:v>27</c:v>
                </c:pt>
                <c:pt idx="28" formatCode="@">
                  <c:v>25.900000000000002</c:v>
                </c:pt>
                <c:pt idx="29" formatCode="###0">
                  <c:v>29.7</c:v>
                </c:pt>
              </c:numCache>
            </c:numRef>
          </c:val>
          <c:smooth val="0"/>
          <c:extLst>
            <c:ext xmlns:c16="http://schemas.microsoft.com/office/drawing/2014/chart" uri="{C3380CC4-5D6E-409C-BE32-E72D297353CC}">
              <c16:uniqueId val="{00000005-A3F3-4068-B876-E916A3EB7ADA}"/>
            </c:ext>
          </c:extLst>
        </c:ser>
        <c:ser>
          <c:idx val="2"/>
          <c:order val="2"/>
          <c:tx>
            <c:strRef>
              <c:f>List1!$A$4</c:f>
              <c:strCache>
                <c:ptCount val="1"/>
                <c:pt idx="0">
                  <c:v>ať si každý dává reklamu jakou chce</c:v>
                </c:pt>
              </c:strCache>
            </c:strRef>
          </c:tx>
          <c:spPr>
            <a:ln>
              <a:solidFill>
                <a:schemeClr val="accent1">
                  <a:lumMod val="75000"/>
                </a:schemeClr>
              </a:solidFill>
            </a:ln>
          </c:spPr>
          <c:marker>
            <c:symbol val="none"/>
          </c:marker>
          <c:dLbls>
            <c:dLbl>
              <c:idx val="29"/>
              <c:numFmt formatCode="#,##0" sourceLinked="0"/>
              <c:spPr>
                <a:noFill/>
                <a:ln>
                  <a:noFill/>
                </a:ln>
                <a:effectLst/>
              </c:spPr>
              <c:txPr>
                <a:bodyPr wrap="square" lIns="38100" tIns="19050" rIns="38100" bIns="19050" anchor="ctr">
                  <a:spAutoFit/>
                </a:bodyPr>
                <a:lstStyle/>
                <a:p>
                  <a:pPr>
                    <a:defRPr>
                      <a:solidFill>
                        <a:schemeClr val="accent1">
                          <a:lumMod val="75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6-A3F3-4068-B876-E916A3EB7ADA}"/>
                </c:ext>
              </c:extLst>
            </c:dLbl>
            <c:numFmt formatCode="#,##0" sourceLinked="0"/>
            <c:spPr>
              <a:noFill/>
              <a:ln>
                <a:noFill/>
              </a:ln>
              <a:effectLst/>
            </c:spPr>
            <c:txPr>
              <a:bodyPr wrap="square" lIns="38100" tIns="19050" rIns="38100" bIns="19050" anchor="ctr">
                <a:spAutoFit/>
              </a:bodyPr>
              <a:lstStyle/>
              <a:p>
                <a:pPr>
                  <a:defRPr>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12700">
                <a:solidFill>
                  <a:schemeClr val="accent1">
                    <a:lumMod val="75000"/>
                  </a:schemeClr>
                </a:solidFill>
                <a:prstDash val="dash"/>
              </a:ln>
            </c:spPr>
            <c:trendlineType val="poly"/>
            <c:order val="3"/>
            <c:forward val="1"/>
            <c:dispRSqr val="0"/>
            <c:dispEq val="0"/>
          </c:trendline>
          <c:cat>
            <c:strRef>
              <c:f>List1!$B$1:$AE$1</c:f>
              <c:strCach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2019</c:v>
                </c:pt>
                <c:pt idx="26">
                  <c:v>2020</c:v>
                </c:pt>
                <c:pt idx="27">
                  <c:v>2021</c:v>
                </c:pt>
                <c:pt idx="28">
                  <c:v>2022</c:v>
                </c:pt>
                <c:pt idx="29">
                  <c:v>2023</c:v>
                </c:pt>
              </c:strCache>
            </c:strRef>
          </c:cat>
          <c:val>
            <c:numRef>
              <c:f>List1!$B$4:$AE$4</c:f>
              <c:numCache>
                <c:formatCode>0.0</c:formatCode>
                <c:ptCount val="30"/>
                <c:pt idx="0">
                  <c:v>18.3</c:v>
                </c:pt>
                <c:pt idx="1">
                  <c:v>27.4</c:v>
                </c:pt>
                <c:pt idx="2">
                  <c:v>28.9</c:v>
                </c:pt>
                <c:pt idx="3">
                  <c:v>30.4</c:v>
                </c:pt>
                <c:pt idx="4">
                  <c:v>22</c:v>
                </c:pt>
                <c:pt idx="5">
                  <c:v>26.2</c:v>
                </c:pt>
                <c:pt idx="6">
                  <c:v>21.4</c:v>
                </c:pt>
                <c:pt idx="7">
                  <c:v>20.399999999999999</c:v>
                </c:pt>
                <c:pt idx="8">
                  <c:v>22.3</c:v>
                </c:pt>
                <c:pt idx="9">
                  <c:v>18.2</c:v>
                </c:pt>
                <c:pt idx="10">
                  <c:v>18.100000000000001</c:v>
                </c:pt>
                <c:pt idx="11">
                  <c:v>15.8</c:v>
                </c:pt>
                <c:pt idx="12">
                  <c:v>21.2</c:v>
                </c:pt>
                <c:pt idx="13">
                  <c:v>23.243284997800089</c:v>
                </c:pt>
                <c:pt idx="14">
                  <c:v>25.286569995600182</c:v>
                </c:pt>
                <c:pt idx="15">
                  <c:v>17.546841394126993</c:v>
                </c:pt>
                <c:pt idx="16">
                  <c:v>13.012242620007553</c:v>
                </c:pt>
                <c:pt idx="17">
                  <c:v>17</c:v>
                </c:pt>
                <c:pt idx="18">
                  <c:v>17.118930448626795</c:v>
                </c:pt>
                <c:pt idx="19">
                  <c:v>18.018853152765978</c:v>
                </c:pt>
                <c:pt idx="20">
                  <c:v>18.918775856905157</c:v>
                </c:pt>
                <c:pt idx="21">
                  <c:v>26.288177951483849</c:v>
                </c:pt>
                <c:pt idx="22">
                  <c:v>33.657580046062542</c:v>
                </c:pt>
                <c:pt idx="23">
                  <c:v>31</c:v>
                </c:pt>
                <c:pt idx="24">
                  <c:v>27.607129797965651</c:v>
                </c:pt>
                <c:pt idx="25">
                  <c:v>15.8</c:v>
                </c:pt>
                <c:pt idx="26">
                  <c:v>20.100000000000001</c:v>
                </c:pt>
                <c:pt idx="27" formatCode="###0.0">
                  <c:v>22.1</c:v>
                </c:pt>
                <c:pt idx="28" formatCode="@">
                  <c:v>24</c:v>
                </c:pt>
                <c:pt idx="29" formatCode="###0">
                  <c:v>19.7</c:v>
                </c:pt>
              </c:numCache>
            </c:numRef>
          </c:val>
          <c:smooth val="0"/>
          <c:extLst>
            <c:ext xmlns:c16="http://schemas.microsoft.com/office/drawing/2014/chart" uri="{C3380CC4-5D6E-409C-BE32-E72D297353CC}">
              <c16:uniqueId val="{00000008-A3F3-4068-B876-E916A3EB7ADA}"/>
            </c:ext>
          </c:extLst>
        </c:ser>
        <c:ser>
          <c:idx val="3"/>
          <c:order val="3"/>
          <c:tx>
            <c:strRef>
              <c:f>List1!$A$5</c:f>
              <c:strCache>
                <c:ptCount val="1"/>
                <c:pt idx="0">
                  <c:v>nevím, záležitost je příliš složitá</c:v>
                </c:pt>
              </c:strCache>
            </c:strRef>
          </c:tx>
          <c:spPr>
            <a:ln w="19050">
              <a:solidFill>
                <a:schemeClr val="tx1"/>
              </a:solidFill>
            </a:ln>
          </c:spPr>
          <c:marker>
            <c:symbol val="none"/>
          </c:marker>
          <c:cat>
            <c:strRef>
              <c:f>List1!$B$1:$AE$1</c:f>
              <c:strCach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2019</c:v>
                </c:pt>
                <c:pt idx="26">
                  <c:v>2020</c:v>
                </c:pt>
                <c:pt idx="27">
                  <c:v>2021</c:v>
                </c:pt>
                <c:pt idx="28">
                  <c:v>2022</c:v>
                </c:pt>
                <c:pt idx="29">
                  <c:v>2023</c:v>
                </c:pt>
              </c:strCache>
            </c:strRef>
          </c:cat>
          <c:val>
            <c:numRef>
              <c:f>List1!$B$5:$AE$5</c:f>
              <c:numCache>
                <c:formatCode>0.0</c:formatCode>
                <c:ptCount val="30"/>
                <c:pt idx="0">
                  <c:v>11.2</c:v>
                </c:pt>
                <c:pt idx="1">
                  <c:v>11.5</c:v>
                </c:pt>
                <c:pt idx="2">
                  <c:v>15.4</c:v>
                </c:pt>
                <c:pt idx="3">
                  <c:v>19.3</c:v>
                </c:pt>
                <c:pt idx="4">
                  <c:v>12.6</c:v>
                </c:pt>
                <c:pt idx="5">
                  <c:v>11.2</c:v>
                </c:pt>
                <c:pt idx="6">
                  <c:v>5.5</c:v>
                </c:pt>
                <c:pt idx="7">
                  <c:v>12</c:v>
                </c:pt>
                <c:pt idx="8">
                  <c:v>11.6</c:v>
                </c:pt>
                <c:pt idx="9">
                  <c:v>11.6</c:v>
                </c:pt>
                <c:pt idx="10">
                  <c:v>12.5</c:v>
                </c:pt>
                <c:pt idx="11">
                  <c:v>6.1</c:v>
                </c:pt>
                <c:pt idx="12">
                  <c:v>8.5</c:v>
                </c:pt>
                <c:pt idx="13">
                  <c:v>7.9726345749722913</c:v>
                </c:pt>
                <c:pt idx="14">
                  <c:v>7.4452691499445818</c:v>
                </c:pt>
                <c:pt idx="15">
                  <c:v>7.2187605191773985</c:v>
                </c:pt>
                <c:pt idx="16">
                  <c:v>4.5244104760298027</c:v>
                </c:pt>
                <c:pt idx="17">
                  <c:v>3</c:v>
                </c:pt>
                <c:pt idx="18">
                  <c:v>4.0774531759447603</c:v>
                </c:pt>
                <c:pt idx="19">
                  <c:v>5.582483159267154</c:v>
                </c:pt>
                <c:pt idx="20">
                  <c:v>7.0875131425895477</c:v>
                </c:pt>
                <c:pt idx="21">
                  <c:v>5.9598530758385486</c:v>
                </c:pt>
                <c:pt idx="22">
                  <c:v>4.8321930090875505</c:v>
                </c:pt>
                <c:pt idx="23">
                  <c:v>3</c:v>
                </c:pt>
                <c:pt idx="24">
                  <c:v>1.6117345547028694</c:v>
                </c:pt>
                <c:pt idx="25">
                  <c:v>4.5999999999999996</c:v>
                </c:pt>
                <c:pt idx="26">
                  <c:v>6.7</c:v>
                </c:pt>
                <c:pt idx="27" formatCode="###0.0">
                  <c:v>6.5</c:v>
                </c:pt>
                <c:pt idx="28" formatCode="@">
                  <c:v>8.1</c:v>
                </c:pt>
                <c:pt idx="29" formatCode="###0">
                  <c:v>7.7</c:v>
                </c:pt>
              </c:numCache>
            </c:numRef>
          </c:val>
          <c:smooth val="0"/>
          <c:extLst>
            <c:ext xmlns:c16="http://schemas.microsoft.com/office/drawing/2014/chart" uri="{C3380CC4-5D6E-409C-BE32-E72D297353CC}">
              <c16:uniqueId val="{00000009-A3F3-4068-B876-E916A3EB7ADA}"/>
            </c:ext>
          </c:extLst>
        </c:ser>
        <c:dLbls>
          <c:showLegendKey val="0"/>
          <c:showVal val="0"/>
          <c:showCatName val="0"/>
          <c:showSerName val="0"/>
          <c:showPercent val="0"/>
          <c:showBubbleSize val="0"/>
        </c:dLbls>
        <c:smooth val="0"/>
        <c:axId val="394832064"/>
        <c:axId val="396098920"/>
      </c:lineChart>
      <c:catAx>
        <c:axId val="394832064"/>
        <c:scaling>
          <c:orientation val="minMax"/>
        </c:scaling>
        <c:delete val="0"/>
        <c:axPos val="b"/>
        <c:numFmt formatCode="General" sourceLinked="0"/>
        <c:majorTickMark val="none"/>
        <c:minorTickMark val="none"/>
        <c:tickLblPos val="nextTo"/>
        <c:txPr>
          <a:bodyPr rot="-2280000"/>
          <a:lstStyle/>
          <a:p>
            <a:pPr>
              <a:defRPr sz="900"/>
            </a:pPr>
            <a:endParaRPr lang="cs-CZ"/>
          </a:p>
        </c:txPr>
        <c:crossAx val="396098920"/>
        <c:crosses val="autoZero"/>
        <c:auto val="1"/>
        <c:lblAlgn val="ctr"/>
        <c:lblOffset val="100"/>
        <c:noMultiLvlLbl val="0"/>
      </c:catAx>
      <c:valAx>
        <c:axId val="396098920"/>
        <c:scaling>
          <c:orientation val="minMax"/>
          <c:max val="60"/>
        </c:scaling>
        <c:delete val="0"/>
        <c:axPos val="l"/>
        <c:majorGridlines/>
        <c:numFmt formatCode="#,##0" sourceLinked="0"/>
        <c:majorTickMark val="none"/>
        <c:minorTickMark val="none"/>
        <c:tickLblPos val="nextTo"/>
        <c:spPr>
          <a:ln w="9525">
            <a:noFill/>
          </a:ln>
        </c:spPr>
        <c:crossAx val="394832064"/>
        <c:crosses val="autoZero"/>
        <c:crossBetween val="midCat"/>
      </c:valAx>
    </c:plotArea>
    <c:legend>
      <c:legendPos val="b"/>
      <c:layout>
        <c:manualLayout>
          <c:xMode val="edge"/>
          <c:yMode val="edge"/>
          <c:x val="6.4748711615240442E-2"/>
          <c:y val="0.77714954070359021"/>
          <c:w val="0.87609685580050678"/>
          <c:h val="0.15108969373773282"/>
        </c:manualLayout>
      </c:layout>
      <c:overlay val="0"/>
    </c:legend>
    <c:plotVisOnly val="1"/>
    <c:dispBlanksAs val="gap"/>
    <c:showDLblsOverMax val="0"/>
  </c:chart>
  <c:txPr>
    <a:bodyPr/>
    <a:lstStyle/>
    <a:p>
      <a:pPr>
        <a:defRPr sz="1000">
          <a:solidFill>
            <a:schemeClr val="tx1"/>
          </a:solidFill>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73523728760508E-2"/>
          <c:y val="3.1511669643543877E-2"/>
          <c:w val="0.91940180644150749"/>
          <c:h val="0.72240242537153987"/>
        </c:manualLayout>
      </c:layout>
      <c:lineChart>
        <c:grouping val="standard"/>
        <c:varyColors val="0"/>
        <c:ser>
          <c:idx val="0"/>
          <c:order val="0"/>
          <c:tx>
            <c:strRef>
              <c:f>List1!$A$2</c:f>
              <c:strCache>
                <c:ptCount val="1"/>
                <c:pt idx="0">
                  <c:v>naprosto zakázat</c:v>
                </c:pt>
              </c:strCache>
            </c:strRef>
          </c:tx>
          <c:spPr>
            <a:ln>
              <a:solidFill>
                <a:srgbClr val="FF0000"/>
              </a:solidFill>
            </a:ln>
          </c:spPr>
          <c:marker>
            <c:symbol val="none"/>
          </c:marker>
          <c:dLbls>
            <c:dLbl>
              <c:idx val="25"/>
              <c:spPr>
                <a:noFill/>
                <a:ln>
                  <a:noFill/>
                </a:ln>
                <a:effectLst/>
              </c:spPr>
              <c:txPr>
                <a:bodyPr wrap="square" lIns="38100" tIns="19050" rIns="38100" bIns="19050" anchor="ctr">
                  <a:spAutoFit/>
                </a:bodyPr>
                <a:lstStyle/>
                <a:p>
                  <a:pPr>
                    <a:defRPr>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5420-499F-8145-B2B4D04C5F99}"/>
                </c:ext>
              </c:extLst>
            </c:dLbl>
            <c:spPr>
              <a:noFill/>
              <a:ln>
                <a:noFill/>
              </a:ln>
              <a:effectLst/>
            </c:spPr>
            <c:txPr>
              <a:bodyPr wrap="square" lIns="38100" tIns="19050" rIns="38100" bIns="19050" anchor="ctr">
                <a:spAutoFit/>
              </a:bodyPr>
              <a:lstStyle/>
              <a:p>
                <a:pPr>
                  <a:defRPr>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12700">
                <a:solidFill>
                  <a:srgbClr val="FF0000"/>
                </a:solidFill>
                <a:prstDash val="dash"/>
              </a:ln>
            </c:spPr>
            <c:trendlineType val="linear"/>
            <c:forward val="1"/>
            <c:dispRSqr val="0"/>
            <c:dispEq val="0"/>
          </c:trendline>
          <c:cat>
            <c:strRef>
              <c:f>List1!$B$1:$AA$1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2019</c:v>
                </c:pt>
                <c:pt idx="22">
                  <c:v>2020</c:v>
                </c:pt>
                <c:pt idx="23">
                  <c:v>2021</c:v>
                </c:pt>
                <c:pt idx="24">
                  <c:v>2022</c:v>
                </c:pt>
                <c:pt idx="25">
                  <c:v>2023</c:v>
                </c:pt>
              </c:strCache>
            </c:strRef>
          </c:cat>
          <c:val>
            <c:numRef>
              <c:f>List1!$B$2:$AA$2</c:f>
              <c:numCache>
                <c:formatCode>0</c:formatCode>
                <c:ptCount val="26"/>
                <c:pt idx="0">
                  <c:v>6.2</c:v>
                </c:pt>
                <c:pt idx="1">
                  <c:v>7.8</c:v>
                </c:pt>
                <c:pt idx="2">
                  <c:v>11.3</c:v>
                </c:pt>
                <c:pt idx="3">
                  <c:v>7.2</c:v>
                </c:pt>
                <c:pt idx="4">
                  <c:v>9.6</c:v>
                </c:pt>
                <c:pt idx="5">
                  <c:v>5.3</c:v>
                </c:pt>
                <c:pt idx="6">
                  <c:v>7.7</c:v>
                </c:pt>
                <c:pt idx="7">
                  <c:v>11</c:v>
                </c:pt>
                <c:pt idx="8">
                  <c:v>8</c:v>
                </c:pt>
                <c:pt idx="9">
                  <c:v>6.5604964155446357</c:v>
                </c:pt>
                <c:pt idx="10">
                  <c:v>5.1209928310892714</c:v>
                </c:pt>
                <c:pt idx="11">
                  <c:v>7.7827761308879646</c:v>
                </c:pt>
                <c:pt idx="12">
                  <c:v>8.3482147555489377</c:v>
                </c:pt>
                <c:pt idx="13">
                  <c:v>8</c:v>
                </c:pt>
                <c:pt idx="14">
                  <c:v>8</c:v>
                </c:pt>
                <c:pt idx="15">
                  <c:v>7.8287255534025855</c:v>
                </c:pt>
                <c:pt idx="16">
                  <c:v>7.6574511068051709</c:v>
                </c:pt>
                <c:pt idx="17">
                  <c:v>7.0787255534025855</c:v>
                </c:pt>
                <c:pt idx="18">
                  <c:v>6.5</c:v>
                </c:pt>
                <c:pt idx="19">
                  <c:v>6</c:v>
                </c:pt>
                <c:pt idx="20">
                  <c:v>5.8562040495970251</c:v>
                </c:pt>
                <c:pt idx="21">
                  <c:v>8.5</c:v>
                </c:pt>
                <c:pt idx="22">
                  <c:v>11.600000000000001</c:v>
                </c:pt>
                <c:pt idx="23">
                  <c:v>9.9</c:v>
                </c:pt>
                <c:pt idx="24">
                  <c:v>7.5</c:v>
                </c:pt>
                <c:pt idx="25" formatCode="###0">
                  <c:v>9.6</c:v>
                </c:pt>
              </c:numCache>
            </c:numRef>
          </c:val>
          <c:smooth val="0"/>
          <c:extLst>
            <c:ext xmlns:c16="http://schemas.microsoft.com/office/drawing/2014/chart" uri="{C3380CC4-5D6E-409C-BE32-E72D297353CC}">
              <c16:uniqueId val="{00000002-5420-499F-8145-B2B4D04C5F99}"/>
            </c:ext>
          </c:extLst>
        </c:ser>
        <c:ser>
          <c:idx val="1"/>
          <c:order val="1"/>
          <c:tx>
            <c:strRef>
              <c:f>List1!$A$3</c:f>
              <c:strCache>
                <c:ptCount val="1"/>
                <c:pt idx="0">
                  <c:v>s určitým omezením</c:v>
                </c:pt>
              </c:strCache>
            </c:strRef>
          </c:tx>
          <c:spPr>
            <a:ln>
              <a:solidFill>
                <a:schemeClr val="accent4">
                  <a:lumMod val="60000"/>
                  <a:lumOff val="40000"/>
                </a:schemeClr>
              </a:solidFill>
            </a:ln>
          </c:spPr>
          <c:marker>
            <c:symbol val="none"/>
          </c:marker>
          <c:dLbls>
            <c:dLbl>
              <c:idx val="25"/>
              <c:spPr>
                <a:noFill/>
                <a:ln>
                  <a:noFill/>
                </a:ln>
                <a:effectLst/>
              </c:spPr>
              <c:txPr>
                <a:bodyPr wrap="square" lIns="38100" tIns="19050" rIns="38100" bIns="19050" anchor="ctr">
                  <a:spAutoFit/>
                </a:bodyPr>
                <a:lstStyle/>
                <a:p>
                  <a:pPr>
                    <a:defRPr>
                      <a:solidFill>
                        <a:schemeClr val="accent3"/>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5420-499F-8145-B2B4D04C5F99}"/>
                </c:ext>
              </c:extLst>
            </c:dLbl>
            <c:spPr>
              <a:noFill/>
              <a:ln>
                <a:noFill/>
              </a:ln>
              <a:effectLst/>
            </c:spPr>
            <c:txPr>
              <a:bodyPr wrap="square" lIns="38100" tIns="19050" rIns="38100" bIns="19050" anchor="ctr">
                <a:spAutoFit/>
              </a:bodyPr>
              <a:lstStyle/>
              <a:p>
                <a:pPr>
                  <a:defRPr>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2019</c:v>
                </c:pt>
                <c:pt idx="22">
                  <c:v>2020</c:v>
                </c:pt>
                <c:pt idx="23">
                  <c:v>2021</c:v>
                </c:pt>
                <c:pt idx="24">
                  <c:v>2022</c:v>
                </c:pt>
                <c:pt idx="25">
                  <c:v>2023</c:v>
                </c:pt>
              </c:strCache>
            </c:strRef>
          </c:cat>
          <c:val>
            <c:numRef>
              <c:f>List1!$B$3:$AA$3</c:f>
              <c:numCache>
                <c:formatCode>0</c:formatCode>
                <c:ptCount val="26"/>
                <c:pt idx="0">
                  <c:v>31</c:v>
                </c:pt>
                <c:pt idx="1">
                  <c:v>33.5</c:v>
                </c:pt>
                <c:pt idx="2">
                  <c:v>41.6</c:v>
                </c:pt>
                <c:pt idx="3">
                  <c:v>33.9</c:v>
                </c:pt>
                <c:pt idx="4">
                  <c:v>32.700000000000003</c:v>
                </c:pt>
                <c:pt idx="5">
                  <c:v>42.3</c:v>
                </c:pt>
                <c:pt idx="6">
                  <c:v>44.3</c:v>
                </c:pt>
                <c:pt idx="7">
                  <c:v>45</c:v>
                </c:pt>
                <c:pt idx="8">
                  <c:v>37</c:v>
                </c:pt>
                <c:pt idx="9">
                  <c:v>33.811967084623205</c:v>
                </c:pt>
                <c:pt idx="10">
                  <c:v>30.623934169246404</c:v>
                </c:pt>
                <c:pt idx="11">
                  <c:v>38.676514407158109</c:v>
                </c:pt>
                <c:pt idx="12">
                  <c:v>38.279789231166525</c:v>
                </c:pt>
                <c:pt idx="13">
                  <c:v>38</c:v>
                </c:pt>
                <c:pt idx="14">
                  <c:v>35.769109590056409</c:v>
                </c:pt>
                <c:pt idx="15">
                  <c:v>35.876276909329434</c:v>
                </c:pt>
                <c:pt idx="16">
                  <c:v>35.983444228602458</c:v>
                </c:pt>
                <c:pt idx="17">
                  <c:v>33.091722114301227</c:v>
                </c:pt>
                <c:pt idx="18">
                  <c:v>30.2</c:v>
                </c:pt>
                <c:pt idx="19">
                  <c:v>36</c:v>
                </c:pt>
                <c:pt idx="20">
                  <c:v>42.48642043362382</c:v>
                </c:pt>
                <c:pt idx="21">
                  <c:v>44.7</c:v>
                </c:pt>
                <c:pt idx="22">
                  <c:v>41</c:v>
                </c:pt>
                <c:pt idx="23">
                  <c:v>39.800000000000004</c:v>
                </c:pt>
                <c:pt idx="24">
                  <c:v>38.5</c:v>
                </c:pt>
                <c:pt idx="25" formatCode="###0">
                  <c:v>38.5</c:v>
                </c:pt>
              </c:numCache>
            </c:numRef>
          </c:val>
          <c:smooth val="0"/>
          <c:extLst>
            <c:ext xmlns:c16="http://schemas.microsoft.com/office/drawing/2014/chart" uri="{C3380CC4-5D6E-409C-BE32-E72D297353CC}">
              <c16:uniqueId val="{00000004-5420-499F-8145-B2B4D04C5F99}"/>
            </c:ext>
          </c:extLst>
        </c:ser>
        <c:ser>
          <c:idx val="2"/>
          <c:order val="2"/>
          <c:tx>
            <c:strRef>
              <c:f>List1!$A$4</c:f>
              <c:strCache>
                <c:ptCount val="1"/>
                <c:pt idx="0">
                  <c:v>ať si každý dává reklamu jakou chce</c:v>
                </c:pt>
              </c:strCache>
            </c:strRef>
          </c:tx>
          <c:spPr>
            <a:ln>
              <a:solidFill>
                <a:schemeClr val="accent1">
                  <a:lumMod val="75000"/>
                </a:schemeClr>
              </a:solidFill>
            </a:ln>
          </c:spPr>
          <c:marker>
            <c:symbol val="none"/>
          </c:marker>
          <c:dLbls>
            <c:dLbl>
              <c:idx val="25"/>
              <c:spPr>
                <a:noFill/>
                <a:ln>
                  <a:noFill/>
                </a:ln>
                <a:effectLst/>
              </c:spPr>
              <c:txPr>
                <a:bodyPr wrap="square" lIns="38100" tIns="19050" rIns="38100" bIns="19050" anchor="ctr">
                  <a:spAutoFit/>
                </a:bodyPr>
                <a:lstStyle/>
                <a:p>
                  <a:pPr>
                    <a:defRPr>
                      <a:solidFill>
                        <a:schemeClr val="accent1">
                          <a:lumMod val="75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5-5420-499F-8145-B2B4D04C5F99}"/>
                </c:ext>
              </c:extLst>
            </c:dLbl>
            <c:spPr>
              <a:noFill/>
              <a:ln>
                <a:noFill/>
              </a:ln>
              <a:effectLst/>
            </c:spPr>
            <c:txPr>
              <a:bodyPr wrap="square" lIns="38100" tIns="19050" rIns="38100" bIns="19050" anchor="ctr">
                <a:spAutoFit/>
              </a:bodyPr>
              <a:lstStyle/>
              <a:p>
                <a:pPr>
                  <a:defRPr>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12700">
                <a:solidFill>
                  <a:schemeClr val="accent1">
                    <a:lumMod val="75000"/>
                  </a:schemeClr>
                </a:solidFill>
                <a:prstDash val="dash"/>
              </a:ln>
            </c:spPr>
            <c:trendlineType val="linear"/>
            <c:forward val="1"/>
            <c:dispRSqr val="0"/>
            <c:dispEq val="0"/>
          </c:trendline>
          <c:cat>
            <c:strRef>
              <c:f>List1!$B$1:$AA$1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2019</c:v>
                </c:pt>
                <c:pt idx="22">
                  <c:v>2020</c:v>
                </c:pt>
                <c:pt idx="23">
                  <c:v>2021</c:v>
                </c:pt>
                <c:pt idx="24">
                  <c:v>2022</c:v>
                </c:pt>
                <c:pt idx="25">
                  <c:v>2023</c:v>
                </c:pt>
              </c:strCache>
            </c:strRef>
          </c:cat>
          <c:val>
            <c:numRef>
              <c:f>List1!$B$4:$AA$4</c:f>
              <c:numCache>
                <c:formatCode>0</c:formatCode>
                <c:ptCount val="26"/>
                <c:pt idx="0">
                  <c:v>26.6</c:v>
                </c:pt>
                <c:pt idx="1">
                  <c:v>24.7</c:v>
                </c:pt>
                <c:pt idx="2">
                  <c:v>35.1</c:v>
                </c:pt>
                <c:pt idx="3">
                  <c:v>28</c:v>
                </c:pt>
                <c:pt idx="4">
                  <c:v>30.7</c:v>
                </c:pt>
                <c:pt idx="5">
                  <c:v>31</c:v>
                </c:pt>
                <c:pt idx="6">
                  <c:v>27</c:v>
                </c:pt>
                <c:pt idx="7">
                  <c:v>26</c:v>
                </c:pt>
                <c:pt idx="8">
                  <c:v>47</c:v>
                </c:pt>
                <c:pt idx="9">
                  <c:v>47.315765194738702</c:v>
                </c:pt>
                <c:pt idx="10">
                  <c:v>47.631530389477405</c:v>
                </c:pt>
                <c:pt idx="11">
                  <c:v>38.823428213662019</c:v>
                </c:pt>
                <c:pt idx="12">
                  <c:v>39.469236191346951</c:v>
                </c:pt>
                <c:pt idx="13">
                  <c:v>42</c:v>
                </c:pt>
                <c:pt idx="14">
                  <c:v>45.252696383757367</c:v>
                </c:pt>
                <c:pt idx="15">
                  <c:v>43.628006039585713</c:v>
                </c:pt>
                <c:pt idx="16">
                  <c:v>42.003315695414052</c:v>
                </c:pt>
                <c:pt idx="17">
                  <c:v>49.901657847707028</c:v>
                </c:pt>
                <c:pt idx="18">
                  <c:v>57.8</c:v>
                </c:pt>
                <c:pt idx="19">
                  <c:v>54</c:v>
                </c:pt>
                <c:pt idx="20">
                  <c:v>49.386846541353187</c:v>
                </c:pt>
                <c:pt idx="21">
                  <c:v>40</c:v>
                </c:pt>
                <c:pt idx="22">
                  <c:v>37.299999999999997</c:v>
                </c:pt>
                <c:pt idx="23">
                  <c:v>41.7</c:v>
                </c:pt>
                <c:pt idx="24">
                  <c:v>42.7</c:v>
                </c:pt>
                <c:pt idx="25" formatCode="###0">
                  <c:v>42.1</c:v>
                </c:pt>
              </c:numCache>
            </c:numRef>
          </c:val>
          <c:smooth val="0"/>
          <c:extLst>
            <c:ext xmlns:c16="http://schemas.microsoft.com/office/drawing/2014/chart" uri="{C3380CC4-5D6E-409C-BE32-E72D297353CC}">
              <c16:uniqueId val="{00000007-5420-499F-8145-B2B4D04C5F99}"/>
            </c:ext>
          </c:extLst>
        </c:ser>
        <c:ser>
          <c:idx val="3"/>
          <c:order val="3"/>
          <c:tx>
            <c:strRef>
              <c:f>List1!$A$5</c:f>
              <c:strCache>
                <c:ptCount val="1"/>
                <c:pt idx="0">
                  <c:v>nevím,záležitost je příliš složitá</c:v>
                </c:pt>
              </c:strCache>
            </c:strRef>
          </c:tx>
          <c:spPr>
            <a:ln w="19050">
              <a:solidFill>
                <a:schemeClr val="tx1"/>
              </a:solidFill>
            </a:ln>
          </c:spPr>
          <c:marker>
            <c:symbol val="none"/>
          </c:marker>
          <c:cat>
            <c:strRef>
              <c:f>List1!$B$1:$AA$1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2019</c:v>
                </c:pt>
                <c:pt idx="22">
                  <c:v>2020</c:v>
                </c:pt>
                <c:pt idx="23">
                  <c:v>2021</c:v>
                </c:pt>
                <c:pt idx="24">
                  <c:v>2022</c:v>
                </c:pt>
                <c:pt idx="25">
                  <c:v>2023</c:v>
                </c:pt>
              </c:strCache>
            </c:strRef>
          </c:cat>
          <c:val>
            <c:numRef>
              <c:f>List1!$B$5:$AA$5</c:f>
              <c:numCache>
                <c:formatCode>0</c:formatCode>
                <c:ptCount val="26"/>
                <c:pt idx="0">
                  <c:v>35.200000000000003</c:v>
                </c:pt>
                <c:pt idx="1">
                  <c:v>34</c:v>
                </c:pt>
                <c:pt idx="2">
                  <c:v>11.9</c:v>
                </c:pt>
                <c:pt idx="3">
                  <c:v>30.9</c:v>
                </c:pt>
                <c:pt idx="4">
                  <c:v>27.1</c:v>
                </c:pt>
                <c:pt idx="5">
                  <c:v>21.4</c:v>
                </c:pt>
                <c:pt idx="6">
                  <c:v>21</c:v>
                </c:pt>
                <c:pt idx="7">
                  <c:v>18</c:v>
                </c:pt>
                <c:pt idx="8">
                  <c:v>9</c:v>
                </c:pt>
                <c:pt idx="9">
                  <c:v>12.811771305093407</c:v>
                </c:pt>
                <c:pt idx="10">
                  <c:v>16.623542610186814</c:v>
                </c:pt>
                <c:pt idx="11">
                  <c:v>14.717281248292037</c:v>
                </c:pt>
                <c:pt idx="12">
                  <c:v>13.715581051046543</c:v>
                </c:pt>
                <c:pt idx="13">
                  <c:v>12</c:v>
                </c:pt>
                <c:pt idx="14">
                  <c:v>11</c:v>
                </c:pt>
                <c:pt idx="15">
                  <c:v>12.677894484589089</c:v>
                </c:pt>
                <c:pt idx="16">
                  <c:v>14.355788969178176</c:v>
                </c:pt>
                <c:pt idx="17">
                  <c:v>9.977894484589088</c:v>
                </c:pt>
                <c:pt idx="18">
                  <c:v>5.6</c:v>
                </c:pt>
                <c:pt idx="19">
                  <c:v>4</c:v>
                </c:pt>
                <c:pt idx="20">
                  <c:v>2.2705289754261648</c:v>
                </c:pt>
                <c:pt idx="21">
                  <c:v>6.8000000000000007</c:v>
                </c:pt>
                <c:pt idx="22">
                  <c:v>10.100000000000001</c:v>
                </c:pt>
                <c:pt idx="23">
                  <c:v>8.6</c:v>
                </c:pt>
                <c:pt idx="24">
                  <c:v>11.3</c:v>
                </c:pt>
                <c:pt idx="25" formatCode="###0">
                  <c:v>9.8000000000000007</c:v>
                </c:pt>
              </c:numCache>
            </c:numRef>
          </c:val>
          <c:smooth val="0"/>
          <c:extLst>
            <c:ext xmlns:c16="http://schemas.microsoft.com/office/drawing/2014/chart" uri="{C3380CC4-5D6E-409C-BE32-E72D297353CC}">
              <c16:uniqueId val="{00000008-5420-499F-8145-B2B4D04C5F99}"/>
            </c:ext>
          </c:extLst>
        </c:ser>
        <c:dLbls>
          <c:showLegendKey val="0"/>
          <c:showVal val="0"/>
          <c:showCatName val="0"/>
          <c:showSerName val="0"/>
          <c:showPercent val="0"/>
          <c:showBubbleSize val="0"/>
        </c:dLbls>
        <c:smooth val="0"/>
        <c:axId val="396810664"/>
        <c:axId val="396815368"/>
      </c:lineChart>
      <c:catAx>
        <c:axId val="396810664"/>
        <c:scaling>
          <c:orientation val="minMax"/>
        </c:scaling>
        <c:delete val="0"/>
        <c:axPos val="b"/>
        <c:numFmt formatCode="General" sourceLinked="0"/>
        <c:majorTickMark val="none"/>
        <c:minorTickMark val="none"/>
        <c:tickLblPos val="nextTo"/>
        <c:txPr>
          <a:bodyPr rot="-2700000"/>
          <a:lstStyle/>
          <a:p>
            <a:pPr>
              <a:defRPr/>
            </a:pPr>
            <a:endParaRPr lang="cs-CZ"/>
          </a:p>
        </c:txPr>
        <c:crossAx val="396815368"/>
        <c:crosses val="autoZero"/>
        <c:auto val="1"/>
        <c:lblAlgn val="ctr"/>
        <c:lblOffset val="100"/>
        <c:noMultiLvlLbl val="0"/>
      </c:catAx>
      <c:valAx>
        <c:axId val="396815368"/>
        <c:scaling>
          <c:orientation val="minMax"/>
          <c:max val="60"/>
        </c:scaling>
        <c:delete val="0"/>
        <c:axPos val="l"/>
        <c:majorGridlines/>
        <c:numFmt formatCode="0" sourceLinked="0"/>
        <c:majorTickMark val="none"/>
        <c:minorTickMark val="none"/>
        <c:tickLblPos val="nextTo"/>
        <c:spPr>
          <a:ln w="9525">
            <a:noFill/>
          </a:ln>
        </c:spPr>
        <c:crossAx val="396810664"/>
        <c:crosses val="autoZero"/>
        <c:crossBetween val="midCat"/>
      </c:valAx>
    </c:plotArea>
    <c:legend>
      <c:legendPos val="b"/>
      <c:layout>
        <c:manualLayout>
          <c:xMode val="edge"/>
          <c:yMode val="edge"/>
          <c:x val="6.3303102652464791E-2"/>
          <c:y val="0.81490048114312097"/>
          <c:w val="0.89363220634645102"/>
          <c:h val="0.18460491569312812"/>
        </c:manualLayout>
      </c:layout>
      <c:overlay val="0"/>
    </c:legend>
    <c:plotVisOnly val="1"/>
    <c:dispBlanksAs val="gap"/>
    <c:showDLblsOverMax val="0"/>
  </c:chart>
  <c:txPr>
    <a:bodyPr/>
    <a:lstStyle/>
    <a:p>
      <a:pPr>
        <a:defRPr sz="1000">
          <a:solidFill>
            <a:schemeClr val="tx1"/>
          </a:solidFill>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6476518096307E-2"/>
          <c:y val="3.1511567582062652E-2"/>
          <c:w val="0.91940180644150726"/>
          <c:h val="0.77312223514168021"/>
        </c:manualLayout>
      </c:layout>
      <c:lineChart>
        <c:grouping val="standard"/>
        <c:varyColors val="0"/>
        <c:ser>
          <c:idx val="0"/>
          <c:order val="0"/>
          <c:tx>
            <c:strRef>
              <c:f>List1!$A$2</c:f>
              <c:strCache>
                <c:ptCount val="1"/>
                <c:pt idx="0">
                  <c:v>naprosto zakázat</c:v>
                </c:pt>
              </c:strCache>
            </c:strRef>
          </c:tx>
          <c:spPr>
            <a:ln>
              <a:solidFill>
                <a:srgbClr val="FF0000"/>
              </a:solidFill>
            </a:ln>
          </c:spPr>
          <c:marker>
            <c:symbol val="none"/>
          </c:marker>
          <c:dLbls>
            <c:dLbl>
              <c:idx val="17"/>
              <c:spPr>
                <a:noFill/>
                <a:ln>
                  <a:noFill/>
                </a:ln>
                <a:effectLst/>
              </c:spPr>
              <c:txPr>
                <a:bodyPr wrap="square" lIns="38100" tIns="19050" rIns="38100" bIns="19050" anchor="ctr">
                  <a:spAutoFit/>
                </a:bodyPr>
                <a:lstStyle/>
                <a:p>
                  <a:pPr>
                    <a:defRPr>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03EB-451E-A740-B87D6F673197}"/>
                </c:ext>
              </c:extLst>
            </c:dLbl>
            <c:spPr>
              <a:noFill/>
              <a:ln>
                <a:noFill/>
              </a:ln>
              <a:effectLst/>
            </c:spPr>
            <c:txPr>
              <a:bodyPr wrap="square" lIns="38100" tIns="19050" rIns="38100" bIns="19050" anchor="ctr">
                <a:spAutoFit/>
              </a:bodyPr>
              <a:lstStyle/>
              <a:p>
                <a:pPr>
                  <a:defRPr>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List1!$B$1:$S$1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2019</c:v>
                </c:pt>
                <c:pt idx="14">
                  <c:v>2020</c:v>
                </c:pt>
                <c:pt idx="15">
                  <c:v>2021</c:v>
                </c:pt>
                <c:pt idx="16">
                  <c:v>2022</c:v>
                </c:pt>
                <c:pt idx="17">
                  <c:v>2023</c:v>
                </c:pt>
              </c:strCache>
            </c:strRef>
          </c:cat>
          <c:val>
            <c:numRef>
              <c:f>List1!$B$2:$S$2</c:f>
              <c:numCache>
                <c:formatCode>#,##0</c:formatCode>
                <c:ptCount val="18"/>
                <c:pt idx="0">
                  <c:v>10.950855758639944</c:v>
                </c:pt>
                <c:pt idx="1">
                  <c:v>12.223068286440302</c:v>
                </c:pt>
                <c:pt idx="2">
                  <c:v>13.49528081424066</c:v>
                </c:pt>
                <c:pt idx="3">
                  <c:v>15.730787016298441</c:v>
                </c:pt>
                <c:pt idx="4">
                  <c:v>18.873421136758076</c:v>
                </c:pt>
                <c:pt idx="5">
                  <c:v>18.810385956072594</c:v>
                </c:pt>
                <c:pt idx="6">
                  <c:v>15.48199857679395</c:v>
                </c:pt>
                <c:pt idx="7">
                  <c:v>12.675639814228331</c:v>
                </c:pt>
                <c:pt idx="8">
                  <c:v>9.8692810516627123</c:v>
                </c:pt>
                <c:pt idx="9">
                  <c:v>7.9193442508460663</c:v>
                </c:pt>
                <c:pt idx="10">
                  <c:v>5.9694074500294212</c:v>
                </c:pt>
                <c:pt idx="11">
                  <c:v>7</c:v>
                </c:pt>
                <c:pt idx="12">
                  <c:v>7.4583821579153868</c:v>
                </c:pt>
                <c:pt idx="13">
                  <c:v>10.5</c:v>
                </c:pt>
                <c:pt idx="14">
                  <c:v>13.600000000000001</c:v>
                </c:pt>
                <c:pt idx="15">
                  <c:v>11.8</c:v>
                </c:pt>
                <c:pt idx="16">
                  <c:v>12.6</c:v>
                </c:pt>
                <c:pt idx="17">
                  <c:v>13.3</c:v>
                </c:pt>
              </c:numCache>
            </c:numRef>
          </c:val>
          <c:smooth val="0"/>
          <c:extLst>
            <c:ext xmlns:c16="http://schemas.microsoft.com/office/drawing/2014/chart" uri="{C3380CC4-5D6E-409C-BE32-E72D297353CC}">
              <c16:uniqueId val="{00000001-03EB-451E-A740-B87D6F673197}"/>
            </c:ext>
          </c:extLst>
        </c:ser>
        <c:ser>
          <c:idx val="1"/>
          <c:order val="1"/>
          <c:tx>
            <c:strRef>
              <c:f>List1!$A$3</c:f>
              <c:strCache>
                <c:ptCount val="1"/>
                <c:pt idx="0">
                  <c:v>s určitým omezením</c:v>
                </c:pt>
              </c:strCache>
            </c:strRef>
          </c:tx>
          <c:spPr>
            <a:ln>
              <a:solidFill>
                <a:schemeClr val="accent4">
                  <a:lumMod val="60000"/>
                  <a:lumOff val="40000"/>
                </a:schemeClr>
              </a:solidFill>
            </a:ln>
          </c:spPr>
          <c:marker>
            <c:symbol val="none"/>
          </c:marker>
          <c:dLbls>
            <c:dLbl>
              <c:idx val="17"/>
              <c:spPr>
                <a:noFill/>
                <a:ln>
                  <a:noFill/>
                </a:ln>
                <a:effectLst/>
              </c:spPr>
              <c:txPr>
                <a:bodyPr wrap="square" lIns="38100" tIns="19050" rIns="38100" bIns="19050" anchor="ctr">
                  <a:spAutoFit/>
                </a:bodyPr>
                <a:lstStyle/>
                <a:p>
                  <a:pPr>
                    <a:defRPr>
                      <a:solidFill>
                        <a:schemeClr val="accent3"/>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2-03EB-451E-A740-B87D6F673197}"/>
                </c:ext>
              </c:extLst>
            </c:dLbl>
            <c:spPr>
              <a:noFill/>
              <a:ln>
                <a:noFill/>
              </a:ln>
              <a:effectLst/>
            </c:spPr>
            <c:txPr>
              <a:bodyPr wrap="square" lIns="38100" tIns="19050" rIns="38100" bIns="19050" anchor="ctr">
                <a:spAutoFit/>
              </a:bodyPr>
              <a:lstStyle/>
              <a:p>
                <a:pPr>
                  <a:defRPr>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List1!$B$1:$S$1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2019</c:v>
                </c:pt>
                <c:pt idx="14">
                  <c:v>2020</c:v>
                </c:pt>
                <c:pt idx="15">
                  <c:v>2021</c:v>
                </c:pt>
                <c:pt idx="16">
                  <c:v>2022</c:v>
                </c:pt>
                <c:pt idx="17">
                  <c:v>2023</c:v>
                </c:pt>
              </c:strCache>
            </c:strRef>
          </c:cat>
          <c:val>
            <c:numRef>
              <c:f>List1!$B$3:$S$3</c:f>
              <c:numCache>
                <c:formatCode>#,##0</c:formatCode>
                <c:ptCount val="18"/>
                <c:pt idx="0">
                  <c:v>42.765413727092344</c:v>
                </c:pt>
                <c:pt idx="1">
                  <c:v>41.38325567617634</c:v>
                </c:pt>
                <c:pt idx="2">
                  <c:v>40.001097625260336</c:v>
                </c:pt>
                <c:pt idx="3">
                  <c:v>46.290099389042275</c:v>
                </c:pt>
                <c:pt idx="4">
                  <c:v>47.367721504322596</c:v>
                </c:pt>
                <c:pt idx="5">
                  <c:v>44.479810593992795</c:v>
                </c:pt>
                <c:pt idx="6">
                  <c:v>47.972083047106203</c:v>
                </c:pt>
                <c:pt idx="7">
                  <c:v>46.867124187313564</c:v>
                </c:pt>
                <c:pt idx="8">
                  <c:v>45.762165327520933</c:v>
                </c:pt>
                <c:pt idx="9">
                  <c:v>39.466837385600584</c:v>
                </c:pt>
                <c:pt idx="10">
                  <c:v>33.171509443680229</c:v>
                </c:pt>
                <c:pt idx="11">
                  <c:v>36</c:v>
                </c:pt>
                <c:pt idx="12">
                  <c:v>39.545544582570628</c:v>
                </c:pt>
                <c:pt idx="13">
                  <c:v>45.6</c:v>
                </c:pt>
                <c:pt idx="14">
                  <c:v>40.9</c:v>
                </c:pt>
                <c:pt idx="15">
                  <c:v>43.1</c:v>
                </c:pt>
                <c:pt idx="16">
                  <c:v>39.1</c:v>
                </c:pt>
                <c:pt idx="17">
                  <c:v>43.9</c:v>
                </c:pt>
              </c:numCache>
            </c:numRef>
          </c:val>
          <c:smooth val="0"/>
          <c:extLst>
            <c:ext xmlns:c16="http://schemas.microsoft.com/office/drawing/2014/chart" uri="{C3380CC4-5D6E-409C-BE32-E72D297353CC}">
              <c16:uniqueId val="{00000003-03EB-451E-A740-B87D6F673197}"/>
            </c:ext>
          </c:extLst>
        </c:ser>
        <c:ser>
          <c:idx val="2"/>
          <c:order val="2"/>
          <c:tx>
            <c:strRef>
              <c:f>List1!$A$4</c:f>
              <c:strCache>
                <c:ptCount val="1"/>
                <c:pt idx="0">
                  <c:v>ať si každý dává reklamu jakou chce</c:v>
                </c:pt>
              </c:strCache>
            </c:strRef>
          </c:tx>
          <c:spPr>
            <a:ln>
              <a:solidFill>
                <a:schemeClr val="accent1">
                  <a:lumMod val="75000"/>
                </a:schemeClr>
              </a:solidFill>
            </a:ln>
          </c:spPr>
          <c:marker>
            <c:symbol val="none"/>
          </c:marker>
          <c:dLbls>
            <c:dLbl>
              <c:idx val="17"/>
              <c:spPr>
                <a:noFill/>
                <a:ln>
                  <a:noFill/>
                </a:ln>
                <a:effectLst/>
              </c:spPr>
              <c:txPr>
                <a:bodyPr wrap="square" lIns="38100" tIns="19050" rIns="38100" bIns="19050" anchor="ctr">
                  <a:spAutoFit/>
                </a:bodyPr>
                <a:lstStyle/>
                <a:p>
                  <a:pPr>
                    <a:defRPr>
                      <a:solidFill>
                        <a:schemeClr val="accent1">
                          <a:lumMod val="75000"/>
                        </a:schemeClr>
                      </a:solidFill>
                    </a:defRPr>
                  </a:pPr>
                  <a:endParaRPr lang="cs-CZ"/>
                </a:p>
              </c:txPr>
              <c:dLblPos val="r"/>
              <c:showLegendKey val="0"/>
              <c:showVal val="1"/>
              <c:showCatName val="0"/>
              <c:showSerName val="0"/>
              <c:showPercent val="0"/>
              <c:showBubbleSize val="0"/>
              <c:extLst>
                <c:ext xmlns:c16="http://schemas.microsoft.com/office/drawing/2014/chart" uri="{C3380CC4-5D6E-409C-BE32-E72D297353CC}">
                  <c16:uniqueId val="{00000004-03EB-451E-A740-B87D6F673197}"/>
                </c:ext>
              </c:extLst>
            </c:dLbl>
            <c:spPr>
              <a:noFill/>
              <a:ln>
                <a:noFill/>
              </a:ln>
              <a:effectLst/>
            </c:spPr>
            <c:txPr>
              <a:bodyPr wrap="square" lIns="38100" tIns="19050" rIns="38100" bIns="19050" anchor="ctr">
                <a:spAutoFit/>
              </a:bodyPr>
              <a:lstStyle/>
              <a:p>
                <a:pPr>
                  <a:defRPr>
                    <a:solidFill>
                      <a:schemeClr val="tx1"/>
                    </a:solidFill>
                  </a:defRPr>
                </a:pPr>
                <a:endParaRPr lang="cs-CZ"/>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List1!$B$1:$S$1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2019</c:v>
                </c:pt>
                <c:pt idx="14">
                  <c:v>2020</c:v>
                </c:pt>
                <c:pt idx="15">
                  <c:v>2021</c:v>
                </c:pt>
                <c:pt idx="16">
                  <c:v>2022</c:v>
                </c:pt>
                <c:pt idx="17">
                  <c:v>2023</c:v>
                </c:pt>
              </c:strCache>
            </c:strRef>
          </c:cat>
          <c:val>
            <c:numRef>
              <c:f>List1!$B$4:$S$4</c:f>
              <c:numCache>
                <c:formatCode>#,##0</c:formatCode>
                <c:ptCount val="18"/>
                <c:pt idx="0">
                  <c:v>42.550839182282758</c:v>
                </c:pt>
                <c:pt idx="1">
                  <c:v>40.687552112383564</c:v>
                </c:pt>
                <c:pt idx="2">
                  <c:v>38.82426504248437</c:v>
                </c:pt>
                <c:pt idx="3">
                  <c:v>30.657853099278888</c:v>
                </c:pt>
                <c:pt idx="4">
                  <c:v>27.928545712142082</c:v>
                </c:pt>
                <c:pt idx="5">
                  <c:v>31.485740275537029</c:v>
                </c:pt>
                <c:pt idx="6">
                  <c:v>31.903481073073621</c:v>
                </c:pt>
                <c:pt idx="7">
                  <c:v>35.042346258950801</c:v>
                </c:pt>
                <c:pt idx="8">
                  <c:v>38.18121144482798</c:v>
                </c:pt>
                <c:pt idx="9">
                  <c:v>47.807135259758425</c:v>
                </c:pt>
                <c:pt idx="10">
                  <c:v>57.433059074688877</c:v>
                </c:pt>
                <c:pt idx="11">
                  <c:v>55</c:v>
                </c:pt>
                <c:pt idx="12">
                  <c:v>52.036592837784703</c:v>
                </c:pt>
                <c:pt idx="13">
                  <c:v>39</c:v>
                </c:pt>
                <c:pt idx="14">
                  <c:v>38</c:v>
                </c:pt>
                <c:pt idx="15">
                  <c:v>39.200000000000003</c:v>
                </c:pt>
                <c:pt idx="16">
                  <c:v>39.5</c:v>
                </c:pt>
                <c:pt idx="17">
                  <c:v>35.200000000000003</c:v>
                </c:pt>
              </c:numCache>
            </c:numRef>
          </c:val>
          <c:smooth val="0"/>
          <c:extLst>
            <c:ext xmlns:c16="http://schemas.microsoft.com/office/drawing/2014/chart" uri="{C3380CC4-5D6E-409C-BE32-E72D297353CC}">
              <c16:uniqueId val="{00000005-03EB-451E-A740-B87D6F673197}"/>
            </c:ext>
          </c:extLst>
        </c:ser>
        <c:ser>
          <c:idx val="3"/>
          <c:order val="3"/>
          <c:tx>
            <c:strRef>
              <c:f>List1!$A$5</c:f>
              <c:strCache>
                <c:ptCount val="1"/>
                <c:pt idx="0">
                  <c:v>nevím,záležitost je příliš složitá</c:v>
                </c:pt>
              </c:strCache>
            </c:strRef>
          </c:tx>
          <c:spPr>
            <a:ln w="19050">
              <a:solidFill>
                <a:schemeClr val="tx1"/>
              </a:solidFill>
            </a:ln>
          </c:spPr>
          <c:marker>
            <c:symbol val="none"/>
          </c:marker>
          <c:cat>
            <c:strRef>
              <c:f>List1!$B$1:$S$1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2019</c:v>
                </c:pt>
                <c:pt idx="14">
                  <c:v>2020</c:v>
                </c:pt>
                <c:pt idx="15">
                  <c:v>2021</c:v>
                </c:pt>
                <c:pt idx="16">
                  <c:v>2022</c:v>
                </c:pt>
                <c:pt idx="17">
                  <c:v>2023</c:v>
                </c:pt>
              </c:strCache>
            </c:strRef>
          </c:cat>
          <c:val>
            <c:numRef>
              <c:f>List1!$B$5:$S$5</c:f>
              <c:numCache>
                <c:formatCode>#,##0</c:formatCode>
                <c:ptCount val="18"/>
                <c:pt idx="0">
                  <c:v>3.732891331984888</c:v>
                </c:pt>
                <c:pt idx="1">
                  <c:v>5.7061239249997184</c:v>
                </c:pt>
                <c:pt idx="2">
                  <c:v>7.6793565180145489</c:v>
                </c:pt>
                <c:pt idx="3">
                  <c:v>7.3212604953805283</c:v>
                </c:pt>
                <c:pt idx="4">
                  <c:v>5.8303116467772256</c:v>
                </c:pt>
                <c:pt idx="5">
                  <c:v>5.2240631743975863</c:v>
                </c:pt>
                <c:pt idx="6">
                  <c:v>4.6424373030264068</c:v>
                </c:pt>
                <c:pt idx="7">
                  <c:v>5.4148897395073137</c:v>
                </c:pt>
                <c:pt idx="8">
                  <c:v>6.1873421759882206</c:v>
                </c:pt>
                <c:pt idx="9">
                  <c:v>4.8066831037948958</c:v>
                </c:pt>
                <c:pt idx="10">
                  <c:v>3.4260240316015702</c:v>
                </c:pt>
                <c:pt idx="11">
                  <c:v>2</c:v>
                </c:pt>
                <c:pt idx="12">
                  <c:v>0.95948042172949966</c:v>
                </c:pt>
                <c:pt idx="13">
                  <c:v>4.9000000000000004</c:v>
                </c:pt>
                <c:pt idx="14">
                  <c:v>7.5</c:v>
                </c:pt>
                <c:pt idx="15">
                  <c:v>5.9</c:v>
                </c:pt>
                <c:pt idx="16">
                  <c:v>8.8000000000000007</c:v>
                </c:pt>
                <c:pt idx="17">
                  <c:v>7.6</c:v>
                </c:pt>
              </c:numCache>
            </c:numRef>
          </c:val>
          <c:smooth val="0"/>
          <c:extLst>
            <c:ext xmlns:c16="http://schemas.microsoft.com/office/drawing/2014/chart" uri="{C3380CC4-5D6E-409C-BE32-E72D297353CC}">
              <c16:uniqueId val="{00000006-03EB-451E-A740-B87D6F673197}"/>
            </c:ext>
          </c:extLst>
        </c:ser>
        <c:dLbls>
          <c:showLegendKey val="0"/>
          <c:showVal val="0"/>
          <c:showCatName val="0"/>
          <c:showSerName val="0"/>
          <c:showPercent val="0"/>
          <c:showBubbleSize val="0"/>
        </c:dLbls>
        <c:smooth val="0"/>
        <c:axId val="396095392"/>
        <c:axId val="396097744"/>
      </c:lineChart>
      <c:catAx>
        <c:axId val="396095392"/>
        <c:scaling>
          <c:orientation val="minMax"/>
        </c:scaling>
        <c:delete val="0"/>
        <c:axPos val="b"/>
        <c:numFmt formatCode="General" sourceLinked="0"/>
        <c:majorTickMark val="none"/>
        <c:minorTickMark val="none"/>
        <c:tickLblPos val="nextTo"/>
        <c:txPr>
          <a:bodyPr rot="0"/>
          <a:lstStyle/>
          <a:p>
            <a:pPr>
              <a:defRPr/>
            </a:pPr>
            <a:endParaRPr lang="cs-CZ"/>
          </a:p>
        </c:txPr>
        <c:crossAx val="396097744"/>
        <c:crosses val="autoZero"/>
        <c:auto val="1"/>
        <c:lblAlgn val="ctr"/>
        <c:lblOffset val="100"/>
        <c:noMultiLvlLbl val="0"/>
      </c:catAx>
      <c:valAx>
        <c:axId val="396097744"/>
        <c:scaling>
          <c:orientation val="minMax"/>
          <c:max val="70"/>
        </c:scaling>
        <c:delete val="0"/>
        <c:axPos val="l"/>
        <c:majorGridlines/>
        <c:numFmt formatCode="#,##0" sourceLinked="0"/>
        <c:majorTickMark val="none"/>
        <c:minorTickMark val="none"/>
        <c:tickLblPos val="nextTo"/>
        <c:spPr>
          <a:ln w="9525">
            <a:noFill/>
          </a:ln>
        </c:spPr>
        <c:crossAx val="396095392"/>
        <c:crosses val="autoZero"/>
        <c:crossBetween val="between"/>
      </c:valAx>
    </c:plotArea>
    <c:legend>
      <c:legendPos val="b"/>
      <c:layout>
        <c:manualLayout>
          <c:xMode val="edge"/>
          <c:yMode val="edge"/>
          <c:x val="0.17037218739417603"/>
          <c:y val="0.85358048781414397"/>
          <c:w val="0.60432237079869899"/>
          <c:h val="0.13943445699375742"/>
        </c:manualLayout>
      </c:layout>
      <c:overlay val="0"/>
    </c:legend>
    <c:plotVisOnly val="1"/>
    <c:dispBlanksAs val="gap"/>
    <c:showDLblsOverMax val="0"/>
  </c:chart>
  <c:txPr>
    <a:bodyPr/>
    <a:lstStyle/>
    <a:p>
      <a:pPr>
        <a:defRPr sz="1000">
          <a:solidFill>
            <a:schemeClr val="tx1"/>
          </a:solidFill>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chemeClr val="tx2"/>
                </a:solidFill>
                <a:latin typeface="+mn-lt"/>
                <a:ea typeface="+mn-ea"/>
                <a:cs typeface="+mn-cs"/>
              </a:defRPr>
            </a:pPr>
            <a:r>
              <a:rPr lang="pt-BR" sz="1400" cap="all" baseline="0" dirty="0">
                <a:solidFill>
                  <a:schemeClr val="tx1"/>
                </a:solidFill>
              </a:rPr>
              <a:t>vhodnost používání sexuálních a erotických</a:t>
            </a:r>
            <a:r>
              <a:rPr lang="cs-CZ" sz="1400" cap="all" baseline="0" dirty="0">
                <a:solidFill>
                  <a:schemeClr val="tx1"/>
                </a:solidFill>
              </a:rPr>
              <a:t> MOTIVŮ</a:t>
            </a:r>
            <a:r>
              <a:rPr lang="pt-BR" sz="1400" cap="all" baseline="0" dirty="0">
                <a:solidFill>
                  <a:schemeClr val="tx1"/>
                </a:solidFill>
              </a:rPr>
              <a:t> </a:t>
            </a:r>
            <a:endParaRPr lang="cs-CZ" sz="1400" cap="all" baseline="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chemeClr val="tx2"/>
                </a:solidFill>
                <a:latin typeface="+mn-lt"/>
                <a:ea typeface="+mn-ea"/>
                <a:cs typeface="+mn-cs"/>
              </a:defRPr>
            </a:pPr>
            <a:r>
              <a:rPr lang="cs-CZ" sz="1050" b="0" i="1" baseline="0" dirty="0">
                <a:solidFill>
                  <a:schemeClr val="tx2"/>
                </a:solidFill>
              </a:rPr>
              <a:t>(data v %, n=1000)</a:t>
            </a:r>
          </a:p>
        </c:rich>
      </c:tx>
      <c:layout>
        <c:manualLayout>
          <c:xMode val="edge"/>
          <c:yMode val="edge"/>
          <c:x val="0.10568396440799507"/>
          <c:y val="4.1459712337630017E-2"/>
        </c:manualLayout>
      </c:layout>
      <c:overlay val="0"/>
    </c:title>
    <c:autoTitleDeleted val="0"/>
    <c:plotArea>
      <c:layout>
        <c:manualLayout>
          <c:layoutTarget val="inner"/>
          <c:xMode val="edge"/>
          <c:yMode val="edge"/>
          <c:x val="0.11760706241875002"/>
          <c:y val="0.29594303156986701"/>
          <c:w val="0.32387725317677563"/>
          <c:h val="0.49651758213197539"/>
        </c:manualLayout>
      </c:layout>
      <c:pieChart>
        <c:varyColors val="1"/>
        <c:ser>
          <c:idx val="0"/>
          <c:order val="0"/>
          <c:tx>
            <c:strRef>
              <c:f>List1!$B$1</c:f>
              <c:strCache>
                <c:ptCount val="1"/>
                <c:pt idx="0">
                  <c:v>Sloupec1</c:v>
                </c:pt>
              </c:strCache>
            </c:strRef>
          </c:tx>
          <c:dPt>
            <c:idx val="0"/>
            <c:bubble3D val="0"/>
            <c:spPr>
              <a:solidFill>
                <a:srgbClr val="5BB531"/>
              </a:solidFill>
            </c:spPr>
            <c:extLst>
              <c:ext xmlns:c16="http://schemas.microsoft.com/office/drawing/2014/chart" uri="{C3380CC4-5D6E-409C-BE32-E72D297353CC}">
                <c16:uniqueId val="{00000001-6E58-4713-83F2-723C296922F4}"/>
              </c:ext>
            </c:extLst>
          </c:dPt>
          <c:dPt>
            <c:idx val="1"/>
            <c:bubble3D val="0"/>
            <c:spPr>
              <a:solidFill>
                <a:schemeClr val="accent1">
                  <a:lumMod val="40000"/>
                  <a:lumOff val="60000"/>
                </a:schemeClr>
              </a:solidFill>
            </c:spPr>
            <c:extLst>
              <c:ext xmlns:c16="http://schemas.microsoft.com/office/drawing/2014/chart" uri="{C3380CC4-5D6E-409C-BE32-E72D297353CC}">
                <c16:uniqueId val="{00000003-6E58-4713-83F2-723C296922F4}"/>
              </c:ext>
            </c:extLst>
          </c:dPt>
          <c:dPt>
            <c:idx val="2"/>
            <c:bubble3D val="0"/>
            <c:spPr>
              <a:solidFill>
                <a:schemeClr val="accent3">
                  <a:lumMod val="60000"/>
                  <a:lumOff val="40000"/>
                </a:schemeClr>
              </a:solidFill>
            </c:spPr>
            <c:extLst>
              <c:ext xmlns:c16="http://schemas.microsoft.com/office/drawing/2014/chart" uri="{C3380CC4-5D6E-409C-BE32-E72D297353CC}">
                <c16:uniqueId val="{00000005-6E58-4713-83F2-723C296922F4}"/>
              </c:ext>
            </c:extLst>
          </c:dPt>
          <c:dPt>
            <c:idx val="3"/>
            <c:bubble3D val="0"/>
            <c:spPr>
              <a:solidFill>
                <a:schemeClr val="accent4">
                  <a:lumMod val="60000"/>
                  <a:lumOff val="40000"/>
                </a:schemeClr>
              </a:solidFill>
            </c:spPr>
            <c:extLst>
              <c:ext xmlns:c16="http://schemas.microsoft.com/office/drawing/2014/chart" uri="{C3380CC4-5D6E-409C-BE32-E72D297353CC}">
                <c16:uniqueId val="{00000007-6E58-4713-83F2-723C296922F4}"/>
              </c:ext>
            </c:extLst>
          </c:dPt>
          <c:dPt>
            <c:idx val="4"/>
            <c:bubble3D val="0"/>
            <c:spPr>
              <a:solidFill>
                <a:srgbClr val="C00000"/>
              </a:solidFill>
            </c:spPr>
            <c:extLst>
              <c:ext xmlns:c16="http://schemas.microsoft.com/office/drawing/2014/chart" uri="{C3380CC4-5D6E-409C-BE32-E72D297353CC}">
                <c16:uniqueId val="{00000009-6E58-4713-83F2-723C296922F4}"/>
              </c:ext>
            </c:extLst>
          </c:dPt>
          <c:dPt>
            <c:idx val="5"/>
            <c:bubble3D val="0"/>
            <c:spPr>
              <a:solidFill>
                <a:schemeClr val="bg1">
                  <a:lumMod val="75000"/>
                </a:schemeClr>
              </a:solidFill>
            </c:spPr>
            <c:extLst>
              <c:ext xmlns:c16="http://schemas.microsoft.com/office/drawing/2014/chart" uri="{C3380CC4-5D6E-409C-BE32-E72D297353CC}">
                <c16:uniqueId val="{0000000B-6E58-4713-83F2-723C296922F4}"/>
              </c:ext>
            </c:extLst>
          </c:dPt>
          <c:dLbls>
            <c:dLbl>
              <c:idx val="0"/>
              <c:numFmt formatCode="#,##0" sourceLinked="0"/>
              <c:spPr/>
              <c:txPr>
                <a:bodyPr/>
                <a:lstStyle/>
                <a:p>
                  <a:pPr>
                    <a:defRPr sz="1000" b="1">
                      <a:solidFill>
                        <a:schemeClr val="bg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1-6E58-4713-83F2-723C296922F4}"/>
                </c:ext>
              </c:extLst>
            </c:dLbl>
            <c:dLbl>
              <c:idx val="1"/>
              <c:numFmt formatCode="#,##0" sourceLinked="0"/>
              <c:spPr/>
              <c:txPr>
                <a:bodyPr/>
                <a:lstStyle/>
                <a:p>
                  <a:pPr>
                    <a:defRPr sz="1000" b="1">
                      <a:solidFill>
                        <a:schemeClr val="tx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3-6E58-4713-83F2-723C296922F4}"/>
                </c:ext>
              </c:extLst>
            </c:dLbl>
            <c:dLbl>
              <c:idx val="4"/>
              <c:numFmt formatCode="#,##0" sourceLinked="0"/>
              <c:spPr/>
              <c:txPr>
                <a:bodyPr/>
                <a:lstStyle/>
                <a:p>
                  <a:pPr>
                    <a:defRPr sz="1000" b="1">
                      <a:solidFill>
                        <a:schemeClr val="bg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9-6E58-4713-83F2-723C296922F4}"/>
                </c:ext>
              </c:extLst>
            </c:dLbl>
            <c:dLbl>
              <c:idx val="5"/>
              <c:numFmt formatCode="#,##0" sourceLinked="0"/>
              <c:spPr/>
              <c:txPr>
                <a:bodyPr/>
                <a:lstStyle/>
                <a:p>
                  <a:pPr>
                    <a:defRPr sz="1000" b="1">
                      <a:solidFill>
                        <a:schemeClr val="tx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B-6E58-4713-83F2-723C296922F4}"/>
                </c:ext>
              </c:extLst>
            </c:dLbl>
            <c:numFmt formatCode="#,##0" sourceLinked="0"/>
            <c:spPr>
              <a:noFill/>
              <a:ln>
                <a:noFill/>
              </a:ln>
              <a:effectLst/>
            </c:spPr>
            <c:txPr>
              <a:bodyPr/>
              <a:lstStyle/>
              <a:p>
                <a:pPr>
                  <a:defRPr sz="1000" b="1"/>
                </a:pPr>
                <a:endParaRPr lang="cs-CZ"/>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List1!$A$2:$A$7</c:f>
              <c:strCache>
                <c:ptCount val="6"/>
                <c:pt idx="0">
                  <c:v>Tyto reklamy se mi líbí</c:v>
                </c:pt>
                <c:pt idx="1">
                  <c:v>Líbí se mi to, jen když se hodí k nabízenému výrobku</c:v>
                </c:pt>
                <c:pt idx="2">
                  <c:v>Příliš se mi to nelíbí, ale nevadí mi</c:v>
                </c:pt>
                <c:pt idx="3">
                  <c:v>Vůbec se mi to nelíbí, vadí mi to</c:v>
                </c:pt>
                <c:pt idx="4">
                  <c:v>Vůbec se mi to nelíbí, pobuřuje mě to, mělo by to být zakázané</c:v>
                </c:pt>
                <c:pt idx="5">
                  <c:v>Tento problém mě vůbec nezajímá, nemám potřebu se k tomu vyjádřit</c:v>
                </c:pt>
              </c:strCache>
            </c:strRef>
          </c:cat>
          <c:val>
            <c:numRef>
              <c:f>List1!$B$2:$B$7</c:f>
              <c:numCache>
                <c:formatCode>###0</c:formatCode>
                <c:ptCount val="6"/>
                <c:pt idx="0">
                  <c:v>8.6</c:v>
                </c:pt>
                <c:pt idx="1">
                  <c:v>32</c:v>
                </c:pt>
                <c:pt idx="2">
                  <c:v>27.1</c:v>
                </c:pt>
                <c:pt idx="3">
                  <c:v>12</c:v>
                </c:pt>
                <c:pt idx="4">
                  <c:v>4.7</c:v>
                </c:pt>
                <c:pt idx="5">
                  <c:v>15.6</c:v>
                </c:pt>
              </c:numCache>
            </c:numRef>
          </c:val>
          <c:extLst>
            <c:ext xmlns:c16="http://schemas.microsoft.com/office/drawing/2014/chart" uri="{C3380CC4-5D6E-409C-BE32-E72D297353CC}">
              <c16:uniqueId val="{0000000C-6E58-4713-83F2-723C296922F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9908026092338947"/>
          <c:y val="0.24996244104190446"/>
          <c:w val="0.47471691457081988"/>
          <c:h val="0.65050632000484787"/>
        </c:manualLayout>
      </c:layout>
      <c:overlay val="1"/>
      <c:spPr>
        <a:noFill/>
      </c:spPr>
      <c:txPr>
        <a:bodyPr/>
        <a:lstStyle/>
        <a:p>
          <a:pPr>
            <a:defRPr sz="1000"/>
          </a:pPr>
          <a:endParaRPr lang="cs-CZ"/>
        </a:p>
      </c:txPr>
    </c:legend>
    <c:plotVisOnly val="1"/>
    <c:dispBlanksAs val="zero"/>
    <c:showDLblsOverMax val="0"/>
  </c:chart>
  <c:txPr>
    <a:bodyPr/>
    <a:lstStyle/>
    <a:p>
      <a:pPr>
        <a:defRPr sz="1800"/>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80" b="1" i="0" u="none" strike="noStrike" kern="1200" baseline="0">
                <a:solidFill>
                  <a:srgbClr val="595959"/>
                </a:solidFill>
                <a:latin typeface="+mn-lt"/>
                <a:ea typeface="+mn-ea"/>
                <a:cs typeface="+mn-cs"/>
              </a:defRPr>
            </a:pPr>
            <a:r>
              <a:rPr lang="cs-CZ" sz="1400" b="1" i="0" kern="1200" baseline="0" dirty="0">
                <a:solidFill>
                  <a:schemeClr val="tx1"/>
                </a:solidFill>
              </a:rPr>
              <a:t>Dle pohlaví</a:t>
            </a:r>
          </a:p>
          <a:p>
            <a:pPr marL="0" marR="0" indent="0" algn="ctr" defTabSz="914400" rtl="0" eaLnBrk="1" fontAlgn="auto" latinLnBrk="0" hangingPunct="1">
              <a:lnSpc>
                <a:spcPct val="100000"/>
              </a:lnSpc>
              <a:spcBef>
                <a:spcPts val="0"/>
              </a:spcBef>
              <a:spcAft>
                <a:spcPts val="0"/>
              </a:spcAft>
              <a:buClrTx/>
              <a:buSzTx/>
              <a:buFontTx/>
              <a:buNone/>
              <a:tabLst/>
              <a:defRPr sz="1080" b="1" i="0" u="none" strike="noStrike" kern="1200" baseline="0">
                <a:solidFill>
                  <a:srgbClr val="595959"/>
                </a:solidFill>
                <a:latin typeface="+mn-lt"/>
                <a:ea typeface="+mn-ea"/>
                <a:cs typeface="+mn-cs"/>
              </a:defRPr>
            </a:pPr>
            <a:r>
              <a:rPr lang="cs-CZ" sz="1050" b="0" i="1" kern="1200" baseline="0" dirty="0">
                <a:solidFill>
                  <a:srgbClr val="595959"/>
                </a:solidFill>
              </a:rPr>
              <a:t>(data v %, n=1000)</a:t>
            </a:r>
            <a:endParaRPr lang="cs-CZ" sz="1400" dirty="0"/>
          </a:p>
        </c:rich>
      </c:tx>
      <c:layout>
        <c:manualLayout>
          <c:xMode val="edge"/>
          <c:yMode val="edge"/>
          <c:x val="0.3733144574350129"/>
          <c:y val="3.3691279672629013E-3"/>
        </c:manualLayout>
      </c:layout>
      <c:overlay val="0"/>
    </c:title>
    <c:autoTitleDeleted val="0"/>
    <c:plotArea>
      <c:layout>
        <c:manualLayout>
          <c:layoutTarget val="inner"/>
          <c:xMode val="edge"/>
          <c:yMode val="edge"/>
          <c:x val="4.3316363553580033E-2"/>
          <c:y val="0.16671289798653174"/>
          <c:w val="0.93307884272120611"/>
          <c:h val="0.56074375574431123"/>
        </c:manualLayout>
      </c:layout>
      <c:barChart>
        <c:barDir val="col"/>
        <c:grouping val="percentStacked"/>
        <c:varyColors val="0"/>
        <c:ser>
          <c:idx val="0"/>
          <c:order val="0"/>
          <c:tx>
            <c:strRef>
              <c:f>List1!$B$1</c:f>
              <c:strCache>
                <c:ptCount val="1"/>
                <c:pt idx="0">
                  <c:v>Tyto reklamy se mi líbí</c:v>
                </c:pt>
              </c:strCache>
            </c:strRef>
          </c:tx>
          <c:spPr>
            <a:solidFill>
              <a:srgbClr val="5BB531"/>
            </a:solidFill>
          </c:spPr>
          <c:invertIfNegative val="0"/>
          <c:dLbls>
            <c:dLbl>
              <c:idx val="2"/>
              <c:layout>
                <c:manualLayout>
                  <c:x val="0"/>
                  <c:y val="9.3759836869977461E-3"/>
                </c:manualLayout>
              </c:layout>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13-457F-8F8B-0C52446A9FCA}"/>
                </c:ext>
              </c:extLst>
            </c:dLbl>
            <c:dLbl>
              <c:idx val="3"/>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4113-457F-8F8B-0C52446A9FCA}"/>
                </c:ext>
              </c:extLst>
            </c:dLbl>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muž</c:v>
                </c:pt>
                <c:pt idx="3">
                  <c:v>žena</c:v>
                </c:pt>
              </c:strCache>
            </c:strRef>
          </c:cat>
          <c:val>
            <c:numRef>
              <c:f>List1!$B$2:$B$5</c:f>
              <c:numCache>
                <c:formatCode>General</c:formatCode>
                <c:ptCount val="4"/>
                <c:pt idx="0" formatCode="###0">
                  <c:v>8.6</c:v>
                </c:pt>
                <c:pt idx="2" formatCode="0">
                  <c:v>12.778904665314403</c:v>
                </c:pt>
                <c:pt idx="3" formatCode="0">
                  <c:v>4.5364891518737673</c:v>
                </c:pt>
              </c:numCache>
            </c:numRef>
          </c:val>
          <c:extLst>
            <c:ext xmlns:c16="http://schemas.microsoft.com/office/drawing/2014/chart" uri="{C3380CC4-5D6E-409C-BE32-E72D297353CC}">
              <c16:uniqueId val="{00000002-4113-457F-8F8B-0C52446A9FCA}"/>
            </c:ext>
          </c:extLst>
        </c:ser>
        <c:ser>
          <c:idx val="1"/>
          <c:order val="1"/>
          <c:tx>
            <c:strRef>
              <c:f>List1!$C$1</c:f>
              <c:strCache>
                <c:ptCount val="1"/>
                <c:pt idx="0">
                  <c:v>Líbí se mi to, jen když se hodí k nabízenému výrobku</c:v>
                </c:pt>
              </c:strCache>
            </c:strRef>
          </c:tx>
          <c:spPr>
            <a:solidFill>
              <a:schemeClr val="accent1">
                <a:lumMod val="40000"/>
                <a:lumOff val="60000"/>
              </a:schemeClr>
            </a:solidFill>
          </c:spPr>
          <c:invertIfNegative val="0"/>
          <c:dLbls>
            <c:dLbl>
              <c:idx val="2"/>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4113-457F-8F8B-0C52446A9FCA}"/>
                </c:ext>
              </c:extLst>
            </c:dLbl>
            <c:dLbl>
              <c:idx val="3"/>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4-4113-457F-8F8B-0C52446A9FCA}"/>
                </c:ext>
              </c:extLst>
            </c:dLbl>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muž</c:v>
                </c:pt>
                <c:pt idx="3">
                  <c:v>žena</c:v>
                </c:pt>
              </c:strCache>
            </c:strRef>
          </c:cat>
          <c:val>
            <c:numRef>
              <c:f>List1!$C$2:$C$5</c:f>
              <c:numCache>
                <c:formatCode>General</c:formatCode>
                <c:ptCount val="4"/>
                <c:pt idx="0" formatCode="###0">
                  <c:v>32</c:v>
                </c:pt>
                <c:pt idx="2" formatCode="0">
                  <c:v>38.133874239350909</c:v>
                </c:pt>
                <c:pt idx="3" formatCode="0">
                  <c:v>26.035502958579883</c:v>
                </c:pt>
              </c:numCache>
            </c:numRef>
          </c:val>
          <c:extLst>
            <c:ext xmlns:c16="http://schemas.microsoft.com/office/drawing/2014/chart" uri="{C3380CC4-5D6E-409C-BE32-E72D297353CC}">
              <c16:uniqueId val="{00000005-4113-457F-8F8B-0C52446A9FCA}"/>
            </c:ext>
          </c:extLst>
        </c:ser>
        <c:ser>
          <c:idx val="5"/>
          <c:order val="2"/>
          <c:tx>
            <c:strRef>
              <c:f>List1!$G$1</c:f>
              <c:strCache>
                <c:ptCount val="1"/>
                <c:pt idx="0">
                  <c:v>Tento problém mě vůbec nezajímá, nemám potřebu se k tomu vyjádřit</c:v>
                </c:pt>
              </c:strCache>
            </c:strRef>
          </c:tx>
          <c:spPr>
            <a:solidFill>
              <a:schemeClr val="bg1">
                <a:lumMod val="75000"/>
              </a:schemeClr>
            </a:solidFill>
          </c:spPr>
          <c:invertIfNegative val="0"/>
          <c:dLbls>
            <c:spPr>
              <a:noFill/>
              <a:ln>
                <a:noFill/>
              </a:ln>
              <a:effectLst/>
            </c:spPr>
            <c:txPr>
              <a:bodyPr/>
              <a:lstStyle/>
              <a:p>
                <a:pPr algn="ctr">
                  <a:defRPr lang="cs-CZ" sz="10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muž</c:v>
                </c:pt>
                <c:pt idx="3">
                  <c:v>žena</c:v>
                </c:pt>
              </c:strCache>
            </c:strRef>
          </c:cat>
          <c:val>
            <c:numRef>
              <c:f>List1!$G$2:$G$5</c:f>
              <c:numCache>
                <c:formatCode>General</c:formatCode>
                <c:ptCount val="4"/>
                <c:pt idx="0" formatCode="###0">
                  <c:v>15.6</c:v>
                </c:pt>
                <c:pt idx="2" formatCode="0">
                  <c:v>14.198782961460447</c:v>
                </c:pt>
                <c:pt idx="3" formatCode="0">
                  <c:v>16.962524654832347</c:v>
                </c:pt>
              </c:numCache>
            </c:numRef>
          </c:val>
          <c:extLst>
            <c:ext xmlns:c16="http://schemas.microsoft.com/office/drawing/2014/chart" uri="{C3380CC4-5D6E-409C-BE32-E72D297353CC}">
              <c16:uniqueId val="{00000006-4113-457F-8F8B-0C52446A9FCA}"/>
            </c:ext>
          </c:extLst>
        </c:ser>
        <c:ser>
          <c:idx val="4"/>
          <c:order val="3"/>
          <c:tx>
            <c:strRef>
              <c:f>List1!$D$1</c:f>
              <c:strCache>
                <c:ptCount val="1"/>
                <c:pt idx="0">
                  <c:v>Příliš se mi to nelíbí, ale nevadí mi</c:v>
                </c:pt>
              </c:strCache>
            </c:strRef>
          </c:tx>
          <c:spPr>
            <a:solidFill>
              <a:schemeClr val="accent3">
                <a:lumMod val="60000"/>
                <a:lumOff val="40000"/>
              </a:schemeClr>
            </a:solidFill>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4113-457F-8F8B-0C52446A9FCA}"/>
                </c:ext>
              </c:extLst>
            </c:dLbl>
            <c:dLbl>
              <c:idx val="2"/>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8-4113-457F-8F8B-0C52446A9FCA}"/>
                </c:ext>
              </c:extLst>
            </c:dLbl>
            <c:dLbl>
              <c:idx val="3"/>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9-4113-457F-8F8B-0C52446A9FCA}"/>
                </c:ext>
              </c:extLst>
            </c:dLbl>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muž</c:v>
                </c:pt>
                <c:pt idx="3">
                  <c:v>žena</c:v>
                </c:pt>
              </c:strCache>
            </c:strRef>
          </c:cat>
          <c:val>
            <c:numRef>
              <c:f>List1!$D$2:$D$5</c:f>
              <c:numCache>
                <c:formatCode>General</c:formatCode>
                <c:ptCount val="4"/>
                <c:pt idx="0" formatCode="###0">
                  <c:v>27.1</c:v>
                </c:pt>
                <c:pt idx="2" formatCode="0">
                  <c:v>22.920892494929006</c:v>
                </c:pt>
                <c:pt idx="3" formatCode="0">
                  <c:v>31.163708086785007</c:v>
                </c:pt>
              </c:numCache>
            </c:numRef>
          </c:val>
          <c:extLst>
            <c:ext xmlns:c16="http://schemas.microsoft.com/office/drawing/2014/chart" uri="{C3380CC4-5D6E-409C-BE32-E72D297353CC}">
              <c16:uniqueId val="{0000000A-4113-457F-8F8B-0C52446A9FCA}"/>
            </c:ext>
          </c:extLst>
        </c:ser>
        <c:ser>
          <c:idx val="2"/>
          <c:order val="4"/>
          <c:tx>
            <c:strRef>
              <c:f>List1!$E$1</c:f>
              <c:strCache>
                <c:ptCount val="1"/>
                <c:pt idx="0">
                  <c:v>Vůbec se mi to nelíbí, vadí mi to</c:v>
                </c:pt>
              </c:strCache>
            </c:strRef>
          </c:tx>
          <c:spPr>
            <a:solidFill>
              <a:schemeClr val="accent4">
                <a:lumMod val="60000"/>
                <a:lumOff val="40000"/>
              </a:schemeClr>
            </a:solidFill>
          </c:spPr>
          <c:invertIfNegative val="0"/>
          <c:dLbls>
            <c:dLbl>
              <c:idx val="2"/>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B-4113-457F-8F8B-0C52446A9FCA}"/>
                </c:ext>
              </c:extLst>
            </c:dLbl>
            <c:dLbl>
              <c:idx val="3"/>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C-4113-457F-8F8B-0C52446A9FCA}"/>
                </c:ext>
              </c:extLst>
            </c:dLbl>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muž</c:v>
                </c:pt>
                <c:pt idx="3">
                  <c:v>žena</c:v>
                </c:pt>
              </c:strCache>
            </c:strRef>
          </c:cat>
          <c:val>
            <c:numRef>
              <c:f>List1!$E$2:$E$5</c:f>
              <c:numCache>
                <c:formatCode>General</c:formatCode>
                <c:ptCount val="4"/>
                <c:pt idx="0" formatCode="###0">
                  <c:v>12</c:v>
                </c:pt>
                <c:pt idx="2" formatCode="0">
                  <c:v>7.0993914807302234</c:v>
                </c:pt>
                <c:pt idx="3" formatCode="0">
                  <c:v>16.765285996055226</c:v>
                </c:pt>
              </c:numCache>
            </c:numRef>
          </c:val>
          <c:extLst>
            <c:ext xmlns:c16="http://schemas.microsoft.com/office/drawing/2014/chart" uri="{C3380CC4-5D6E-409C-BE32-E72D297353CC}">
              <c16:uniqueId val="{0000000D-4113-457F-8F8B-0C52446A9FCA}"/>
            </c:ext>
          </c:extLst>
        </c:ser>
        <c:ser>
          <c:idx val="3"/>
          <c:order val="5"/>
          <c:tx>
            <c:strRef>
              <c:f>List1!$F$1</c:f>
              <c:strCache>
                <c:ptCount val="1"/>
                <c:pt idx="0">
                  <c:v>Vůbec se mi to nelíbí, pobuřuje mě to, mělo by to být zakázané</c:v>
                </c:pt>
              </c:strCache>
            </c:strRef>
          </c:tx>
          <c:spPr>
            <a:solidFill>
              <a:srgbClr val="C00000"/>
            </a:solidFill>
          </c:spPr>
          <c:invertIfNegative val="0"/>
          <c:dLbls>
            <c:spPr>
              <a:noFill/>
              <a:ln>
                <a:noFill/>
              </a:ln>
              <a:effectLst/>
            </c:spPr>
            <c:txPr>
              <a:bodyPr/>
              <a:lstStyle/>
              <a:p>
                <a:pPr algn="ctr">
                  <a:defRPr lang="cs-CZ" sz="10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Celkem</c:v>
                </c:pt>
                <c:pt idx="2">
                  <c:v>muž</c:v>
                </c:pt>
                <c:pt idx="3">
                  <c:v>žena</c:v>
                </c:pt>
              </c:strCache>
            </c:strRef>
          </c:cat>
          <c:val>
            <c:numRef>
              <c:f>List1!$F$2:$F$5</c:f>
              <c:numCache>
                <c:formatCode>General</c:formatCode>
                <c:ptCount val="4"/>
                <c:pt idx="0" formatCode="###0">
                  <c:v>4.7</c:v>
                </c:pt>
                <c:pt idx="2" formatCode="0">
                  <c:v>4.8681541582150096</c:v>
                </c:pt>
                <c:pt idx="3" formatCode="0">
                  <c:v>4.5364891518737673</c:v>
                </c:pt>
              </c:numCache>
            </c:numRef>
          </c:val>
          <c:extLst>
            <c:ext xmlns:c16="http://schemas.microsoft.com/office/drawing/2014/chart" uri="{C3380CC4-5D6E-409C-BE32-E72D297353CC}">
              <c16:uniqueId val="{0000000E-4113-457F-8F8B-0C52446A9FCA}"/>
            </c:ext>
          </c:extLst>
        </c:ser>
        <c:dLbls>
          <c:showLegendKey val="0"/>
          <c:showVal val="0"/>
          <c:showCatName val="0"/>
          <c:showSerName val="0"/>
          <c:showPercent val="0"/>
          <c:showBubbleSize val="0"/>
        </c:dLbls>
        <c:gapWidth val="65"/>
        <c:overlap val="100"/>
        <c:axId val="396817720"/>
        <c:axId val="396812232"/>
      </c:barChart>
      <c:catAx>
        <c:axId val="396817720"/>
        <c:scaling>
          <c:orientation val="minMax"/>
        </c:scaling>
        <c:delete val="0"/>
        <c:axPos val="b"/>
        <c:numFmt formatCode="General" sourceLinked="0"/>
        <c:majorTickMark val="out"/>
        <c:minorTickMark val="none"/>
        <c:tickLblPos val="nextTo"/>
        <c:txPr>
          <a:bodyPr/>
          <a:lstStyle/>
          <a:p>
            <a:pPr>
              <a:defRPr sz="1000"/>
            </a:pPr>
            <a:endParaRPr lang="cs-CZ"/>
          </a:p>
        </c:txPr>
        <c:crossAx val="396812232"/>
        <c:crossesAt val="0"/>
        <c:auto val="1"/>
        <c:lblAlgn val="ctr"/>
        <c:lblOffset val="100"/>
        <c:noMultiLvlLbl val="0"/>
      </c:catAx>
      <c:valAx>
        <c:axId val="396812232"/>
        <c:scaling>
          <c:orientation val="minMax"/>
        </c:scaling>
        <c:delete val="0"/>
        <c:axPos val="r"/>
        <c:majorGridlines>
          <c:spPr>
            <a:ln>
              <a:prstDash val="sysDot"/>
            </a:ln>
          </c:spPr>
        </c:majorGridlines>
        <c:numFmt formatCode="0%" sourceLinked="1"/>
        <c:majorTickMark val="none"/>
        <c:minorTickMark val="none"/>
        <c:tickLblPos val="low"/>
        <c:crossAx val="396817720"/>
        <c:crosses val="max"/>
        <c:crossBetween val="between"/>
        <c:majorUnit val="0.2"/>
        <c:minorUnit val="2.0000000000000011E-2"/>
      </c:valAx>
    </c:plotArea>
    <c:plotVisOnly val="1"/>
    <c:dispBlanksAs val="gap"/>
    <c:showDLblsOverMax val="0"/>
  </c:chart>
  <c:txPr>
    <a:bodyPr/>
    <a:lstStyle/>
    <a:p>
      <a:pPr>
        <a:defRPr sz="9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0" y="4"/>
            <a:ext cx="2972393" cy="494031"/>
          </a:xfrm>
          <a:prstGeom prst="rect">
            <a:avLst/>
          </a:prstGeom>
        </p:spPr>
        <p:txBody>
          <a:bodyPr vert="horz" lIns="90851" tIns="45426" rIns="90851" bIns="45426" rtlCol="0"/>
          <a:lstStyle>
            <a:lvl1pPr algn="l">
              <a:defRPr sz="1200"/>
            </a:lvl1pPr>
          </a:lstStyle>
          <a:p>
            <a:endParaRPr lang="cs-CZ" dirty="0"/>
          </a:p>
        </p:txBody>
      </p:sp>
      <p:sp>
        <p:nvSpPr>
          <p:cNvPr id="3" name="Zástupný symbol pro datum 2"/>
          <p:cNvSpPr>
            <a:spLocks noGrp="1"/>
          </p:cNvSpPr>
          <p:nvPr>
            <p:ph type="dt" sz="quarter" idx="1"/>
          </p:nvPr>
        </p:nvSpPr>
        <p:spPr>
          <a:xfrm>
            <a:off x="3883991" y="4"/>
            <a:ext cx="2972392" cy="494031"/>
          </a:xfrm>
          <a:prstGeom prst="rect">
            <a:avLst/>
          </a:prstGeom>
        </p:spPr>
        <p:txBody>
          <a:bodyPr vert="horz" lIns="90851" tIns="45426" rIns="90851" bIns="45426" rtlCol="0"/>
          <a:lstStyle>
            <a:lvl1pPr algn="r">
              <a:defRPr sz="1200"/>
            </a:lvl1pPr>
          </a:lstStyle>
          <a:p>
            <a:fld id="{57D24BA8-18F5-4BDE-8F11-B8039600C71A}" type="datetimeFigureOut">
              <a:rPr lang="cs-CZ" smtClean="0"/>
              <a:pPr/>
              <a:t>23.02.2023</a:t>
            </a:fld>
            <a:endParaRPr lang="cs-CZ" dirty="0"/>
          </a:p>
        </p:txBody>
      </p:sp>
      <p:sp>
        <p:nvSpPr>
          <p:cNvPr id="4" name="Zástupný symbol pro zápatí 3"/>
          <p:cNvSpPr>
            <a:spLocks noGrp="1"/>
          </p:cNvSpPr>
          <p:nvPr>
            <p:ph type="ftr" sz="quarter" idx="2"/>
          </p:nvPr>
        </p:nvSpPr>
        <p:spPr>
          <a:xfrm>
            <a:off x="10" y="9377052"/>
            <a:ext cx="2972393" cy="494031"/>
          </a:xfrm>
          <a:prstGeom prst="rect">
            <a:avLst/>
          </a:prstGeom>
        </p:spPr>
        <p:txBody>
          <a:bodyPr vert="horz" lIns="90851" tIns="45426" rIns="90851" bIns="45426"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3991" y="9377052"/>
            <a:ext cx="2972392" cy="494031"/>
          </a:xfrm>
          <a:prstGeom prst="rect">
            <a:avLst/>
          </a:prstGeom>
        </p:spPr>
        <p:txBody>
          <a:bodyPr vert="horz" lIns="90851" tIns="45426" rIns="90851" bIns="45426" rtlCol="0" anchor="b"/>
          <a:lstStyle>
            <a:lvl1pPr algn="r">
              <a:defRPr sz="1200"/>
            </a:lvl1pPr>
          </a:lstStyle>
          <a:p>
            <a:fld id="{6E478B5C-B551-40CC-816C-AB8600828920}" type="slidenum">
              <a:rPr lang="cs-CZ" smtClean="0"/>
              <a:pPr/>
              <a:t>‹#›</a:t>
            </a:fld>
            <a:endParaRPr lang="cs-CZ" dirty="0"/>
          </a:p>
        </p:txBody>
      </p:sp>
    </p:spTree>
    <p:extLst>
      <p:ext uri="{BB962C8B-B14F-4D97-AF65-F5344CB8AC3E}">
        <p14:creationId xmlns:p14="http://schemas.microsoft.com/office/powerpoint/2010/main" val="3191940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8" y="0"/>
            <a:ext cx="2971801" cy="493633"/>
          </a:xfrm>
          <a:prstGeom prst="rect">
            <a:avLst/>
          </a:prstGeom>
        </p:spPr>
        <p:txBody>
          <a:bodyPr vert="horz" lIns="90070" tIns="45035" rIns="90070" bIns="45035" rtlCol="0"/>
          <a:lstStyle>
            <a:lvl1pPr algn="l">
              <a:defRPr sz="1200"/>
            </a:lvl1pPr>
          </a:lstStyle>
          <a:p>
            <a:endParaRPr lang="cs-CZ" dirty="0"/>
          </a:p>
        </p:txBody>
      </p:sp>
      <p:sp>
        <p:nvSpPr>
          <p:cNvPr id="3" name="Zástupný symbol pro datum 2"/>
          <p:cNvSpPr>
            <a:spLocks noGrp="1"/>
          </p:cNvSpPr>
          <p:nvPr>
            <p:ph type="dt" idx="1"/>
          </p:nvPr>
        </p:nvSpPr>
        <p:spPr>
          <a:xfrm>
            <a:off x="3884621" y="0"/>
            <a:ext cx="2971801" cy="493633"/>
          </a:xfrm>
          <a:prstGeom prst="rect">
            <a:avLst/>
          </a:prstGeom>
        </p:spPr>
        <p:txBody>
          <a:bodyPr vert="horz" lIns="90070" tIns="45035" rIns="90070" bIns="45035" rtlCol="0"/>
          <a:lstStyle>
            <a:lvl1pPr algn="r">
              <a:defRPr sz="1200"/>
            </a:lvl1pPr>
          </a:lstStyle>
          <a:p>
            <a:fld id="{D4E0FD27-06ED-4E5B-A9C3-2FA64C46007C}" type="datetimeFigureOut">
              <a:rPr lang="cs-CZ" smtClean="0"/>
              <a:pPr/>
              <a:t>23.02.2023</a:t>
            </a:fld>
            <a:endParaRPr lang="cs-CZ" dirty="0"/>
          </a:p>
        </p:txBody>
      </p:sp>
      <p:sp>
        <p:nvSpPr>
          <p:cNvPr id="4" name="Zástupný symbol pro obrázek snímku 3"/>
          <p:cNvSpPr>
            <a:spLocks noGrp="1" noRot="1" noChangeAspect="1"/>
          </p:cNvSpPr>
          <p:nvPr>
            <p:ph type="sldImg" idx="2"/>
          </p:nvPr>
        </p:nvSpPr>
        <p:spPr>
          <a:xfrm>
            <a:off x="963613" y="741363"/>
            <a:ext cx="4932362" cy="3698875"/>
          </a:xfrm>
          <a:prstGeom prst="rect">
            <a:avLst/>
          </a:prstGeom>
          <a:noFill/>
          <a:ln w="12700">
            <a:solidFill>
              <a:prstClr val="black"/>
            </a:solidFill>
          </a:ln>
        </p:spPr>
        <p:txBody>
          <a:bodyPr vert="horz" lIns="90070" tIns="45035" rIns="90070" bIns="45035" rtlCol="0" anchor="ctr"/>
          <a:lstStyle/>
          <a:p>
            <a:endParaRPr lang="cs-CZ" dirty="0"/>
          </a:p>
        </p:txBody>
      </p:sp>
      <p:sp>
        <p:nvSpPr>
          <p:cNvPr id="5" name="Zástupný symbol pro poznámky 4"/>
          <p:cNvSpPr>
            <a:spLocks noGrp="1"/>
          </p:cNvSpPr>
          <p:nvPr>
            <p:ph type="body" sz="quarter" idx="3"/>
          </p:nvPr>
        </p:nvSpPr>
        <p:spPr>
          <a:xfrm>
            <a:off x="685800" y="4689520"/>
            <a:ext cx="5486400" cy="4442698"/>
          </a:xfrm>
          <a:prstGeom prst="rect">
            <a:avLst/>
          </a:prstGeom>
        </p:spPr>
        <p:txBody>
          <a:bodyPr vert="horz" lIns="90070" tIns="45035" rIns="90070" bIns="45035"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8" y="9377316"/>
            <a:ext cx="2971801" cy="493633"/>
          </a:xfrm>
          <a:prstGeom prst="rect">
            <a:avLst/>
          </a:prstGeom>
        </p:spPr>
        <p:txBody>
          <a:bodyPr vert="horz" lIns="90070" tIns="45035" rIns="90070" bIns="45035"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21" y="9377316"/>
            <a:ext cx="2971801" cy="493633"/>
          </a:xfrm>
          <a:prstGeom prst="rect">
            <a:avLst/>
          </a:prstGeom>
        </p:spPr>
        <p:txBody>
          <a:bodyPr vert="horz" lIns="90070" tIns="45035" rIns="90070" bIns="45035" rtlCol="0" anchor="b"/>
          <a:lstStyle>
            <a:lvl1pPr algn="r">
              <a:defRPr sz="1200"/>
            </a:lvl1pPr>
          </a:lstStyle>
          <a:p>
            <a:fld id="{A27FF8C5-5B07-4798-9E60-817C358A3CAC}" type="slidenum">
              <a:rPr lang="cs-CZ" smtClean="0"/>
              <a:pPr/>
              <a:t>‹#›</a:t>
            </a:fld>
            <a:endParaRPr lang="cs-CZ" dirty="0"/>
          </a:p>
        </p:txBody>
      </p:sp>
    </p:spTree>
    <p:extLst>
      <p:ext uri="{BB962C8B-B14F-4D97-AF65-F5344CB8AC3E}">
        <p14:creationId xmlns:p14="http://schemas.microsoft.com/office/powerpoint/2010/main" val="392977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1</a:t>
            </a:fld>
            <a:endParaRPr lang="cs-CZ" dirty="0"/>
          </a:p>
        </p:txBody>
      </p:sp>
    </p:spTree>
    <p:extLst>
      <p:ext uri="{BB962C8B-B14F-4D97-AF65-F5344CB8AC3E}">
        <p14:creationId xmlns:p14="http://schemas.microsoft.com/office/powerpoint/2010/main" val="294883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Syndikovaný robustní, spolehlivý  výzkum, vedený osobními rozhovory, což je nejreprezentativnější metoda .  Díky hlídané struktuře vzorku nám dává oprávnění zobecnit na celou populaci ČR.</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D73206-AEE7-4F9D-89F9-7D74C26FD269}" type="slidenum">
              <a:rPr lang="cs-CZ">
                <a:latin typeface="Arial" charset="0"/>
                <a:cs typeface="Arial" charset="0"/>
              </a:rPr>
              <a:pPr/>
              <a:t>2</a:t>
            </a:fld>
            <a:endParaRPr lang="cs-CZ">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4</a:t>
            </a:fld>
            <a:endParaRPr lang="cs-CZ" dirty="0"/>
          </a:p>
        </p:txBody>
      </p:sp>
    </p:spTree>
    <p:extLst>
      <p:ext uri="{BB962C8B-B14F-4D97-AF65-F5344CB8AC3E}">
        <p14:creationId xmlns:p14="http://schemas.microsoft.com/office/powerpoint/2010/main" val="305813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V porovnání mediálních kanálů nejvíce obtěžuje respondenty reklama v televizi, dále pak na internetu a v podobě letáků do schránek.. Ostatní mediatypy se pohybují pod hranicí 50%. Toto souvisí s vysoce agresívními formáty,které ruší uživatele, u Tv je to přerušování programu, u internetu pop okna, která zakrývají obrazovku. Reklamu v časopise každý může vynechat, takže ho neirituje tolik.</a:t>
            </a:r>
          </a:p>
          <a:p>
            <a:pPr>
              <a:spcBef>
                <a:spcPct val="0"/>
              </a:spcBef>
            </a:pPr>
            <a:r>
              <a:rPr lang="cs-CZ"/>
              <a:t>Nejvyšší „poptávka“ je naopak po reklamě v místě prodeje.  Situace  v posledních letech nevykazuje žádný významný trend.</a:t>
            </a:r>
          </a:p>
          <a:p>
            <a:pPr>
              <a:spcBef>
                <a:spcPct val="0"/>
              </a:spcBef>
            </a:pPr>
            <a:endParaRPr lang="cs-CZ"/>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718350-8D9E-48A0-B2EF-8A371AF79623}" type="slidenum">
              <a:rPr lang="cs-CZ">
                <a:latin typeface="Arial" charset="0"/>
                <a:cs typeface="Arial" charset="0"/>
              </a:rPr>
              <a:pPr/>
              <a:t>7</a:t>
            </a:fld>
            <a:endParaRPr lang="cs-CZ">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27</a:t>
            </a:fld>
            <a:endParaRPr lang="cs-CZ" dirty="0"/>
          </a:p>
        </p:txBody>
      </p:sp>
    </p:spTree>
    <p:extLst>
      <p:ext uri="{BB962C8B-B14F-4D97-AF65-F5344CB8AC3E}">
        <p14:creationId xmlns:p14="http://schemas.microsoft.com/office/powerpoint/2010/main" val="172514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49</a:t>
            </a:fld>
            <a:endParaRPr lang="cs-CZ" dirty="0"/>
          </a:p>
        </p:txBody>
      </p:sp>
    </p:spTree>
    <p:extLst>
      <p:ext uri="{BB962C8B-B14F-4D97-AF65-F5344CB8AC3E}">
        <p14:creationId xmlns:p14="http://schemas.microsoft.com/office/powerpoint/2010/main" val="204463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Úvodní slide">
    <p:spTree>
      <p:nvGrpSpPr>
        <p:cNvPr id="1" name=""/>
        <p:cNvGrpSpPr/>
        <p:nvPr/>
      </p:nvGrpSpPr>
      <p:grpSpPr>
        <a:xfrm>
          <a:off x="0" y="0"/>
          <a:ext cx="0" cy="0"/>
          <a:chOff x="0" y="0"/>
          <a:chExt cx="0" cy="0"/>
        </a:xfrm>
      </p:grpSpPr>
      <p:sp>
        <p:nvSpPr>
          <p:cNvPr id="11" name="Obdélník 10"/>
          <p:cNvSpPr/>
          <p:nvPr userDrawn="1"/>
        </p:nvSpPr>
        <p:spPr>
          <a:xfrm>
            <a:off x="0" y="764704"/>
            <a:ext cx="9144000" cy="4104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8456285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Základní textové pole">
    <p:spTree>
      <p:nvGrpSpPr>
        <p:cNvPr id="1" name=""/>
        <p:cNvGrpSpPr/>
        <p:nvPr/>
      </p:nvGrpSpPr>
      <p:grpSpPr>
        <a:xfrm>
          <a:off x="0" y="0"/>
          <a:ext cx="0" cy="0"/>
          <a:chOff x="0" y="0"/>
          <a:chExt cx="0" cy="0"/>
        </a:xfrm>
      </p:grpSpPr>
      <p:sp>
        <p:nvSpPr>
          <p:cNvPr id="29" name="Zástupný symbol pro obsah 3"/>
          <p:cNvSpPr>
            <a:spLocks noGrp="1"/>
          </p:cNvSpPr>
          <p:nvPr>
            <p:ph sz="half" idx="2" hasCustomPrompt="1"/>
          </p:nvPr>
        </p:nvSpPr>
        <p:spPr>
          <a:xfrm>
            <a:off x="180000" y="1697881"/>
            <a:ext cx="2519792" cy="23850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0" name="Rectangle 29"/>
          <p:cNvSpPr/>
          <p:nvPr userDrawn="1"/>
        </p:nvSpPr>
        <p:spPr>
          <a:xfrm>
            <a:off x="3891019" y="2037616"/>
            <a:ext cx="184731" cy="319446"/>
          </a:xfrm>
          <a:prstGeom prst="rect">
            <a:avLst/>
          </a:prstGeom>
        </p:spPr>
        <p:txBody>
          <a:bodyPr wrap="none">
            <a:spAutoFit/>
          </a:bodyPr>
          <a:lstStyle/>
          <a:p>
            <a:pPr>
              <a:lnSpc>
                <a:spcPct val="80000"/>
              </a:lnSpc>
            </a:pPr>
            <a:endParaRPr lang="cs-CZ" dirty="0">
              <a:latin typeface="Calibri" panose="020F0502020204030204" pitchFamily="34" charset="0"/>
              <a:cs typeface="Lato Light"/>
            </a:endParaRPr>
          </a:p>
        </p:txBody>
      </p:sp>
      <p:cxnSp>
        <p:nvCxnSpPr>
          <p:cNvPr id="31" name="Straight Connector 30"/>
          <p:cNvCxnSpPr/>
          <p:nvPr userDrawn="1"/>
        </p:nvCxnSpPr>
        <p:spPr>
          <a:xfrm>
            <a:off x="3275856" y="4086981"/>
            <a:ext cx="54000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13" y="1814291"/>
            <a:ext cx="0" cy="4572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Zástupný symbol pro obsah 3"/>
          <p:cNvSpPr>
            <a:spLocks noGrp="1"/>
          </p:cNvSpPr>
          <p:nvPr>
            <p:ph sz="half" idx="10" hasCustomPrompt="1"/>
          </p:nvPr>
        </p:nvSpPr>
        <p:spPr>
          <a:xfrm>
            <a:off x="4007619" y="1972442"/>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5" name="Zástupný symbol pro obsah 3"/>
          <p:cNvSpPr>
            <a:spLocks noGrp="1"/>
          </p:cNvSpPr>
          <p:nvPr>
            <p:ph sz="half" idx="11" hasCustomPrompt="1"/>
          </p:nvPr>
        </p:nvSpPr>
        <p:spPr>
          <a:xfrm>
            <a:off x="4210697" y="431815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6" name="Zástupný symbol pro obsah 3"/>
          <p:cNvSpPr>
            <a:spLocks noGrp="1"/>
          </p:cNvSpPr>
          <p:nvPr>
            <p:ph sz="half" idx="12" hasCustomPrompt="1"/>
          </p:nvPr>
        </p:nvSpPr>
        <p:spPr>
          <a:xfrm>
            <a:off x="6764463" y="193772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7" name="Zástupný symbol pro obsah 3"/>
          <p:cNvSpPr>
            <a:spLocks noGrp="1"/>
          </p:cNvSpPr>
          <p:nvPr>
            <p:ph sz="half" idx="13" hasCustomPrompt="1"/>
          </p:nvPr>
        </p:nvSpPr>
        <p:spPr>
          <a:xfrm>
            <a:off x="6774775" y="431815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8" name="Zástupný symbol pro obsah 3"/>
          <p:cNvSpPr>
            <a:spLocks noGrp="1"/>
          </p:cNvSpPr>
          <p:nvPr>
            <p:ph sz="half" idx="14" hasCustomPrompt="1"/>
          </p:nvPr>
        </p:nvSpPr>
        <p:spPr>
          <a:xfrm>
            <a:off x="3367445" y="2543066"/>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9" name="Zástupný symbol pro obsah 3"/>
          <p:cNvSpPr>
            <a:spLocks noGrp="1"/>
          </p:cNvSpPr>
          <p:nvPr>
            <p:ph sz="half" idx="15" hasCustomPrompt="1"/>
          </p:nvPr>
        </p:nvSpPr>
        <p:spPr>
          <a:xfrm>
            <a:off x="6079127" y="2559116"/>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0" name="Zástupný symbol pro obsah 3"/>
          <p:cNvSpPr>
            <a:spLocks noGrp="1"/>
          </p:cNvSpPr>
          <p:nvPr>
            <p:ph sz="half" idx="16" hasCustomPrompt="1"/>
          </p:nvPr>
        </p:nvSpPr>
        <p:spPr>
          <a:xfrm>
            <a:off x="3362757" y="4873333"/>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1" name="Zástupný symbol pro obsah 3"/>
          <p:cNvSpPr>
            <a:spLocks noGrp="1"/>
          </p:cNvSpPr>
          <p:nvPr>
            <p:ph sz="half" idx="17" hasCustomPrompt="1"/>
          </p:nvPr>
        </p:nvSpPr>
        <p:spPr>
          <a:xfrm>
            <a:off x="6136246" y="4910942"/>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2" name="Zástupný symbol pro obsah 3"/>
          <p:cNvSpPr>
            <a:spLocks noGrp="1"/>
          </p:cNvSpPr>
          <p:nvPr>
            <p:ph sz="half" idx="18" hasCustomPrompt="1"/>
          </p:nvPr>
        </p:nvSpPr>
        <p:spPr>
          <a:xfrm>
            <a:off x="3362757" y="3052715"/>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3" name="Zástupný symbol pro obsah 3"/>
          <p:cNvSpPr>
            <a:spLocks noGrp="1"/>
          </p:cNvSpPr>
          <p:nvPr>
            <p:ph sz="half" idx="19" hasCustomPrompt="1"/>
          </p:nvPr>
        </p:nvSpPr>
        <p:spPr>
          <a:xfrm>
            <a:off x="6136246" y="5461812"/>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4" name="Zástupný symbol pro obsah 3"/>
          <p:cNvSpPr>
            <a:spLocks noGrp="1"/>
          </p:cNvSpPr>
          <p:nvPr>
            <p:ph sz="half" idx="20" hasCustomPrompt="1"/>
          </p:nvPr>
        </p:nvSpPr>
        <p:spPr>
          <a:xfrm>
            <a:off x="3362757" y="5461812"/>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5" name="Zástupný symbol pro obsah 3"/>
          <p:cNvSpPr>
            <a:spLocks noGrp="1"/>
          </p:cNvSpPr>
          <p:nvPr>
            <p:ph sz="half" idx="21" hasCustomPrompt="1"/>
          </p:nvPr>
        </p:nvSpPr>
        <p:spPr>
          <a:xfrm>
            <a:off x="6089334" y="3065568"/>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cxnSp>
        <p:nvCxnSpPr>
          <p:cNvPr id="20" name="Přímá spojnice 2"/>
          <p:cNvCxnSpPr/>
          <p:nvPr userDrawn="1"/>
        </p:nvCxnSpPr>
        <p:spPr>
          <a:xfrm>
            <a:off x="-36512" y="6801161"/>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sp>
        <p:nvSpPr>
          <p:cNvPr id="23" name="Slide Number Placeholder 9"/>
          <p:cNvSpPr txBox="1">
            <a:spLocks noChangeArrowheads="1"/>
          </p:cNvSpPr>
          <p:nvPr userDrawn="1"/>
        </p:nvSpPr>
        <p:spPr>
          <a:xfrm>
            <a:off x="8113316" y="6622547"/>
            <a:ext cx="966788" cy="153988"/>
          </a:xfrm>
          <a:prstGeom prst="rect">
            <a:avLst/>
          </a:prstGeom>
        </p:spPr>
        <p:txBody>
          <a:bodyPr lIns="0" tIns="0" rIns="0" bIns="0"/>
          <a:lstStyle>
            <a:defPPr>
              <a:defRPr lang="cs-CZ"/>
            </a:defPPr>
            <a:lvl1pPr algn="r" rtl="0" fontAlgn="auto">
              <a:spcBef>
                <a:spcPts val="0"/>
              </a:spcBef>
              <a:spcAft>
                <a:spcPts val="0"/>
              </a:spcAft>
              <a:defRPr sz="1000" b="0" kern="1200">
                <a:solidFill>
                  <a:schemeClr val="bg2"/>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mtClean="0"/>
              <a:pPr>
                <a:defRPr/>
              </a:pPr>
              <a:t>‹#›</a:t>
            </a:fld>
            <a:endParaRPr lang="cs-CZ" dirty="0"/>
          </a:p>
        </p:txBody>
      </p:sp>
      <p:cxnSp>
        <p:nvCxnSpPr>
          <p:cNvPr id="24"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26"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25"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33677843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9_Základní textové pole">
    <p:spTree>
      <p:nvGrpSpPr>
        <p:cNvPr id="1" name=""/>
        <p:cNvGrpSpPr/>
        <p:nvPr/>
      </p:nvGrpSpPr>
      <p:grpSpPr>
        <a:xfrm>
          <a:off x="0" y="0"/>
          <a:ext cx="0" cy="0"/>
          <a:chOff x="0" y="0"/>
          <a:chExt cx="0" cy="0"/>
        </a:xfrm>
      </p:grpSpPr>
      <p:sp>
        <p:nvSpPr>
          <p:cNvPr id="25" name="Zástupný symbol pro obsah 3"/>
          <p:cNvSpPr>
            <a:spLocks noGrp="1"/>
          </p:cNvSpPr>
          <p:nvPr>
            <p:ph sz="half" idx="2" hasCustomPrompt="1"/>
          </p:nvPr>
        </p:nvSpPr>
        <p:spPr>
          <a:xfrm>
            <a:off x="153949" y="1672481"/>
            <a:ext cx="2519792" cy="23850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2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0" name="Zástupný symbol pro obsah 3"/>
          <p:cNvSpPr>
            <a:spLocks noGrp="1"/>
          </p:cNvSpPr>
          <p:nvPr>
            <p:ph sz="half" idx="10" hasCustomPrompt="1"/>
          </p:nvPr>
        </p:nvSpPr>
        <p:spPr>
          <a:xfrm>
            <a:off x="3635896" y="1692678"/>
            <a:ext cx="5112568" cy="440178"/>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1" cap="all" baseline="0">
                <a:solidFill>
                  <a:schemeClr val="accent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1" name="Zástupný symbol pro obsah 3"/>
          <p:cNvSpPr>
            <a:spLocks noGrp="1"/>
          </p:cNvSpPr>
          <p:nvPr>
            <p:ph sz="half" idx="11" hasCustomPrompt="1"/>
          </p:nvPr>
        </p:nvSpPr>
        <p:spPr>
          <a:xfrm>
            <a:off x="3635896" y="2136787"/>
            <a:ext cx="5112568" cy="728210"/>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2" name="Zástupný symbol pro obsah 3"/>
          <p:cNvSpPr>
            <a:spLocks noGrp="1"/>
          </p:cNvSpPr>
          <p:nvPr>
            <p:ph sz="half" idx="12" hasCustomPrompt="1"/>
          </p:nvPr>
        </p:nvSpPr>
        <p:spPr>
          <a:xfrm>
            <a:off x="3635896" y="2864997"/>
            <a:ext cx="5112568" cy="728210"/>
          </a:xfrm>
          <a:prstGeom prst="rect">
            <a:avLst/>
          </a:prstGeom>
        </p:spPr>
        <p:txBody>
          <a:bodyPr lIns="36000" tIns="36000" rIns="36000" bIns="36000"/>
          <a:lstStyle>
            <a:lvl1pPr marL="171450" indent="-171450">
              <a:spcBef>
                <a:spcPts val="600"/>
              </a:spcBef>
              <a:buClr>
                <a:schemeClr val="accent1"/>
              </a:buClr>
              <a:buSzPct val="100000"/>
              <a:buFont typeface="Arial" panose="020B0604020202020204" pitchFamily="34" charset="0"/>
              <a:buChar char="•"/>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cxnSp>
        <p:nvCxnSpPr>
          <p:cNvPr id="8"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10"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11"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282448254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7_Základní textové pole">
    <p:spTree>
      <p:nvGrpSpPr>
        <p:cNvPr id="1" name=""/>
        <p:cNvGrpSpPr/>
        <p:nvPr/>
      </p:nvGrpSpPr>
      <p:grpSpPr>
        <a:xfrm>
          <a:off x="0" y="0"/>
          <a:ext cx="0" cy="0"/>
          <a:chOff x="0" y="0"/>
          <a:chExt cx="0" cy="0"/>
        </a:xfrm>
      </p:grpSpPr>
      <p:sp>
        <p:nvSpPr>
          <p:cNvPr id="10" name="Zástupný symbol pro obsah 3"/>
          <p:cNvSpPr>
            <a:spLocks noGrp="1"/>
          </p:cNvSpPr>
          <p:nvPr>
            <p:ph sz="half" idx="2"/>
          </p:nvPr>
        </p:nvSpPr>
        <p:spPr>
          <a:xfrm>
            <a:off x="180000" y="1458688"/>
            <a:ext cx="8784000" cy="131331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1" name="Zástupný symbol pro obsah 3"/>
          <p:cNvSpPr>
            <a:spLocks noGrp="1"/>
          </p:cNvSpPr>
          <p:nvPr>
            <p:ph sz="half" idx="11"/>
          </p:nvPr>
        </p:nvSpPr>
        <p:spPr>
          <a:xfrm>
            <a:off x="180000" y="2952000"/>
            <a:ext cx="8784000" cy="342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6"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8"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9"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694385161"/>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LIDE 6">
    <p:spTree>
      <p:nvGrpSpPr>
        <p:cNvPr id="1" name=""/>
        <p:cNvGrpSpPr/>
        <p:nvPr/>
      </p:nvGrpSpPr>
      <p:grpSpPr>
        <a:xfrm>
          <a:off x="0" y="0"/>
          <a:ext cx="0" cy="0"/>
          <a:chOff x="0" y="0"/>
          <a:chExt cx="0" cy="0"/>
        </a:xfrm>
      </p:grpSpPr>
      <p:sp>
        <p:nvSpPr>
          <p:cNvPr id="49" name="Zástupný symbol pro obsah 3"/>
          <p:cNvSpPr>
            <a:spLocks noGrp="1"/>
          </p:cNvSpPr>
          <p:nvPr>
            <p:ph sz="half" idx="12"/>
          </p:nvPr>
        </p:nvSpPr>
        <p:spPr>
          <a:xfrm>
            <a:off x="180000" y="13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0" name="Zástupný symbol pro obsah 3"/>
          <p:cNvSpPr>
            <a:spLocks noGrp="1"/>
          </p:cNvSpPr>
          <p:nvPr>
            <p:ph sz="half" idx="13"/>
          </p:nvPr>
        </p:nvSpPr>
        <p:spPr>
          <a:xfrm>
            <a:off x="4644000" y="13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1" name="Zástupný symbol pro obsah 3"/>
          <p:cNvSpPr>
            <a:spLocks noGrp="1"/>
          </p:cNvSpPr>
          <p:nvPr>
            <p:ph sz="half" idx="14"/>
          </p:nvPr>
        </p:nvSpPr>
        <p:spPr>
          <a:xfrm>
            <a:off x="180000" y="40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2" name="Zástupný symbol pro obsah 3"/>
          <p:cNvSpPr>
            <a:spLocks noGrp="1"/>
          </p:cNvSpPr>
          <p:nvPr>
            <p:ph sz="half" idx="11"/>
          </p:nvPr>
        </p:nvSpPr>
        <p:spPr>
          <a:xfrm>
            <a:off x="4644000" y="40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8"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10"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11"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2800724124"/>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_Základní textové pole">
    <p:spTree>
      <p:nvGrpSpPr>
        <p:cNvPr id="1" name=""/>
        <p:cNvGrpSpPr/>
        <p:nvPr/>
      </p:nvGrpSpPr>
      <p:grpSpPr>
        <a:xfrm>
          <a:off x="0" y="0"/>
          <a:ext cx="0" cy="0"/>
          <a:chOff x="0" y="0"/>
          <a:chExt cx="0" cy="0"/>
        </a:xfrm>
      </p:grpSpPr>
      <p:grpSp>
        <p:nvGrpSpPr>
          <p:cNvPr id="20" name="Group 19"/>
          <p:cNvGrpSpPr/>
          <p:nvPr userDrawn="1"/>
        </p:nvGrpSpPr>
        <p:grpSpPr>
          <a:xfrm>
            <a:off x="0" y="1077363"/>
            <a:ext cx="9162000" cy="324000"/>
            <a:chOff x="179511" y="908720"/>
            <a:chExt cx="8784785" cy="324000"/>
          </a:xfrm>
        </p:grpSpPr>
        <p:sp>
          <p:nvSpPr>
            <p:cNvPr id="21" name="Rechteck 7">
              <a:hlinkClick r:id="" action="ppaction://noaction"/>
            </p:cNvPr>
            <p:cNvSpPr/>
            <p:nvPr/>
          </p:nvSpPr>
          <p:spPr>
            <a:xfrm>
              <a:off x="1943707"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chemeClr val="bg1"/>
                  </a:solidFill>
                </a:rPr>
                <a:t>NÁVRH</a:t>
              </a:r>
              <a:endParaRPr lang="de-DE" sz="1400" b="1" noProof="1">
                <a:solidFill>
                  <a:schemeClr val="bg1"/>
                </a:solidFill>
              </a:endParaRPr>
            </a:p>
          </p:txBody>
        </p:sp>
        <p:sp>
          <p:nvSpPr>
            <p:cNvPr id="22" name="Rechteck 8"/>
            <p:cNvSpPr/>
            <p:nvPr/>
          </p:nvSpPr>
          <p:spPr>
            <a:xfrm>
              <a:off x="179511"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chemeClr val="bg1"/>
                  </a:solidFill>
                </a:rPr>
                <a:t>ZADÁNÍ</a:t>
              </a:r>
              <a:endParaRPr lang="de-DE" sz="1400" b="1" noProof="1">
                <a:solidFill>
                  <a:schemeClr val="bg1"/>
                </a:solidFill>
              </a:endParaRPr>
            </a:p>
          </p:txBody>
        </p:sp>
        <p:sp>
          <p:nvSpPr>
            <p:cNvPr id="23" name="Rechteck 9">
              <a:hlinkClick r:id="" action="ppaction://noaction"/>
            </p:cNvPr>
            <p:cNvSpPr/>
            <p:nvPr/>
          </p:nvSpPr>
          <p:spPr>
            <a:xfrm>
              <a:off x="3707903"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de-DE" sz="1400" b="1" noProof="1">
                  <a:solidFill>
                    <a:schemeClr val="bg1"/>
                  </a:solidFill>
                </a:rPr>
                <a:t>PŘÍPRAVA</a:t>
              </a:r>
            </a:p>
          </p:txBody>
        </p:sp>
        <p:sp>
          <p:nvSpPr>
            <p:cNvPr id="38" name="Rechteck 10">
              <a:hlinkClick r:id="" action="ppaction://noaction"/>
            </p:cNvPr>
            <p:cNvSpPr/>
            <p:nvPr/>
          </p:nvSpPr>
          <p:spPr>
            <a:xfrm>
              <a:off x="5472099"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a:r>
                <a:rPr lang="cs-CZ" sz="1400" b="1" noProof="1">
                  <a:solidFill>
                    <a:schemeClr val="bg1"/>
                  </a:solidFill>
                </a:rPr>
                <a:t>SBĚR</a:t>
              </a:r>
              <a:r>
                <a:rPr lang="cs-CZ" sz="1400" b="1" baseline="0" noProof="1">
                  <a:solidFill>
                    <a:schemeClr val="bg1"/>
                  </a:solidFill>
                </a:rPr>
                <a:t> DAT</a:t>
              </a:r>
              <a:endParaRPr lang="de-DE" sz="1400" b="1" noProof="1">
                <a:solidFill>
                  <a:schemeClr val="bg1"/>
                </a:solidFill>
              </a:endParaRPr>
            </a:p>
          </p:txBody>
        </p:sp>
        <p:sp>
          <p:nvSpPr>
            <p:cNvPr id="39" name="Rechteck 11"/>
            <p:cNvSpPr/>
            <p:nvPr/>
          </p:nvSpPr>
          <p:spPr>
            <a:xfrm>
              <a:off x="7236296"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chemeClr val="bg1"/>
                  </a:solidFill>
                </a:rPr>
                <a:t>VYHODNOCENÍ</a:t>
              </a:r>
              <a:endParaRPr lang="de-DE" sz="1400" b="1" noProof="1">
                <a:solidFill>
                  <a:schemeClr val="bg1"/>
                </a:solidFill>
              </a:endParaRPr>
            </a:p>
          </p:txBody>
        </p:sp>
        <p:cxnSp>
          <p:nvCxnSpPr>
            <p:cNvPr id="40" name="Přímá spojnice 2"/>
            <p:cNvCxnSpPr/>
            <p:nvPr/>
          </p:nvCxnSpPr>
          <p:spPr>
            <a:xfrm>
              <a:off x="179512" y="908720"/>
              <a:ext cx="8784000" cy="0"/>
            </a:xfrm>
            <a:prstGeom prst="line">
              <a:avLst/>
            </a:prstGeom>
            <a:ln w="28575">
              <a:gradFill flip="none" rotWithShape="1">
                <a:gsLst>
                  <a:gs pos="0">
                    <a:srgbClr val="00B0F0"/>
                  </a:gs>
                  <a:gs pos="37000">
                    <a:schemeClr val="accent1"/>
                  </a:gs>
                  <a:gs pos="66000">
                    <a:srgbClr val="FFC000"/>
                  </a:gs>
                  <a:gs pos="100000">
                    <a:srgbClr val="FF0000"/>
                  </a:gs>
                </a:gsLst>
                <a:path path="shape">
                  <a:fillToRect l="50000" t="50000" r="50000" b="50000"/>
                </a:path>
                <a:tileRect/>
              </a:gradFill>
            </a:ln>
          </p:spPr>
          <p:style>
            <a:lnRef idx="1">
              <a:schemeClr val="accent6"/>
            </a:lnRef>
            <a:fillRef idx="0">
              <a:schemeClr val="accent6"/>
            </a:fillRef>
            <a:effectRef idx="0">
              <a:schemeClr val="accent6"/>
            </a:effectRef>
            <a:fontRef idx="minor">
              <a:schemeClr val="tx1"/>
            </a:fontRef>
          </p:style>
        </p:cxnSp>
        <p:cxnSp>
          <p:nvCxnSpPr>
            <p:cNvPr id="41" name="Přímá spojnice 2"/>
            <p:cNvCxnSpPr/>
            <p:nvPr/>
          </p:nvCxnSpPr>
          <p:spPr>
            <a:xfrm>
              <a:off x="179512" y="908720"/>
              <a:ext cx="878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2" name="Freeform 27"/>
            <p:cNvSpPr>
              <a:spLocks/>
            </p:cNvSpPr>
            <p:nvPr/>
          </p:nvSpPr>
          <p:spPr bwMode="auto">
            <a:xfrm>
              <a:off x="3283585" y="962068"/>
              <a:ext cx="199519" cy="199518"/>
            </a:xfrm>
            <a:custGeom>
              <a:avLst/>
              <a:gdLst>
                <a:gd name="T0" fmla="*/ 0 w 334"/>
                <a:gd name="T1" fmla="*/ 327 h 334"/>
                <a:gd name="T2" fmla="*/ 88 w 334"/>
                <a:gd name="T3" fmla="*/ 224 h 334"/>
                <a:gd name="T4" fmla="*/ 10 w 334"/>
                <a:gd name="T5" fmla="*/ 156 h 334"/>
                <a:gd name="T6" fmla="*/ 93 w 334"/>
                <a:gd name="T7" fmla="*/ 135 h 334"/>
                <a:gd name="T8" fmla="*/ 117 w 334"/>
                <a:gd name="T9" fmla="*/ 131 h 334"/>
                <a:gd name="T10" fmla="*/ 166 w 334"/>
                <a:gd name="T11" fmla="*/ 84 h 334"/>
                <a:gd name="T12" fmla="*/ 188 w 334"/>
                <a:gd name="T13" fmla="*/ 25 h 334"/>
                <a:gd name="T14" fmla="*/ 198 w 334"/>
                <a:gd name="T15" fmla="*/ 3 h 334"/>
                <a:gd name="T16" fmla="*/ 220 w 334"/>
                <a:gd name="T17" fmla="*/ 10 h 334"/>
                <a:gd name="T18" fmla="*/ 325 w 334"/>
                <a:gd name="T19" fmla="*/ 115 h 334"/>
                <a:gd name="T20" fmla="*/ 332 w 334"/>
                <a:gd name="T21" fmla="*/ 134 h 334"/>
                <a:gd name="T22" fmla="*/ 308 w 334"/>
                <a:gd name="T23" fmla="*/ 145 h 334"/>
                <a:gd name="T24" fmla="*/ 251 w 334"/>
                <a:gd name="T25" fmla="*/ 166 h 334"/>
                <a:gd name="T26" fmla="*/ 226 w 334"/>
                <a:gd name="T27" fmla="*/ 192 h 334"/>
                <a:gd name="T28" fmla="*/ 201 w 334"/>
                <a:gd name="T29" fmla="*/ 258 h 334"/>
                <a:gd name="T30" fmla="*/ 178 w 334"/>
                <a:gd name="T31" fmla="*/ 323 h 334"/>
                <a:gd name="T32" fmla="*/ 107 w 334"/>
                <a:gd name="T33" fmla="*/ 247 h 334"/>
                <a:gd name="T34" fmla="*/ 7 w 334"/>
                <a:gd name="T35" fmla="*/ 334 h 334"/>
                <a:gd name="T36" fmla="*/ 0 w 334"/>
                <a:gd name="T37" fmla="*/ 3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334">
                  <a:moveTo>
                    <a:pt x="0" y="327"/>
                  </a:moveTo>
                  <a:cubicBezTo>
                    <a:pt x="28" y="294"/>
                    <a:pt x="56" y="262"/>
                    <a:pt x="88" y="224"/>
                  </a:cubicBezTo>
                  <a:cubicBezTo>
                    <a:pt x="63" y="203"/>
                    <a:pt x="37" y="180"/>
                    <a:pt x="10" y="156"/>
                  </a:cubicBezTo>
                  <a:cubicBezTo>
                    <a:pt x="37" y="131"/>
                    <a:pt x="63" y="125"/>
                    <a:pt x="93" y="135"/>
                  </a:cubicBezTo>
                  <a:cubicBezTo>
                    <a:pt x="100" y="137"/>
                    <a:pt x="112" y="136"/>
                    <a:pt x="117" y="131"/>
                  </a:cubicBezTo>
                  <a:cubicBezTo>
                    <a:pt x="135" y="116"/>
                    <a:pt x="150" y="99"/>
                    <a:pt x="166" y="84"/>
                  </a:cubicBezTo>
                  <a:cubicBezTo>
                    <a:pt x="183" y="67"/>
                    <a:pt x="202" y="53"/>
                    <a:pt x="188" y="25"/>
                  </a:cubicBezTo>
                  <a:cubicBezTo>
                    <a:pt x="186" y="20"/>
                    <a:pt x="192" y="6"/>
                    <a:pt x="198" y="3"/>
                  </a:cubicBezTo>
                  <a:cubicBezTo>
                    <a:pt x="203" y="0"/>
                    <a:pt x="215" y="5"/>
                    <a:pt x="220" y="10"/>
                  </a:cubicBezTo>
                  <a:cubicBezTo>
                    <a:pt x="255" y="44"/>
                    <a:pt x="290" y="79"/>
                    <a:pt x="325" y="115"/>
                  </a:cubicBezTo>
                  <a:cubicBezTo>
                    <a:pt x="329" y="119"/>
                    <a:pt x="334" y="132"/>
                    <a:pt x="332" y="134"/>
                  </a:cubicBezTo>
                  <a:cubicBezTo>
                    <a:pt x="326" y="140"/>
                    <a:pt x="314" y="147"/>
                    <a:pt x="308" y="145"/>
                  </a:cubicBezTo>
                  <a:cubicBezTo>
                    <a:pt x="281" y="133"/>
                    <a:pt x="267" y="149"/>
                    <a:pt x="251" y="166"/>
                  </a:cubicBezTo>
                  <a:cubicBezTo>
                    <a:pt x="243" y="175"/>
                    <a:pt x="234" y="184"/>
                    <a:pt x="226" y="192"/>
                  </a:cubicBezTo>
                  <a:cubicBezTo>
                    <a:pt x="208" y="210"/>
                    <a:pt x="185" y="224"/>
                    <a:pt x="201" y="258"/>
                  </a:cubicBezTo>
                  <a:cubicBezTo>
                    <a:pt x="211" y="279"/>
                    <a:pt x="199" y="303"/>
                    <a:pt x="178" y="323"/>
                  </a:cubicBezTo>
                  <a:cubicBezTo>
                    <a:pt x="154" y="297"/>
                    <a:pt x="130" y="271"/>
                    <a:pt x="107" y="247"/>
                  </a:cubicBezTo>
                  <a:cubicBezTo>
                    <a:pt x="72" y="277"/>
                    <a:pt x="40" y="305"/>
                    <a:pt x="7" y="334"/>
                  </a:cubicBezTo>
                  <a:cubicBezTo>
                    <a:pt x="5" y="331"/>
                    <a:pt x="2" y="329"/>
                    <a:pt x="0"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grpSp>
          <p:nvGrpSpPr>
            <p:cNvPr id="43" name="Gruppieren 10"/>
            <p:cNvGrpSpPr/>
            <p:nvPr/>
          </p:nvGrpSpPr>
          <p:grpSpPr>
            <a:xfrm>
              <a:off x="6835478" y="947309"/>
              <a:ext cx="247879" cy="229035"/>
              <a:chOff x="3220367" y="3500355"/>
              <a:chExt cx="561645" cy="518949"/>
            </a:xfrm>
            <a:solidFill>
              <a:schemeClr val="bg1"/>
            </a:solidFill>
          </p:grpSpPr>
          <p:sp>
            <p:nvSpPr>
              <p:cNvPr id="54" name="Freeform 24"/>
              <p:cNvSpPr>
                <a:spLocks noEditPoints="1"/>
              </p:cNvSpPr>
              <p:nvPr/>
            </p:nvSpPr>
            <p:spPr bwMode="auto">
              <a:xfrm>
                <a:off x="3220367" y="3671212"/>
                <a:ext cx="219103" cy="348092"/>
              </a:xfrm>
              <a:custGeom>
                <a:avLst/>
                <a:gdLst>
                  <a:gd name="T0" fmla="*/ 87 w 173"/>
                  <a:gd name="T1" fmla="*/ 0 h 277"/>
                  <a:gd name="T2" fmla="*/ 0 w 173"/>
                  <a:gd name="T3" fmla="*/ 87 h 277"/>
                  <a:gd name="T4" fmla="*/ 87 w 173"/>
                  <a:gd name="T5" fmla="*/ 277 h 277"/>
                  <a:gd name="T6" fmla="*/ 173 w 173"/>
                  <a:gd name="T7" fmla="*/ 87 h 277"/>
                  <a:gd name="T8" fmla="*/ 87 w 173"/>
                  <a:gd name="T9" fmla="*/ 0 h 277"/>
                  <a:gd name="T10" fmla="*/ 87 w 173"/>
                  <a:gd name="T11" fmla="*/ 139 h 277"/>
                  <a:gd name="T12" fmla="*/ 35 w 173"/>
                  <a:gd name="T13" fmla="*/ 87 h 277"/>
                  <a:gd name="T14" fmla="*/ 87 w 173"/>
                  <a:gd name="T15" fmla="*/ 35 h 277"/>
                  <a:gd name="T16" fmla="*/ 139 w 173"/>
                  <a:gd name="T17" fmla="*/ 87 h 277"/>
                  <a:gd name="T18" fmla="*/ 87 w 173"/>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277">
                    <a:moveTo>
                      <a:pt x="87" y="0"/>
                    </a:moveTo>
                    <a:cubicBezTo>
                      <a:pt x="39" y="0"/>
                      <a:pt x="0" y="39"/>
                      <a:pt x="0" y="87"/>
                    </a:cubicBezTo>
                    <a:cubicBezTo>
                      <a:pt x="0" y="173"/>
                      <a:pt x="87" y="277"/>
                      <a:pt x="87" y="277"/>
                    </a:cubicBezTo>
                    <a:cubicBezTo>
                      <a:pt x="87" y="277"/>
                      <a:pt x="173" y="173"/>
                      <a:pt x="173" y="87"/>
                    </a:cubicBezTo>
                    <a:cubicBezTo>
                      <a:pt x="173" y="39"/>
                      <a:pt x="135" y="0"/>
                      <a:pt x="87" y="0"/>
                    </a:cubicBezTo>
                    <a:close/>
                    <a:moveTo>
                      <a:pt x="87" y="139"/>
                    </a:moveTo>
                    <a:cubicBezTo>
                      <a:pt x="58" y="139"/>
                      <a:pt x="35" y="115"/>
                      <a:pt x="35" y="87"/>
                    </a:cubicBezTo>
                    <a:cubicBezTo>
                      <a:pt x="35" y="58"/>
                      <a:pt x="58" y="35"/>
                      <a:pt x="87" y="35"/>
                    </a:cubicBezTo>
                    <a:cubicBezTo>
                      <a:pt x="115" y="35"/>
                      <a:pt x="139" y="58"/>
                      <a:pt x="139" y="87"/>
                    </a:cubicBezTo>
                    <a:cubicBezTo>
                      <a:pt x="139" y="115"/>
                      <a:pt x="115" y="139"/>
                      <a:pt x="87"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55" name="Freeform 25"/>
              <p:cNvSpPr>
                <a:spLocks noEditPoints="1"/>
              </p:cNvSpPr>
              <p:nvPr/>
            </p:nvSpPr>
            <p:spPr bwMode="auto">
              <a:xfrm>
                <a:off x="3462191" y="3500355"/>
                <a:ext cx="319821" cy="514187"/>
              </a:xfrm>
              <a:custGeom>
                <a:avLst/>
                <a:gdLst>
                  <a:gd name="T0" fmla="*/ 127 w 254"/>
                  <a:gd name="T1" fmla="*/ 0 h 407"/>
                  <a:gd name="T2" fmla="*/ 0 w 254"/>
                  <a:gd name="T3" fmla="*/ 127 h 407"/>
                  <a:gd name="T4" fmla="*/ 127 w 254"/>
                  <a:gd name="T5" fmla="*/ 407 h 407"/>
                  <a:gd name="T6" fmla="*/ 254 w 254"/>
                  <a:gd name="T7" fmla="*/ 127 h 407"/>
                  <a:gd name="T8" fmla="*/ 127 w 254"/>
                  <a:gd name="T9" fmla="*/ 0 h 407"/>
                  <a:gd name="T10" fmla="*/ 127 w 254"/>
                  <a:gd name="T11" fmla="*/ 197 h 407"/>
                  <a:gd name="T12" fmla="*/ 58 w 254"/>
                  <a:gd name="T13" fmla="*/ 129 h 407"/>
                  <a:gd name="T14" fmla="*/ 127 w 254"/>
                  <a:gd name="T15" fmla="*/ 60 h 407"/>
                  <a:gd name="T16" fmla="*/ 196 w 254"/>
                  <a:gd name="T17" fmla="*/ 129 h 407"/>
                  <a:gd name="T18" fmla="*/ 127 w 254"/>
                  <a:gd name="T19" fmla="*/ 19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07">
                    <a:moveTo>
                      <a:pt x="127" y="0"/>
                    </a:moveTo>
                    <a:cubicBezTo>
                      <a:pt x="57" y="0"/>
                      <a:pt x="0" y="57"/>
                      <a:pt x="0" y="127"/>
                    </a:cubicBezTo>
                    <a:cubicBezTo>
                      <a:pt x="0" y="249"/>
                      <a:pt x="127" y="407"/>
                      <a:pt x="127" y="407"/>
                    </a:cubicBezTo>
                    <a:cubicBezTo>
                      <a:pt x="127" y="407"/>
                      <a:pt x="254" y="249"/>
                      <a:pt x="254" y="127"/>
                    </a:cubicBezTo>
                    <a:cubicBezTo>
                      <a:pt x="254" y="57"/>
                      <a:pt x="197" y="0"/>
                      <a:pt x="127" y="0"/>
                    </a:cubicBezTo>
                    <a:close/>
                    <a:moveTo>
                      <a:pt x="127" y="197"/>
                    </a:moveTo>
                    <a:cubicBezTo>
                      <a:pt x="89" y="197"/>
                      <a:pt x="58" y="167"/>
                      <a:pt x="58" y="129"/>
                    </a:cubicBezTo>
                    <a:cubicBezTo>
                      <a:pt x="58" y="91"/>
                      <a:pt x="89" y="60"/>
                      <a:pt x="127" y="60"/>
                    </a:cubicBezTo>
                    <a:cubicBezTo>
                      <a:pt x="165" y="60"/>
                      <a:pt x="196" y="91"/>
                      <a:pt x="196" y="129"/>
                    </a:cubicBezTo>
                    <a:cubicBezTo>
                      <a:pt x="196" y="167"/>
                      <a:pt x="165" y="197"/>
                      <a:pt x="127"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grpSp>
        <p:grpSp>
          <p:nvGrpSpPr>
            <p:cNvPr id="44" name="Gruppieren 12"/>
            <p:cNvGrpSpPr/>
            <p:nvPr/>
          </p:nvGrpSpPr>
          <p:grpSpPr>
            <a:xfrm>
              <a:off x="8670206" y="958614"/>
              <a:ext cx="246289" cy="220736"/>
              <a:chOff x="7618559" y="4017437"/>
              <a:chExt cx="774072" cy="693763"/>
            </a:xfrm>
            <a:solidFill>
              <a:schemeClr val="bg1"/>
            </a:solidFill>
          </p:grpSpPr>
          <p:sp>
            <p:nvSpPr>
              <p:cNvPr id="51" name="Freeform 1489"/>
              <p:cNvSpPr>
                <a:spLocks noEditPoints="1"/>
              </p:cNvSpPr>
              <p:nvPr/>
            </p:nvSpPr>
            <p:spPr bwMode="auto">
              <a:xfrm>
                <a:off x="7618559" y="4017437"/>
                <a:ext cx="774072" cy="693763"/>
              </a:xfrm>
              <a:custGeom>
                <a:avLst/>
                <a:gdLst>
                  <a:gd name="T0" fmla="*/ 16 w 487"/>
                  <a:gd name="T1" fmla="*/ 436 h 436"/>
                  <a:gd name="T2" fmla="*/ 35 w 487"/>
                  <a:gd name="T3" fmla="*/ 392 h 436"/>
                  <a:gd name="T4" fmla="*/ 54 w 487"/>
                  <a:gd name="T5" fmla="*/ 319 h 436"/>
                  <a:gd name="T6" fmla="*/ 50 w 487"/>
                  <a:gd name="T7" fmla="*/ 307 h 436"/>
                  <a:gd name="T8" fmla="*/ 57 w 487"/>
                  <a:gd name="T9" fmla="*/ 89 h 436"/>
                  <a:gd name="T10" fmla="*/ 184 w 487"/>
                  <a:gd name="T11" fmla="*/ 14 h 436"/>
                  <a:gd name="T12" fmla="*/ 353 w 487"/>
                  <a:gd name="T13" fmla="*/ 28 h 436"/>
                  <a:gd name="T14" fmla="*/ 466 w 487"/>
                  <a:gd name="T15" fmla="*/ 138 h 436"/>
                  <a:gd name="T16" fmla="*/ 455 w 487"/>
                  <a:gd name="T17" fmla="*/ 289 h 436"/>
                  <a:gd name="T18" fmla="*/ 331 w 487"/>
                  <a:gd name="T19" fmla="*/ 384 h 436"/>
                  <a:gd name="T20" fmla="*/ 174 w 487"/>
                  <a:gd name="T21" fmla="*/ 388 h 436"/>
                  <a:gd name="T22" fmla="*/ 167 w 487"/>
                  <a:gd name="T23" fmla="*/ 389 h 436"/>
                  <a:gd name="T24" fmla="*/ 98 w 487"/>
                  <a:gd name="T25" fmla="*/ 416 h 436"/>
                  <a:gd name="T26" fmla="*/ 21 w 487"/>
                  <a:gd name="T27" fmla="*/ 436 h 436"/>
                  <a:gd name="T28" fmla="*/ 16 w 487"/>
                  <a:gd name="T29" fmla="*/ 436 h 436"/>
                  <a:gd name="T30" fmla="*/ 88 w 487"/>
                  <a:gd name="T31" fmla="*/ 375 h 436"/>
                  <a:gd name="T32" fmla="*/ 91 w 487"/>
                  <a:gd name="T33" fmla="*/ 374 h 436"/>
                  <a:gd name="T34" fmla="*/ 162 w 487"/>
                  <a:gd name="T35" fmla="*/ 344 h 436"/>
                  <a:gd name="T36" fmla="*/ 175 w 487"/>
                  <a:gd name="T37" fmla="*/ 341 h 436"/>
                  <a:gd name="T38" fmla="*/ 288 w 487"/>
                  <a:gd name="T39" fmla="*/ 348 h 436"/>
                  <a:gd name="T40" fmla="*/ 394 w 487"/>
                  <a:gd name="T41" fmla="*/ 295 h 436"/>
                  <a:gd name="T42" fmla="*/ 434 w 487"/>
                  <a:gd name="T43" fmla="*/ 208 h 436"/>
                  <a:gd name="T44" fmla="*/ 390 w 487"/>
                  <a:gd name="T45" fmla="*/ 106 h 436"/>
                  <a:gd name="T46" fmla="*/ 265 w 487"/>
                  <a:gd name="T47" fmla="*/ 52 h 436"/>
                  <a:gd name="T48" fmla="*/ 160 w 487"/>
                  <a:gd name="T49" fmla="*/ 69 h 436"/>
                  <a:gd name="T50" fmla="*/ 70 w 487"/>
                  <a:gd name="T51" fmla="*/ 153 h 436"/>
                  <a:gd name="T52" fmla="*/ 69 w 487"/>
                  <a:gd name="T53" fmla="*/ 250 h 436"/>
                  <a:gd name="T54" fmla="*/ 101 w 487"/>
                  <a:gd name="T55" fmla="*/ 296 h 436"/>
                  <a:gd name="T56" fmla="*/ 104 w 487"/>
                  <a:gd name="T57" fmla="*/ 306 h 436"/>
                  <a:gd name="T58" fmla="*/ 100 w 487"/>
                  <a:gd name="T59" fmla="*/ 327 h 436"/>
                  <a:gd name="T60" fmla="*/ 88 w 487"/>
                  <a:gd name="T61" fmla="*/ 37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7" h="436">
                    <a:moveTo>
                      <a:pt x="16" y="436"/>
                    </a:moveTo>
                    <a:cubicBezTo>
                      <a:pt x="23" y="421"/>
                      <a:pt x="29" y="407"/>
                      <a:pt x="35" y="392"/>
                    </a:cubicBezTo>
                    <a:cubicBezTo>
                      <a:pt x="44" y="369"/>
                      <a:pt x="52" y="345"/>
                      <a:pt x="54" y="319"/>
                    </a:cubicBezTo>
                    <a:cubicBezTo>
                      <a:pt x="54" y="315"/>
                      <a:pt x="53" y="311"/>
                      <a:pt x="50" y="307"/>
                    </a:cubicBezTo>
                    <a:cubicBezTo>
                      <a:pt x="0" y="240"/>
                      <a:pt x="2" y="152"/>
                      <a:pt x="57" y="89"/>
                    </a:cubicBezTo>
                    <a:cubicBezTo>
                      <a:pt x="91" y="49"/>
                      <a:pt x="134" y="26"/>
                      <a:pt x="184" y="14"/>
                    </a:cubicBezTo>
                    <a:cubicBezTo>
                      <a:pt x="242" y="0"/>
                      <a:pt x="299" y="5"/>
                      <a:pt x="353" y="28"/>
                    </a:cubicBezTo>
                    <a:cubicBezTo>
                      <a:pt x="404" y="51"/>
                      <a:pt x="445" y="85"/>
                      <a:pt x="466" y="138"/>
                    </a:cubicBezTo>
                    <a:cubicBezTo>
                      <a:pt x="487" y="190"/>
                      <a:pt x="483" y="241"/>
                      <a:pt x="455" y="289"/>
                    </a:cubicBezTo>
                    <a:cubicBezTo>
                      <a:pt x="427" y="337"/>
                      <a:pt x="384" y="367"/>
                      <a:pt x="331" y="384"/>
                    </a:cubicBezTo>
                    <a:cubicBezTo>
                      <a:pt x="279" y="401"/>
                      <a:pt x="227" y="400"/>
                      <a:pt x="174" y="388"/>
                    </a:cubicBezTo>
                    <a:cubicBezTo>
                      <a:pt x="172" y="388"/>
                      <a:pt x="169" y="388"/>
                      <a:pt x="167" y="389"/>
                    </a:cubicBezTo>
                    <a:cubicBezTo>
                      <a:pt x="145" y="401"/>
                      <a:pt x="122" y="409"/>
                      <a:pt x="98" y="416"/>
                    </a:cubicBezTo>
                    <a:cubicBezTo>
                      <a:pt x="73" y="423"/>
                      <a:pt x="47" y="429"/>
                      <a:pt x="21" y="436"/>
                    </a:cubicBezTo>
                    <a:cubicBezTo>
                      <a:pt x="20" y="436"/>
                      <a:pt x="18" y="436"/>
                      <a:pt x="16" y="436"/>
                    </a:cubicBezTo>
                    <a:close/>
                    <a:moveTo>
                      <a:pt x="88" y="375"/>
                    </a:moveTo>
                    <a:cubicBezTo>
                      <a:pt x="89" y="375"/>
                      <a:pt x="90" y="375"/>
                      <a:pt x="91" y="374"/>
                    </a:cubicBezTo>
                    <a:cubicBezTo>
                      <a:pt x="115" y="367"/>
                      <a:pt x="139" y="357"/>
                      <a:pt x="162" y="344"/>
                    </a:cubicBezTo>
                    <a:cubicBezTo>
                      <a:pt x="166" y="341"/>
                      <a:pt x="170" y="340"/>
                      <a:pt x="175" y="341"/>
                    </a:cubicBezTo>
                    <a:cubicBezTo>
                      <a:pt x="212" y="351"/>
                      <a:pt x="250" y="354"/>
                      <a:pt x="288" y="348"/>
                    </a:cubicBezTo>
                    <a:cubicBezTo>
                      <a:pt x="329" y="341"/>
                      <a:pt x="365" y="325"/>
                      <a:pt x="394" y="295"/>
                    </a:cubicBezTo>
                    <a:cubicBezTo>
                      <a:pt x="418" y="270"/>
                      <a:pt x="432" y="242"/>
                      <a:pt x="434" y="208"/>
                    </a:cubicBezTo>
                    <a:cubicBezTo>
                      <a:pt x="436" y="167"/>
                      <a:pt x="419" y="133"/>
                      <a:pt x="390" y="106"/>
                    </a:cubicBezTo>
                    <a:cubicBezTo>
                      <a:pt x="355" y="72"/>
                      <a:pt x="312" y="56"/>
                      <a:pt x="265" y="52"/>
                    </a:cubicBezTo>
                    <a:cubicBezTo>
                      <a:pt x="229" y="50"/>
                      <a:pt x="194" y="54"/>
                      <a:pt x="160" y="69"/>
                    </a:cubicBezTo>
                    <a:cubicBezTo>
                      <a:pt x="120" y="86"/>
                      <a:pt x="88" y="112"/>
                      <a:pt x="70" y="153"/>
                    </a:cubicBezTo>
                    <a:cubicBezTo>
                      <a:pt x="56" y="185"/>
                      <a:pt x="56" y="218"/>
                      <a:pt x="69" y="250"/>
                    </a:cubicBezTo>
                    <a:cubicBezTo>
                      <a:pt x="76" y="268"/>
                      <a:pt x="88" y="283"/>
                      <a:pt x="101" y="296"/>
                    </a:cubicBezTo>
                    <a:cubicBezTo>
                      <a:pt x="104" y="299"/>
                      <a:pt x="105" y="302"/>
                      <a:pt x="104" y="306"/>
                    </a:cubicBezTo>
                    <a:cubicBezTo>
                      <a:pt x="103" y="313"/>
                      <a:pt x="102" y="320"/>
                      <a:pt x="100" y="327"/>
                    </a:cubicBezTo>
                    <a:cubicBezTo>
                      <a:pt x="96" y="343"/>
                      <a:pt x="92" y="359"/>
                      <a:pt x="88"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52" name="Freeform 1491"/>
              <p:cNvSpPr>
                <a:spLocks/>
              </p:cNvSpPr>
              <p:nvPr/>
            </p:nvSpPr>
            <p:spPr bwMode="auto">
              <a:xfrm>
                <a:off x="7975479" y="4305203"/>
                <a:ext cx="87000" cy="189613"/>
              </a:xfrm>
              <a:custGeom>
                <a:avLst/>
                <a:gdLst>
                  <a:gd name="T0" fmla="*/ 0 w 55"/>
                  <a:gd name="T1" fmla="*/ 118 h 118"/>
                  <a:gd name="T2" fmla="*/ 0 w 55"/>
                  <a:gd name="T3" fmla="*/ 0 h 118"/>
                  <a:gd name="T4" fmla="*/ 55 w 55"/>
                  <a:gd name="T5" fmla="*/ 0 h 118"/>
                  <a:gd name="T6" fmla="*/ 55 w 55"/>
                  <a:gd name="T7" fmla="*/ 118 h 118"/>
                  <a:gd name="T8" fmla="*/ 0 w 55"/>
                  <a:gd name="T9" fmla="*/ 118 h 118"/>
                </a:gdLst>
                <a:ahLst/>
                <a:cxnLst>
                  <a:cxn ang="0">
                    <a:pos x="T0" y="T1"/>
                  </a:cxn>
                  <a:cxn ang="0">
                    <a:pos x="T2" y="T3"/>
                  </a:cxn>
                  <a:cxn ang="0">
                    <a:pos x="T4" y="T5"/>
                  </a:cxn>
                  <a:cxn ang="0">
                    <a:pos x="T6" y="T7"/>
                  </a:cxn>
                  <a:cxn ang="0">
                    <a:pos x="T8" y="T9"/>
                  </a:cxn>
                </a:cxnLst>
                <a:rect l="0" t="0" r="r" b="b"/>
                <a:pathLst>
                  <a:path w="55" h="118">
                    <a:moveTo>
                      <a:pt x="0" y="118"/>
                    </a:moveTo>
                    <a:cubicBezTo>
                      <a:pt x="0" y="78"/>
                      <a:pt x="0" y="39"/>
                      <a:pt x="0" y="0"/>
                    </a:cubicBezTo>
                    <a:cubicBezTo>
                      <a:pt x="18" y="0"/>
                      <a:pt x="36" y="0"/>
                      <a:pt x="55" y="0"/>
                    </a:cubicBezTo>
                    <a:cubicBezTo>
                      <a:pt x="55" y="39"/>
                      <a:pt x="55" y="78"/>
                      <a:pt x="55" y="118"/>
                    </a:cubicBezTo>
                    <a:cubicBezTo>
                      <a:pt x="36" y="118"/>
                      <a:pt x="18" y="118"/>
                      <a:pt x="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53" name="Freeform 1492"/>
              <p:cNvSpPr>
                <a:spLocks/>
              </p:cNvSpPr>
              <p:nvPr/>
            </p:nvSpPr>
            <p:spPr bwMode="auto">
              <a:xfrm>
                <a:off x="7971017" y="4166897"/>
                <a:ext cx="95923" cy="95922"/>
              </a:xfrm>
              <a:custGeom>
                <a:avLst/>
                <a:gdLst>
                  <a:gd name="T0" fmla="*/ 30 w 61"/>
                  <a:gd name="T1" fmla="*/ 60 h 60"/>
                  <a:gd name="T2" fmla="*/ 0 w 61"/>
                  <a:gd name="T3" fmla="*/ 30 h 60"/>
                  <a:gd name="T4" fmla="*/ 30 w 61"/>
                  <a:gd name="T5" fmla="*/ 0 h 60"/>
                  <a:gd name="T6" fmla="*/ 60 w 61"/>
                  <a:gd name="T7" fmla="*/ 30 h 60"/>
                  <a:gd name="T8" fmla="*/ 30 w 61"/>
                  <a:gd name="T9" fmla="*/ 60 h 60"/>
                </a:gdLst>
                <a:ahLst/>
                <a:cxnLst>
                  <a:cxn ang="0">
                    <a:pos x="T0" y="T1"/>
                  </a:cxn>
                  <a:cxn ang="0">
                    <a:pos x="T2" y="T3"/>
                  </a:cxn>
                  <a:cxn ang="0">
                    <a:pos x="T4" y="T5"/>
                  </a:cxn>
                  <a:cxn ang="0">
                    <a:pos x="T6" y="T7"/>
                  </a:cxn>
                  <a:cxn ang="0">
                    <a:pos x="T8" y="T9"/>
                  </a:cxn>
                </a:cxnLst>
                <a:rect l="0" t="0" r="r" b="b"/>
                <a:pathLst>
                  <a:path w="61" h="60">
                    <a:moveTo>
                      <a:pt x="30" y="60"/>
                    </a:moveTo>
                    <a:cubicBezTo>
                      <a:pt x="13" y="60"/>
                      <a:pt x="0" y="46"/>
                      <a:pt x="0" y="30"/>
                    </a:cubicBezTo>
                    <a:cubicBezTo>
                      <a:pt x="1" y="13"/>
                      <a:pt x="14" y="0"/>
                      <a:pt x="30" y="0"/>
                    </a:cubicBezTo>
                    <a:cubicBezTo>
                      <a:pt x="47" y="0"/>
                      <a:pt x="61" y="14"/>
                      <a:pt x="60" y="30"/>
                    </a:cubicBezTo>
                    <a:cubicBezTo>
                      <a:pt x="60" y="47"/>
                      <a:pt x="47"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grpSp>
        <p:sp>
          <p:nvSpPr>
            <p:cNvPr id="45" name="Freeform 77">
              <a:hlinkClick r:id="" action="ppaction://noaction"/>
            </p:cNvPr>
            <p:cNvSpPr>
              <a:spLocks noChangeAspect="1"/>
            </p:cNvSpPr>
            <p:nvPr/>
          </p:nvSpPr>
          <p:spPr bwMode="auto">
            <a:xfrm>
              <a:off x="5052428" y="948193"/>
              <a:ext cx="212494" cy="216024"/>
            </a:xfrm>
            <a:custGeom>
              <a:avLst/>
              <a:gdLst>
                <a:gd name="T0" fmla="*/ 247 w 403"/>
                <a:gd name="T1" fmla="*/ 0 h 409"/>
                <a:gd name="T2" fmla="*/ 200 w 403"/>
                <a:gd name="T3" fmla="*/ 47 h 409"/>
                <a:gd name="T4" fmla="*/ 211 w 403"/>
                <a:gd name="T5" fmla="*/ 77 h 409"/>
                <a:gd name="T6" fmla="*/ 211 w 403"/>
                <a:gd name="T7" fmla="*/ 88 h 409"/>
                <a:gd name="T8" fmla="*/ 93 w 403"/>
                <a:gd name="T9" fmla="*/ 88 h 409"/>
                <a:gd name="T10" fmla="*/ 93 w 403"/>
                <a:gd name="T11" fmla="*/ 217 h 409"/>
                <a:gd name="T12" fmla="*/ 77 w 403"/>
                <a:gd name="T13" fmla="*/ 217 h 409"/>
                <a:gd name="T14" fmla="*/ 47 w 403"/>
                <a:gd name="T15" fmla="*/ 202 h 409"/>
                <a:gd name="T16" fmla="*/ 0 w 403"/>
                <a:gd name="T17" fmla="*/ 250 h 409"/>
                <a:gd name="T18" fmla="*/ 47 w 403"/>
                <a:gd name="T19" fmla="*/ 298 h 409"/>
                <a:gd name="T20" fmla="*/ 76 w 403"/>
                <a:gd name="T21" fmla="*/ 284 h 409"/>
                <a:gd name="T22" fmla="*/ 93 w 403"/>
                <a:gd name="T23" fmla="*/ 284 h 409"/>
                <a:gd name="T24" fmla="*/ 93 w 403"/>
                <a:gd name="T25" fmla="*/ 398 h 409"/>
                <a:gd name="T26" fmla="*/ 93 w 403"/>
                <a:gd name="T27" fmla="*/ 409 h 409"/>
                <a:gd name="T28" fmla="*/ 207 w 403"/>
                <a:gd name="T29" fmla="*/ 409 h 409"/>
                <a:gd name="T30" fmla="*/ 207 w 403"/>
                <a:gd name="T31" fmla="*/ 389 h 409"/>
                <a:gd name="T32" fmla="*/ 200 w 403"/>
                <a:gd name="T33" fmla="*/ 356 h 409"/>
                <a:gd name="T34" fmla="*/ 247 w 403"/>
                <a:gd name="T35" fmla="*/ 308 h 409"/>
                <a:gd name="T36" fmla="*/ 295 w 403"/>
                <a:gd name="T37" fmla="*/ 356 h 409"/>
                <a:gd name="T38" fmla="*/ 286 w 403"/>
                <a:gd name="T39" fmla="*/ 389 h 409"/>
                <a:gd name="T40" fmla="*/ 286 w 403"/>
                <a:gd name="T41" fmla="*/ 409 h 409"/>
                <a:gd name="T42" fmla="*/ 403 w 403"/>
                <a:gd name="T43" fmla="*/ 409 h 409"/>
                <a:gd name="T44" fmla="*/ 403 w 403"/>
                <a:gd name="T45" fmla="*/ 284 h 409"/>
                <a:gd name="T46" fmla="*/ 382 w 403"/>
                <a:gd name="T47" fmla="*/ 284 h 409"/>
                <a:gd name="T48" fmla="*/ 353 w 403"/>
                <a:gd name="T49" fmla="*/ 298 h 409"/>
                <a:gd name="T50" fmla="*/ 305 w 403"/>
                <a:gd name="T51" fmla="*/ 250 h 409"/>
                <a:gd name="T52" fmla="*/ 353 w 403"/>
                <a:gd name="T53" fmla="*/ 202 h 409"/>
                <a:gd name="T54" fmla="*/ 382 w 403"/>
                <a:gd name="T55" fmla="*/ 217 h 409"/>
                <a:gd name="T56" fmla="*/ 403 w 403"/>
                <a:gd name="T57" fmla="*/ 217 h 409"/>
                <a:gd name="T58" fmla="*/ 403 w 403"/>
                <a:gd name="T59" fmla="*/ 88 h 409"/>
                <a:gd name="T60" fmla="*/ 284 w 403"/>
                <a:gd name="T61" fmla="*/ 88 h 409"/>
                <a:gd name="T62" fmla="*/ 284 w 403"/>
                <a:gd name="T63" fmla="*/ 77 h 409"/>
                <a:gd name="T64" fmla="*/ 295 w 403"/>
                <a:gd name="T65" fmla="*/ 47 h 409"/>
                <a:gd name="T66" fmla="*/ 247 w 403"/>
                <a:gd name="T6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 h="409">
                  <a:moveTo>
                    <a:pt x="247" y="0"/>
                  </a:moveTo>
                  <a:cubicBezTo>
                    <a:pt x="221" y="0"/>
                    <a:pt x="200" y="21"/>
                    <a:pt x="200" y="47"/>
                  </a:cubicBezTo>
                  <a:cubicBezTo>
                    <a:pt x="200" y="59"/>
                    <a:pt x="204" y="69"/>
                    <a:pt x="211" y="77"/>
                  </a:cubicBezTo>
                  <a:cubicBezTo>
                    <a:pt x="211" y="88"/>
                    <a:pt x="211" y="88"/>
                    <a:pt x="211" y="88"/>
                  </a:cubicBezTo>
                  <a:cubicBezTo>
                    <a:pt x="93" y="88"/>
                    <a:pt x="93" y="88"/>
                    <a:pt x="93" y="88"/>
                  </a:cubicBezTo>
                  <a:cubicBezTo>
                    <a:pt x="93" y="217"/>
                    <a:pt x="93" y="217"/>
                    <a:pt x="93" y="217"/>
                  </a:cubicBezTo>
                  <a:cubicBezTo>
                    <a:pt x="77" y="217"/>
                    <a:pt x="77" y="217"/>
                    <a:pt x="77" y="217"/>
                  </a:cubicBezTo>
                  <a:cubicBezTo>
                    <a:pt x="69" y="210"/>
                    <a:pt x="59" y="202"/>
                    <a:pt x="47" y="202"/>
                  </a:cubicBezTo>
                  <a:cubicBezTo>
                    <a:pt x="21" y="202"/>
                    <a:pt x="0" y="223"/>
                    <a:pt x="0" y="250"/>
                  </a:cubicBezTo>
                  <a:cubicBezTo>
                    <a:pt x="0" y="276"/>
                    <a:pt x="21" y="298"/>
                    <a:pt x="47" y="298"/>
                  </a:cubicBezTo>
                  <a:cubicBezTo>
                    <a:pt x="59" y="298"/>
                    <a:pt x="68" y="290"/>
                    <a:pt x="76" y="284"/>
                  </a:cubicBezTo>
                  <a:cubicBezTo>
                    <a:pt x="93" y="284"/>
                    <a:pt x="93" y="284"/>
                    <a:pt x="93" y="284"/>
                  </a:cubicBezTo>
                  <a:cubicBezTo>
                    <a:pt x="93" y="398"/>
                    <a:pt x="93" y="398"/>
                    <a:pt x="93" y="398"/>
                  </a:cubicBezTo>
                  <a:cubicBezTo>
                    <a:pt x="93" y="409"/>
                    <a:pt x="93" y="409"/>
                    <a:pt x="93" y="409"/>
                  </a:cubicBezTo>
                  <a:cubicBezTo>
                    <a:pt x="207" y="409"/>
                    <a:pt x="207" y="409"/>
                    <a:pt x="207" y="409"/>
                  </a:cubicBezTo>
                  <a:cubicBezTo>
                    <a:pt x="207" y="389"/>
                    <a:pt x="207" y="389"/>
                    <a:pt x="207" y="389"/>
                  </a:cubicBezTo>
                  <a:cubicBezTo>
                    <a:pt x="201" y="381"/>
                    <a:pt x="200" y="367"/>
                    <a:pt x="200" y="356"/>
                  </a:cubicBezTo>
                  <a:cubicBezTo>
                    <a:pt x="200" y="330"/>
                    <a:pt x="221" y="308"/>
                    <a:pt x="247" y="308"/>
                  </a:cubicBezTo>
                  <a:cubicBezTo>
                    <a:pt x="273" y="308"/>
                    <a:pt x="295" y="330"/>
                    <a:pt x="295" y="356"/>
                  </a:cubicBezTo>
                  <a:cubicBezTo>
                    <a:pt x="295" y="367"/>
                    <a:pt x="293" y="381"/>
                    <a:pt x="286" y="389"/>
                  </a:cubicBezTo>
                  <a:cubicBezTo>
                    <a:pt x="286" y="409"/>
                    <a:pt x="286" y="409"/>
                    <a:pt x="286" y="409"/>
                  </a:cubicBezTo>
                  <a:cubicBezTo>
                    <a:pt x="403" y="409"/>
                    <a:pt x="403" y="409"/>
                    <a:pt x="403" y="409"/>
                  </a:cubicBezTo>
                  <a:cubicBezTo>
                    <a:pt x="403" y="284"/>
                    <a:pt x="403" y="284"/>
                    <a:pt x="403" y="284"/>
                  </a:cubicBezTo>
                  <a:cubicBezTo>
                    <a:pt x="382" y="284"/>
                    <a:pt x="382" y="284"/>
                    <a:pt x="382" y="284"/>
                  </a:cubicBezTo>
                  <a:cubicBezTo>
                    <a:pt x="374" y="290"/>
                    <a:pt x="364" y="298"/>
                    <a:pt x="353" y="298"/>
                  </a:cubicBezTo>
                  <a:cubicBezTo>
                    <a:pt x="326" y="298"/>
                    <a:pt x="305" y="276"/>
                    <a:pt x="305" y="250"/>
                  </a:cubicBezTo>
                  <a:cubicBezTo>
                    <a:pt x="305" y="223"/>
                    <a:pt x="326" y="202"/>
                    <a:pt x="353" y="202"/>
                  </a:cubicBezTo>
                  <a:cubicBezTo>
                    <a:pt x="364" y="202"/>
                    <a:pt x="374" y="210"/>
                    <a:pt x="382" y="217"/>
                  </a:cubicBezTo>
                  <a:cubicBezTo>
                    <a:pt x="403" y="217"/>
                    <a:pt x="403" y="217"/>
                    <a:pt x="403" y="217"/>
                  </a:cubicBezTo>
                  <a:cubicBezTo>
                    <a:pt x="403" y="88"/>
                    <a:pt x="403" y="88"/>
                    <a:pt x="403" y="88"/>
                  </a:cubicBezTo>
                  <a:cubicBezTo>
                    <a:pt x="284" y="88"/>
                    <a:pt x="284" y="88"/>
                    <a:pt x="284" y="88"/>
                  </a:cubicBezTo>
                  <a:cubicBezTo>
                    <a:pt x="284" y="77"/>
                    <a:pt x="284" y="77"/>
                    <a:pt x="284" y="77"/>
                  </a:cubicBezTo>
                  <a:cubicBezTo>
                    <a:pt x="291" y="69"/>
                    <a:pt x="295" y="59"/>
                    <a:pt x="295" y="47"/>
                  </a:cubicBezTo>
                  <a:cubicBezTo>
                    <a:pt x="295" y="21"/>
                    <a:pt x="273" y="0"/>
                    <a:pt x="24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6" name="Gruppieren 11"/>
            <p:cNvGrpSpPr/>
            <p:nvPr/>
          </p:nvGrpSpPr>
          <p:grpSpPr>
            <a:xfrm>
              <a:off x="1475656" y="969723"/>
              <a:ext cx="265255" cy="199787"/>
              <a:chOff x="6256706" y="-566129"/>
              <a:chExt cx="524227" cy="394842"/>
            </a:xfrm>
            <a:solidFill>
              <a:schemeClr val="bg1"/>
            </a:solidFill>
          </p:grpSpPr>
          <p:sp>
            <p:nvSpPr>
              <p:cNvPr id="48" name="Freeform 1385"/>
              <p:cNvSpPr>
                <a:spLocks noEditPoints="1"/>
              </p:cNvSpPr>
              <p:nvPr/>
            </p:nvSpPr>
            <p:spPr bwMode="auto">
              <a:xfrm>
                <a:off x="6256706" y="-566129"/>
                <a:ext cx="524227" cy="394842"/>
              </a:xfrm>
              <a:custGeom>
                <a:avLst/>
                <a:gdLst>
                  <a:gd name="T0" fmla="*/ 0 w 330"/>
                  <a:gd name="T1" fmla="*/ 249 h 249"/>
                  <a:gd name="T2" fmla="*/ 0 w 330"/>
                  <a:gd name="T3" fmla="*/ 0 h 249"/>
                  <a:gd name="T4" fmla="*/ 330 w 330"/>
                  <a:gd name="T5" fmla="*/ 0 h 249"/>
                  <a:gd name="T6" fmla="*/ 330 w 330"/>
                  <a:gd name="T7" fmla="*/ 249 h 249"/>
                  <a:gd name="T8" fmla="*/ 0 w 330"/>
                  <a:gd name="T9" fmla="*/ 249 h 249"/>
                  <a:gd name="T10" fmla="*/ 298 w 330"/>
                  <a:gd name="T11" fmla="*/ 32 h 249"/>
                  <a:gd name="T12" fmla="*/ 32 w 330"/>
                  <a:gd name="T13" fmla="*/ 32 h 249"/>
                  <a:gd name="T14" fmla="*/ 32 w 330"/>
                  <a:gd name="T15" fmla="*/ 217 h 249"/>
                  <a:gd name="T16" fmla="*/ 298 w 330"/>
                  <a:gd name="T17" fmla="*/ 217 h 249"/>
                  <a:gd name="T18" fmla="*/ 298 w 330"/>
                  <a:gd name="T19" fmla="*/ 3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249">
                    <a:moveTo>
                      <a:pt x="0" y="249"/>
                    </a:moveTo>
                    <a:cubicBezTo>
                      <a:pt x="0" y="166"/>
                      <a:pt x="0" y="83"/>
                      <a:pt x="0" y="0"/>
                    </a:cubicBezTo>
                    <a:cubicBezTo>
                      <a:pt x="110" y="0"/>
                      <a:pt x="220" y="0"/>
                      <a:pt x="330" y="0"/>
                    </a:cubicBezTo>
                    <a:cubicBezTo>
                      <a:pt x="330" y="83"/>
                      <a:pt x="330" y="166"/>
                      <a:pt x="330" y="249"/>
                    </a:cubicBezTo>
                    <a:cubicBezTo>
                      <a:pt x="220" y="249"/>
                      <a:pt x="110" y="249"/>
                      <a:pt x="0" y="249"/>
                    </a:cubicBezTo>
                    <a:close/>
                    <a:moveTo>
                      <a:pt x="298" y="32"/>
                    </a:moveTo>
                    <a:cubicBezTo>
                      <a:pt x="209" y="32"/>
                      <a:pt x="121" y="32"/>
                      <a:pt x="32" y="32"/>
                    </a:cubicBezTo>
                    <a:cubicBezTo>
                      <a:pt x="32" y="94"/>
                      <a:pt x="32" y="156"/>
                      <a:pt x="32" y="217"/>
                    </a:cubicBezTo>
                    <a:cubicBezTo>
                      <a:pt x="121" y="217"/>
                      <a:pt x="209" y="217"/>
                      <a:pt x="298" y="217"/>
                    </a:cubicBezTo>
                    <a:cubicBezTo>
                      <a:pt x="298" y="156"/>
                      <a:pt x="298" y="94"/>
                      <a:pt x="29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49" name="Freeform 1387"/>
              <p:cNvSpPr>
                <a:spLocks/>
              </p:cNvSpPr>
              <p:nvPr/>
            </p:nvSpPr>
            <p:spPr bwMode="auto">
              <a:xfrm>
                <a:off x="6374935" y="-434514"/>
                <a:ext cx="307844" cy="167306"/>
              </a:xfrm>
              <a:custGeom>
                <a:avLst/>
                <a:gdLst>
                  <a:gd name="T0" fmla="*/ 61 w 194"/>
                  <a:gd name="T1" fmla="*/ 35 h 105"/>
                  <a:gd name="T2" fmla="*/ 73 w 194"/>
                  <a:gd name="T3" fmla="*/ 46 h 105"/>
                  <a:gd name="T4" fmla="*/ 84 w 194"/>
                  <a:gd name="T5" fmla="*/ 57 h 105"/>
                  <a:gd name="T6" fmla="*/ 124 w 194"/>
                  <a:gd name="T7" fmla="*/ 0 h 105"/>
                  <a:gd name="T8" fmla="*/ 194 w 194"/>
                  <a:gd name="T9" fmla="*/ 105 h 105"/>
                  <a:gd name="T10" fmla="*/ 0 w 194"/>
                  <a:gd name="T11" fmla="*/ 105 h 105"/>
                  <a:gd name="T12" fmla="*/ 61 w 194"/>
                  <a:gd name="T13" fmla="*/ 35 h 105"/>
                </a:gdLst>
                <a:ahLst/>
                <a:cxnLst>
                  <a:cxn ang="0">
                    <a:pos x="T0" y="T1"/>
                  </a:cxn>
                  <a:cxn ang="0">
                    <a:pos x="T2" y="T3"/>
                  </a:cxn>
                  <a:cxn ang="0">
                    <a:pos x="T4" y="T5"/>
                  </a:cxn>
                  <a:cxn ang="0">
                    <a:pos x="T6" y="T7"/>
                  </a:cxn>
                  <a:cxn ang="0">
                    <a:pos x="T8" y="T9"/>
                  </a:cxn>
                  <a:cxn ang="0">
                    <a:pos x="T10" y="T11"/>
                  </a:cxn>
                  <a:cxn ang="0">
                    <a:pos x="T12" y="T13"/>
                  </a:cxn>
                </a:cxnLst>
                <a:rect l="0" t="0" r="r" b="b"/>
                <a:pathLst>
                  <a:path w="194" h="105">
                    <a:moveTo>
                      <a:pt x="61" y="35"/>
                    </a:moveTo>
                    <a:cubicBezTo>
                      <a:pt x="65" y="39"/>
                      <a:pt x="69" y="43"/>
                      <a:pt x="73" y="46"/>
                    </a:cubicBezTo>
                    <a:cubicBezTo>
                      <a:pt x="77" y="49"/>
                      <a:pt x="80" y="53"/>
                      <a:pt x="84" y="57"/>
                    </a:cubicBezTo>
                    <a:cubicBezTo>
                      <a:pt x="97" y="38"/>
                      <a:pt x="111" y="19"/>
                      <a:pt x="124" y="0"/>
                    </a:cubicBezTo>
                    <a:cubicBezTo>
                      <a:pt x="148" y="35"/>
                      <a:pt x="171" y="70"/>
                      <a:pt x="194" y="105"/>
                    </a:cubicBezTo>
                    <a:cubicBezTo>
                      <a:pt x="129" y="105"/>
                      <a:pt x="65" y="105"/>
                      <a:pt x="0" y="105"/>
                    </a:cubicBezTo>
                    <a:cubicBezTo>
                      <a:pt x="21" y="81"/>
                      <a:pt x="41" y="58"/>
                      <a:pt x="6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50" name="Freeform 1388"/>
              <p:cNvSpPr>
                <a:spLocks/>
              </p:cNvSpPr>
              <p:nvPr/>
            </p:nvSpPr>
            <p:spPr bwMode="auto">
              <a:xfrm>
                <a:off x="6374935" y="-476899"/>
                <a:ext cx="78077" cy="78076"/>
              </a:xfrm>
              <a:custGeom>
                <a:avLst/>
                <a:gdLst>
                  <a:gd name="T0" fmla="*/ 49 w 49"/>
                  <a:gd name="T1" fmla="*/ 25 h 49"/>
                  <a:gd name="T2" fmla="*/ 25 w 49"/>
                  <a:gd name="T3" fmla="*/ 49 h 49"/>
                  <a:gd name="T4" fmla="*/ 0 w 49"/>
                  <a:gd name="T5" fmla="*/ 25 h 49"/>
                  <a:gd name="T6" fmla="*/ 24 w 49"/>
                  <a:gd name="T7" fmla="*/ 0 h 49"/>
                  <a:gd name="T8" fmla="*/ 49 w 49"/>
                  <a:gd name="T9" fmla="*/ 25 h 49"/>
                </a:gdLst>
                <a:ahLst/>
                <a:cxnLst>
                  <a:cxn ang="0">
                    <a:pos x="T0" y="T1"/>
                  </a:cxn>
                  <a:cxn ang="0">
                    <a:pos x="T2" y="T3"/>
                  </a:cxn>
                  <a:cxn ang="0">
                    <a:pos x="T4" y="T5"/>
                  </a:cxn>
                  <a:cxn ang="0">
                    <a:pos x="T6" y="T7"/>
                  </a:cxn>
                  <a:cxn ang="0">
                    <a:pos x="T8" y="T9"/>
                  </a:cxn>
                </a:cxnLst>
                <a:rect l="0" t="0" r="r" b="b"/>
                <a:pathLst>
                  <a:path w="49" h="49">
                    <a:moveTo>
                      <a:pt x="49" y="25"/>
                    </a:moveTo>
                    <a:cubicBezTo>
                      <a:pt x="49" y="38"/>
                      <a:pt x="38" y="49"/>
                      <a:pt x="25" y="49"/>
                    </a:cubicBezTo>
                    <a:cubicBezTo>
                      <a:pt x="11" y="49"/>
                      <a:pt x="0" y="38"/>
                      <a:pt x="0" y="25"/>
                    </a:cubicBezTo>
                    <a:cubicBezTo>
                      <a:pt x="0" y="12"/>
                      <a:pt x="11" y="1"/>
                      <a:pt x="24" y="0"/>
                    </a:cubicBezTo>
                    <a:cubicBezTo>
                      <a:pt x="38" y="0"/>
                      <a:pt x="49" y="11"/>
                      <a:pt x="4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grpSp>
        <p:cxnSp>
          <p:nvCxnSpPr>
            <p:cNvPr id="47" name="Přímá spojnice 2"/>
            <p:cNvCxnSpPr/>
            <p:nvPr/>
          </p:nvCxnSpPr>
          <p:spPr>
            <a:xfrm>
              <a:off x="179512" y="1232720"/>
              <a:ext cx="878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28" name="Rectangle 9"/>
          <p:cNvSpPr txBox="1">
            <a:spLocks noChangeArrowheads="1"/>
          </p:cNvSpPr>
          <p:nvPr userDrawn="1"/>
        </p:nvSpPr>
        <p:spPr>
          <a:xfrm>
            <a:off x="8174856" y="6702371"/>
            <a:ext cx="966788" cy="153988"/>
          </a:xfrm>
          <a:prstGeom prst="rect">
            <a:avLst/>
          </a:prstGeom>
        </p:spPr>
        <p:txBody>
          <a:bodyPr lIns="0" tIns="0" rIns="0" bIns="0"/>
          <a:lstStyle>
            <a:defPPr>
              <a:defRPr lang="cs-CZ"/>
            </a:defPPr>
            <a:lvl1pPr algn="r" rtl="0" fontAlgn="auto">
              <a:spcBef>
                <a:spcPts val="0"/>
              </a:spcBef>
              <a:spcAft>
                <a:spcPts val="0"/>
              </a:spcAft>
              <a:defRPr sz="1000" b="0" kern="1200">
                <a:solidFill>
                  <a:schemeClr val="bg2"/>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mtClean="0"/>
              <a:pPr>
                <a:defRPr/>
              </a:pPr>
              <a:t>‹#›</a:t>
            </a:fld>
            <a:endParaRPr lang="cs-CZ" dirty="0"/>
          </a:p>
        </p:txBody>
      </p:sp>
      <p:cxnSp>
        <p:nvCxnSpPr>
          <p:cNvPr id="27"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1"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29"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30"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579658706"/>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ředělový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9530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4"/>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4"/>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131350811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3"/>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3"/>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13489937"/>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bg1">
              <a:lumMod val="95000"/>
            </a:schemeClr>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cs-CZ" sz="3200" b="1" cap="all" dirty="0">
              <a:solidFill>
                <a:schemeClr val="accent1"/>
              </a:solidFill>
              <a:latin typeface="+mj-lt"/>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4214100252"/>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ředělový slide">
    <p:spTree>
      <p:nvGrpSpPr>
        <p:cNvPr id="1" name=""/>
        <p:cNvGrpSpPr/>
        <p:nvPr/>
      </p:nvGrpSpPr>
      <p:grpSpPr>
        <a:xfrm>
          <a:off x="0" y="0"/>
          <a:ext cx="0" cy="0"/>
          <a:chOff x="0" y="0"/>
          <a:chExt cx="0" cy="0"/>
        </a:xfrm>
      </p:grpSpPr>
      <p:sp>
        <p:nvSpPr>
          <p:cNvPr id="12" name="Ovál 5"/>
          <p:cNvSpPr/>
          <p:nvPr userDrawn="1"/>
        </p:nvSpPr>
        <p:spPr>
          <a:xfrm>
            <a:off x="6010628" y="2491068"/>
            <a:ext cx="2665828" cy="2666124"/>
          </a:xfrm>
          <a:prstGeom prst="ellipse">
            <a:avLst/>
          </a:prstGeom>
          <a:solidFill>
            <a:srgbClr val="18315A"/>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cs-CZ" sz="3200" b="1" cap="all" dirty="0">
              <a:solidFill>
                <a:schemeClr val="accent1"/>
              </a:solidFill>
              <a:latin typeface="+mj-lt"/>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391052996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SLIDE 6">
    <p:spTree>
      <p:nvGrpSpPr>
        <p:cNvPr id="1" name=""/>
        <p:cNvGrpSpPr/>
        <p:nvPr/>
      </p:nvGrpSpPr>
      <p:grpSpPr>
        <a:xfrm>
          <a:off x="0" y="0"/>
          <a:ext cx="0" cy="0"/>
          <a:chOff x="0" y="0"/>
          <a:chExt cx="0" cy="0"/>
        </a:xfrm>
      </p:grpSpPr>
      <p:sp>
        <p:nvSpPr>
          <p:cNvPr id="7" name="Rectangle 9"/>
          <p:cNvSpPr txBox="1">
            <a:spLocks noChangeArrowheads="1"/>
          </p:cNvSpPr>
          <p:nvPr userDrawn="1"/>
        </p:nvSpPr>
        <p:spPr>
          <a:xfrm>
            <a:off x="8820471" y="6766769"/>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9" name="Zástupný symbol pro obsah 3"/>
          <p:cNvSpPr>
            <a:spLocks noGrp="1"/>
          </p:cNvSpPr>
          <p:nvPr>
            <p:ph sz="half" idx="2"/>
          </p:nvPr>
        </p:nvSpPr>
        <p:spPr>
          <a:xfrm>
            <a:off x="180000" y="1332000"/>
            <a:ext cx="6120192"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1" name="Zástupný symbol pro obsah 3"/>
          <p:cNvSpPr>
            <a:spLocks noGrp="1"/>
          </p:cNvSpPr>
          <p:nvPr>
            <p:ph sz="half" idx="11"/>
          </p:nvPr>
        </p:nvSpPr>
        <p:spPr>
          <a:xfrm>
            <a:off x="6300192" y="2060848"/>
            <a:ext cx="2663808" cy="431115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extLst>
      <p:ext uri="{BB962C8B-B14F-4D97-AF65-F5344CB8AC3E}">
        <p14:creationId xmlns:p14="http://schemas.microsoft.com/office/powerpoint/2010/main" val="1358657479"/>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rgbClr val="00AEEF"/>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cs-CZ" sz="3200" b="1" cap="all" dirty="0">
              <a:solidFill>
                <a:schemeClr val="accent1"/>
              </a:solidFill>
              <a:latin typeface="+mj-lt"/>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0232" y="3284984"/>
            <a:ext cx="1224136" cy="1050215"/>
          </a:xfrm>
          <a:prstGeom prst="rect">
            <a:avLst/>
          </a:prstGeom>
        </p:spPr>
      </p:pic>
    </p:spTree>
    <p:extLst>
      <p:ext uri="{BB962C8B-B14F-4D97-AF65-F5344CB8AC3E}">
        <p14:creationId xmlns:p14="http://schemas.microsoft.com/office/powerpoint/2010/main" val="2670703962"/>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accent2"/>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cs-CZ" sz="3200" b="1" cap="all" dirty="0">
              <a:solidFill>
                <a:schemeClr val="accent1"/>
              </a:solidFill>
              <a:latin typeface="+mj-lt"/>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245479395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bg1">
              <a:lumMod val="95000"/>
            </a:schemeClr>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pic>
        <p:nvPicPr>
          <p:cNvPr id="13" name="Picture 6" descr="http://pattylarsen.com/documents/PaperClips.png"/>
          <p:cNvPicPr>
            <a:picLocks noChangeAspect="1" noChangeArrowheads="1"/>
          </p:cNvPicPr>
          <p:nvPr userDrawn="1"/>
        </p:nvPicPr>
        <p:blipFill>
          <a:blip r:embed="rId2" cstate="email">
            <a:lum bright="70000" contrast="-70000"/>
          </a:blip>
          <a:srcRect/>
          <a:stretch>
            <a:fillRect/>
          </a:stretch>
        </p:blipFill>
        <p:spPr bwMode="auto">
          <a:xfrm>
            <a:off x="6419963" y="2636912"/>
            <a:ext cx="1656184" cy="1807607"/>
          </a:xfrm>
          <a:prstGeom prst="rect">
            <a:avLst/>
          </a:prstGeom>
          <a:noFill/>
          <a:effectLst>
            <a:outerShdw blurRad="50800" dist="38100" dir="2700000" algn="tl" rotWithShape="0">
              <a:prstClr val="black">
                <a:alpha val="40000"/>
              </a:prstClr>
            </a:outerShdw>
          </a:effectLst>
        </p:spPr>
      </p:pic>
      <p:cxnSp>
        <p:nvCxnSpPr>
          <p:cNvPr id="8" name="Přímá spojnice 2"/>
          <p:cNvCxnSpPr/>
          <p:nvPr userDrawn="1"/>
        </p:nvCxnSpPr>
        <p:spPr>
          <a:xfrm>
            <a:off x="0" y="1052736"/>
            <a:ext cx="914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396376" y="5445224"/>
            <a:ext cx="7776024"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cs-CZ" sz="3200" b="1" cap="all" dirty="0">
                <a:solidFill>
                  <a:schemeClr val="tx1"/>
                </a:solidFill>
                <a:latin typeface="+mj-lt"/>
              </a:rPr>
              <a:t>PŘÍLOHY</a:t>
            </a:r>
          </a:p>
        </p:txBody>
      </p:sp>
    </p:spTree>
    <p:extLst>
      <p:ext uri="{BB962C8B-B14F-4D97-AF65-F5344CB8AC3E}">
        <p14:creationId xmlns:p14="http://schemas.microsoft.com/office/powerpoint/2010/main" val="3441978064"/>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w="3175">
            <a:solidFill>
              <a:schemeClr val="accent1">
                <a:lumMod val="75000"/>
              </a:schemeClr>
            </a:solid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pic>
        <p:nvPicPr>
          <p:cNvPr id="8" name="Picture 6" descr="http://pattylarsen.com/documents/PaperClips.png"/>
          <p:cNvPicPr>
            <a:picLocks noChangeAspect="1" noChangeArrowheads="1"/>
          </p:cNvPicPr>
          <p:nvPr userDrawn="1"/>
        </p:nvPicPr>
        <p:blipFill>
          <a:blip r:embed="rId2" cstate="email">
            <a:lum bright="70000" contrast="-70000"/>
          </a:blip>
          <a:srcRect/>
          <a:stretch>
            <a:fillRect/>
          </a:stretch>
        </p:blipFill>
        <p:spPr bwMode="auto">
          <a:xfrm>
            <a:off x="6516216" y="2636912"/>
            <a:ext cx="1656184" cy="1807607"/>
          </a:xfrm>
          <a:prstGeom prst="rect">
            <a:avLst/>
          </a:prstGeom>
          <a:noFill/>
          <a:effectLst>
            <a:outerShdw blurRad="50800" dist="38100" dir="2700000" algn="tl" rotWithShape="0">
              <a:prstClr val="black">
                <a:alpha val="40000"/>
              </a:prstClr>
            </a:outerShdw>
          </a:effectLst>
        </p:spPr>
      </p:pic>
      <p:sp>
        <p:nvSpPr>
          <p:cNvPr id="10" name="Nadpis 4"/>
          <p:cNvSpPr txBox="1">
            <a:spLocks/>
          </p:cNvSpPr>
          <p:nvPr userDrawn="1"/>
        </p:nvSpPr>
        <p:spPr>
          <a:xfrm>
            <a:off x="6372200" y="4323675"/>
            <a:ext cx="1663329" cy="496649"/>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cs-CZ" sz="3200" b="1" dirty="0">
                <a:solidFill>
                  <a:schemeClr val="bg1"/>
                </a:solidFill>
                <a:effectLst>
                  <a:outerShdw blurRad="38100" dist="38100" dir="2700000" algn="tl">
                    <a:srgbClr val="000000">
                      <a:alpha val="43137"/>
                    </a:srgbClr>
                  </a:outerShdw>
                </a:effectLst>
              </a:rPr>
              <a:t>PŘÍLOHY</a:t>
            </a:r>
            <a:endParaRPr lang="en-US" sz="3200" b="1" dirty="0">
              <a:solidFill>
                <a:schemeClr val="bg1"/>
              </a:solidFill>
              <a:effectLst>
                <a:outerShdw blurRad="38100" dist="38100" dir="2700000" algn="tl">
                  <a:srgbClr val="000000">
                    <a:alpha val="43137"/>
                  </a:srgbClr>
                </a:outerShdw>
              </a:effectLst>
            </a:endParaRPr>
          </a:p>
        </p:txBody>
      </p:sp>
      <p:cxnSp>
        <p:nvCxnSpPr>
          <p:cNvPr id="13"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71098211"/>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_Základní textové pole">
    <p:spTree>
      <p:nvGrpSpPr>
        <p:cNvPr id="1" name=""/>
        <p:cNvGrpSpPr/>
        <p:nvPr/>
      </p:nvGrpSpPr>
      <p:grpSpPr>
        <a:xfrm>
          <a:off x="0" y="0"/>
          <a:ext cx="0" cy="0"/>
          <a:chOff x="0" y="0"/>
          <a:chExt cx="0" cy="0"/>
        </a:xfrm>
      </p:grpSpPr>
      <p:sp>
        <p:nvSpPr>
          <p:cNvPr id="3"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Tree>
    <p:extLst>
      <p:ext uri="{BB962C8B-B14F-4D97-AF65-F5344CB8AC3E}">
        <p14:creationId xmlns:p14="http://schemas.microsoft.com/office/powerpoint/2010/main" val="4067223959"/>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Závěrečný slide">
    <p:spTree>
      <p:nvGrpSpPr>
        <p:cNvPr id="1" name=""/>
        <p:cNvGrpSpPr/>
        <p:nvPr/>
      </p:nvGrpSpPr>
      <p:grpSpPr>
        <a:xfrm>
          <a:off x="0" y="0"/>
          <a:ext cx="0" cy="0"/>
          <a:chOff x="0" y="0"/>
          <a:chExt cx="0" cy="0"/>
        </a:xfrm>
      </p:grpSpPr>
      <p:sp>
        <p:nvSpPr>
          <p:cNvPr id="16" name="Zástupný symbol pro obsah 3"/>
          <p:cNvSpPr>
            <a:spLocks noGrp="1"/>
          </p:cNvSpPr>
          <p:nvPr>
            <p:ph sz="half" idx="2"/>
          </p:nvPr>
        </p:nvSpPr>
        <p:spPr>
          <a:xfrm>
            <a:off x="180000" y="1332000"/>
            <a:ext cx="4392000" cy="5040000"/>
          </a:xfrm>
          <a:prstGeom prst="rect">
            <a:avLst/>
          </a:prstGeom>
        </p:spPr>
        <p:txBody>
          <a:bodyPr lIns="36000" tIns="36000" rIns="36000" bIns="36000"/>
          <a:lstStyle>
            <a:lvl1pPr marL="285750" indent="-285750">
              <a:spcBef>
                <a:spcPts val="600"/>
              </a:spcBef>
              <a:buClr>
                <a:schemeClr val="accent1"/>
              </a:buClr>
              <a:buSzPct val="100000"/>
              <a:buFont typeface="Arial" panose="020B0604020202020204" pitchFamily="34" charset="0"/>
              <a:buChar char="•"/>
              <a:defRPr sz="1400" b="0">
                <a:solidFill>
                  <a:schemeClr val="tx1"/>
                </a:solidFill>
                <a:latin typeface="Calibri" pitchFamily="34" charset="0"/>
                <a:cs typeface="Calibri" pitchFamily="34" charset="0"/>
              </a:defRPr>
            </a:lvl1pPr>
            <a:lvl2pPr marL="542925" indent="-276225">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2pPr>
            <a:lvl3pPr marL="8096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3pPr>
            <a:lvl4pPr marL="10763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4pPr>
            <a:lvl5pPr marL="13430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3"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4"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7"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2" name="Zástupný symbol pro obsah 3"/>
          <p:cNvSpPr>
            <a:spLocks noGrp="1"/>
          </p:cNvSpPr>
          <p:nvPr>
            <p:ph sz="half" idx="10"/>
          </p:nvPr>
        </p:nvSpPr>
        <p:spPr>
          <a:xfrm>
            <a:off x="4644008" y="1340768"/>
            <a:ext cx="4392000" cy="5040000"/>
          </a:xfrm>
          <a:prstGeom prst="rect">
            <a:avLst/>
          </a:prstGeom>
        </p:spPr>
        <p:txBody>
          <a:bodyPr lIns="36000" tIns="36000" rIns="36000" bIns="36000"/>
          <a:lstStyle>
            <a:lvl1pPr marL="285750" indent="-285750">
              <a:spcBef>
                <a:spcPts val="600"/>
              </a:spcBef>
              <a:buClr>
                <a:schemeClr val="accent1"/>
              </a:buClr>
              <a:buSzPct val="100000"/>
              <a:buFont typeface="Arial" panose="020B0604020202020204" pitchFamily="34" charset="0"/>
              <a:buChar char="•"/>
              <a:defRPr sz="1400" b="0">
                <a:solidFill>
                  <a:schemeClr val="tx1"/>
                </a:solidFill>
                <a:latin typeface="Calibri" pitchFamily="34" charset="0"/>
                <a:cs typeface="Calibri" pitchFamily="34" charset="0"/>
              </a:defRPr>
            </a:lvl1pPr>
            <a:lvl2pPr marL="542925" indent="-276225">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2pPr>
            <a:lvl3pPr marL="8096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3pPr>
            <a:lvl4pPr marL="10763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4pPr>
            <a:lvl5pPr marL="13430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Tree>
    <p:extLst>
      <p:ext uri="{BB962C8B-B14F-4D97-AF65-F5344CB8AC3E}">
        <p14:creationId xmlns:p14="http://schemas.microsoft.com/office/powerpoint/2010/main" val="2212594223"/>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Základní textové pole">
    <p:spTree>
      <p:nvGrpSpPr>
        <p:cNvPr id="1" name=""/>
        <p:cNvGrpSpPr/>
        <p:nvPr/>
      </p:nvGrpSpPr>
      <p:grpSpPr>
        <a:xfrm>
          <a:off x="0" y="0"/>
          <a:ext cx="0" cy="0"/>
          <a:chOff x="0" y="0"/>
          <a:chExt cx="0" cy="0"/>
        </a:xfrm>
      </p:grpSpPr>
      <p:sp>
        <p:nvSpPr>
          <p:cNvPr id="23" name="Ovál 5"/>
          <p:cNvSpPr/>
          <p:nvPr userDrawn="1"/>
        </p:nvSpPr>
        <p:spPr>
          <a:xfrm>
            <a:off x="5868456" y="2348880"/>
            <a:ext cx="2808000" cy="2808312"/>
          </a:xfrm>
          <a:prstGeom prst="ellipse">
            <a:avLst/>
          </a:prstGeom>
          <a:solidFill>
            <a:schemeClr val="accent1"/>
          </a:solidFill>
          <a:ln w="3175">
            <a:solidFill>
              <a:schemeClr val="accent1"/>
            </a:solid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sp>
        <p:nvSpPr>
          <p:cNvPr id="24"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grpSp>
        <p:nvGrpSpPr>
          <p:cNvPr id="5" name="Gruppieren 59"/>
          <p:cNvGrpSpPr>
            <a:grpSpLocks noChangeAspect="1"/>
          </p:cNvGrpSpPr>
          <p:nvPr userDrawn="1"/>
        </p:nvGrpSpPr>
        <p:grpSpPr bwMode="gray">
          <a:xfrm>
            <a:off x="6404004" y="2801385"/>
            <a:ext cx="1675309" cy="1903303"/>
            <a:chOff x="4183201" y="2471526"/>
            <a:chExt cx="376998" cy="428305"/>
          </a:xfrm>
          <a:solidFill>
            <a:schemeClr val="bg1"/>
          </a:solidFill>
        </p:grpSpPr>
        <p:sp>
          <p:nvSpPr>
            <p:cNvPr id="6" name="Freeform 1028"/>
            <p:cNvSpPr>
              <a:spLocks/>
            </p:cNvSpPr>
            <p:nvPr/>
          </p:nvSpPr>
          <p:spPr bwMode="gray">
            <a:xfrm>
              <a:off x="4261278" y="2542910"/>
              <a:ext cx="220845" cy="258767"/>
            </a:xfrm>
            <a:custGeom>
              <a:avLst/>
              <a:gdLst>
                <a:gd name="T0" fmla="*/ 103 w 139"/>
                <a:gd name="T1" fmla="*/ 163 h 163"/>
                <a:gd name="T2" fmla="*/ 37 w 139"/>
                <a:gd name="T3" fmla="*/ 163 h 163"/>
                <a:gd name="T4" fmla="*/ 36 w 139"/>
                <a:gd name="T5" fmla="*/ 157 h 163"/>
                <a:gd name="T6" fmla="*/ 25 w 139"/>
                <a:gd name="T7" fmla="*/ 128 h 163"/>
                <a:gd name="T8" fmla="*/ 8 w 139"/>
                <a:gd name="T9" fmla="*/ 97 h 163"/>
                <a:gd name="T10" fmla="*/ 4 w 139"/>
                <a:gd name="T11" fmla="*/ 51 h 163"/>
                <a:gd name="T12" fmla="*/ 37 w 139"/>
                <a:gd name="T13" fmla="*/ 10 h 163"/>
                <a:gd name="T14" fmla="*/ 102 w 139"/>
                <a:gd name="T15" fmla="*/ 9 h 163"/>
                <a:gd name="T16" fmla="*/ 138 w 139"/>
                <a:gd name="T17" fmla="*/ 73 h 163"/>
                <a:gd name="T18" fmla="*/ 126 w 139"/>
                <a:gd name="T19" fmla="*/ 109 h 163"/>
                <a:gd name="T20" fmla="*/ 111 w 139"/>
                <a:gd name="T21" fmla="*/ 136 h 163"/>
                <a:gd name="T22" fmla="*/ 103 w 139"/>
                <a:gd name="T23" fmla="*/ 161 h 163"/>
                <a:gd name="T24" fmla="*/ 103 w 139"/>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03" y="163"/>
                  </a:moveTo>
                  <a:cubicBezTo>
                    <a:pt x="81" y="163"/>
                    <a:pt x="59" y="163"/>
                    <a:pt x="37" y="163"/>
                  </a:cubicBezTo>
                  <a:cubicBezTo>
                    <a:pt x="37" y="161"/>
                    <a:pt x="36" y="159"/>
                    <a:pt x="36" y="157"/>
                  </a:cubicBezTo>
                  <a:cubicBezTo>
                    <a:pt x="35" y="146"/>
                    <a:pt x="30" y="137"/>
                    <a:pt x="25" y="128"/>
                  </a:cubicBezTo>
                  <a:cubicBezTo>
                    <a:pt x="19" y="118"/>
                    <a:pt x="13" y="108"/>
                    <a:pt x="8" y="97"/>
                  </a:cubicBezTo>
                  <a:cubicBezTo>
                    <a:pt x="1" y="82"/>
                    <a:pt x="0" y="67"/>
                    <a:pt x="4" y="51"/>
                  </a:cubicBezTo>
                  <a:cubicBezTo>
                    <a:pt x="8" y="32"/>
                    <a:pt x="19" y="18"/>
                    <a:pt x="37" y="10"/>
                  </a:cubicBezTo>
                  <a:cubicBezTo>
                    <a:pt x="58" y="0"/>
                    <a:pt x="80" y="0"/>
                    <a:pt x="102" y="9"/>
                  </a:cubicBezTo>
                  <a:cubicBezTo>
                    <a:pt x="128" y="21"/>
                    <a:pt x="139" y="45"/>
                    <a:pt x="138" y="73"/>
                  </a:cubicBezTo>
                  <a:cubicBezTo>
                    <a:pt x="137" y="86"/>
                    <a:pt x="132" y="98"/>
                    <a:pt x="126" y="109"/>
                  </a:cubicBezTo>
                  <a:cubicBezTo>
                    <a:pt x="121" y="118"/>
                    <a:pt x="115" y="127"/>
                    <a:pt x="111" y="136"/>
                  </a:cubicBezTo>
                  <a:cubicBezTo>
                    <a:pt x="106" y="144"/>
                    <a:pt x="104" y="152"/>
                    <a:pt x="103" y="161"/>
                  </a:cubicBezTo>
                  <a:cubicBezTo>
                    <a:pt x="103" y="161"/>
                    <a:pt x="103" y="162"/>
                    <a:pt x="10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1029"/>
            <p:cNvSpPr>
              <a:spLocks/>
            </p:cNvSpPr>
            <p:nvPr/>
          </p:nvSpPr>
          <p:spPr bwMode="gray">
            <a:xfrm>
              <a:off x="4325969" y="2815062"/>
              <a:ext cx="95923" cy="17846"/>
            </a:xfrm>
            <a:custGeom>
              <a:avLst/>
              <a:gdLst>
                <a:gd name="T0" fmla="*/ 30 w 60"/>
                <a:gd name="T1" fmla="*/ 12 h 12"/>
                <a:gd name="T2" fmla="*/ 8 w 60"/>
                <a:gd name="T3" fmla="*/ 12 h 12"/>
                <a:gd name="T4" fmla="*/ 0 w 60"/>
                <a:gd name="T5" fmla="*/ 6 h 12"/>
                <a:gd name="T6" fmla="*/ 8 w 60"/>
                <a:gd name="T7" fmla="*/ 0 h 12"/>
                <a:gd name="T8" fmla="*/ 52 w 60"/>
                <a:gd name="T9" fmla="*/ 0 h 12"/>
                <a:gd name="T10" fmla="*/ 59 w 60"/>
                <a:gd name="T11" fmla="*/ 7 h 12"/>
                <a:gd name="T12" fmla="*/ 52 w 60"/>
                <a:gd name="T13" fmla="*/ 12 h 12"/>
                <a:gd name="T14" fmla="*/ 50 w 60"/>
                <a:gd name="T15" fmla="*/ 12 h 12"/>
                <a:gd name="T16" fmla="*/ 30 w 6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2">
                  <a:moveTo>
                    <a:pt x="30" y="12"/>
                  </a:moveTo>
                  <a:cubicBezTo>
                    <a:pt x="22" y="12"/>
                    <a:pt x="15" y="12"/>
                    <a:pt x="8" y="12"/>
                  </a:cubicBezTo>
                  <a:cubicBezTo>
                    <a:pt x="3" y="12"/>
                    <a:pt x="0" y="10"/>
                    <a:pt x="0" y="6"/>
                  </a:cubicBezTo>
                  <a:cubicBezTo>
                    <a:pt x="0" y="3"/>
                    <a:pt x="3" y="0"/>
                    <a:pt x="8" y="0"/>
                  </a:cubicBezTo>
                  <a:cubicBezTo>
                    <a:pt x="23" y="0"/>
                    <a:pt x="37" y="0"/>
                    <a:pt x="52" y="0"/>
                  </a:cubicBezTo>
                  <a:cubicBezTo>
                    <a:pt x="57" y="0"/>
                    <a:pt x="60" y="3"/>
                    <a:pt x="59" y="7"/>
                  </a:cubicBezTo>
                  <a:cubicBezTo>
                    <a:pt x="59" y="10"/>
                    <a:pt x="56" y="12"/>
                    <a:pt x="52" y="12"/>
                  </a:cubicBezTo>
                  <a:cubicBezTo>
                    <a:pt x="52" y="12"/>
                    <a:pt x="51" y="12"/>
                    <a:pt x="50" y="12"/>
                  </a:cubicBezTo>
                  <a:cubicBezTo>
                    <a:pt x="43" y="12"/>
                    <a:pt x="37"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030"/>
            <p:cNvSpPr>
              <a:spLocks/>
            </p:cNvSpPr>
            <p:nvPr/>
          </p:nvSpPr>
          <p:spPr bwMode="gray">
            <a:xfrm>
              <a:off x="4328201" y="2846292"/>
              <a:ext cx="89230" cy="20076"/>
            </a:xfrm>
            <a:custGeom>
              <a:avLst/>
              <a:gdLst>
                <a:gd name="T0" fmla="*/ 29 w 57"/>
                <a:gd name="T1" fmla="*/ 12 h 12"/>
                <a:gd name="T2" fmla="*/ 7 w 57"/>
                <a:gd name="T3" fmla="*/ 12 h 12"/>
                <a:gd name="T4" fmla="*/ 1 w 57"/>
                <a:gd name="T5" fmla="*/ 6 h 12"/>
                <a:gd name="T6" fmla="*/ 7 w 57"/>
                <a:gd name="T7" fmla="*/ 0 h 12"/>
                <a:gd name="T8" fmla="*/ 51 w 57"/>
                <a:gd name="T9" fmla="*/ 0 h 12"/>
                <a:gd name="T10" fmla="*/ 57 w 57"/>
                <a:gd name="T11" fmla="*/ 6 h 12"/>
                <a:gd name="T12" fmla="*/ 51 w 57"/>
                <a:gd name="T13" fmla="*/ 12 h 12"/>
                <a:gd name="T14" fmla="*/ 29 w 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29" y="12"/>
                  </a:moveTo>
                  <a:cubicBezTo>
                    <a:pt x="22" y="12"/>
                    <a:pt x="14" y="12"/>
                    <a:pt x="7" y="12"/>
                  </a:cubicBezTo>
                  <a:cubicBezTo>
                    <a:pt x="3" y="12"/>
                    <a:pt x="0" y="10"/>
                    <a:pt x="1" y="6"/>
                  </a:cubicBezTo>
                  <a:cubicBezTo>
                    <a:pt x="1" y="3"/>
                    <a:pt x="3" y="0"/>
                    <a:pt x="7" y="0"/>
                  </a:cubicBezTo>
                  <a:cubicBezTo>
                    <a:pt x="22" y="0"/>
                    <a:pt x="36" y="0"/>
                    <a:pt x="51" y="0"/>
                  </a:cubicBezTo>
                  <a:cubicBezTo>
                    <a:pt x="55" y="0"/>
                    <a:pt x="57" y="3"/>
                    <a:pt x="57" y="6"/>
                  </a:cubicBezTo>
                  <a:cubicBezTo>
                    <a:pt x="57" y="10"/>
                    <a:pt x="55" y="12"/>
                    <a:pt x="51" y="12"/>
                  </a:cubicBezTo>
                  <a:cubicBezTo>
                    <a:pt x="43" y="12"/>
                    <a:pt x="36"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31"/>
            <p:cNvSpPr>
              <a:spLocks/>
            </p:cNvSpPr>
            <p:nvPr/>
          </p:nvSpPr>
          <p:spPr bwMode="gray">
            <a:xfrm>
              <a:off x="4511122" y="2634372"/>
              <a:ext cx="49077" cy="24538"/>
            </a:xfrm>
            <a:custGeom>
              <a:avLst/>
              <a:gdLst>
                <a:gd name="T0" fmla="*/ 32 w 32"/>
                <a:gd name="T1" fmla="*/ 0 h 15"/>
                <a:gd name="T2" fmla="*/ 32 w 32"/>
                <a:gd name="T3" fmla="*/ 15 h 15"/>
                <a:gd name="T4" fmla="*/ 0 w 32"/>
                <a:gd name="T5" fmla="*/ 15 h 15"/>
                <a:gd name="T6" fmla="*/ 0 w 32"/>
                <a:gd name="T7" fmla="*/ 0 h 15"/>
                <a:gd name="T8" fmla="*/ 32 w 32"/>
                <a:gd name="T9" fmla="*/ 0 h 15"/>
              </a:gdLst>
              <a:ahLst/>
              <a:cxnLst>
                <a:cxn ang="0">
                  <a:pos x="T0" y="T1"/>
                </a:cxn>
                <a:cxn ang="0">
                  <a:pos x="T2" y="T3"/>
                </a:cxn>
                <a:cxn ang="0">
                  <a:pos x="T4" y="T5"/>
                </a:cxn>
                <a:cxn ang="0">
                  <a:pos x="T6" y="T7"/>
                </a:cxn>
                <a:cxn ang="0">
                  <a:pos x="T8" y="T9"/>
                </a:cxn>
              </a:cxnLst>
              <a:rect l="0" t="0" r="r" b="b"/>
              <a:pathLst>
                <a:path w="32" h="15">
                  <a:moveTo>
                    <a:pt x="32" y="0"/>
                  </a:moveTo>
                  <a:cubicBezTo>
                    <a:pt x="32" y="5"/>
                    <a:pt x="32" y="10"/>
                    <a:pt x="32" y="15"/>
                  </a:cubicBezTo>
                  <a:cubicBezTo>
                    <a:pt x="21" y="15"/>
                    <a:pt x="11" y="15"/>
                    <a:pt x="0" y="15"/>
                  </a:cubicBezTo>
                  <a:cubicBezTo>
                    <a:pt x="0" y="10"/>
                    <a:pt x="0" y="5"/>
                    <a:pt x="0" y="0"/>
                  </a:cubicBezTo>
                  <a:cubicBezTo>
                    <a:pt x="10" y="0"/>
                    <a:pt x="21"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32"/>
            <p:cNvSpPr>
              <a:spLocks/>
            </p:cNvSpPr>
            <p:nvPr/>
          </p:nvSpPr>
          <p:spPr bwMode="gray">
            <a:xfrm>
              <a:off x="4183201" y="2634372"/>
              <a:ext cx="53538" cy="24538"/>
            </a:xfrm>
            <a:custGeom>
              <a:avLst/>
              <a:gdLst>
                <a:gd name="T0" fmla="*/ 0 w 33"/>
                <a:gd name="T1" fmla="*/ 16 h 16"/>
                <a:gd name="T2" fmla="*/ 0 w 33"/>
                <a:gd name="T3" fmla="*/ 0 h 16"/>
                <a:gd name="T4" fmla="*/ 33 w 33"/>
                <a:gd name="T5" fmla="*/ 0 h 16"/>
                <a:gd name="T6" fmla="*/ 33 w 33"/>
                <a:gd name="T7" fmla="*/ 16 h 16"/>
                <a:gd name="T8" fmla="*/ 0 w 33"/>
                <a:gd name="T9" fmla="*/ 16 h 16"/>
              </a:gdLst>
              <a:ahLst/>
              <a:cxnLst>
                <a:cxn ang="0">
                  <a:pos x="T0" y="T1"/>
                </a:cxn>
                <a:cxn ang="0">
                  <a:pos x="T2" y="T3"/>
                </a:cxn>
                <a:cxn ang="0">
                  <a:pos x="T4" y="T5"/>
                </a:cxn>
                <a:cxn ang="0">
                  <a:pos x="T6" y="T7"/>
                </a:cxn>
                <a:cxn ang="0">
                  <a:pos x="T8" y="T9"/>
                </a:cxn>
              </a:cxnLst>
              <a:rect l="0" t="0" r="r" b="b"/>
              <a:pathLst>
                <a:path w="33" h="16">
                  <a:moveTo>
                    <a:pt x="0" y="16"/>
                  </a:moveTo>
                  <a:cubicBezTo>
                    <a:pt x="0" y="11"/>
                    <a:pt x="0" y="6"/>
                    <a:pt x="0" y="0"/>
                  </a:cubicBezTo>
                  <a:cubicBezTo>
                    <a:pt x="11" y="0"/>
                    <a:pt x="22" y="0"/>
                    <a:pt x="33" y="0"/>
                  </a:cubicBezTo>
                  <a:cubicBezTo>
                    <a:pt x="33" y="6"/>
                    <a:pt x="33" y="11"/>
                    <a:pt x="33" y="16"/>
                  </a:cubicBezTo>
                  <a:cubicBezTo>
                    <a:pt x="22" y="16"/>
                    <a:pt x="12"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33"/>
            <p:cNvSpPr>
              <a:spLocks/>
            </p:cNvSpPr>
            <p:nvPr/>
          </p:nvSpPr>
          <p:spPr bwMode="gray">
            <a:xfrm>
              <a:off x="4484353" y="2540680"/>
              <a:ext cx="58000" cy="51307"/>
            </a:xfrm>
            <a:custGeom>
              <a:avLst/>
              <a:gdLst>
                <a:gd name="T0" fmla="*/ 10 w 36"/>
                <a:gd name="T1" fmla="*/ 32 h 32"/>
                <a:gd name="T2" fmla="*/ 0 w 36"/>
                <a:gd name="T3" fmla="*/ 19 h 32"/>
                <a:gd name="T4" fmla="*/ 26 w 36"/>
                <a:gd name="T5" fmla="*/ 0 h 32"/>
                <a:gd name="T6" fmla="*/ 36 w 36"/>
                <a:gd name="T7" fmla="*/ 13 h 32"/>
                <a:gd name="T8" fmla="*/ 10 w 36"/>
                <a:gd name="T9" fmla="*/ 32 h 32"/>
              </a:gdLst>
              <a:ahLst/>
              <a:cxnLst>
                <a:cxn ang="0">
                  <a:pos x="T0" y="T1"/>
                </a:cxn>
                <a:cxn ang="0">
                  <a:pos x="T2" y="T3"/>
                </a:cxn>
                <a:cxn ang="0">
                  <a:pos x="T4" y="T5"/>
                </a:cxn>
                <a:cxn ang="0">
                  <a:pos x="T6" y="T7"/>
                </a:cxn>
                <a:cxn ang="0">
                  <a:pos x="T8" y="T9"/>
                </a:cxn>
              </a:cxnLst>
              <a:rect l="0" t="0" r="r" b="b"/>
              <a:pathLst>
                <a:path w="36" h="32">
                  <a:moveTo>
                    <a:pt x="10" y="32"/>
                  </a:moveTo>
                  <a:cubicBezTo>
                    <a:pt x="7" y="27"/>
                    <a:pt x="4" y="23"/>
                    <a:pt x="0" y="19"/>
                  </a:cubicBezTo>
                  <a:cubicBezTo>
                    <a:pt x="9" y="12"/>
                    <a:pt x="18" y="6"/>
                    <a:pt x="26" y="0"/>
                  </a:cubicBezTo>
                  <a:cubicBezTo>
                    <a:pt x="30" y="4"/>
                    <a:pt x="33" y="9"/>
                    <a:pt x="36" y="13"/>
                  </a:cubicBezTo>
                  <a:cubicBezTo>
                    <a:pt x="27" y="19"/>
                    <a:pt x="19" y="25"/>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34"/>
            <p:cNvSpPr>
              <a:spLocks/>
            </p:cNvSpPr>
            <p:nvPr/>
          </p:nvSpPr>
          <p:spPr bwMode="gray">
            <a:xfrm>
              <a:off x="4201047" y="2705756"/>
              <a:ext cx="55769" cy="44615"/>
            </a:xfrm>
            <a:custGeom>
              <a:avLst/>
              <a:gdLst>
                <a:gd name="T0" fmla="*/ 6 w 36"/>
                <a:gd name="T1" fmla="*/ 28 h 28"/>
                <a:gd name="T2" fmla="*/ 0 w 36"/>
                <a:gd name="T3" fmla="*/ 13 h 28"/>
                <a:gd name="T4" fmla="*/ 29 w 36"/>
                <a:gd name="T5" fmla="*/ 0 h 28"/>
                <a:gd name="T6" fmla="*/ 36 w 36"/>
                <a:gd name="T7" fmla="*/ 15 h 28"/>
                <a:gd name="T8" fmla="*/ 6 w 36"/>
                <a:gd name="T9" fmla="*/ 28 h 28"/>
              </a:gdLst>
              <a:ahLst/>
              <a:cxnLst>
                <a:cxn ang="0">
                  <a:pos x="T0" y="T1"/>
                </a:cxn>
                <a:cxn ang="0">
                  <a:pos x="T2" y="T3"/>
                </a:cxn>
                <a:cxn ang="0">
                  <a:pos x="T4" y="T5"/>
                </a:cxn>
                <a:cxn ang="0">
                  <a:pos x="T6" y="T7"/>
                </a:cxn>
                <a:cxn ang="0">
                  <a:pos x="T8" y="T9"/>
                </a:cxn>
              </a:cxnLst>
              <a:rect l="0" t="0" r="r" b="b"/>
              <a:pathLst>
                <a:path w="36" h="28">
                  <a:moveTo>
                    <a:pt x="6" y="28"/>
                  </a:moveTo>
                  <a:cubicBezTo>
                    <a:pt x="4" y="23"/>
                    <a:pt x="2" y="18"/>
                    <a:pt x="0" y="13"/>
                  </a:cubicBezTo>
                  <a:cubicBezTo>
                    <a:pt x="9" y="9"/>
                    <a:pt x="19" y="4"/>
                    <a:pt x="29" y="0"/>
                  </a:cubicBezTo>
                  <a:cubicBezTo>
                    <a:pt x="31" y="5"/>
                    <a:pt x="33" y="9"/>
                    <a:pt x="36" y="15"/>
                  </a:cubicBezTo>
                  <a:cubicBezTo>
                    <a:pt x="26" y="19"/>
                    <a:pt x="16" y="23"/>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35"/>
            <p:cNvSpPr>
              <a:spLocks/>
            </p:cNvSpPr>
            <p:nvPr/>
          </p:nvSpPr>
          <p:spPr bwMode="gray">
            <a:xfrm>
              <a:off x="4205509" y="2540680"/>
              <a:ext cx="55769" cy="51307"/>
            </a:xfrm>
            <a:custGeom>
              <a:avLst/>
              <a:gdLst>
                <a:gd name="T0" fmla="*/ 35 w 35"/>
                <a:gd name="T1" fmla="*/ 19 h 32"/>
                <a:gd name="T2" fmla="*/ 26 w 35"/>
                <a:gd name="T3" fmla="*/ 32 h 32"/>
                <a:gd name="T4" fmla="*/ 0 w 35"/>
                <a:gd name="T5" fmla="*/ 13 h 32"/>
                <a:gd name="T6" fmla="*/ 9 w 35"/>
                <a:gd name="T7" fmla="*/ 0 h 32"/>
                <a:gd name="T8" fmla="*/ 35 w 35"/>
                <a:gd name="T9" fmla="*/ 19 h 32"/>
              </a:gdLst>
              <a:ahLst/>
              <a:cxnLst>
                <a:cxn ang="0">
                  <a:pos x="T0" y="T1"/>
                </a:cxn>
                <a:cxn ang="0">
                  <a:pos x="T2" y="T3"/>
                </a:cxn>
                <a:cxn ang="0">
                  <a:pos x="T4" y="T5"/>
                </a:cxn>
                <a:cxn ang="0">
                  <a:pos x="T6" y="T7"/>
                </a:cxn>
                <a:cxn ang="0">
                  <a:pos x="T8" y="T9"/>
                </a:cxn>
              </a:cxnLst>
              <a:rect l="0" t="0" r="r" b="b"/>
              <a:pathLst>
                <a:path w="35" h="32">
                  <a:moveTo>
                    <a:pt x="35" y="19"/>
                  </a:moveTo>
                  <a:cubicBezTo>
                    <a:pt x="32" y="23"/>
                    <a:pt x="29" y="27"/>
                    <a:pt x="26" y="32"/>
                  </a:cubicBezTo>
                  <a:cubicBezTo>
                    <a:pt x="17" y="26"/>
                    <a:pt x="9" y="19"/>
                    <a:pt x="0" y="13"/>
                  </a:cubicBezTo>
                  <a:cubicBezTo>
                    <a:pt x="3" y="9"/>
                    <a:pt x="6" y="4"/>
                    <a:pt x="9" y="0"/>
                  </a:cubicBezTo>
                  <a:cubicBezTo>
                    <a:pt x="18" y="6"/>
                    <a:pt x="26" y="12"/>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36"/>
            <p:cNvSpPr>
              <a:spLocks/>
            </p:cNvSpPr>
            <p:nvPr/>
          </p:nvSpPr>
          <p:spPr bwMode="gray">
            <a:xfrm>
              <a:off x="4488815" y="2705756"/>
              <a:ext cx="58000" cy="44615"/>
            </a:xfrm>
            <a:custGeom>
              <a:avLst/>
              <a:gdLst>
                <a:gd name="T0" fmla="*/ 0 w 36"/>
                <a:gd name="T1" fmla="*/ 15 h 27"/>
                <a:gd name="T2" fmla="*/ 7 w 36"/>
                <a:gd name="T3" fmla="*/ 0 h 27"/>
                <a:gd name="T4" fmla="*/ 36 w 36"/>
                <a:gd name="T5" fmla="*/ 12 h 27"/>
                <a:gd name="T6" fmla="*/ 30 w 36"/>
                <a:gd name="T7" fmla="*/ 27 h 27"/>
                <a:gd name="T8" fmla="*/ 0 w 36"/>
                <a:gd name="T9" fmla="*/ 15 h 27"/>
              </a:gdLst>
              <a:ahLst/>
              <a:cxnLst>
                <a:cxn ang="0">
                  <a:pos x="T0" y="T1"/>
                </a:cxn>
                <a:cxn ang="0">
                  <a:pos x="T2" y="T3"/>
                </a:cxn>
                <a:cxn ang="0">
                  <a:pos x="T4" y="T5"/>
                </a:cxn>
                <a:cxn ang="0">
                  <a:pos x="T6" y="T7"/>
                </a:cxn>
                <a:cxn ang="0">
                  <a:pos x="T8" y="T9"/>
                </a:cxn>
              </a:cxnLst>
              <a:rect l="0" t="0" r="r" b="b"/>
              <a:pathLst>
                <a:path w="36" h="27">
                  <a:moveTo>
                    <a:pt x="0" y="15"/>
                  </a:moveTo>
                  <a:cubicBezTo>
                    <a:pt x="3" y="10"/>
                    <a:pt x="5" y="5"/>
                    <a:pt x="7" y="0"/>
                  </a:cubicBezTo>
                  <a:cubicBezTo>
                    <a:pt x="16" y="4"/>
                    <a:pt x="26" y="8"/>
                    <a:pt x="36" y="12"/>
                  </a:cubicBezTo>
                  <a:cubicBezTo>
                    <a:pt x="34" y="17"/>
                    <a:pt x="32" y="22"/>
                    <a:pt x="30" y="27"/>
                  </a:cubicBezTo>
                  <a:cubicBezTo>
                    <a:pt x="20" y="23"/>
                    <a:pt x="10" y="19"/>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37"/>
            <p:cNvSpPr>
              <a:spLocks/>
            </p:cNvSpPr>
            <p:nvPr/>
          </p:nvSpPr>
          <p:spPr bwMode="gray">
            <a:xfrm>
              <a:off x="4430815" y="2484911"/>
              <a:ext cx="44615" cy="55768"/>
            </a:xfrm>
            <a:custGeom>
              <a:avLst/>
              <a:gdLst>
                <a:gd name="T0" fmla="*/ 14 w 28"/>
                <a:gd name="T1" fmla="*/ 0 h 35"/>
                <a:gd name="T2" fmla="*/ 28 w 28"/>
                <a:gd name="T3" fmla="*/ 8 h 35"/>
                <a:gd name="T4" fmla="*/ 14 w 28"/>
                <a:gd name="T5" fmla="*/ 35 h 35"/>
                <a:gd name="T6" fmla="*/ 0 w 28"/>
                <a:gd name="T7" fmla="*/ 27 h 35"/>
                <a:gd name="T8" fmla="*/ 14 w 28"/>
                <a:gd name="T9" fmla="*/ 0 h 35"/>
              </a:gdLst>
              <a:ahLst/>
              <a:cxnLst>
                <a:cxn ang="0">
                  <a:pos x="T0" y="T1"/>
                </a:cxn>
                <a:cxn ang="0">
                  <a:pos x="T2" y="T3"/>
                </a:cxn>
                <a:cxn ang="0">
                  <a:pos x="T4" y="T5"/>
                </a:cxn>
                <a:cxn ang="0">
                  <a:pos x="T6" y="T7"/>
                </a:cxn>
                <a:cxn ang="0">
                  <a:pos x="T8" y="T9"/>
                </a:cxn>
              </a:cxnLst>
              <a:rect l="0" t="0" r="r" b="b"/>
              <a:pathLst>
                <a:path w="28" h="35">
                  <a:moveTo>
                    <a:pt x="14" y="0"/>
                  </a:moveTo>
                  <a:cubicBezTo>
                    <a:pt x="19" y="3"/>
                    <a:pt x="23" y="5"/>
                    <a:pt x="28" y="8"/>
                  </a:cubicBezTo>
                  <a:cubicBezTo>
                    <a:pt x="24" y="17"/>
                    <a:pt x="19" y="26"/>
                    <a:pt x="14" y="35"/>
                  </a:cubicBezTo>
                  <a:cubicBezTo>
                    <a:pt x="9" y="32"/>
                    <a:pt x="5" y="29"/>
                    <a:pt x="0" y="27"/>
                  </a:cubicBezTo>
                  <a:cubicBezTo>
                    <a:pt x="4" y="18"/>
                    <a:pt x="9" y="9"/>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38"/>
            <p:cNvSpPr>
              <a:spLocks/>
            </p:cNvSpPr>
            <p:nvPr/>
          </p:nvSpPr>
          <p:spPr bwMode="gray">
            <a:xfrm>
              <a:off x="4270201" y="2484911"/>
              <a:ext cx="46846" cy="55768"/>
            </a:xfrm>
            <a:custGeom>
              <a:avLst/>
              <a:gdLst>
                <a:gd name="T0" fmla="*/ 15 w 29"/>
                <a:gd name="T1" fmla="*/ 35 h 35"/>
                <a:gd name="T2" fmla="*/ 0 w 29"/>
                <a:gd name="T3" fmla="*/ 8 h 35"/>
                <a:gd name="T4" fmla="*/ 15 w 29"/>
                <a:gd name="T5" fmla="*/ 0 h 35"/>
                <a:gd name="T6" fmla="*/ 29 w 29"/>
                <a:gd name="T7" fmla="*/ 27 h 35"/>
                <a:gd name="T8" fmla="*/ 15 w 29"/>
                <a:gd name="T9" fmla="*/ 35 h 35"/>
              </a:gdLst>
              <a:ahLst/>
              <a:cxnLst>
                <a:cxn ang="0">
                  <a:pos x="T0" y="T1"/>
                </a:cxn>
                <a:cxn ang="0">
                  <a:pos x="T2" y="T3"/>
                </a:cxn>
                <a:cxn ang="0">
                  <a:pos x="T4" y="T5"/>
                </a:cxn>
                <a:cxn ang="0">
                  <a:pos x="T6" y="T7"/>
                </a:cxn>
                <a:cxn ang="0">
                  <a:pos x="T8" y="T9"/>
                </a:cxn>
              </a:cxnLst>
              <a:rect l="0" t="0" r="r" b="b"/>
              <a:pathLst>
                <a:path w="29" h="35">
                  <a:moveTo>
                    <a:pt x="15" y="35"/>
                  </a:moveTo>
                  <a:cubicBezTo>
                    <a:pt x="10" y="26"/>
                    <a:pt x="5" y="17"/>
                    <a:pt x="0" y="8"/>
                  </a:cubicBezTo>
                  <a:cubicBezTo>
                    <a:pt x="5" y="5"/>
                    <a:pt x="10" y="3"/>
                    <a:pt x="15" y="0"/>
                  </a:cubicBezTo>
                  <a:cubicBezTo>
                    <a:pt x="20" y="9"/>
                    <a:pt x="24" y="18"/>
                    <a:pt x="29" y="27"/>
                  </a:cubicBezTo>
                  <a:cubicBezTo>
                    <a:pt x="24" y="29"/>
                    <a:pt x="20" y="32"/>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39"/>
            <p:cNvSpPr>
              <a:spLocks/>
            </p:cNvSpPr>
            <p:nvPr/>
          </p:nvSpPr>
          <p:spPr bwMode="gray">
            <a:xfrm>
              <a:off x="4361661" y="2471526"/>
              <a:ext cx="24539" cy="46845"/>
            </a:xfrm>
            <a:custGeom>
              <a:avLst/>
              <a:gdLst>
                <a:gd name="T0" fmla="*/ 0 w 16"/>
                <a:gd name="T1" fmla="*/ 0 h 29"/>
                <a:gd name="T2" fmla="*/ 16 w 16"/>
                <a:gd name="T3" fmla="*/ 0 h 29"/>
                <a:gd name="T4" fmla="*/ 16 w 16"/>
                <a:gd name="T5" fmla="*/ 29 h 29"/>
                <a:gd name="T6" fmla="*/ 0 w 16"/>
                <a:gd name="T7" fmla="*/ 29 h 29"/>
                <a:gd name="T8" fmla="*/ 0 w 16"/>
                <a:gd name="T9" fmla="*/ 0 h 29"/>
              </a:gdLst>
              <a:ahLst/>
              <a:cxnLst>
                <a:cxn ang="0">
                  <a:pos x="T0" y="T1"/>
                </a:cxn>
                <a:cxn ang="0">
                  <a:pos x="T2" y="T3"/>
                </a:cxn>
                <a:cxn ang="0">
                  <a:pos x="T4" y="T5"/>
                </a:cxn>
                <a:cxn ang="0">
                  <a:pos x="T6" y="T7"/>
                </a:cxn>
                <a:cxn ang="0">
                  <a:pos x="T8" y="T9"/>
                </a:cxn>
              </a:cxnLst>
              <a:rect l="0" t="0" r="r" b="b"/>
              <a:pathLst>
                <a:path w="16" h="29">
                  <a:moveTo>
                    <a:pt x="0" y="0"/>
                  </a:moveTo>
                  <a:cubicBezTo>
                    <a:pt x="6" y="0"/>
                    <a:pt x="11" y="0"/>
                    <a:pt x="16" y="0"/>
                  </a:cubicBezTo>
                  <a:cubicBezTo>
                    <a:pt x="16" y="10"/>
                    <a:pt x="16" y="20"/>
                    <a:pt x="16" y="29"/>
                  </a:cubicBezTo>
                  <a:cubicBezTo>
                    <a:pt x="11" y="29"/>
                    <a:pt x="6" y="29"/>
                    <a:pt x="0" y="29"/>
                  </a:cubicBezTo>
                  <a:cubicBezTo>
                    <a:pt x="0" y="20"/>
                    <a:pt x="0"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40"/>
            <p:cNvSpPr>
              <a:spLocks/>
            </p:cNvSpPr>
            <p:nvPr/>
          </p:nvSpPr>
          <p:spPr bwMode="gray">
            <a:xfrm>
              <a:off x="4339354" y="2877523"/>
              <a:ext cx="69154" cy="22308"/>
            </a:xfrm>
            <a:custGeom>
              <a:avLst/>
              <a:gdLst>
                <a:gd name="T0" fmla="*/ 0 w 44"/>
                <a:gd name="T1" fmla="*/ 0 h 14"/>
                <a:gd name="T2" fmla="*/ 44 w 44"/>
                <a:gd name="T3" fmla="*/ 0 h 14"/>
                <a:gd name="T4" fmla="*/ 30 w 44"/>
                <a:gd name="T5" fmla="*/ 11 h 14"/>
                <a:gd name="T6" fmla="*/ 25 w 44"/>
                <a:gd name="T7" fmla="*/ 13 h 14"/>
                <a:gd name="T8" fmla="*/ 5 w 44"/>
                <a:gd name="T9" fmla="*/ 5 h 14"/>
                <a:gd name="T10" fmla="*/ 0 w 44"/>
                <a:gd name="T11" fmla="*/ 0 h 14"/>
              </a:gdLst>
              <a:ahLst/>
              <a:cxnLst>
                <a:cxn ang="0">
                  <a:pos x="T0" y="T1"/>
                </a:cxn>
                <a:cxn ang="0">
                  <a:pos x="T2" y="T3"/>
                </a:cxn>
                <a:cxn ang="0">
                  <a:pos x="T4" y="T5"/>
                </a:cxn>
                <a:cxn ang="0">
                  <a:pos x="T6" y="T7"/>
                </a:cxn>
                <a:cxn ang="0">
                  <a:pos x="T8" y="T9"/>
                </a:cxn>
                <a:cxn ang="0">
                  <a:pos x="T10" y="T11"/>
                </a:cxn>
              </a:cxnLst>
              <a:rect l="0" t="0" r="r" b="b"/>
              <a:pathLst>
                <a:path w="44" h="14">
                  <a:moveTo>
                    <a:pt x="0" y="0"/>
                  </a:moveTo>
                  <a:cubicBezTo>
                    <a:pt x="15" y="0"/>
                    <a:pt x="29" y="0"/>
                    <a:pt x="44" y="0"/>
                  </a:cubicBezTo>
                  <a:cubicBezTo>
                    <a:pt x="39" y="4"/>
                    <a:pt x="35" y="8"/>
                    <a:pt x="30" y="11"/>
                  </a:cubicBezTo>
                  <a:cubicBezTo>
                    <a:pt x="29" y="13"/>
                    <a:pt x="27" y="12"/>
                    <a:pt x="25" y="13"/>
                  </a:cubicBezTo>
                  <a:cubicBezTo>
                    <a:pt x="17" y="14"/>
                    <a:pt x="10" y="11"/>
                    <a:pt x="5" y="5"/>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91570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Základní textové po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94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ředělový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130217"/>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7_Základní textové pole">
    <p:spTree>
      <p:nvGrpSpPr>
        <p:cNvPr id="1" name=""/>
        <p:cNvGrpSpPr/>
        <p:nvPr/>
      </p:nvGrpSpPr>
      <p:grpSpPr>
        <a:xfrm>
          <a:off x="0" y="0"/>
          <a:ext cx="0" cy="0"/>
          <a:chOff x="0" y="0"/>
          <a:chExt cx="0" cy="0"/>
        </a:xfrm>
      </p:grpSpPr>
      <p:sp>
        <p:nvSpPr>
          <p:cNvPr id="3"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Tree>
    <p:extLst>
      <p:ext uri="{BB962C8B-B14F-4D97-AF65-F5344CB8AC3E}">
        <p14:creationId xmlns:p14="http://schemas.microsoft.com/office/powerpoint/2010/main" val="250898212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Úvodní slide">
    <p:spTree>
      <p:nvGrpSpPr>
        <p:cNvPr id="1" name=""/>
        <p:cNvGrpSpPr/>
        <p:nvPr/>
      </p:nvGrpSpPr>
      <p:grpSpPr>
        <a:xfrm>
          <a:off x="0" y="0"/>
          <a:ext cx="0" cy="0"/>
          <a:chOff x="0" y="0"/>
          <a:chExt cx="0" cy="0"/>
        </a:xfrm>
      </p:grpSpPr>
      <p:sp>
        <p:nvSpPr>
          <p:cNvPr id="24" name="Text Placeholder 2"/>
          <p:cNvSpPr>
            <a:spLocks noGrp="1"/>
          </p:cNvSpPr>
          <p:nvPr>
            <p:ph type="body" sz="quarter" idx="11"/>
          </p:nvPr>
        </p:nvSpPr>
        <p:spPr>
          <a:xfrm>
            <a:off x="80080" y="3748415"/>
            <a:ext cx="8856662" cy="2880320"/>
          </a:xfrm>
          <a:prstGeom prst="rect">
            <a:avLst/>
          </a:prstGeom>
        </p:spPr>
        <p:txBody>
          <a:bodyPr/>
          <a:lstStyle>
            <a:lvl1pPr marL="0" indent="0">
              <a:buNone/>
              <a:defRPr sz="1800"/>
            </a:lvl1pPr>
          </a:lstStyle>
          <a:p>
            <a:endParaRPr lang="cs-CZ" dirty="0"/>
          </a:p>
        </p:txBody>
      </p:sp>
      <p:sp>
        <p:nvSpPr>
          <p:cNvPr id="25" name="Text Placeholder 2"/>
          <p:cNvSpPr>
            <a:spLocks noGrp="1"/>
          </p:cNvSpPr>
          <p:nvPr>
            <p:ph type="body" sz="quarter" idx="12"/>
          </p:nvPr>
        </p:nvSpPr>
        <p:spPr>
          <a:xfrm>
            <a:off x="80080" y="2708920"/>
            <a:ext cx="8856662" cy="832714"/>
          </a:xfrm>
          <a:prstGeom prst="rect">
            <a:avLst/>
          </a:prstGeom>
        </p:spPr>
        <p:txBody>
          <a:bodyPr/>
          <a:lstStyle>
            <a:lvl1pPr marL="0" indent="0">
              <a:buNone/>
              <a:defRPr sz="2400" b="1">
                <a:solidFill>
                  <a:schemeClr val="accent1"/>
                </a:solidFill>
              </a:defRPr>
            </a:lvl1pPr>
          </a:lstStyle>
          <a:p>
            <a:endParaRPr lang="cs-CZ"/>
          </a:p>
        </p:txBody>
      </p:sp>
      <p:cxnSp>
        <p:nvCxnSpPr>
          <p:cNvPr id="3" name="Straight Connector 2"/>
          <p:cNvCxnSpPr/>
          <p:nvPr userDrawn="1"/>
        </p:nvCxnSpPr>
        <p:spPr>
          <a:xfrm>
            <a:off x="0" y="3645024"/>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6" name="Obrázek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14403" y="5085184"/>
            <a:ext cx="5226670" cy="1175793"/>
          </a:xfrm>
          <a:prstGeom prst="rect">
            <a:avLst/>
          </a:prstGeom>
        </p:spPr>
      </p:pic>
    </p:spTree>
    <p:extLst>
      <p:ext uri="{BB962C8B-B14F-4D97-AF65-F5344CB8AC3E}">
        <p14:creationId xmlns:p14="http://schemas.microsoft.com/office/powerpoint/2010/main" val="2539721666"/>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SLIDE 6">
    <p:spTree>
      <p:nvGrpSpPr>
        <p:cNvPr id="1" name=""/>
        <p:cNvGrpSpPr/>
        <p:nvPr/>
      </p:nvGrpSpPr>
      <p:grpSpPr>
        <a:xfrm>
          <a:off x="0" y="0"/>
          <a:ext cx="0" cy="0"/>
          <a:chOff x="0" y="0"/>
          <a:chExt cx="0" cy="0"/>
        </a:xfrm>
      </p:grpSpPr>
      <p:sp>
        <p:nvSpPr>
          <p:cNvPr id="7" name="Rectangle 9"/>
          <p:cNvSpPr txBox="1">
            <a:spLocks noChangeArrowheads="1"/>
          </p:cNvSpPr>
          <p:nvPr userDrawn="1"/>
        </p:nvSpPr>
        <p:spPr>
          <a:xfrm>
            <a:off x="8820471" y="6766769"/>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9" name="Zástupný symbol pro obsah 3"/>
          <p:cNvSpPr>
            <a:spLocks noGrp="1"/>
          </p:cNvSpPr>
          <p:nvPr>
            <p:ph sz="half" idx="2"/>
          </p:nvPr>
        </p:nvSpPr>
        <p:spPr>
          <a:xfrm>
            <a:off x="180000" y="1332000"/>
            <a:ext cx="6120192"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1" name="Zástupný symbol pro obsah 3"/>
          <p:cNvSpPr>
            <a:spLocks noGrp="1"/>
          </p:cNvSpPr>
          <p:nvPr>
            <p:ph sz="half" idx="11"/>
          </p:nvPr>
        </p:nvSpPr>
        <p:spPr>
          <a:xfrm>
            <a:off x="6300192" y="1332000"/>
            <a:ext cx="2663808"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extLst>
      <p:ext uri="{BB962C8B-B14F-4D97-AF65-F5344CB8AC3E}">
        <p14:creationId xmlns:p14="http://schemas.microsoft.com/office/powerpoint/2010/main" val="4049129538"/>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Tree>
    <p:extLst>
      <p:ext uri="{BB962C8B-B14F-4D97-AF65-F5344CB8AC3E}">
        <p14:creationId xmlns:p14="http://schemas.microsoft.com/office/powerpoint/2010/main" val="396033677"/>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46093011"/>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61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1" name="Přímá spojnice 2"/>
          <p:cNvCxnSpPr/>
          <p:nvPr userDrawn="1"/>
        </p:nvCxnSpPr>
        <p:spPr>
          <a:xfrm>
            <a:off x="0" y="908720"/>
            <a:ext cx="9144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6444000" y="1332000"/>
            <a:ext cx="25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extLst>
      <p:ext uri="{BB962C8B-B14F-4D97-AF65-F5344CB8AC3E}">
        <p14:creationId xmlns:p14="http://schemas.microsoft.com/office/powerpoint/2010/main" val="271781631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1" name="Přímá spojnice 2"/>
          <p:cNvCxnSpPr/>
          <p:nvPr userDrawn="1"/>
        </p:nvCxnSpPr>
        <p:spPr>
          <a:xfrm>
            <a:off x="0" y="908720"/>
            <a:ext cx="9144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777782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56698016"/>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4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78229836"/>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Základní textové pole">
    <p:spTree>
      <p:nvGrpSpPr>
        <p:cNvPr id="1" name=""/>
        <p:cNvGrpSpPr/>
        <p:nvPr/>
      </p:nvGrpSpPr>
      <p:grpSpPr>
        <a:xfrm>
          <a:off x="0" y="0"/>
          <a:ext cx="0" cy="0"/>
          <a:chOff x="0" y="0"/>
          <a:chExt cx="0" cy="0"/>
        </a:xfrm>
      </p:grpSpPr>
      <p:sp>
        <p:nvSpPr>
          <p:cNvPr id="14" name="Zástupný symbol pro text 13"/>
          <p:cNvSpPr>
            <a:spLocks noGrp="1"/>
          </p:cNvSpPr>
          <p:nvPr>
            <p:ph type="body" sz="quarter" idx="14"/>
          </p:nvPr>
        </p:nvSpPr>
        <p:spPr>
          <a:xfrm>
            <a:off x="180000" y="1332000"/>
            <a:ext cx="288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1" name="Přímá spojnice 2"/>
          <p:cNvCxnSpPr/>
          <p:nvPr userDrawn="1"/>
        </p:nvCxnSpPr>
        <p:spPr>
          <a:xfrm>
            <a:off x="0" y="908720"/>
            <a:ext cx="9144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6084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5" name="Zástupný symbol pro text 13"/>
          <p:cNvSpPr>
            <a:spLocks noGrp="1"/>
          </p:cNvSpPr>
          <p:nvPr>
            <p:ph type="body" sz="quarter" idx="15"/>
          </p:nvPr>
        </p:nvSpPr>
        <p:spPr>
          <a:xfrm>
            <a:off x="6084000" y="1332000"/>
            <a:ext cx="288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10" name="Zástupný symbol pro obsah 3"/>
          <p:cNvSpPr>
            <a:spLocks noGrp="1"/>
          </p:cNvSpPr>
          <p:nvPr>
            <p:ph sz="half" idx="16"/>
          </p:nvPr>
        </p:nvSpPr>
        <p:spPr>
          <a:xfrm>
            <a:off x="3132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2" name="Zástupný symbol pro text 13"/>
          <p:cNvSpPr>
            <a:spLocks noGrp="1"/>
          </p:cNvSpPr>
          <p:nvPr>
            <p:ph type="body" sz="quarter" idx="17"/>
          </p:nvPr>
        </p:nvSpPr>
        <p:spPr>
          <a:xfrm>
            <a:off x="3132000" y="1332000"/>
            <a:ext cx="288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Tree>
    <p:extLst>
      <p:ext uri="{BB962C8B-B14F-4D97-AF65-F5344CB8AC3E}">
        <p14:creationId xmlns:p14="http://schemas.microsoft.com/office/powerpoint/2010/main" val="263315199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extLst>
      <p:ext uri="{BB962C8B-B14F-4D97-AF65-F5344CB8AC3E}">
        <p14:creationId xmlns:p14="http://schemas.microsoft.com/office/powerpoint/2010/main" val="124248966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4000" b="1" kern="1200" cap="all" baseline="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Tree>
    <p:extLst>
      <p:ext uri="{BB962C8B-B14F-4D97-AF65-F5344CB8AC3E}">
        <p14:creationId xmlns:p14="http://schemas.microsoft.com/office/powerpoint/2010/main" val="126762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Tree>
    <p:extLst>
      <p:ext uri="{BB962C8B-B14F-4D97-AF65-F5344CB8AC3E}">
        <p14:creationId xmlns:p14="http://schemas.microsoft.com/office/powerpoint/2010/main" val="422540185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87358466"/>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Základní textové pole">
    <p:spTree>
      <p:nvGrpSpPr>
        <p:cNvPr id="1" name=""/>
        <p:cNvGrpSpPr/>
        <p:nvPr/>
      </p:nvGrpSpPr>
      <p:grpSpPr>
        <a:xfrm>
          <a:off x="0" y="0"/>
          <a:ext cx="0" cy="0"/>
          <a:chOff x="0" y="0"/>
          <a:chExt cx="0" cy="0"/>
        </a:xfrm>
      </p:grpSpPr>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cxnSp>
        <p:nvCxnSpPr>
          <p:cNvPr id="7" name="Přímá spojnice 2"/>
          <p:cNvCxnSpPr/>
          <p:nvPr userDrawn="1"/>
        </p:nvCxnSpPr>
        <p:spPr>
          <a:xfrm>
            <a:off x="-9128" y="6813376"/>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sp>
        <p:nvSpPr>
          <p:cNvPr id="13" name="Rectangle 9"/>
          <p:cNvSpPr txBox="1">
            <a:spLocks noChangeArrowheads="1"/>
          </p:cNvSpPr>
          <p:nvPr userDrawn="1"/>
        </p:nvSpPr>
        <p:spPr>
          <a:xfrm>
            <a:off x="8162511" y="6776924"/>
            <a:ext cx="966788"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14"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99290068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6">
    <p:spTree>
      <p:nvGrpSpPr>
        <p:cNvPr id="1" name=""/>
        <p:cNvGrpSpPr/>
        <p:nvPr/>
      </p:nvGrpSpPr>
      <p:grpSpPr>
        <a:xfrm>
          <a:off x="0" y="0"/>
          <a:ext cx="0" cy="0"/>
          <a:chOff x="0" y="0"/>
          <a:chExt cx="0" cy="0"/>
        </a:xfrm>
      </p:grpSpPr>
      <p:cxnSp>
        <p:nvCxnSpPr>
          <p:cNvPr id="6" name="Přímá spojnice 2"/>
          <p:cNvCxnSpPr/>
          <p:nvPr userDrawn="1"/>
        </p:nvCxnSpPr>
        <p:spPr>
          <a:xfrm>
            <a:off x="-9128" y="6813376"/>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7" name="Rectangle 9"/>
          <p:cNvSpPr txBox="1">
            <a:spLocks noChangeArrowheads="1"/>
          </p:cNvSpPr>
          <p:nvPr userDrawn="1"/>
        </p:nvSpPr>
        <p:spPr>
          <a:xfrm>
            <a:off x="8820471" y="6775236"/>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8"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50478652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LIDE 6">
    <p:spTree>
      <p:nvGrpSpPr>
        <p:cNvPr id="1" name=""/>
        <p:cNvGrpSpPr/>
        <p:nvPr/>
      </p:nvGrpSpPr>
      <p:grpSpPr>
        <a:xfrm>
          <a:off x="0" y="0"/>
          <a:ext cx="0" cy="0"/>
          <a:chOff x="0" y="0"/>
          <a:chExt cx="0" cy="0"/>
        </a:xfrm>
      </p:grpSpPr>
      <p:sp>
        <p:nvSpPr>
          <p:cNvPr id="7" name="Rectangle 9"/>
          <p:cNvSpPr txBox="1">
            <a:spLocks noChangeArrowheads="1"/>
          </p:cNvSpPr>
          <p:nvPr userDrawn="1"/>
        </p:nvSpPr>
        <p:spPr>
          <a:xfrm>
            <a:off x="8820471" y="6766769"/>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Tree>
    <p:extLst>
      <p:ext uri="{BB962C8B-B14F-4D97-AF65-F5344CB8AC3E}">
        <p14:creationId xmlns:p14="http://schemas.microsoft.com/office/powerpoint/2010/main" val="115120211"/>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Základní textové pole">
    <p:spTree>
      <p:nvGrpSpPr>
        <p:cNvPr id="1" name=""/>
        <p:cNvGrpSpPr/>
        <p:nvPr/>
      </p:nvGrpSpPr>
      <p:grpSpPr>
        <a:xfrm>
          <a:off x="0" y="0"/>
          <a:ext cx="0" cy="0"/>
          <a:chOff x="0" y="0"/>
          <a:chExt cx="0" cy="0"/>
        </a:xfrm>
      </p:grpSpPr>
      <p:sp>
        <p:nvSpPr>
          <p:cNvPr id="8" name="Zástupný symbol pro obsah 3"/>
          <p:cNvSpPr>
            <a:spLocks noGrp="1"/>
          </p:cNvSpPr>
          <p:nvPr>
            <p:ph sz="half" idx="2"/>
          </p:nvPr>
        </p:nvSpPr>
        <p:spPr>
          <a:xfrm>
            <a:off x="180000" y="1484784"/>
            <a:ext cx="4320000" cy="48688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20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cxnSp>
        <p:nvCxnSpPr>
          <p:cNvPr id="11"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7"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10"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73542756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1" descr="spod"/>
          <p:cNvPicPr>
            <a:picLocks noChangeAspect="1"/>
          </p:cNvPicPr>
          <p:nvPr userDrawn="1"/>
        </p:nvPicPr>
        <p:blipFill>
          <a:blip r:embed="rId41" cstate="email"/>
          <a:srcRect/>
          <a:stretch>
            <a:fillRect/>
          </a:stretch>
        </p:blipFill>
        <p:spPr>
          <a:xfrm>
            <a:off x="121096" y="6500067"/>
            <a:ext cx="8915400" cy="241301"/>
          </a:xfrm>
          <a:prstGeom prst="rect">
            <a:avLst/>
          </a:prstGeom>
          <a:noFill/>
          <a:ln cap="flat">
            <a:noFill/>
          </a:ln>
        </p:spPr>
      </p:pic>
      <p:pic>
        <p:nvPicPr>
          <p:cNvPr id="5" name="Picture 12" descr="vrch"/>
          <p:cNvPicPr>
            <a:picLocks noChangeAspect="1"/>
          </p:cNvPicPr>
          <p:nvPr userDrawn="1"/>
        </p:nvPicPr>
        <p:blipFill>
          <a:blip r:embed="rId42" cstate="email"/>
          <a:srcRect/>
          <a:stretch>
            <a:fillRect/>
          </a:stretch>
        </p:blipFill>
        <p:spPr>
          <a:xfrm>
            <a:off x="121096" y="44624"/>
            <a:ext cx="8839203" cy="1039809"/>
          </a:xfrm>
          <a:prstGeom prst="rect">
            <a:avLst/>
          </a:prstGeom>
          <a:noFill/>
          <a:ln cap="flat">
            <a:noFill/>
          </a:ln>
        </p:spPr>
      </p:pic>
      <p:pic>
        <p:nvPicPr>
          <p:cNvPr id="6" name="Picture 14" descr="smouhy"/>
          <p:cNvPicPr>
            <a:picLocks noChangeAspect="1"/>
          </p:cNvPicPr>
          <p:nvPr userDrawn="1"/>
        </p:nvPicPr>
        <p:blipFill>
          <a:blip r:embed="rId43" cstate="email"/>
          <a:srcRect/>
          <a:stretch>
            <a:fillRect/>
          </a:stretch>
        </p:blipFill>
        <p:spPr>
          <a:xfrm>
            <a:off x="1523993" y="1318933"/>
            <a:ext cx="6400800" cy="4797427"/>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4062" r:id="rId1"/>
    <p:sldLayoutId id="2147484106" r:id="rId2"/>
    <p:sldLayoutId id="2147484083" r:id="rId3"/>
    <p:sldLayoutId id="2147483997" r:id="rId4"/>
    <p:sldLayoutId id="2147484108" r:id="rId5"/>
    <p:sldLayoutId id="2147484107" r:id="rId6"/>
    <p:sldLayoutId id="2147483995" r:id="rId7"/>
    <p:sldLayoutId id="2147484061" r:id="rId8"/>
    <p:sldLayoutId id="2147484008" r:id="rId9"/>
    <p:sldLayoutId id="2147483998" r:id="rId10"/>
    <p:sldLayoutId id="2147484026" r:id="rId11"/>
    <p:sldLayoutId id="2147484019" r:id="rId12"/>
    <p:sldLayoutId id="2147484001" r:id="rId13"/>
    <p:sldLayoutId id="2147484013" r:id="rId14"/>
    <p:sldLayoutId id="2147484053" r:id="rId15"/>
    <p:sldLayoutId id="2147484087" r:id="rId16"/>
    <p:sldLayoutId id="2147484088" r:id="rId17"/>
    <p:sldLayoutId id="2147484054" r:id="rId18"/>
    <p:sldLayoutId id="2147484109" r:id="rId19"/>
    <p:sldLayoutId id="2147484110" r:id="rId20"/>
    <p:sldLayoutId id="2147484112" r:id="rId21"/>
    <p:sldLayoutId id="2147484084" r:id="rId22"/>
    <p:sldLayoutId id="2147484055" r:id="rId23"/>
    <p:sldLayoutId id="2147484049" r:id="rId24"/>
    <p:sldLayoutId id="2147484115" r:id="rId25"/>
    <p:sldLayoutId id="2147484085" r:id="rId26"/>
    <p:sldLayoutId id="2147484111" r:id="rId27"/>
    <p:sldLayoutId id="2147484231" r:id="rId28"/>
    <p:sldLayoutId id="2147484232" r:id="rId29"/>
    <p:sldLayoutId id="2147484233" r:id="rId30"/>
    <p:sldLayoutId id="2147484234" r:id="rId31"/>
    <p:sldLayoutId id="2147484235" r:id="rId32"/>
    <p:sldLayoutId id="2147484237" r:id="rId33"/>
    <p:sldLayoutId id="2147484238" r:id="rId34"/>
    <p:sldLayoutId id="2147484239" r:id="rId35"/>
    <p:sldLayoutId id="2147484240" r:id="rId36"/>
    <p:sldLayoutId id="2147484243" r:id="rId37"/>
    <p:sldLayoutId id="2147484244" r:id="rId38"/>
    <p:sldLayoutId id="2147484245" r:id="rId39"/>
  </p:sldLayoutIdLst>
  <p:transition spd="med">
    <p:pull/>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2.bin"/><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mouhy"/>
          <p:cNvPicPr>
            <a:picLocks noChangeAspect="1"/>
          </p:cNvPicPr>
          <p:nvPr/>
        </p:nvPicPr>
        <p:blipFill>
          <a:blip r:embed="rId3" cstate="email"/>
          <a:srcRect/>
          <a:stretch>
            <a:fillRect/>
          </a:stretch>
        </p:blipFill>
        <p:spPr>
          <a:xfrm>
            <a:off x="1523993" y="1318933"/>
            <a:ext cx="6400800" cy="4797427"/>
          </a:xfrm>
          <a:prstGeom prst="rect">
            <a:avLst/>
          </a:prstGeom>
          <a:noFill/>
          <a:ln cap="flat">
            <a:noFill/>
          </a:ln>
        </p:spPr>
      </p:pic>
      <p:pic>
        <p:nvPicPr>
          <p:cNvPr id="6" name="Picture 2"/>
          <p:cNvPicPr>
            <a:picLocks noChangeAspect="1"/>
          </p:cNvPicPr>
          <p:nvPr/>
        </p:nvPicPr>
        <p:blipFill>
          <a:blip r:embed="rId4" cstate="email"/>
          <a:srcRect/>
          <a:stretch>
            <a:fillRect/>
          </a:stretch>
        </p:blipFill>
        <p:spPr>
          <a:xfrm>
            <a:off x="7216553" y="5351004"/>
            <a:ext cx="1416480" cy="736958"/>
          </a:xfrm>
          <a:prstGeom prst="rect">
            <a:avLst/>
          </a:prstGeom>
          <a:noFill/>
          <a:ln cap="flat">
            <a:noFill/>
          </a:ln>
        </p:spPr>
      </p:pic>
      <p:pic>
        <p:nvPicPr>
          <p:cNvPr id="7" name="Picture 3" descr="I:\Vyzkum\740_CONS\AKCE15\150264_CMS_Cesi_a_reklama\znackove-vyrobky.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4932040" y="5155989"/>
            <a:ext cx="1908079" cy="1170029"/>
          </a:xfrm>
          <a:prstGeom prst="rect">
            <a:avLst/>
          </a:prstGeom>
          <a:noFill/>
          <a:ln cap="flat">
            <a:noFill/>
          </a:ln>
        </p:spPr>
      </p:pic>
      <p:pic>
        <p:nvPicPr>
          <p:cNvPr id="10" name="Picture 8"/>
          <p:cNvPicPr>
            <a:picLocks noChangeAspect="1"/>
          </p:cNvPicPr>
          <p:nvPr/>
        </p:nvPicPr>
        <p:blipFill>
          <a:blip r:embed="rId6" cstate="email">
            <a:clrChange>
              <a:clrFrom>
                <a:srgbClr val="FFFFFF"/>
              </a:clrFrom>
              <a:clrTo>
                <a:srgbClr val="FFFFFF">
                  <a:alpha val="0"/>
                </a:srgbClr>
              </a:clrTo>
            </a:clrChange>
          </a:blip>
          <a:stretch>
            <a:fillRect/>
          </a:stretch>
        </p:blipFill>
        <p:spPr>
          <a:xfrm>
            <a:off x="3232928" y="5342607"/>
            <a:ext cx="1370877" cy="789291"/>
          </a:xfrm>
          <a:prstGeom prst="rect">
            <a:avLst/>
          </a:prstGeom>
          <a:noFill/>
          <a:ln cap="flat">
            <a:noFill/>
          </a:ln>
        </p:spPr>
      </p:pic>
      <p:pic>
        <p:nvPicPr>
          <p:cNvPr id="11" name="Picture 2" descr="Image result for pan vají&amp;ccaron;ko"/>
          <p:cNvPicPr>
            <a:picLocks noChangeAspect="1" noChangeArrowheads="1"/>
          </p:cNvPicPr>
          <p:nvPr/>
        </p:nvPicPr>
        <p:blipFill>
          <a:blip r:embed="rId7"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3808" y="3102246"/>
            <a:ext cx="2869509" cy="16783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243781"/>
            <a:ext cx="9144000" cy="4009437"/>
          </a:xfrm>
          <a:prstGeom prst="rect">
            <a:avLst/>
          </a:prstGeom>
          <a:solidFill>
            <a:srgbClr val="012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5364" name="Picture 4" descr="PAN-VAJÍ&amp;Ccaron;KO"/>
          <p:cNvPicPr>
            <a:picLocks noChangeAspect="1" noChangeArrowheads="1"/>
          </p:cNvPicPr>
          <p:nvPr/>
        </p:nvPicPr>
        <p:blipFill rotWithShape="1">
          <a:blip r:embed="rId8" cstate="email">
            <a:duotone>
              <a:schemeClr val="accent1">
                <a:shade val="45000"/>
                <a:satMod val="135000"/>
              </a:schemeClr>
              <a:prstClr val="white"/>
            </a:duotone>
            <a:extLst>
              <a:ext uri="{28A0092B-C50C-407E-A947-70E740481C1C}">
                <a14:useLocalDpi xmlns:a14="http://schemas.microsoft.com/office/drawing/2010/main" val="0"/>
              </a:ext>
            </a:extLst>
          </a:blip>
          <a:srcRect b="11490"/>
          <a:stretch/>
        </p:blipFill>
        <p:spPr bwMode="auto">
          <a:xfrm>
            <a:off x="2171523" y="2556787"/>
            <a:ext cx="4136005" cy="26535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
          <p:cNvSpPr txBox="1"/>
          <p:nvPr/>
        </p:nvSpPr>
        <p:spPr>
          <a:xfrm>
            <a:off x="228600" y="1375286"/>
            <a:ext cx="8686800" cy="3483004"/>
          </a:xfrm>
          <a:prstGeom prst="rect">
            <a:avLst/>
          </a:prstGeom>
          <a:noFill/>
          <a:ln cap="flat">
            <a:noFill/>
          </a:ln>
        </p:spPr>
        <p:txBody>
          <a:bodyPr vert="horz" wrap="square" lIns="91440" tIns="45720" rIns="91440" bIns="45720" anchor="t" anchorCtr="0" compatLnSpc="1">
            <a:spAutoFit/>
          </a:bodyPr>
          <a:lstStyle/>
          <a:p>
            <a:pPr marL="476246" marR="0" lvl="0" indent="-476246" algn="ctr" defTabSz="914400" rtl="0" fontAlgn="auto" hangingPunct="1">
              <a:lnSpc>
                <a:spcPct val="100000"/>
              </a:lnSpc>
              <a:spcBef>
                <a:spcPts val="5300"/>
              </a:spcBef>
              <a:spcAft>
                <a:spcPts val="0"/>
              </a:spcAft>
              <a:buNone/>
              <a:tabLst/>
              <a:defRPr sz="1800" b="0" i="0" u="none" strike="noStrike" kern="0" cap="none" spc="0" baseline="0">
                <a:solidFill>
                  <a:srgbClr val="000000"/>
                </a:solidFill>
                <a:uFillTx/>
              </a:defRPr>
            </a:pPr>
            <a:r>
              <a:rPr lang="cs-CZ" sz="5400" b="1" i="0" u="none" strike="noStrike" kern="1200" cap="none" spc="0" baseline="0" dirty="0">
                <a:solidFill>
                  <a:schemeClr val="bg1"/>
                </a:solidFill>
                <a:uFillTx/>
                <a:latin typeface="Calibri" pitchFamily="34"/>
                <a:ea typeface="Calibri" pitchFamily="34"/>
                <a:cs typeface="Calibri" pitchFamily="34"/>
              </a:rPr>
              <a:t>Češi a reklama v roce 20</a:t>
            </a:r>
            <a:r>
              <a:rPr lang="en-US" sz="5400" b="1" i="0" u="none" strike="noStrike" kern="1200" cap="none" spc="0" baseline="0" dirty="0">
                <a:solidFill>
                  <a:schemeClr val="bg1"/>
                </a:solidFill>
                <a:uFillTx/>
                <a:latin typeface="Calibri" pitchFamily="34"/>
                <a:ea typeface="Calibri" pitchFamily="34"/>
                <a:cs typeface="Calibri" pitchFamily="34"/>
              </a:rPr>
              <a:t>23</a:t>
            </a:r>
            <a:endParaRPr lang="cs-CZ" sz="5400" b="1" i="0" u="none" strike="noStrike" kern="1200" cap="none" spc="0" baseline="0" dirty="0">
              <a:solidFill>
                <a:schemeClr val="bg1"/>
              </a:solidFill>
              <a:uFillTx/>
              <a:latin typeface="Calibri" pitchFamily="34"/>
              <a:ea typeface="Calibri" pitchFamily="34"/>
              <a:cs typeface="Calibri" pitchFamily="34"/>
            </a:endParaRPr>
          </a:p>
          <a:p>
            <a:pPr marL="476246" marR="0" lvl="0" indent="-476246" algn="ctr" defTabSz="914400" rtl="0" fontAlgn="auto" hangingPunct="1">
              <a:lnSpc>
                <a:spcPct val="100000"/>
              </a:lnSpc>
              <a:spcBef>
                <a:spcPts val="3400"/>
              </a:spcBef>
              <a:spcAft>
                <a:spcPts val="0"/>
              </a:spcAft>
              <a:buNone/>
              <a:tabLst/>
              <a:defRPr sz="1800" b="0" i="0" u="none" strike="noStrike" kern="0" cap="none" spc="0" baseline="0">
                <a:solidFill>
                  <a:srgbClr val="000000"/>
                </a:solidFill>
                <a:uFillTx/>
              </a:defRPr>
            </a:pPr>
            <a:endParaRPr lang="cs-CZ" sz="1800" b="0" i="0" u="none" strike="noStrike" kern="0" cap="none" spc="0" baseline="0" dirty="0">
              <a:solidFill>
                <a:schemeClr val="bg1"/>
              </a:solidFill>
              <a:uFillTx/>
              <a:latin typeface="Calibri"/>
            </a:endParaRPr>
          </a:p>
          <a:p>
            <a:pPr marL="476246" marR="0" lvl="0" indent="-476246" algn="l" defTabSz="914400" rtl="0" fontAlgn="auto" hangingPunct="1">
              <a:lnSpc>
                <a:spcPct val="100000"/>
              </a:lnSpc>
              <a:spcBef>
                <a:spcPts val="3800"/>
              </a:spcBef>
              <a:spcAft>
                <a:spcPts val="0"/>
              </a:spcAft>
              <a:buNone/>
              <a:tabLst/>
              <a:defRPr sz="1800" b="0" i="0" u="none" strike="noStrike" kern="0" cap="none" spc="0" baseline="0">
                <a:solidFill>
                  <a:srgbClr val="000000"/>
                </a:solidFill>
                <a:uFillTx/>
              </a:defRPr>
            </a:pPr>
            <a:endParaRPr lang="cs-CZ" sz="3200" b="1" i="1" u="none" strike="noStrike" kern="1200" cap="none" spc="0" baseline="0" dirty="0">
              <a:solidFill>
                <a:schemeClr val="bg1"/>
              </a:solidFill>
              <a:uFillTx/>
              <a:latin typeface="Calibri" pitchFamily="34"/>
              <a:ea typeface="Calibri" pitchFamily="34"/>
              <a:cs typeface="Calibri" pitchFamily="34"/>
            </a:endParaRPr>
          </a:p>
          <a:p>
            <a:pPr marL="476246" marR="0" lvl="0" indent="-476246" algn="l" defTabSz="914400" rtl="0" fontAlgn="auto" hangingPunct="1">
              <a:lnSpc>
                <a:spcPct val="100000"/>
              </a:lnSpc>
              <a:spcBef>
                <a:spcPts val="3400"/>
              </a:spcBef>
              <a:spcAft>
                <a:spcPts val="0"/>
              </a:spcAft>
              <a:buNone/>
              <a:tabLst/>
              <a:defRPr sz="1800" b="0" i="0" u="none" strike="noStrike" kern="0" cap="none" spc="0" baseline="0">
                <a:solidFill>
                  <a:srgbClr val="000000"/>
                </a:solidFill>
                <a:uFillTx/>
              </a:defRPr>
            </a:pPr>
            <a:r>
              <a:rPr lang="cs-CZ" sz="2800" b="0" i="0" u="none" strike="noStrike" kern="1200" cap="none" spc="0" baseline="0" dirty="0">
                <a:solidFill>
                  <a:schemeClr val="bg1"/>
                </a:solidFill>
                <a:uFillTx/>
                <a:latin typeface="Calibri" pitchFamily="34"/>
                <a:ea typeface="Calibri" pitchFamily="34"/>
                <a:cs typeface="Calibri" pitchFamily="34"/>
              </a:rPr>
              <a:t>                                                                                   </a:t>
            </a:r>
            <a:endParaRPr lang="cs-CZ" sz="2800" b="0" i="1" u="none" strike="noStrike" kern="1200" cap="none" spc="0" baseline="0" dirty="0">
              <a:solidFill>
                <a:schemeClr val="bg1"/>
              </a:solidFill>
              <a:uFillTx/>
              <a:latin typeface="Calibri" pitchFamily="34"/>
              <a:ea typeface="Calibri" pitchFamily="34"/>
              <a:cs typeface="Calibri" pitchFamily="34"/>
            </a:endParaRPr>
          </a:p>
        </p:txBody>
      </p:sp>
      <p:pic>
        <p:nvPicPr>
          <p:cNvPr id="8" name="Obrázek 7" descr="Obsah obrázku hra, kreslení&#10;&#10;Popis byl vytvořen automaticky">
            <a:extLst>
              <a:ext uri="{FF2B5EF4-FFF2-40B4-BE49-F238E27FC236}">
                <a16:creationId xmlns:a16="http://schemas.microsoft.com/office/drawing/2014/main" id="{44019E51-4009-4EC9-9216-D4502711A6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763" y="5384724"/>
            <a:ext cx="1700926" cy="784202"/>
          </a:xfrm>
          <a:prstGeom prst="rect">
            <a:avLst/>
          </a:prstGeom>
        </p:spPr>
      </p:pic>
    </p:spTree>
    <p:extLst>
      <p:ext uri="{BB962C8B-B14F-4D97-AF65-F5344CB8AC3E}">
        <p14:creationId xmlns:p14="http://schemas.microsoft.com/office/powerpoint/2010/main" val="364359326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5">
            <a:extLst>
              <a:ext uri="{FF2B5EF4-FFF2-40B4-BE49-F238E27FC236}">
                <a16:creationId xmlns:a16="http://schemas.microsoft.com/office/drawing/2014/main" id="{5B3AE5CA-DAEB-E8A0-923E-51074A0A717D}"/>
              </a:ext>
            </a:extLst>
          </p:cNvPr>
          <p:cNvGraphicFramePr>
            <a:graphicFrameLocks noGrp="1"/>
          </p:cNvGraphicFramePr>
          <p:nvPr>
            <p:extLst>
              <p:ext uri="{D42A27DB-BD31-4B8C-83A1-F6EECF244321}">
                <p14:modId xmlns:p14="http://schemas.microsoft.com/office/powerpoint/2010/main" val="3057431391"/>
              </p:ext>
            </p:extLst>
          </p:nvPr>
        </p:nvGraphicFramePr>
        <p:xfrm>
          <a:off x="395536" y="1124744"/>
          <a:ext cx="8569014" cy="5004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160150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idx="4294967295"/>
          </p:nvPr>
        </p:nvSpPr>
        <p:spPr bwMode="auto">
          <a:xfrm>
            <a:off x="611188" y="1125538"/>
            <a:ext cx="8278812" cy="1008062"/>
          </a:xfrm>
          <a:prstGeom prst="rect">
            <a:avLst/>
          </a:prstGeom>
          <a:solidFill>
            <a:schemeClr val="bg1"/>
          </a:solidFill>
          <a:ln>
            <a:miter lim="800000"/>
            <a:headEnd/>
            <a:tailEnd/>
          </a:ln>
        </p:spPr>
        <p:txBody>
          <a:bodyPr/>
          <a:lstStyle/>
          <a:p>
            <a:r>
              <a:rPr lang="cs-CZ" b="1">
                <a:solidFill>
                  <a:srgbClr val="00368C"/>
                </a:solidFill>
              </a:rPr>
              <a:t>Postoje k intenzitě reklamy</a:t>
            </a:r>
          </a:p>
        </p:txBody>
      </p:sp>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sp>
        <p:nvSpPr>
          <p:cNvPr id="3" name="Obdélník 2"/>
          <p:cNvSpPr/>
          <p:nvPr/>
        </p:nvSpPr>
        <p:spPr>
          <a:xfrm>
            <a:off x="107950" y="1903413"/>
            <a:ext cx="9036050" cy="4211637"/>
          </a:xfrm>
          <a:prstGeom prst="rect">
            <a:avLst/>
          </a:prstGeom>
        </p:spPr>
        <p:txBody>
          <a:bodyPr>
            <a:spAutoFit/>
          </a:bodyPr>
          <a:lstStyle/>
          <a:p>
            <a:endParaRPr lang="cs-CZ" b="1"/>
          </a:p>
          <a:p>
            <a:r>
              <a:rPr lang="cs-CZ" b="1"/>
              <a:t>Intenzitu reklamy vnímají lidé stále především v komerčních televizích. Přesycenost reklamou na Nově a Primě po loňském poklesu opět stoupla.  </a:t>
            </a:r>
          </a:p>
          <a:p>
            <a:r>
              <a:rPr lang="cs-CZ" b="1"/>
              <a:t>I když je množství reklamy v těchto nosičích vnímáno jako „přílišné“, neznamená to, že by neměla vliv na nákupní chování 36 % z těch, kteří přiznávají nákup na základě reklamy, uvádí jako zdroj informací právě televizi. </a:t>
            </a:r>
          </a:p>
          <a:p>
            <a:r>
              <a:rPr lang="cs-CZ" b="1"/>
              <a:t>Častěji jsou to ženy a vyšší věkové kategorie. </a:t>
            </a:r>
          </a:p>
          <a:p>
            <a:r>
              <a:rPr lang="cs-CZ" b="1"/>
              <a:t>Starší lidé také častěji využívají letáky. Mladší lidé se více soustředí na sociální sítě. </a:t>
            </a:r>
          </a:p>
          <a:p>
            <a:r>
              <a:rPr lang="cs-CZ" b="1"/>
              <a:t>Zastavila se a snížila deklarovaná přesycenost reklamou na internetu a sociálních sítích.</a:t>
            </a:r>
            <a:endParaRPr lang="cs-CZ" sz="1700"/>
          </a:p>
          <a:p>
            <a:r>
              <a:rPr lang="cs-CZ"/>
              <a:t> </a:t>
            </a:r>
            <a:r>
              <a:rPr lang="cs-CZ" b="1"/>
              <a:t>Potenciálním místem pro umístění reklamy zůstává stále místo prodeje, především ochutnávky a prezentace, kde by jejich navýšení přivítala téměř čtvrtina populace. Propagační materiály na místě prodeje využívá 37 % respondentů, nejčastěji je to věková skupina 30 – 45 let (48 %).</a:t>
            </a:r>
          </a:p>
        </p:txBody>
      </p:sp>
    </p:spTree>
    <p:extLst>
      <p:ext uri="{BB962C8B-B14F-4D97-AF65-F5344CB8AC3E}">
        <p14:creationId xmlns:p14="http://schemas.microsoft.com/office/powerpoint/2010/main" val="76414347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bwMode="auto">
          <a:xfrm>
            <a:off x="612775" y="1196975"/>
            <a:ext cx="8280400" cy="1008063"/>
          </a:xfrm>
          <a:prstGeom prst="rect">
            <a:avLst/>
          </a:prstGeom>
          <a:solidFill>
            <a:schemeClr val="bg1"/>
          </a:solidFill>
          <a:ln>
            <a:miter lim="800000"/>
            <a:headEnd/>
            <a:tailEnd/>
          </a:ln>
        </p:spPr>
        <p:txBody>
          <a:bodyPr/>
          <a:lstStyle/>
          <a:p>
            <a:r>
              <a:rPr lang="cs-CZ" b="1">
                <a:solidFill>
                  <a:srgbClr val="00368C"/>
                </a:solidFill>
              </a:rPr>
              <a:t>Ovlivnění reklamou a nákup</a:t>
            </a:r>
          </a:p>
        </p:txBody>
      </p:sp>
      <p:sp>
        <p:nvSpPr>
          <p:cNvPr id="60418" name="TextBox 3"/>
          <p:cNvSpPr txBox="1">
            <a:spLocks noChangeArrowheads="1"/>
          </p:cNvSpPr>
          <p:nvPr/>
        </p:nvSpPr>
        <p:spPr bwMode="auto">
          <a:xfrm>
            <a:off x="6659563" y="3213100"/>
            <a:ext cx="2233612" cy="369888"/>
          </a:xfrm>
          <a:prstGeom prst="rect">
            <a:avLst/>
          </a:prstGeom>
          <a:noFill/>
          <a:ln w="9525">
            <a:noFill/>
            <a:miter lim="800000"/>
            <a:headEnd/>
            <a:tailEnd/>
          </a:ln>
        </p:spPr>
        <p:txBody>
          <a:bodyPr>
            <a:spAutoFit/>
          </a:bodyPr>
          <a:lstStyle/>
          <a:p>
            <a:r>
              <a:rPr lang="cs-CZ">
                <a:solidFill>
                  <a:schemeClr val="bg1"/>
                </a:solidFill>
              </a:rPr>
              <a:t>R1,r3</a:t>
            </a:r>
          </a:p>
        </p:txBody>
      </p:sp>
      <p:pic>
        <p:nvPicPr>
          <p:cNvPr id="13314" name="Picture 2" descr="Výsledek obrázku pro influence"/>
          <p:cNvPicPr>
            <a:picLocks noChangeAspect="1" noChangeArrowheads="1"/>
          </p:cNvPicPr>
          <p:nvPr/>
        </p:nvPicPr>
        <p:blipFill rotWithShape="1">
          <a:blip r:embed="rId2" cstate="email">
            <a:duotone>
              <a:schemeClr val="bg2">
                <a:shade val="45000"/>
                <a:satMod val="135000"/>
              </a:schemeClr>
              <a:prstClr val="white"/>
            </a:duotone>
          </a:blip>
          <a:srcRect r="4228"/>
          <a:stretch/>
        </p:blipFill>
        <p:spPr bwMode="auto">
          <a:xfrm>
            <a:off x="1784043" y="1916832"/>
            <a:ext cx="7344816" cy="4538836"/>
          </a:xfrm>
          <a:prstGeom prst="rect">
            <a:avLst/>
          </a:prstGeom>
          <a:ln>
            <a:noFill/>
          </a:ln>
          <a:effectLst>
            <a:softEdge rad="112500"/>
          </a:effectLst>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5" name="Zástupný symbol pro obsah 8"/>
          <p:cNvGraphicFramePr>
            <a:graphicFrameLocks/>
          </p:cNvGraphicFramePr>
          <p:nvPr/>
        </p:nvGraphicFramePr>
        <p:xfrm>
          <a:off x="107950" y="1268413"/>
          <a:ext cx="6294438" cy="5141912"/>
        </p:xfrm>
        <a:graphic>
          <a:graphicData uri="http://schemas.openxmlformats.org/presentationml/2006/ole">
            <mc:AlternateContent xmlns:mc="http://schemas.openxmlformats.org/markup-compatibility/2006">
              <mc:Choice xmlns:v="urn:schemas-microsoft-com:vml" Requires="v">
                <p:oleObj r:id="rId2" imgW="6297714" imgH="5145470" progId="Excel.Chart.8">
                  <p:embed/>
                </p:oleObj>
              </mc:Choice>
              <mc:Fallback>
                <p:oleObj r:id="rId2" imgW="6297714" imgH="5145470" progId="Excel.Chart.8">
                  <p:embed/>
                  <p:pic>
                    <p:nvPicPr>
                      <p:cNvPr id="61445" name="Zástupný symbol pro obsah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68413"/>
                        <a:ext cx="6294438" cy="5141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5" name="Zástupný symbol pro obsah 11"/>
          <p:cNvGraphicFramePr>
            <a:graphicFrameLocks/>
          </p:cNvGraphicFramePr>
          <p:nvPr/>
        </p:nvGraphicFramePr>
        <p:xfrm>
          <a:off x="5097463" y="1649413"/>
          <a:ext cx="3702050" cy="3143250"/>
        </p:xfrm>
        <a:graphic>
          <a:graphicData uri="http://schemas.openxmlformats.org/presentationml/2006/ole">
            <mc:AlternateContent xmlns:mc="http://schemas.openxmlformats.org/markup-compatibility/2006">
              <mc:Choice xmlns:v="urn:schemas-microsoft-com:vml" Requires="v">
                <p:oleObj r:id="rId2" imgW="3700593" imgH="3139712" progId="Excel.Chart.8">
                  <p:embed/>
                </p:oleObj>
              </mc:Choice>
              <mc:Fallback>
                <p:oleObj r:id="rId2" imgW="3700593" imgH="3139712" progId="Excel.Chart.8">
                  <p:embed/>
                  <p:pic>
                    <p:nvPicPr>
                      <p:cNvPr id="62465" name="Zástupný symbol pro obsah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1649413"/>
                        <a:ext cx="3702050" cy="314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69" name="Zástupný symbol pro obsah 8"/>
          <p:cNvGraphicFramePr>
            <a:graphicFrameLocks/>
          </p:cNvGraphicFramePr>
          <p:nvPr/>
        </p:nvGraphicFramePr>
        <p:xfrm>
          <a:off x="-50800" y="1146175"/>
          <a:ext cx="6905625" cy="5429250"/>
        </p:xfrm>
        <a:graphic>
          <a:graphicData uri="http://schemas.openxmlformats.org/presentationml/2006/ole">
            <mc:AlternateContent xmlns:mc="http://schemas.openxmlformats.org/markup-compatibility/2006">
              <mc:Choice xmlns:v="urn:schemas-microsoft-com:vml" Requires="v">
                <p:oleObj r:id="rId4" imgW="6907367" imgH="5432007" progId="Excel.Chart.8">
                  <p:embed/>
                </p:oleObj>
              </mc:Choice>
              <mc:Fallback>
                <p:oleObj r:id="rId4" imgW="6907367" imgH="5432007" progId="Excel.Chart.8">
                  <p:embed/>
                  <p:pic>
                    <p:nvPicPr>
                      <p:cNvPr id="62469" name="Zástupný symbol pro obsah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146175"/>
                        <a:ext cx="6905625" cy="542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1" name="Zástupný symbol pro obsah 15"/>
          <p:cNvGraphicFramePr>
            <a:graphicFrameLocks/>
          </p:cNvGraphicFramePr>
          <p:nvPr/>
        </p:nvGraphicFramePr>
        <p:xfrm>
          <a:off x="257175" y="981075"/>
          <a:ext cx="8886825" cy="5556250"/>
        </p:xfrm>
        <a:graphic>
          <a:graphicData uri="http://schemas.openxmlformats.org/presentationml/2006/ole">
            <mc:AlternateContent xmlns:mc="http://schemas.openxmlformats.org/markup-compatibility/2006">
              <mc:Choice xmlns:v="urn:schemas-microsoft-com:vml" Requires="v">
                <p:oleObj r:id="rId2" imgW="8888738" imgH="5627096" progId="Excel.Chart.8">
                  <p:embed/>
                </p:oleObj>
              </mc:Choice>
              <mc:Fallback>
                <p:oleObj r:id="rId2" imgW="8888738" imgH="5627096" progId="Excel.Chart.8">
                  <p:embed/>
                  <p:pic>
                    <p:nvPicPr>
                      <p:cNvPr id="63491" name="Zástupný symbol pro obsah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981075"/>
                        <a:ext cx="8886825" cy="555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11560" y="1124744"/>
            <a:ext cx="8278812" cy="1008063"/>
          </a:xfrm>
          <a:prstGeom prst="rect">
            <a:avLst/>
          </a:prstGeom>
          <a:solidFill>
            <a:schemeClr val="bg1"/>
          </a:solidFill>
        </p:spPr>
        <p:txBody>
          <a:bodyPr/>
          <a:lstStyle/>
          <a:p>
            <a:r>
              <a:rPr lang="cs-CZ" b="1" dirty="0">
                <a:solidFill>
                  <a:srgbClr val="00368C"/>
                </a:solidFill>
              </a:rPr>
              <a:t>Ovlivnění reklamou a nákup</a:t>
            </a:r>
          </a:p>
        </p:txBody>
      </p:sp>
      <p:sp>
        <p:nvSpPr>
          <p:cNvPr id="2" name="Obdélník 1"/>
          <p:cNvSpPr/>
          <p:nvPr/>
        </p:nvSpPr>
        <p:spPr>
          <a:xfrm>
            <a:off x="2286000" y="-772150"/>
            <a:ext cx="4572000" cy="369332"/>
          </a:xfrm>
          <a:prstGeom prst="rect">
            <a:avLst/>
          </a:prstGeom>
        </p:spPr>
        <p:txBody>
          <a:bodyPr>
            <a:spAutoFit/>
          </a:bodyPr>
          <a:lstStyle/>
          <a:p>
            <a:pPr>
              <a:buNone/>
            </a:pPr>
            <a:endParaRPr lang="cs-CZ" dirty="0"/>
          </a:p>
        </p:txBody>
      </p:sp>
      <p:sp>
        <p:nvSpPr>
          <p:cNvPr id="3" name="Obdélník 2"/>
          <p:cNvSpPr/>
          <p:nvPr/>
        </p:nvSpPr>
        <p:spPr>
          <a:xfrm>
            <a:off x="681460" y="2157587"/>
            <a:ext cx="8208912" cy="4247317"/>
          </a:xfrm>
          <a:prstGeom prst="rect">
            <a:avLst/>
          </a:prstGeom>
        </p:spPr>
        <p:txBody>
          <a:bodyPr wrap="square">
            <a:spAutoFit/>
          </a:bodyPr>
          <a:lstStyle/>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Podíl lidí, kteří přiznávají pomoc reklamy při nákupu, který v minulých dvou letech klesal, se zastavil, pomoc reklamy přiznává celkem 35 % dotázaných ( 27 %  spíše pomáhají, 8 % velmi pomáhají) .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Jde především o mladší věkové skupiny do 30ti let.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Zastavení poklesu podílu osob, které přiznávají pomoc reklamy při nákupu se odrazil také v přiznání nákupu na základě reklamy.  Ten v letošním roce přiznává 38 % dotázaných.</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V průběhu šetření se podíl těch, kteří nákup přiznávají pohybuje v průměru mezi 30 – 40 %.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Nejčastěji vzpomínanou reklamou, která nákupní chování ovlivnila jsou reklamy na potraviny,  nápoje, elektroniku, drogerii a kosmetiku. </a:t>
            </a:r>
            <a:endParaRPr lang="cs-CZ" sz="18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endParaRPr lang="cs-CZ" b="1" dirty="0"/>
          </a:p>
        </p:txBody>
      </p:sp>
    </p:spTree>
    <p:extLst>
      <p:ext uri="{BB962C8B-B14F-4D97-AF65-F5344CB8AC3E}">
        <p14:creationId xmlns:p14="http://schemas.microsoft.com/office/powerpoint/2010/main" val="121944418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1340768"/>
            <a:ext cx="8280400" cy="1008063"/>
          </a:xfrm>
          <a:prstGeom prst="rect">
            <a:avLst/>
          </a:prstGeom>
          <a:solidFill>
            <a:schemeClr val="bg1"/>
          </a:solidFill>
        </p:spPr>
        <p:txBody>
          <a:bodyPr/>
          <a:lstStyle/>
          <a:p>
            <a:r>
              <a:rPr lang="cs-CZ" b="1" dirty="0">
                <a:solidFill>
                  <a:srgbClr val="00368C"/>
                </a:solidFill>
              </a:rPr>
              <a:t>Společenská role reklamy</a:t>
            </a:r>
          </a:p>
        </p:txBody>
      </p:sp>
      <p:pic>
        <p:nvPicPr>
          <p:cNvPr id="12290" name="Picture 2" descr="Výsledek obrázku pro spole&amp;ccaron;nost"/>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r="26818"/>
          <a:stretch/>
        </p:blipFill>
        <p:spPr bwMode="auto">
          <a:xfrm>
            <a:off x="1547664" y="2132856"/>
            <a:ext cx="7128792" cy="4359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8819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D4A71E16-D4C5-995B-967A-A3A52108ED1B}"/>
              </a:ext>
            </a:extLst>
          </p:cNvPr>
          <p:cNvGraphicFramePr/>
          <p:nvPr>
            <p:extLst>
              <p:ext uri="{D42A27DB-BD31-4B8C-83A1-F6EECF244321}">
                <p14:modId xmlns:p14="http://schemas.microsoft.com/office/powerpoint/2010/main" val="1062375480"/>
              </p:ext>
            </p:extLst>
          </p:nvPr>
        </p:nvGraphicFramePr>
        <p:xfrm>
          <a:off x="1608517" y="1052736"/>
          <a:ext cx="5840425"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453189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15">
            <a:extLst>
              <a:ext uri="{FF2B5EF4-FFF2-40B4-BE49-F238E27FC236}">
                <a16:creationId xmlns:a16="http://schemas.microsoft.com/office/drawing/2014/main" id="{9A4AD116-CC7E-D386-9A00-958DF7BCE195}"/>
              </a:ext>
            </a:extLst>
          </p:cNvPr>
          <p:cNvGraphicFramePr>
            <a:graphicFrameLocks noGrp="1"/>
          </p:cNvGraphicFramePr>
          <p:nvPr>
            <p:ph sz="half" idx="2"/>
            <p:extLst>
              <p:ext uri="{D42A27DB-BD31-4B8C-83A1-F6EECF244321}">
                <p14:modId xmlns:p14="http://schemas.microsoft.com/office/powerpoint/2010/main" val="1813389965"/>
              </p:ext>
            </p:extLst>
          </p:nvPr>
        </p:nvGraphicFramePr>
        <p:xfrm>
          <a:off x="179388" y="1331913"/>
          <a:ext cx="8497068" cy="50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288813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54" name="Group 50"/>
          <p:cNvGraphicFramePr>
            <a:graphicFrameLocks noGrp="1"/>
          </p:cNvGraphicFramePr>
          <p:nvPr/>
        </p:nvGraphicFramePr>
        <p:xfrm>
          <a:off x="533400" y="1268413"/>
          <a:ext cx="6415088" cy="5195892"/>
        </p:xfrm>
        <a:graphic>
          <a:graphicData uri="http://schemas.openxmlformats.org/drawingml/2006/table">
            <a:tbl>
              <a:tblPr/>
              <a:tblGrid>
                <a:gridCol w="2205038">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chemeClr val="tx1"/>
                          </a:solidFill>
                          <a:effectLst/>
                          <a:latin typeface="Calibri" pitchFamily="34" charset="0"/>
                          <a:cs typeface="Arial" charset="0"/>
                        </a:rPr>
                        <a:t>VÝZKUM</a:t>
                      </a:r>
                    </a:p>
                  </a:txBody>
                  <a:tcPr marL="36000" marR="72000" marT="0" marB="0" anchor="ctr" horzOverflow="overflow">
                    <a:lnL>
                      <a:noFill/>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ct val="0"/>
                        </a:spcBef>
                        <a:spcAft>
                          <a:spcPct val="0"/>
                        </a:spcAft>
                        <a:buClrTx/>
                        <a:buSzTx/>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Češi  a reklama 2023</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chemeClr val="tx1"/>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chemeClr val="accent1"/>
                          </a:solidFill>
                          <a:effectLst/>
                          <a:latin typeface="Calibri" pitchFamily="34" charset="0"/>
                          <a:cs typeface="Arial" charset="0"/>
                        </a:rPr>
                        <a:t>DODAVATEL</a:t>
                      </a:r>
                    </a:p>
                  </a:txBody>
                  <a:tcPr marL="36000" marR="72000" marT="0" marB="0" anchor="ctr" horzOverflow="overflow">
                    <a:lnL>
                      <a:noFill/>
                    </a:lnL>
                    <a:lnR w="381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93663" algn="l" defTabSz="914400" rtl="0" eaLnBrk="1" fontAlgn="base" latinLnBrk="0" hangingPunct="1">
                        <a:lnSpc>
                          <a:spcPct val="110000"/>
                        </a:lnSpc>
                        <a:spcBef>
                          <a:spcPct val="0"/>
                        </a:spcBef>
                        <a:spcAft>
                          <a:spcPct val="0"/>
                        </a:spcAft>
                        <a:buClrTx/>
                        <a:buSzTx/>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ppm factum research s.r.o. </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chemeClr val="accent1"/>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chemeClr val="accent2"/>
                          </a:solidFill>
                          <a:effectLst/>
                          <a:latin typeface="Calibri" pitchFamily="34" charset="0"/>
                          <a:cs typeface="Arial" charset="0"/>
                        </a:rPr>
                        <a:t>CÍLOVÁ SKUPINA</a:t>
                      </a:r>
                    </a:p>
                  </a:txBody>
                  <a:tcPr marL="36000" marR="72000" marT="0" marB="0" anchor="ctr" horzOverflow="overflow">
                    <a:lnL>
                      <a:noFill/>
                    </a:lnL>
                    <a:lnR w="381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90488" algn="l" defTabSz="914400" rtl="0" eaLnBrk="1" fontAlgn="base" latinLnBrk="0" hangingPunct="1">
                        <a:lnSpc>
                          <a:spcPct val="110000"/>
                        </a:lnSpc>
                        <a:spcBef>
                          <a:spcPct val="0"/>
                        </a:spcBef>
                        <a:spcAft>
                          <a:spcPct val="0"/>
                        </a:spcAft>
                        <a:buClrTx/>
                        <a:buSzTx/>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Online populace ČR ve věku 15 let +</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chemeClr val="accent2"/>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E9693C"/>
                          </a:solidFill>
                          <a:effectLst/>
                          <a:latin typeface="Calibri" pitchFamily="34" charset="0"/>
                          <a:cs typeface="Arial" charset="0"/>
                        </a:rPr>
                        <a:t>METODA</a:t>
                      </a:r>
                    </a:p>
                  </a:txBody>
                  <a:tcPr marL="36000" marR="72000" marT="0" marB="0" anchor="ctr" horzOverflow="overflow">
                    <a:lnL>
                      <a:noFill/>
                    </a:lnL>
                    <a:lnR w="38100" cap="flat" cmpd="sng" algn="ctr">
                      <a:solidFill>
                        <a:srgbClr val="E9693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ct val="0"/>
                        </a:spcBef>
                        <a:spcAft>
                          <a:spcPct val="0"/>
                        </a:spcAft>
                        <a:buClrTx/>
                        <a:buSzTx/>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CAWI Omnibus (syndikovaný výzkum)</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E9693C"/>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B82928"/>
                          </a:solidFill>
                          <a:effectLst/>
                          <a:latin typeface="Calibri" pitchFamily="34" charset="0"/>
                          <a:cs typeface="Arial" charset="0"/>
                        </a:rPr>
                        <a:t>SBĚR DAT</a:t>
                      </a:r>
                    </a:p>
                  </a:txBody>
                  <a:tcPr marL="36000" marR="72000" marT="0" marB="0" anchor="ctr" horzOverflow="overflow">
                    <a:lnL>
                      <a:noFill/>
                    </a:lnL>
                    <a:lnR w="38100" cap="flat" cmpd="sng" algn="ctr">
                      <a:solidFill>
                        <a:srgbClr val="B8292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ct val="0"/>
                        </a:spcBef>
                        <a:spcAft>
                          <a:spcPct val="0"/>
                        </a:spcAft>
                        <a:buClrTx/>
                        <a:buSzPct val="110000"/>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9.1.2023 – 18.1.2023</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B82928"/>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6113">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8B4A66"/>
                          </a:solidFill>
                          <a:effectLst/>
                          <a:latin typeface="Calibri" pitchFamily="34" charset="0"/>
                          <a:cs typeface="Arial" charset="0"/>
                        </a:rPr>
                        <a:t>VELIKOST VÝBĚROVÉHO SOUBORU</a:t>
                      </a:r>
                    </a:p>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endParaRPr kumimoji="0" lang="cs-CZ" sz="1400" b="1" i="0" u="none" strike="noStrike" cap="none" normalizeH="0" baseline="0">
                        <a:ln>
                          <a:noFill/>
                        </a:ln>
                        <a:solidFill>
                          <a:srgbClr val="5757D5"/>
                        </a:solidFill>
                        <a:effectLst/>
                        <a:latin typeface="Calibri" pitchFamily="34" charset="0"/>
                        <a:cs typeface="Arial" charset="0"/>
                      </a:endParaRPr>
                    </a:p>
                  </a:txBody>
                  <a:tcPr marL="36000" marR="72000" marT="0" marB="0" anchor="ctr" horzOverflow="overflow">
                    <a:lnL>
                      <a:noFill/>
                    </a:lnL>
                    <a:lnR w="38100" cap="flat" cmpd="sng" algn="ctr">
                      <a:solidFill>
                        <a:srgbClr val="5757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ct val="0"/>
                        </a:spcBef>
                        <a:spcAft>
                          <a:spcPct val="0"/>
                        </a:spcAft>
                        <a:buClrTx/>
                        <a:buSzPct val="110000"/>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n=1000</a:t>
                      </a:r>
                    </a:p>
                    <a:p>
                      <a:pPr marL="177800" marR="0" lvl="0" indent="-88900" algn="l" defTabSz="914400" rtl="0" eaLnBrk="1" fontAlgn="base" latinLnBrk="0" hangingPunct="1">
                        <a:lnSpc>
                          <a:spcPct val="110000"/>
                        </a:lnSpc>
                        <a:spcBef>
                          <a:spcPct val="0"/>
                        </a:spcBef>
                        <a:spcAft>
                          <a:spcPct val="0"/>
                        </a:spcAft>
                        <a:buClrTx/>
                        <a:buSzPct val="110000"/>
                        <a:buFont typeface="Arial" charset="0"/>
                        <a:buNone/>
                        <a:tabLst/>
                      </a:pP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5757D5"/>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56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00B0F0"/>
                          </a:solidFill>
                          <a:effectLst/>
                          <a:latin typeface="Calibri" pitchFamily="34" charset="0"/>
                          <a:cs typeface="Arial" charset="0"/>
                        </a:rPr>
                        <a:t>VÝBĚR</a:t>
                      </a:r>
                    </a:p>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endParaRPr kumimoji="0" lang="cs-CZ" sz="1400" b="1" i="0" u="none" strike="noStrike" cap="none" normalizeH="0" baseline="0">
                        <a:ln>
                          <a:noFill/>
                        </a:ln>
                        <a:solidFill>
                          <a:srgbClr val="8B4A66"/>
                        </a:solidFill>
                        <a:effectLst/>
                        <a:latin typeface="Calibri" pitchFamily="34" charset="0"/>
                        <a:cs typeface="Arial" charset="0"/>
                      </a:endParaRPr>
                    </a:p>
                  </a:txBody>
                  <a:tcPr marL="36000" marR="72000" marT="0" marB="0" anchor="ctr" horzOverflow="overflow">
                    <a:lnL>
                      <a:noFill/>
                    </a:lnL>
                    <a:lnR w="38100" cap="flat" cmpd="sng" algn="ctr">
                      <a:solidFill>
                        <a:srgbClr val="8B4A6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90488" algn="l" defTabSz="914400" rtl="0" eaLnBrk="1" fontAlgn="ctr"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cs typeface="Arial" charset="0"/>
                        </a:rPr>
                        <a:t>Reprezentativní výběr se stanovením kvót na pohlaví, věk, vzdělání, velikost místa bydliště a region</a:t>
                      </a:r>
                    </a:p>
                    <a:p>
                      <a:pPr marL="182563" marR="0" lvl="0" indent="-90488" algn="l" defTabSz="914400" rtl="0" eaLnBrk="1" fontAlgn="base" latinLnBrk="0" hangingPunct="1">
                        <a:lnSpc>
                          <a:spcPct val="110000"/>
                        </a:lnSpc>
                        <a:spcBef>
                          <a:spcPct val="0"/>
                        </a:spcBef>
                        <a:spcAft>
                          <a:spcPct val="0"/>
                        </a:spcAft>
                        <a:buClrTx/>
                        <a:buSzPct val="110000"/>
                        <a:buFont typeface="Arial" charset="0"/>
                        <a:buNone/>
                        <a:tabLst/>
                      </a:pPr>
                      <a:endParaRPr kumimoji="0" lang="cs-CZ"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8B4A66"/>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6113">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7F7F7F"/>
                          </a:solidFill>
                          <a:effectLst/>
                          <a:latin typeface="Calibri" pitchFamily="34" charset="0"/>
                          <a:cs typeface="Arial" charset="0"/>
                        </a:rPr>
                        <a:t>ANALÝZA</a:t>
                      </a:r>
                    </a:p>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endParaRPr kumimoji="0" lang="cs-CZ" sz="1400" b="1" i="0" u="none" strike="noStrike" cap="none" normalizeH="0" baseline="0">
                        <a:ln>
                          <a:noFill/>
                        </a:ln>
                        <a:solidFill>
                          <a:srgbClr val="00B0F0"/>
                        </a:solidFill>
                        <a:effectLst/>
                        <a:latin typeface="Calibri" pitchFamily="34" charset="0"/>
                        <a:cs typeface="Arial" charset="0"/>
                      </a:endParaRPr>
                    </a:p>
                  </a:txBody>
                  <a:tcPr marL="36000" marR="72000" marT="0" marB="0" anchor="ctr" horzOverflow="overflow">
                    <a:lnL>
                      <a:noFill/>
                    </a:lnL>
                    <a:lnR w="38100" cap="flat" cmpd="sng" algn="ctr">
                      <a:solidFill>
                        <a:srgbClr val="00B0F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90488" algn="l" defTabSz="914400" rtl="0" eaLnBrk="1" fontAlgn="ctr"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cs typeface="Arial" charset="0"/>
                        </a:rPr>
                        <a:t>zpracování statistickým programem SPSS, čištění dat, třídění 1. a 2. stupně</a:t>
                      </a:r>
                      <a:endParaRPr kumimoji="0" lang="cs-CZ" sz="1800" b="0" i="0" u="none" strike="noStrike" cap="none" normalizeH="0" baseline="0">
                        <a:ln>
                          <a:noFill/>
                        </a:ln>
                        <a:solidFill>
                          <a:schemeClr val="tx1"/>
                        </a:solidFill>
                        <a:effectLst/>
                        <a:latin typeface="Arial" charset="0"/>
                        <a:cs typeface="Arial" charset="0"/>
                      </a:endParaRPr>
                    </a:p>
                    <a:p>
                      <a:pPr marL="182563" marR="0" lvl="0" indent="-90488" algn="l" defTabSz="914400" rtl="0" eaLnBrk="1" fontAlgn="ctr"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00B0F0"/>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endParaRPr kumimoji="0" lang="cs-CZ" sz="1400" b="1" i="0" u="none" strike="noStrike" cap="none" normalizeH="0" baseline="0">
                        <a:ln>
                          <a:noFill/>
                        </a:ln>
                        <a:solidFill>
                          <a:srgbClr val="7F7F7F"/>
                        </a:solidFill>
                        <a:effectLst/>
                        <a:latin typeface="Calibri" pitchFamily="34" charset="0"/>
                        <a:cs typeface="Arial" charset="0"/>
                      </a:endParaRPr>
                    </a:p>
                  </a:txBody>
                  <a:tcPr marL="36000" marR="72000" marT="0" marB="0" anchor="ctr" horzOverflow="overflow">
                    <a:lnL>
                      <a:noFill/>
                    </a:lnL>
                    <a:lnR w="38100" cap="flat" cmpd="sng" algn="ctr">
                      <a:solidFill>
                        <a:srgbClr val="A6A6A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92075"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72000" marR="0" marT="0" marB="0" anchor="ctr" horzOverflow="overflow">
                    <a:lnL w="38100" cap="flat" cmpd="sng" algn="ctr">
                      <a:solidFill>
                        <a:srgbClr val="A6A6A6"/>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628800"/>
            <a:ext cx="8640960" cy="3785652"/>
          </a:xfrm>
          <a:prstGeom prst="rect">
            <a:avLst/>
          </a:prstGeom>
        </p:spPr>
        <p:txBody>
          <a:bodyPr wrap="square">
            <a:spAutoFit/>
          </a:bodyPr>
          <a:lstStyle/>
          <a:p>
            <a:pPr lvl="0"/>
            <a:endParaRPr lang="cs-CZ" b="1" dirty="0"/>
          </a:p>
          <a:p>
            <a:pPr lvl="0" algn="ctr"/>
            <a:r>
              <a:rPr lang="cs-CZ" sz="2400" b="1" dirty="0"/>
              <a:t>Společenská role reklamy</a:t>
            </a:r>
          </a:p>
          <a:p>
            <a:pPr lvl="0"/>
            <a:endParaRPr lang="cs-CZ" b="1" dirty="0"/>
          </a:p>
          <a:p>
            <a:pPr lvl="0"/>
            <a:r>
              <a:rPr lang="cs-CZ" b="1" dirty="0"/>
              <a:t>Postoje k roli reklamy ve společnosti</a:t>
            </a:r>
            <a:r>
              <a:rPr lang="en-US" b="1" dirty="0"/>
              <a:t> se </a:t>
            </a:r>
            <a:r>
              <a:rPr lang="en-US" b="1" dirty="0" err="1"/>
              <a:t>zásadně</a:t>
            </a:r>
            <a:r>
              <a:rPr lang="en-US" b="1" dirty="0"/>
              <a:t> </a:t>
            </a:r>
            <a:r>
              <a:rPr lang="en-US" b="1" dirty="0" err="1"/>
              <a:t>nemění</a:t>
            </a:r>
            <a:r>
              <a:rPr lang="en-US" b="1" dirty="0"/>
              <a:t> a</a:t>
            </a:r>
            <a:r>
              <a:rPr lang="cs-CZ" b="1" dirty="0"/>
              <a:t> zůstávají ambivalentní. Část populace si uvědomuje důležitost reklamy pro ekonomiku i média, ale vidí i její negativní dopady.</a:t>
            </a:r>
            <a:endParaRPr lang="en-US" b="1" dirty="0"/>
          </a:p>
          <a:p>
            <a:pPr lvl="0"/>
            <a:endParaRPr lang="en-US" b="1" dirty="0"/>
          </a:p>
          <a:p>
            <a:pPr lvl="0"/>
            <a:r>
              <a:rPr lang="en-US" b="1" dirty="0" err="1"/>
              <a:t>Zhruba</a:t>
            </a:r>
            <a:r>
              <a:rPr lang="en-US" b="1" dirty="0"/>
              <a:t> </a:t>
            </a:r>
            <a:r>
              <a:rPr lang="en-US" b="1" dirty="0" err="1"/>
              <a:t>na</a:t>
            </a:r>
            <a:r>
              <a:rPr lang="en-US" b="1" dirty="0"/>
              <a:t> </a:t>
            </a:r>
            <a:r>
              <a:rPr lang="en-US" b="1" dirty="0" err="1"/>
              <a:t>stejné</a:t>
            </a:r>
            <a:r>
              <a:rPr lang="en-US" b="1" dirty="0"/>
              <a:t> </a:t>
            </a:r>
            <a:r>
              <a:rPr lang="en-US" b="1" dirty="0" err="1"/>
              <a:t>úrovni</a:t>
            </a:r>
            <a:r>
              <a:rPr lang="en-US" b="1" dirty="0"/>
              <a:t> </a:t>
            </a:r>
            <a:r>
              <a:rPr lang="en-US" b="1" dirty="0" err="1"/>
              <a:t>zůstává</a:t>
            </a:r>
            <a:r>
              <a:rPr lang="en-US" b="1" dirty="0"/>
              <a:t> </a:t>
            </a:r>
            <a:r>
              <a:rPr lang="en-US" b="1" dirty="0" err="1"/>
              <a:t>procento</a:t>
            </a:r>
            <a:r>
              <a:rPr lang="en-US" b="1" dirty="0"/>
              <a:t> </a:t>
            </a:r>
            <a:r>
              <a:rPr lang="en-US" b="1" dirty="0" err="1"/>
              <a:t>těch</a:t>
            </a:r>
            <a:r>
              <a:rPr lang="en-US" b="1" dirty="0"/>
              <a:t>, </a:t>
            </a:r>
            <a:r>
              <a:rPr lang="en-US" b="1" dirty="0" err="1"/>
              <a:t>kteří</a:t>
            </a:r>
            <a:r>
              <a:rPr lang="en-US" b="1" dirty="0"/>
              <a:t> </a:t>
            </a:r>
            <a:r>
              <a:rPr lang="en-US" b="1" dirty="0" err="1"/>
              <a:t>jsou</a:t>
            </a:r>
            <a:r>
              <a:rPr lang="en-US" b="1" dirty="0"/>
              <a:t> </a:t>
            </a:r>
            <a:r>
              <a:rPr lang="en-US" b="1" dirty="0" err="1"/>
              <a:t>přesvědčeni</a:t>
            </a:r>
            <a:r>
              <a:rPr lang="en-US" b="1" dirty="0"/>
              <a:t> o </a:t>
            </a:r>
            <a:r>
              <a:rPr lang="en-US" b="1" dirty="0" err="1"/>
              <a:t>manipulativní</a:t>
            </a:r>
            <a:r>
              <a:rPr lang="en-US" b="1" dirty="0"/>
              <a:t> </a:t>
            </a:r>
            <a:r>
              <a:rPr lang="en-US" b="1" dirty="0" err="1"/>
              <a:t>roli</a:t>
            </a:r>
            <a:r>
              <a:rPr lang="en-US" b="1" dirty="0"/>
              <a:t> </a:t>
            </a:r>
            <a:r>
              <a:rPr lang="en-US" b="1" dirty="0" err="1"/>
              <a:t>reklamy</a:t>
            </a:r>
            <a:r>
              <a:rPr lang="en-US" b="1" dirty="0"/>
              <a:t>.</a:t>
            </a:r>
          </a:p>
          <a:p>
            <a:pPr lvl="0"/>
            <a:endParaRPr lang="en-US" b="1" dirty="0"/>
          </a:p>
          <a:p>
            <a:pPr lvl="0"/>
            <a:r>
              <a:rPr lang="en-US" b="1" dirty="0" err="1"/>
              <a:t>Poněkud</a:t>
            </a:r>
            <a:r>
              <a:rPr lang="en-US" b="1" dirty="0"/>
              <a:t> se </a:t>
            </a:r>
            <a:r>
              <a:rPr lang="en-US" b="1" dirty="0" err="1"/>
              <a:t>zvýšil</a:t>
            </a:r>
            <a:r>
              <a:rPr lang="en-US" b="1" dirty="0"/>
              <a:t> </a:t>
            </a:r>
            <a:r>
              <a:rPr lang="en-US" b="1" dirty="0" err="1"/>
              <a:t>podíl</a:t>
            </a:r>
            <a:r>
              <a:rPr lang="en-US" b="1" dirty="0"/>
              <a:t> </a:t>
            </a:r>
            <a:r>
              <a:rPr lang="en-US" b="1" dirty="0" err="1"/>
              <a:t>těch</a:t>
            </a:r>
            <a:r>
              <a:rPr lang="en-US" b="1" dirty="0"/>
              <a:t>, </a:t>
            </a:r>
            <a:r>
              <a:rPr lang="en-US" b="1" dirty="0" err="1"/>
              <a:t>kteří</a:t>
            </a:r>
            <a:r>
              <a:rPr lang="en-US" b="1" dirty="0"/>
              <a:t> </a:t>
            </a:r>
            <a:r>
              <a:rPr lang="en-US" b="1" dirty="0" err="1"/>
              <a:t>projevují</a:t>
            </a:r>
            <a:r>
              <a:rPr lang="en-US" b="1" dirty="0"/>
              <a:t> </a:t>
            </a:r>
            <a:r>
              <a:rPr lang="en-US" b="1" dirty="0" err="1"/>
              <a:t>realistický</a:t>
            </a:r>
            <a:r>
              <a:rPr lang="en-US" b="1" dirty="0"/>
              <a:t> </a:t>
            </a:r>
            <a:r>
              <a:rPr lang="en-US" b="1" dirty="0" err="1"/>
              <a:t>pohled</a:t>
            </a:r>
            <a:r>
              <a:rPr lang="en-US" b="1" dirty="0"/>
              <a:t> </a:t>
            </a:r>
            <a:r>
              <a:rPr lang="en-US" b="1" dirty="0" err="1"/>
              <a:t>na</a:t>
            </a:r>
            <a:r>
              <a:rPr lang="en-US" b="1" dirty="0"/>
              <a:t> </a:t>
            </a:r>
            <a:r>
              <a:rPr lang="en-US" b="1" dirty="0" err="1"/>
              <a:t>reklamu</a:t>
            </a:r>
            <a:r>
              <a:rPr lang="en-US" b="1" dirty="0"/>
              <a:t>, </a:t>
            </a:r>
            <a:r>
              <a:rPr lang="en-US" b="1" dirty="0" err="1"/>
              <a:t>tj</a:t>
            </a:r>
            <a:r>
              <a:rPr lang="en-US" b="1" dirty="0"/>
              <a:t>. </a:t>
            </a:r>
            <a:r>
              <a:rPr lang="en-US" b="1" dirty="0" err="1"/>
              <a:t>uznávají</a:t>
            </a:r>
            <a:r>
              <a:rPr lang="en-US" b="1" dirty="0"/>
              <a:t> </a:t>
            </a:r>
            <a:r>
              <a:rPr lang="en-US" b="1" dirty="0" err="1"/>
              <a:t>její</a:t>
            </a:r>
            <a:r>
              <a:rPr lang="en-US" b="1" dirty="0"/>
              <a:t> </a:t>
            </a:r>
            <a:r>
              <a:rPr lang="en-US" b="1" dirty="0" err="1"/>
              <a:t>význam</a:t>
            </a:r>
            <a:r>
              <a:rPr lang="en-US" b="1" dirty="0"/>
              <a:t> pro </a:t>
            </a:r>
            <a:r>
              <a:rPr lang="en-US" b="1" dirty="0" err="1"/>
              <a:t>ekonomiku</a:t>
            </a:r>
            <a:r>
              <a:rPr lang="en-US" b="1" dirty="0"/>
              <a:t> a </a:t>
            </a:r>
            <a:r>
              <a:rPr lang="en-US" b="1" dirty="0" err="1"/>
              <a:t>považují</a:t>
            </a:r>
            <a:r>
              <a:rPr lang="en-US" b="1" dirty="0"/>
              <a:t> ji za </a:t>
            </a:r>
            <a:r>
              <a:rPr lang="en-US" b="1" dirty="0" err="1"/>
              <a:t>součást</a:t>
            </a:r>
            <a:r>
              <a:rPr lang="en-US" b="1" dirty="0"/>
              <a:t> </a:t>
            </a:r>
            <a:r>
              <a:rPr lang="en-US" b="1" dirty="0" err="1"/>
              <a:t>modeního</a:t>
            </a:r>
            <a:r>
              <a:rPr lang="en-US" b="1" dirty="0"/>
              <a:t> </a:t>
            </a:r>
            <a:r>
              <a:rPr lang="en-US" b="1" dirty="0" err="1"/>
              <a:t>života</a:t>
            </a:r>
            <a:endParaRPr lang="cs-CZ" b="1" dirty="0"/>
          </a:p>
          <a:p>
            <a:r>
              <a:rPr lang="cs-CZ" b="1" dirty="0"/>
              <a:t> </a:t>
            </a:r>
            <a:endParaRPr lang="cs-CZ" dirty="0"/>
          </a:p>
        </p:txBody>
      </p:sp>
    </p:spTree>
    <p:extLst>
      <p:ext uri="{BB962C8B-B14F-4D97-AF65-F5344CB8AC3E}">
        <p14:creationId xmlns:p14="http://schemas.microsoft.com/office/powerpoint/2010/main" val="393810501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080" y="1196752"/>
            <a:ext cx="8280400" cy="1008063"/>
          </a:xfrm>
          <a:prstGeom prst="rect">
            <a:avLst/>
          </a:prstGeom>
          <a:solidFill>
            <a:schemeClr val="bg1"/>
          </a:solidFill>
        </p:spPr>
        <p:txBody>
          <a:bodyPr/>
          <a:lstStyle/>
          <a:p>
            <a:r>
              <a:rPr lang="cs-CZ" b="1" dirty="0">
                <a:solidFill>
                  <a:srgbClr val="00368C"/>
                </a:solidFill>
              </a:rPr>
              <a:t>Nevhodná témata v reklamě</a:t>
            </a:r>
          </a:p>
        </p:txBody>
      </p:sp>
      <p:sp>
        <p:nvSpPr>
          <p:cNvPr id="4" name="TextBox 3"/>
          <p:cNvSpPr txBox="1"/>
          <p:nvPr/>
        </p:nvSpPr>
        <p:spPr>
          <a:xfrm>
            <a:off x="6660232" y="3212976"/>
            <a:ext cx="2232248" cy="369332"/>
          </a:xfrm>
          <a:prstGeom prst="rect">
            <a:avLst/>
          </a:prstGeom>
          <a:noFill/>
        </p:spPr>
        <p:txBody>
          <a:bodyPr wrap="square" rtlCol="0">
            <a:spAutoFit/>
          </a:bodyPr>
          <a:lstStyle/>
          <a:p>
            <a:r>
              <a:rPr lang="cs-CZ" dirty="0">
                <a:solidFill>
                  <a:schemeClr val="bg1"/>
                </a:solidFill>
              </a:rPr>
              <a:t>R1,r3</a:t>
            </a:r>
          </a:p>
        </p:txBody>
      </p:sp>
      <p:pic>
        <p:nvPicPr>
          <p:cNvPr id="5" name="Picture 4" descr="Výsledek obrázku pro cigarety"/>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52" y="1700808"/>
            <a:ext cx="2525354" cy="3159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ýsledek obrázku pro pivo"/>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4008" y="2267298"/>
            <a:ext cx="2592287" cy="2260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ýsledek obrázku pro víno"/>
          <p:cNvPicPr>
            <a:picLocks noChangeAspect="1" noChangeArrowheads="1"/>
          </p:cNvPicPr>
          <p:nvPr/>
        </p:nvPicPr>
        <p:blipFill>
          <a:blip r:embed="rId4" cstate="print">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3808" y="3397642"/>
            <a:ext cx="2688836" cy="2348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ýsledek obrázku pro leky"/>
          <p:cNvPicPr>
            <a:picLocks noChangeAspect="1" noChangeArrowheads="1"/>
          </p:cNvPicPr>
          <p:nvPr/>
        </p:nvPicPr>
        <p:blipFill>
          <a:blip r:embed="rId5" cstate="print">
            <a:clrChange>
              <a:clrFrom>
                <a:srgbClr val="F5F5F5"/>
              </a:clrFrom>
              <a:clrTo>
                <a:srgbClr val="F5F5F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232651">
            <a:off x="6169221" y="4320838"/>
            <a:ext cx="2318342" cy="177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6614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Zástupný symbol pro obsah 8">
            <a:extLst>
              <a:ext uri="{FF2B5EF4-FFF2-40B4-BE49-F238E27FC236}">
                <a16:creationId xmlns:a16="http://schemas.microsoft.com/office/drawing/2014/main" id="{EECD081F-EBFA-1056-6385-70D5646FE6EA}"/>
              </a:ext>
            </a:extLst>
          </p:cNvPr>
          <p:cNvGraphicFramePr>
            <a:graphicFrameLocks/>
          </p:cNvGraphicFramePr>
          <p:nvPr>
            <p:extLst>
              <p:ext uri="{D42A27DB-BD31-4B8C-83A1-F6EECF244321}">
                <p14:modId xmlns:p14="http://schemas.microsoft.com/office/powerpoint/2010/main" val="3265157973"/>
              </p:ext>
            </p:extLst>
          </p:nvPr>
        </p:nvGraphicFramePr>
        <p:xfrm>
          <a:off x="683568" y="1340768"/>
          <a:ext cx="684076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4365041"/>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4">
            <a:extLst>
              <a:ext uri="{FF2B5EF4-FFF2-40B4-BE49-F238E27FC236}">
                <a16:creationId xmlns:a16="http://schemas.microsoft.com/office/drawing/2014/main" id="{EC28809B-FD48-5DB1-01DD-5B8C292FF8B6}"/>
              </a:ext>
            </a:extLst>
          </p:cNvPr>
          <p:cNvGraphicFramePr>
            <a:graphicFrameLocks/>
          </p:cNvGraphicFramePr>
          <p:nvPr>
            <p:extLst>
              <p:ext uri="{D42A27DB-BD31-4B8C-83A1-F6EECF244321}">
                <p14:modId xmlns:p14="http://schemas.microsoft.com/office/powerpoint/2010/main" val="1356207303"/>
              </p:ext>
            </p:extLst>
          </p:nvPr>
        </p:nvGraphicFramePr>
        <p:xfrm>
          <a:off x="179512" y="2060848"/>
          <a:ext cx="8785225"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ovéPole 7">
            <a:extLst>
              <a:ext uri="{FF2B5EF4-FFF2-40B4-BE49-F238E27FC236}">
                <a16:creationId xmlns:a16="http://schemas.microsoft.com/office/drawing/2014/main" id="{7ADC8A0C-048F-59A0-B589-31A5D4704C60}"/>
              </a:ext>
            </a:extLst>
          </p:cNvPr>
          <p:cNvSpPr txBox="1"/>
          <p:nvPr/>
        </p:nvSpPr>
        <p:spPr>
          <a:xfrm>
            <a:off x="2627784" y="1340768"/>
            <a:ext cx="4260360" cy="646331"/>
          </a:xfrm>
          <a:prstGeom prst="rect">
            <a:avLst/>
          </a:prstGeom>
          <a:noFill/>
        </p:spPr>
        <p:txBody>
          <a:bodyPr wrap="square">
            <a:spAutoFit/>
          </a:bodyPr>
          <a:lstStyle/>
          <a:p>
            <a:pPr algn="ctr"/>
            <a:r>
              <a:rPr lang="cs-CZ" sz="1800" b="1" dirty="0">
                <a:solidFill>
                  <a:schemeClr val="tx1"/>
                </a:solidFill>
              </a:rPr>
              <a:t>Postoj k reklamě na CIGARETY - vývoj</a:t>
            </a:r>
          </a:p>
        </p:txBody>
      </p:sp>
    </p:spTree>
    <p:extLst>
      <p:ext uri="{BB962C8B-B14F-4D97-AF65-F5344CB8AC3E}">
        <p14:creationId xmlns:p14="http://schemas.microsoft.com/office/powerpoint/2010/main" val="18676658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0FA494FF-FBCC-4875-A045-6931CDF02718}"/>
              </a:ext>
            </a:extLst>
          </p:cNvPr>
          <p:cNvSpPr/>
          <p:nvPr/>
        </p:nvSpPr>
        <p:spPr>
          <a:xfrm>
            <a:off x="2699792" y="1196752"/>
            <a:ext cx="3888432" cy="646331"/>
          </a:xfrm>
          <a:prstGeom prst="rect">
            <a:avLst/>
          </a:prstGeom>
        </p:spPr>
        <p:txBody>
          <a:bodyPr wrap="square">
            <a:spAutoFit/>
          </a:bodyPr>
          <a:lstStyle/>
          <a:p>
            <a:pPr algn="ctr"/>
            <a:r>
              <a:rPr lang="cs-CZ" b="1" dirty="0"/>
              <a:t>Postoj k reklamě na </a:t>
            </a:r>
            <a:r>
              <a:rPr lang="en-US" b="1" dirty="0" err="1"/>
              <a:t>volně</a:t>
            </a:r>
            <a:r>
              <a:rPr lang="en-US" b="1" dirty="0"/>
              <a:t> </a:t>
            </a:r>
            <a:r>
              <a:rPr lang="en-US" b="1" dirty="0" err="1"/>
              <a:t>prodejné</a:t>
            </a:r>
            <a:r>
              <a:rPr lang="en-US" b="1" dirty="0"/>
              <a:t> </a:t>
            </a:r>
            <a:r>
              <a:rPr lang="en-US" b="1" dirty="0" err="1"/>
              <a:t>léky</a:t>
            </a:r>
            <a:r>
              <a:rPr lang="cs-CZ" b="1" dirty="0"/>
              <a:t> - vývoj</a:t>
            </a:r>
          </a:p>
        </p:txBody>
      </p:sp>
      <p:graphicFrame>
        <p:nvGraphicFramePr>
          <p:cNvPr id="3" name="Zástupný symbol pro obsah 4">
            <a:extLst>
              <a:ext uri="{FF2B5EF4-FFF2-40B4-BE49-F238E27FC236}">
                <a16:creationId xmlns:a16="http://schemas.microsoft.com/office/drawing/2014/main" id="{4A9E3F35-A228-42AB-886A-500DF349E942}"/>
              </a:ext>
            </a:extLst>
          </p:cNvPr>
          <p:cNvGraphicFramePr>
            <a:graphicFrameLocks/>
          </p:cNvGraphicFramePr>
          <p:nvPr>
            <p:extLst>
              <p:ext uri="{D42A27DB-BD31-4B8C-83A1-F6EECF244321}">
                <p14:modId xmlns:p14="http://schemas.microsoft.com/office/powerpoint/2010/main" val="1424374659"/>
              </p:ext>
            </p:extLst>
          </p:nvPr>
        </p:nvGraphicFramePr>
        <p:xfrm>
          <a:off x="467544" y="1988840"/>
          <a:ext cx="8497193"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4996552"/>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7ADC8A0C-048F-59A0-B589-31A5D4704C60}"/>
              </a:ext>
            </a:extLst>
          </p:cNvPr>
          <p:cNvSpPr txBox="1"/>
          <p:nvPr/>
        </p:nvSpPr>
        <p:spPr>
          <a:xfrm>
            <a:off x="2627784" y="1340768"/>
            <a:ext cx="4260360" cy="646331"/>
          </a:xfrm>
          <a:prstGeom prst="rect">
            <a:avLst/>
          </a:prstGeom>
          <a:noFill/>
        </p:spPr>
        <p:txBody>
          <a:bodyPr wrap="square">
            <a:spAutoFit/>
          </a:bodyPr>
          <a:lstStyle/>
          <a:p>
            <a:pPr algn="ctr"/>
            <a:r>
              <a:rPr lang="cs-CZ" sz="1800" b="1" dirty="0">
                <a:solidFill>
                  <a:schemeClr val="tx1"/>
                </a:solidFill>
              </a:rPr>
              <a:t>Postoj k reklamě na </a:t>
            </a:r>
            <a:r>
              <a:rPr lang="en-US" b="1" dirty="0" err="1"/>
              <a:t>víno</a:t>
            </a:r>
            <a:r>
              <a:rPr lang="en-US" b="1" dirty="0"/>
              <a:t> a </a:t>
            </a:r>
            <a:r>
              <a:rPr lang="en-US" b="1" dirty="0" err="1"/>
              <a:t>sekt</a:t>
            </a:r>
            <a:r>
              <a:rPr lang="cs-CZ" sz="1800" b="1" dirty="0">
                <a:solidFill>
                  <a:schemeClr val="tx1"/>
                </a:solidFill>
              </a:rPr>
              <a:t> - vývoj</a:t>
            </a:r>
          </a:p>
        </p:txBody>
      </p:sp>
      <p:graphicFrame>
        <p:nvGraphicFramePr>
          <p:cNvPr id="2" name="Zástupný symbol pro obsah 4">
            <a:extLst>
              <a:ext uri="{FF2B5EF4-FFF2-40B4-BE49-F238E27FC236}">
                <a16:creationId xmlns:a16="http://schemas.microsoft.com/office/drawing/2014/main" id="{410204AB-5944-A5BA-ED15-C6D9BC89AB29}"/>
              </a:ext>
            </a:extLst>
          </p:cNvPr>
          <p:cNvGraphicFramePr>
            <a:graphicFrameLocks/>
          </p:cNvGraphicFramePr>
          <p:nvPr/>
        </p:nvGraphicFramePr>
        <p:xfrm>
          <a:off x="180000" y="1916832"/>
          <a:ext cx="8785225" cy="4211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209467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EDE1E1B-CDFC-AEDB-4534-F4F475341D1D}"/>
              </a:ext>
            </a:extLst>
          </p:cNvPr>
          <p:cNvSpPr txBox="1"/>
          <p:nvPr/>
        </p:nvSpPr>
        <p:spPr>
          <a:xfrm>
            <a:off x="611560" y="1700808"/>
            <a:ext cx="7920880" cy="5232202"/>
          </a:xfrm>
          <a:prstGeom prst="rect">
            <a:avLst/>
          </a:prstGeom>
          <a:noFill/>
        </p:spPr>
        <p:txBody>
          <a:bodyPr wrap="square">
            <a:spAutoFit/>
          </a:bodyPr>
          <a:lstStyle/>
          <a:p>
            <a:r>
              <a:rPr lang="cs-CZ" sz="2000" b="1" dirty="0">
                <a:solidFill>
                  <a:srgbClr val="000000"/>
                </a:solidFill>
                <a:effectLst/>
                <a:latin typeface="+mn-lt"/>
                <a:ea typeface="Calibri" panose="020F0502020204030204" pitchFamily="34" charset="0"/>
              </a:rPr>
              <a:t>Stejně jako v minulých šetřeních jsou restriktivní postoje nejvýraznější u reklamy na cigarety i když je reklama na tabákové výrobky již řadu let zakázaná. </a:t>
            </a:r>
            <a:endParaRPr lang="en-US" sz="2000" b="1" dirty="0">
              <a:solidFill>
                <a:srgbClr val="000000"/>
              </a:solidFill>
              <a:effectLst/>
              <a:latin typeface="+mn-lt"/>
              <a:ea typeface="Calibri" panose="020F0502020204030204" pitchFamily="34" charset="0"/>
            </a:endParaRPr>
          </a:p>
          <a:p>
            <a:r>
              <a:rPr lang="cs-CZ" sz="2000" b="1" dirty="0">
                <a:solidFill>
                  <a:srgbClr val="000000"/>
                </a:solidFill>
                <a:effectLst/>
                <a:latin typeface="+mn-lt"/>
                <a:ea typeface="Calibri" panose="020F0502020204030204" pitchFamily="34" charset="0"/>
              </a:rPr>
              <a:t> Na druhém místě je to reklama na tvrdý alkohol, přetrvává tolerantní postoj k reklamě na pivo, víno a volně prodejné léky. </a:t>
            </a:r>
            <a:endParaRPr lang="en-US" sz="2000" b="1" dirty="0">
              <a:solidFill>
                <a:srgbClr val="000000"/>
              </a:solidFill>
              <a:effectLst/>
              <a:latin typeface="+mn-lt"/>
              <a:ea typeface="Calibri" panose="020F0502020204030204" pitchFamily="34" charset="0"/>
            </a:endParaRPr>
          </a:p>
          <a:p>
            <a:endParaRPr lang="en-US" dirty="0">
              <a:solidFill>
                <a:srgbClr val="000000"/>
              </a:solidFill>
              <a:latin typeface="+mn-lt"/>
              <a:ea typeface="Calibri" panose="020F0502020204030204" pitchFamily="34" charset="0"/>
            </a:endParaRPr>
          </a:p>
          <a:p>
            <a:r>
              <a:rPr lang="en-US" i="1" dirty="0" err="1">
                <a:latin typeface="+mn-lt"/>
              </a:rPr>
              <a:t>Zastavme</a:t>
            </a:r>
            <a:r>
              <a:rPr lang="en-US" i="1" dirty="0">
                <a:latin typeface="+mn-lt"/>
              </a:rPr>
              <a:t> se u </a:t>
            </a:r>
            <a:r>
              <a:rPr lang="en-US" i="1" dirty="0" err="1">
                <a:latin typeface="+mn-lt"/>
              </a:rPr>
              <a:t>vína</a:t>
            </a:r>
            <a:r>
              <a:rPr lang="en-US" i="1" dirty="0">
                <a:latin typeface="+mn-lt"/>
              </a:rPr>
              <a:t>. </a:t>
            </a:r>
            <a:r>
              <a:rPr lang="en-US" i="1" dirty="0" err="1">
                <a:latin typeface="+mn-lt"/>
              </a:rPr>
              <a:t>Zákaz</a:t>
            </a:r>
            <a:r>
              <a:rPr lang="en-US" i="1" dirty="0">
                <a:latin typeface="+mn-lt"/>
              </a:rPr>
              <a:t> </a:t>
            </a:r>
            <a:r>
              <a:rPr lang="en-US" i="1" dirty="0" err="1">
                <a:latin typeface="+mn-lt"/>
              </a:rPr>
              <a:t>vyžaduje</a:t>
            </a:r>
            <a:r>
              <a:rPr lang="en-US" i="1" dirty="0">
                <a:latin typeface="+mn-lt"/>
              </a:rPr>
              <a:t> </a:t>
            </a:r>
            <a:r>
              <a:rPr lang="en-US" i="1" dirty="0" err="1">
                <a:latin typeface="+mn-lt"/>
              </a:rPr>
              <a:t>jen</a:t>
            </a:r>
            <a:r>
              <a:rPr lang="en-US" i="1" dirty="0">
                <a:latin typeface="+mn-lt"/>
              </a:rPr>
              <a:t> 13 % </a:t>
            </a:r>
            <a:r>
              <a:rPr lang="en-US" i="1" dirty="0" err="1">
                <a:latin typeface="+mn-lt"/>
              </a:rPr>
              <a:t>dotázaných</a:t>
            </a:r>
            <a:r>
              <a:rPr lang="en-US" i="1" dirty="0">
                <a:latin typeface="+mn-lt"/>
              </a:rPr>
              <a:t> .</a:t>
            </a:r>
          </a:p>
          <a:p>
            <a:r>
              <a:rPr lang="cs-CZ" sz="1800" dirty="0">
                <a:effectLst/>
                <a:latin typeface="Times New Roman" panose="02020603050405020304" pitchFamily="18" charset="0"/>
                <a:ea typeface="Times New Roman" panose="02020603050405020304" pitchFamily="18" charset="0"/>
              </a:rPr>
              <a:t>Tak</a:t>
            </a:r>
            <a:r>
              <a:rPr lang="en-US" dirty="0" err="1">
                <a:latin typeface="Times New Roman" panose="02020603050405020304" pitchFamily="18" charset="0"/>
                <a:ea typeface="Times New Roman" panose="02020603050405020304" pitchFamily="18" charset="0"/>
              </a:rPr>
              <a:t>že</a:t>
            </a:r>
            <a:r>
              <a:rPr lang="cs-CZ" sz="1800" dirty="0">
                <a:effectLst/>
                <a:latin typeface="Times New Roman" panose="02020603050405020304" pitchFamily="18" charset="0"/>
                <a:ea typeface="Times New Roman" panose="02020603050405020304" pitchFamily="18" charset="0"/>
              </a:rPr>
              <a:t> platí </a:t>
            </a:r>
            <a:r>
              <a:rPr lang="cs-CZ" sz="1800" dirty="0" err="1">
                <a:effectLst/>
                <a:latin typeface="Times New Roman" panose="02020603050405020304" pitchFamily="18" charset="0"/>
                <a:ea typeface="Times New Roman" panose="02020603050405020304" pitchFamily="18" charset="0"/>
              </a:rPr>
              <a:t>Plutarchovo</a:t>
            </a:r>
            <a:r>
              <a:rPr lang="cs-CZ" sz="1800" dirty="0">
                <a:effectLst/>
                <a:latin typeface="Times New Roman" panose="02020603050405020304" pitchFamily="18" charset="0"/>
                <a:ea typeface="Times New Roman" panose="02020603050405020304" pitchFamily="18" charset="0"/>
              </a:rPr>
              <a:t>, že „</a:t>
            </a:r>
            <a:r>
              <a:rPr lang="cs-CZ" sz="1800" b="1" i="1" dirty="0">
                <a:effectLst/>
                <a:latin typeface="Times New Roman" panose="02020603050405020304" pitchFamily="18" charset="0"/>
                <a:ea typeface="Times New Roman" panose="02020603050405020304" pitchFamily="18" charset="0"/>
              </a:rPr>
              <a:t>Víno je mezi nápoji nejušlechtilejší, mezi léky nejchutnější,</a:t>
            </a:r>
            <a:r>
              <a:rPr lang="en-US" sz="1800" b="1" i="1" dirty="0">
                <a:effectLst/>
                <a:latin typeface="Times New Roman" panose="02020603050405020304" pitchFamily="18" charset="0"/>
                <a:ea typeface="Times New Roman" panose="02020603050405020304" pitchFamily="18" charset="0"/>
              </a:rPr>
              <a:t> </a:t>
            </a:r>
            <a:r>
              <a:rPr lang="cs-CZ" sz="1800" b="1" i="1" dirty="0">
                <a:effectLst/>
                <a:latin typeface="Times New Roman" panose="02020603050405020304" pitchFamily="18" charset="0"/>
                <a:ea typeface="Times New Roman" panose="02020603050405020304" pitchFamily="18" charset="0"/>
              </a:rPr>
              <a:t>mezi pokrmy nejpříjemnější“ </a:t>
            </a:r>
            <a:r>
              <a:rPr lang="cs-CZ" sz="1800" dirty="0">
                <a:effectLst/>
                <a:latin typeface="Times New Roman" panose="02020603050405020304" pitchFamily="18" charset="0"/>
                <a:ea typeface="Times New Roman" panose="02020603050405020304" pitchFamily="18" charset="0"/>
              </a:rPr>
              <a:t>a většině z nás nevadí, když nám to reklama připomíná.</a:t>
            </a:r>
            <a:endParaRPr lang="en-US" dirty="0">
              <a:latin typeface="+mn-lt"/>
            </a:endParaRPr>
          </a:p>
          <a:p>
            <a:r>
              <a:rPr lang="en-US" i="1" dirty="0" err="1">
                <a:latin typeface="+mn-lt"/>
              </a:rPr>
              <a:t>Výzkum</a:t>
            </a:r>
            <a:r>
              <a:rPr lang="en-US" i="1" dirty="0">
                <a:latin typeface="+mn-lt"/>
              </a:rPr>
              <a:t> </a:t>
            </a:r>
            <a:r>
              <a:rPr lang="cs-CZ" i="1" dirty="0">
                <a:latin typeface="+mn-lt"/>
              </a:rPr>
              <a:t>agentur </a:t>
            </a:r>
            <a:r>
              <a:rPr lang="cs-CZ" i="1" dirty="0" err="1">
                <a:latin typeface="+mn-lt"/>
              </a:rPr>
              <a:t>Nielsen</a:t>
            </a:r>
            <a:r>
              <a:rPr lang="cs-CZ" i="1" dirty="0">
                <a:latin typeface="+mn-lt"/>
              </a:rPr>
              <a:t> a </a:t>
            </a:r>
            <a:r>
              <a:rPr lang="cs-CZ" i="1" dirty="0" err="1">
                <a:latin typeface="+mn-lt"/>
              </a:rPr>
              <a:t>ResSOLUTION</a:t>
            </a:r>
            <a:r>
              <a:rPr lang="cs-CZ" i="1" dirty="0">
                <a:latin typeface="+mn-lt"/>
              </a:rPr>
              <a:t> Group</a:t>
            </a:r>
            <a:r>
              <a:rPr lang="en-US" i="1" dirty="0">
                <a:latin typeface="+mn-lt"/>
              </a:rPr>
              <a:t> </a:t>
            </a:r>
            <a:r>
              <a:rPr lang="en-US" i="1" dirty="0" err="1">
                <a:latin typeface="+mn-lt"/>
              </a:rPr>
              <a:t>uvádí</a:t>
            </a:r>
            <a:r>
              <a:rPr lang="en-US" i="1" dirty="0">
                <a:latin typeface="+mn-lt"/>
              </a:rPr>
              <a:t> -</a:t>
            </a:r>
            <a:r>
              <a:rPr lang="cs-CZ" i="1" dirty="0">
                <a:latin typeface="+mn-lt"/>
              </a:rPr>
              <a:t> </a:t>
            </a:r>
            <a:r>
              <a:rPr lang="en-US" i="1" dirty="0" err="1">
                <a:latin typeface="+mn-lt"/>
              </a:rPr>
              <a:t>víno</a:t>
            </a:r>
            <a:r>
              <a:rPr lang="en-US" i="1" dirty="0">
                <a:latin typeface="+mn-lt"/>
              </a:rPr>
              <a:t> </a:t>
            </a:r>
            <a:r>
              <a:rPr lang="en-US" i="1" dirty="0" err="1">
                <a:latin typeface="+mn-lt"/>
              </a:rPr>
              <a:t>alespoň</a:t>
            </a:r>
            <a:r>
              <a:rPr lang="en-US" i="1" dirty="0">
                <a:latin typeface="+mn-lt"/>
              </a:rPr>
              <a:t> </a:t>
            </a:r>
            <a:r>
              <a:rPr lang="en-US" i="1" dirty="0" err="1">
                <a:latin typeface="+mn-lt"/>
              </a:rPr>
              <a:t>někdy</a:t>
            </a:r>
            <a:r>
              <a:rPr lang="en-US" i="1" dirty="0">
                <a:latin typeface="+mn-lt"/>
              </a:rPr>
              <a:t>  </a:t>
            </a:r>
            <a:r>
              <a:rPr lang="en-US" i="1" dirty="0" err="1">
                <a:latin typeface="+mn-lt"/>
              </a:rPr>
              <a:t>pije</a:t>
            </a:r>
            <a:r>
              <a:rPr lang="en-US" i="1" dirty="0">
                <a:latin typeface="+mn-lt"/>
              </a:rPr>
              <a:t> </a:t>
            </a:r>
          </a:p>
          <a:p>
            <a:r>
              <a:rPr lang="en-US" i="1" dirty="0">
                <a:latin typeface="+mn-lt"/>
              </a:rPr>
              <a:t>85 % - </a:t>
            </a:r>
            <a:r>
              <a:rPr lang="cs-CZ" i="1" dirty="0">
                <a:latin typeface="+mn-lt"/>
              </a:rPr>
              <a:t>vede </a:t>
            </a:r>
            <a:r>
              <a:rPr lang="en-US" i="1" dirty="0">
                <a:latin typeface="+mn-lt"/>
              </a:rPr>
              <a:t>b</a:t>
            </a:r>
            <a:r>
              <a:rPr lang="cs-CZ" i="1" dirty="0" err="1">
                <a:latin typeface="+mn-lt"/>
              </a:rPr>
              <a:t>ílé</a:t>
            </a:r>
            <a:r>
              <a:rPr lang="cs-CZ" i="1" dirty="0">
                <a:latin typeface="+mn-lt"/>
              </a:rPr>
              <a:t> víno</a:t>
            </a:r>
            <a:r>
              <a:rPr lang="en-US" i="1" dirty="0">
                <a:latin typeface="+mn-lt"/>
              </a:rPr>
              <a:t> -</a:t>
            </a:r>
            <a:r>
              <a:rPr lang="cs-CZ" i="1" dirty="0">
                <a:latin typeface="+mn-lt"/>
              </a:rPr>
              <a:t>převážně tiché</a:t>
            </a:r>
            <a:r>
              <a:rPr lang="en-US" i="1" dirty="0">
                <a:latin typeface="+mn-lt"/>
              </a:rPr>
              <a:t> – </a:t>
            </a:r>
            <a:r>
              <a:rPr lang="en-US" i="1" dirty="0" err="1">
                <a:latin typeface="+mn-lt"/>
              </a:rPr>
              <a:t>sušší</a:t>
            </a:r>
            <a:r>
              <a:rPr lang="en-US" i="1" dirty="0">
                <a:latin typeface="+mn-lt"/>
              </a:rPr>
              <a:t> …..</a:t>
            </a:r>
            <a:r>
              <a:rPr lang="cs-CZ" i="1" dirty="0">
                <a:latin typeface="+mn-lt"/>
              </a:rPr>
              <a:t> </a:t>
            </a:r>
            <a:endParaRPr lang="en-US" i="1" dirty="0">
              <a:latin typeface="+mn-lt"/>
            </a:endParaRPr>
          </a:p>
          <a:p>
            <a:r>
              <a:rPr lang="cs-CZ" i="1" dirty="0">
                <a:latin typeface="+mn-lt"/>
              </a:rPr>
              <a:t>Výsledky výzkumu doplňují data monitoringu reklamy Ad Intel společnosti </a:t>
            </a:r>
            <a:r>
              <a:rPr lang="cs-CZ" i="1" dirty="0" err="1">
                <a:latin typeface="+mn-lt"/>
              </a:rPr>
              <a:t>Nielsen</a:t>
            </a:r>
            <a:r>
              <a:rPr lang="cs-CZ" i="1" dirty="0">
                <a:latin typeface="+mn-lt"/>
              </a:rPr>
              <a:t>, </a:t>
            </a:r>
            <a:r>
              <a:rPr lang="en-US" i="1" dirty="0">
                <a:latin typeface="+mn-lt"/>
              </a:rPr>
              <a:t>- - o</a:t>
            </a:r>
            <a:r>
              <a:rPr lang="cs-CZ" i="1" dirty="0" err="1">
                <a:latin typeface="+mn-lt"/>
              </a:rPr>
              <a:t>bjem</a:t>
            </a:r>
            <a:r>
              <a:rPr lang="cs-CZ" i="1" dirty="0">
                <a:latin typeface="+mn-lt"/>
              </a:rPr>
              <a:t> reklamy celého segmentu v roce 2022 dosáhl téměř 344 milionů korun.</a:t>
            </a:r>
            <a:endParaRPr lang="en-US" i="1" dirty="0">
              <a:latin typeface="+mn-lt"/>
            </a:endParaRPr>
          </a:p>
          <a:p>
            <a:pPr>
              <a:tabLst>
                <a:tab pos="3314700" algn="l"/>
                <a:tab pos="5943600" algn="l"/>
              </a:tabLst>
            </a:pPr>
            <a:r>
              <a:rPr lang="cs-CZ" sz="1800" i="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endParaRPr lang="cs-CZ" i="1" dirty="0">
              <a:latin typeface="+mn-lt"/>
            </a:endParaRPr>
          </a:p>
          <a:p>
            <a:endParaRPr lang="cs-CZ" sz="1800" dirty="0">
              <a:solidFill>
                <a:srgbClr val="000000"/>
              </a:solidFill>
              <a:effectLst/>
              <a:latin typeface="+mn-lt"/>
              <a:ea typeface="Calibri" panose="020F0502020204030204" pitchFamily="34" charset="0"/>
            </a:endParaRPr>
          </a:p>
          <a:p>
            <a:endParaRPr lang="cs-CZ" sz="1800" dirty="0">
              <a:solidFill>
                <a:srgbClr val="000000"/>
              </a:solidFill>
              <a:effectLst/>
              <a:latin typeface="Calibri" panose="020F0502020204030204" pitchFamily="34" charset="0"/>
              <a:ea typeface="Calibri" panose="020F0502020204030204" pitchFamily="34" charset="0"/>
            </a:endParaRPr>
          </a:p>
        </p:txBody>
      </p:sp>
      <p:sp>
        <p:nvSpPr>
          <p:cNvPr id="6" name="TextovéPole 5">
            <a:extLst>
              <a:ext uri="{FF2B5EF4-FFF2-40B4-BE49-F238E27FC236}">
                <a16:creationId xmlns:a16="http://schemas.microsoft.com/office/drawing/2014/main" id="{5AEF45A7-F802-AB3C-B280-967B21668ED8}"/>
              </a:ext>
            </a:extLst>
          </p:cNvPr>
          <p:cNvSpPr txBox="1"/>
          <p:nvPr/>
        </p:nvSpPr>
        <p:spPr>
          <a:xfrm>
            <a:off x="755576" y="1196752"/>
            <a:ext cx="6768752" cy="369332"/>
          </a:xfrm>
          <a:prstGeom prst="rect">
            <a:avLst/>
          </a:prstGeom>
          <a:noFill/>
        </p:spPr>
        <p:txBody>
          <a:bodyPr wrap="square">
            <a:spAutoFit/>
          </a:bodyPr>
          <a:lstStyle/>
          <a:p>
            <a:pPr algn="ctr"/>
            <a:r>
              <a:rPr lang="cs-CZ" b="1" cap="all" dirty="0"/>
              <a:t>Postoje ke kontroverzním tématům v Reklamě</a:t>
            </a:r>
            <a:endParaRPr lang="cs-CZ" b="1" dirty="0"/>
          </a:p>
        </p:txBody>
      </p:sp>
    </p:spTree>
    <p:extLst>
      <p:ext uri="{BB962C8B-B14F-4D97-AF65-F5344CB8AC3E}">
        <p14:creationId xmlns:p14="http://schemas.microsoft.com/office/powerpoint/2010/main" val="245289465"/>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1">
            <a:extLst>
              <a:ext uri="{FF2B5EF4-FFF2-40B4-BE49-F238E27FC236}">
                <a16:creationId xmlns:a16="http://schemas.microsoft.com/office/drawing/2014/main" id="{33AE3360-20D3-AD36-4FF7-1EF44917C2B7}"/>
              </a:ext>
            </a:extLst>
          </p:cNvPr>
          <p:cNvGraphicFramePr>
            <a:graphicFrameLocks/>
          </p:cNvGraphicFramePr>
          <p:nvPr>
            <p:extLst>
              <p:ext uri="{D42A27DB-BD31-4B8C-83A1-F6EECF244321}">
                <p14:modId xmlns:p14="http://schemas.microsoft.com/office/powerpoint/2010/main" val="4164915642"/>
              </p:ext>
            </p:extLst>
          </p:nvPr>
        </p:nvGraphicFramePr>
        <p:xfrm>
          <a:off x="179512" y="1268760"/>
          <a:ext cx="5040560"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 3">
            <a:extLst>
              <a:ext uri="{FF2B5EF4-FFF2-40B4-BE49-F238E27FC236}">
                <a16:creationId xmlns:a16="http://schemas.microsoft.com/office/drawing/2014/main" id="{7861A51A-AB60-07F0-376F-2FBFF48959ED}"/>
              </a:ext>
            </a:extLst>
          </p:cNvPr>
          <p:cNvGraphicFramePr/>
          <p:nvPr>
            <p:extLst>
              <p:ext uri="{D42A27DB-BD31-4B8C-83A1-F6EECF244321}">
                <p14:modId xmlns:p14="http://schemas.microsoft.com/office/powerpoint/2010/main" val="22716402"/>
              </p:ext>
            </p:extLst>
          </p:nvPr>
        </p:nvGraphicFramePr>
        <p:xfrm>
          <a:off x="5292080" y="1412776"/>
          <a:ext cx="3672408" cy="3456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f 4">
            <a:extLst>
              <a:ext uri="{FF2B5EF4-FFF2-40B4-BE49-F238E27FC236}">
                <a16:creationId xmlns:a16="http://schemas.microsoft.com/office/drawing/2014/main" id="{C61A21DD-E494-DADB-11D3-871BFA49DF28}"/>
              </a:ext>
            </a:extLst>
          </p:cNvPr>
          <p:cNvGraphicFramePr/>
          <p:nvPr>
            <p:extLst>
              <p:ext uri="{D42A27DB-BD31-4B8C-83A1-F6EECF244321}">
                <p14:modId xmlns:p14="http://schemas.microsoft.com/office/powerpoint/2010/main" val="3037519938"/>
              </p:ext>
            </p:extLst>
          </p:nvPr>
        </p:nvGraphicFramePr>
        <p:xfrm>
          <a:off x="2411760" y="4437112"/>
          <a:ext cx="3707904" cy="2636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03901564"/>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EDE1E1B-CDFC-AEDB-4534-F4F475341D1D}"/>
              </a:ext>
            </a:extLst>
          </p:cNvPr>
          <p:cNvSpPr txBox="1"/>
          <p:nvPr/>
        </p:nvSpPr>
        <p:spPr>
          <a:xfrm>
            <a:off x="755576" y="1916832"/>
            <a:ext cx="7920880" cy="3724096"/>
          </a:xfrm>
          <a:prstGeom prst="rect">
            <a:avLst/>
          </a:prstGeom>
          <a:noFill/>
        </p:spPr>
        <p:txBody>
          <a:bodyPr wrap="square">
            <a:spAutoFit/>
          </a:bodyPr>
          <a:lstStyle/>
          <a:p>
            <a:r>
              <a:rPr lang="en-US" sz="2000" dirty="0" err="1">
                <a:latin typeface="+mn-lt"/>
                <a:ea typeface="Times New Roman" panose="02020603050405020304" pitchFamily="18" charset="0"/>
              </a:rPr>
              <a:t>Pokud</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jde</a:t>
            </a:r>
            <a:r>
              <a:rPr lang="en-US" sz="2000" dirty="0">
                <a:latin typeface="+mn-lt"/>
                <a:ea typeface="Times New Roman" panose="02020603050405020304" pitchFamily="18" charset="0"/>
              </a:rPr>
              <a:t> o </a:t>
            </a:r>
            <a:r>
              <a:rPr lang="en-US" sz="2000" dirty="0" err="1">
                <a:latin typeface="+mn-lt"/>
                <a:ea typeface="Times New Roman" panose="02020603050405020304" pitchFamily="18" charset="0"/>
              </a:rPr>
              <a:t>využívání</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erotických</a:t>
            </a:r>
            <a:r>
              <a:rPr lang="en-US" sz="2000" dirty="0">
                <a:latin typeface="+mn-lt"/>
                <a:ea typeface="Times New Roman" panose="02020603050405020304" pitchFamily="18" charset="0"/>
              </a:rPr>
              <a:t> a </a:t>
            </a:r>
            <a:r>
              <a:rPr lang="en-US" sz="2000" dirty="0" err="1">
                <a:latin typeface="+mn-lt"/>
                <a:ea typeface="Times New Roman" panose="02020603050405020304" pitchFamily="18" charset="0"/>
              </a:rPr>
              <a:t>sexuálních</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motivů</a:t>
            </a:r>
            <a:r>
              <a:rPr lang="en-US" sz="2000" dirty="0">
                <a:latin typeface="+mn-lt"/>
                <a:ea typeface="Times New Roman" panose="02020603050405020304" pitchFamily="18" charset="0"/>
              </a:rPr>
              <a:t>,</a:t>
            </a:r>
            <a:r>
              <a:rPr lang="cs-CZ" sz="2000" dirty="0">
                <a:effectLst/>
                <a:latin typeface="+mn-lt"/>
                <a:ea typeface="Times New Roman" panose="02020603050405020304" pitchFamily="18" charset="0"/>
              </a:rPr>
              <a:t> nedošlo k podstatným změnám. </a:t>
            </a:r>
            <a:endParaRPr lang="en-US" sz="2000" dirty="0">
              <a:effectLst/>
              <a:latin typeface="+mn-lt"/>
              <a:ea typeface="Times New Roman" panose="02020603050405020304" pitchFamily="18" charset="0"/>
            </a:endParaRPr>
          </a:p>
          <a:p>
            <a:endParaRPr lang="en-US" sz="2000" dirty="0">
              <a:effectLst/>
              <a:latin typeface="+mn-lt"/>
              <a:ea typeface="Times New Roman" panose="02020603050405020304" pitchFamily="18" charset="0"/>
            </a:endParaRPr>
          </a:p>
          <a:p>
            <a:r>
              <a:rPr lang="cs-CZ" sz="2000" dirty="0">
                <a:effectLst/>
                <a:latin typeface="+mn-lt"/>
                <a:ea typeface="Times New Roman" panose="02020603050405020304" pitchFamily="18" charset="0"/>
              </a:rPr>
              <a:t>Platí zjištění minulých výzkumů, že česká veřejnost je v tomto ohledu tolerantní a krajní postoj, tj. pobouření a vyžadování zákazu takové reklamy vyjádřilo v letošním roce 5 % dotázaných (v minulém roce to bylo 6 % ).</a:t>
            </a:r>
            <a:endParaRPr lang="en-US" sz="2000" dirty="0">
              <a:effectLst/>
              <a:latin typeface="+mn-lt"/>
              <a:ea typeface="Times New Roman" panose="02020603050405020304" pitchFamily="18" charset="0"/>
            </a:endParaRPr>
          </a:p>
          <a:p>
            <a:endParaRPr lang="en-US" sz="2000" dirty="0">
              <a:effectLst/>
              <a:latin typeface="+mn-lt"/>
              <a:ea typeface="Times New Roman" panose="02020603050405020304" pitchFamily="18" charset="0"/>
            </a:endParaRPr>
          </a:p>
          <a:p>
            <a:r>
              <a:rPr lang="cs-CZ" sz="2000" dirty="0">
                <a:effectLst/>
                <a:latin typeface="+mn-lt"/>
                <a:ea typeface="Times New Roman" panose="02020603050405020304" pitchFamily="18" charset="0"/>
              </a:rPr>
              <a:t> Část populace vyjadřuje negativní postoj, ale nevyžaduje zákaz. Muži jsou tolerantnější než ženy, častěji se jim reklamy líbí, především když odpovídají propagovanému výrobku.</a:t>
            </a:r>
          </a:p>
          <a:p>
            <a:r>
              <a:rPr lang="cs-CZ" sz="1800" b="1" i="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endParaRPr lang="cs-CZ" sz="1800" dirty="0">
              <a:solidFill>
                <a:srgbClr val="000000"/>
              </a:solidFill>
              <a:effectLst/>
              <a:latin typeface="Calibri" panose="020F0502020204030204" pitchFamily="34" charset="0"/>
              <a:ea typeface="Calibri" panose="020F0502020204030204" pitchFamily="34" charset="0"/>
            </a:endParaRPr>
          </a:p>
        </p:txBody>
      </p:sp>
      <p:sp>
        <p:nvSpPr>
          <p:cNvPr id="6" name="TextovéPole 5">
            <a:extLst>
              <a:ext uri="{FF2B5EF4-FFF2-40B4-BE49-F238E27FC236}">
                <a16:creationId xmlns:a16="http://schemas.microsoft.com/office/drawing/2014/main" id="{5AEF45A7-F802-AB3C-B280-967B21668ED8}"/>
              </a:ext>
            </a:extLst>
          </p:cNvPr>
          <p:cNvSpPr txBox="1"/>
          <p:nvPr/>
        </p:nvSpPr>
        <p:spPr>
          <a:xfrm>
            <a:off x="755576" y="1196752"/>
            <a:ext cx="6768752" cy="369332"/>
          </a:xfrm>
          <a:prstGeom prst="rect">
            <a:avLst/>
          </a:prstGeom>
          <a:noFill/>
        </p:spPr>
        <p:txBody>
          <a:bodyPr wrap="square">
            <a:spAutoFit/>
          </a:bodyPr>
          <a:lstStyle/>
          <a:p>
            <a:pPr algn="ctr"/>
            <a:r>
              <a:rPr lang="cs-CZ" b="1" cap="all" dirty="0"/>
              <a:t>Postoje ke kontroverzním tématům v Reklamě</a:t>
            </a:r>
            <a:endParaRPr lang="cs-CZ" b="1" dirty="0"/>
          </a:p>
        </p:txBody>
      </p:sp>
    </p:spTree>
    <p:extLst>
      <p:ext uri="{BB962C8B-B14F-4D97-AF65-F5344CB8AC3E}">
        <p14:creationId xmlns:p14="http://schemas.microsoft.com/office/powerpoint/2010/main" val="232986770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080" y="1196752"/>
            <a:ext cx="8280400" cy="1008063"/>
          </a:xfrm>
          <a:prstGeom prst="rect">
            <a:avLst/>
          </a:prstGeom>
          <a:solidFill>
            <a:schemeClr val="bg1"/>
          </a:solidFill>
        </p:spPr>
        <p:txBody>
          <a:bodyPr/>
          <a:lstStyle/>
          <a:p>
            <a:r>
              <a:rPr lang="cs-CZ" b="1" dirty="0">
                <a:solidFill>
                  <a:srgbClr val="00368C"/>
                </a:solidFill>
              </a:rPr>
              <a:t>Jaká má reklama být</a:t>
            </a:r>
          </a:p>
        </p:txBody>
      </p:sp>
      <p:sp>
        <p:nvSpPr>
          <p:cNvPr id="4" name="TextBox 3"/>
          <p:cNvSpPr txBox="1"/>
          <p:nvPr/>
        </p:nvSpPr>
        <p:spPr>
          <a:xfrm>
            <a:off x="6660232" y="3212976"/>
            <a:ext cx="2232248" cy="369332"/>
          </a:xfrm>
          <a:prstGeom prst="rect">
            <a:avLst/>
          </a:prstGeom>
          <a:noFill/>
        </p:spPr>
        <p:txBody>
          <a:bodyPr wrap="square" rtlCol="0">
            <a:spAutoFit/>
          </a:bodyPr>
          <a:lstStyle/>
          <a:p>
            <a:r>
              <a:rPr lang="cs-CZ" dirty="0">
                <a:solidFill>
                  <a:schemeClr val="bg1"/>
                </a:solidFill>
              </a:rPr>
              <a:t>R1,r3</a:t>
            </a:r>
          </a:p>
        </p:txBody>
      </p:sp>
      <p:pic>
        <p:nvPicPr>
          <p:cNvPr id="13314" name="Picture 2" descr="Výsledek obrázku pro influence"/>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r="4228"/>
          <a:stretch/>
        </p:blipFill>
        <p:spPr bwMode="auto">
          <a:xfrm>
            <a:off x="1784043" y="1916832"/>
            <a:ext cx="7344816" cy="4538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9168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Obdélník 1"/>
          <p:cNvSpPr>
            <a:spLocks noChangeArrowheads="1"/>
          </p:cNvSpPr>
          <p:nvPr/>
        </p:nvSpPr>
        <p:spPr bwMode="auto">
          <a:xfrm>
            <a:off x="179388" y="1628775"/>
            <a:ext cx="8640762" cy="915988"/>
          </a:xfrm>
          <a:prstGeom prst="rect">
            <a:avLst/>
          </a:prstGeom>
          <a:noFill/>
          <a:ln w="9525">
            <a:noFill/>
            <a:miter lim="800000"/>
            <a:headEnd/>
            <a:tailEnd/>
          </a:ln>
        </p:spPr>
        <p:txBody>
          <a:bodyPr>
            <a:spAutoFit/>
          </a:bodyPr>
          <a:lstStyle/>
          <a:p>
            <a:endParaRPr lang="cs-CZ" b="1"/>
          </a:p>
          <a:p>
            <a:endParaRPr lang="cs-CZ" b="1"/>
          </a:p>
          <a:p>
            <a:r>
              <a:rPr lang="cs-CZ" b="1"/>
              <a:t> </a:t>
            </a:r>
            <a:endParaRPr lang="cs-CZ"/>
          </a:p>
        </p:txBody>
      </p:sp>
      <p:sp>
        <p:nvSpPr>
          <p:cNvPr id="142339" name="Rectangle 3"/>
          <p:cNvSpPr>
            <a:spLocks noChangeArrowheads="1"/>
          </p:cNvSpPr>
          <p:nvPr/>
        </p:nvSpPr>
        <p:spPr bwMode="auto">
          <a:xfrm>
            <a:off x="1116013" y="1595438"/>
            <a:ext cx="7488237" cy="3387725"/>
          </a:xfrm>
          <a:prstGeom prst="rect">
            <a:avLst/>
          </a:prstGeom>
          <a:noFill/>
          <a:ln w="9525">
            <a:noFill/>
            <a:miter lim="800000"/>
            <a:headEnd/>
            <a:tailEnd/>
          </a:ln>
          <a:effectLst/>
        </p:spPr>
        <p:txBody>
          <a:bodyPr anchor="ctr">
            <a:spAutoFit/>
          </a:bodyPr>
          <a:lstStyle/>
          <a:p>
            <a:r>
              <a:rPr lang="cs-CZ" i="1"/>
              <a:t>Informace obsahuje výsledky z pravidelného výzkumu </a:t>
            </a:r>
          </a:p>
          <a:p>
            <a:r>
              <a:rPr lang="cs-CZ" b="1" i="1"/>
              <a:t>Postoje české veřejnosti k reklamě</a:t>
            </a:r>
            <a:r>
              <a:rPr lang="cs-CZ" i="1"/>
              <a:t>, realizovaného v lednu 2023</a:t>
            </a:r>
          </a:p>
          <a:p>
            <a:endParaRPr lang="cs-CZ" i="1"/>
          </a:p>
          <a:p>
            <a:endParaRPr lang="cs-CZ" i="1"/>
          </a:p>
          <a:p>
            <a:r>
              <a:rPr lang="cs-CZ" b="1" i="1"/>
              <a:t>Jitka Vysekalová</a:t>
            </a:r>
            <a:r>
              <a:rPr lang="cs-CZ" i="1"/>
              <a:t> autorka a zakladatelka výzkumu, uvádí</a:t>
            </a:r>
            <a:r>
              <a:rPr lang="cs-CZ" b="1" i="1"/>
              <a:t>: „</a:t>
            </a:r>
            <a:r>
              <a:rPr lang="cs-CZ" i="1"/>
              <a:t>Výzkum probíhá pravidelně každoročně od roku 1993,  takže „slavíme“ 30 výročí. V letošním roce proběhla již 40 vlna tohoto šetření (v prvních letech byl výzkum realizován několikrát ročně).  Od roku 2018 je šetření realizováno CAWI Omnibusem ppm factum. Základní výzkumné otázky zůstávají stejné, ale postupně zařazujeme aktuální témata odpovídající vývoji a významu reklamy nejen jako součásti marketingového mixu, ale jako součásti našeho života a důležitého společenského jevu.</a:t>
            </a:r>
            <a:r>
              <a:rPr lang="cs-CZ"/>
              <a:t>  </a:t>
            </a: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A342E2E-CECA-604F-CD53-E9D5188D58EE}"/>
              </a:ext>
            </a:extLst>
          </p:cNvPr>
          <p:cNvSpPr txBox="1"/>
          <p:nvPr/>
        </p:nvSpPr>
        <p:spPr>
          <a:xfrm>
            <a:off x="683568" y="1772816"/>
            <a:ext cx="7992888" cy="369332"/>
          </a:xfrm>
          <a:prstGeom prst="rect">
            <a:avLst/>
          </a:prstGeom>
          <a:noFill/>
        </p:spPr>
        <p:txBody>
          <a:bodyPr wrap="square">
            <a:spAutoFit/>
          </a:bodyPr>
          <a:lstStyle/>
          <a:p>
            <a:r>
              <a:rPr lang="cs-CZ" sz="1800" dirty="0">
                <a:effectLst/>
                <a:latin typeface="Calibri" panose="020F0502020204030204" pitchFamily="34" charset="0"/>
                <a:ea typeface="Times New Roman" panose="02020603050405020304" pitchFamily="18" charset="0"/>
              </a:rPr>
              <a:t> </a:t>
            </a:r>
            <a:endParaRPr lang="cs-CZ" sz="2000" dirty="0">
              <a:effectLst/>
              <a:latin typeface="Times New Roman" panose="02020603050405020304" pitchFamily="18" charset="0"/>
              <a:ea typeface="Times New Roman" panose="02020603050405020304" pitchFamily="18" charset="0"/>
            </a:endParaRPr>
          </a:p>
        </p:txBody>
      </p:sp>
      <p:pic>
        <p:nvPicPr>
          <p:cNvPr id="2" name="Obrázek 1">
            <a:extLst>
              <a:ext uri="{FF2B5EF4-FFF2-40B4-BE49-F238E27FC236}">
                <a16:creationId xmlns:a16="http://schemas.microsoft.com/office/drawing/2014/main" id="{456949BA-8643-55CC-9897-FF1F9547FB47}"/>
              </a:ext>
            </a:extLst>
          </p:cNvPr>
          <p:cNvPicPr>
            <a:picLocks noChangeAspect="1"/>
          </p:cNvPicPr>
          <p:nvPr/>
        </p:nvPicPr>
        <p:blipFill>
          <a:blip r:embed="rId2"/>
          <a:stretch>
            <a:fillRect/>
          </a:stretch>
        </p:blipFill>
        <p:spPr>
          <a:xfrm>
            <a:off x="629057" y="1081642"/>
            <a:ext cx="7615351" cy="4867638"/>
          </a:xfrm>
          <a:prstGeom prst="rect">
            <a:avLst/>
          </a:prstGeom>
        </p:spPr>
      </p:pic>
    </p:spTree>
    <p:extLst>
      <p:ext uri="{BB962C8B-B14F-4D97-AF65-F5344CB8AC3E}">
        <p14:creationId xmlns:p14="http://schemas.microsoft.com/office/powerpoint/2010/main" val="527211231"/>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A342E2E-CECA-604F-CD53-E9D5188D58EE}"/>
              </a:ext>
            </a:extLst>
          </p:cNvPr>
          <p:cNvSpPr txBox="1"/>
          <p:nvPr/>
        </p:nvSpPr>
        <p:spPr>
          <a:xfrm>
            <a:off x="683568" y="1772816"/>
            <a:ext cx="7992888" cy="4801314"/>
          </a:xfrm>
          <a:prstGeom prst="rect">
            <a:avLst/>
          </a:prstGeom>
          <a:noFill/>
        </p:spPr>
        <p:txBody>
          <a:bodyPr wrap="square">
            <a:spAutoFit/>
          </a:bodyPr>
          <a:lstStyle/>
          <a:p>
            <a:r>
              <a:rPr lang="cs-CZ" sz="1800" dirty="0">
                <a:effectLst/>
                <a:latin typeface="Calibri" panose="020F0502020204030204" pitchFamily="34" charset="0"/>
                <a:ea typeface="Times New Roman" panose="02020603050405020304" pitchFamily="18" charset="0"/>
              </a:rPr>
              <a:t>V požadavcích na reklamu stále dominuje slušnost, nevyužívání násilí, důvěryhodnost.  Na 1. místě je po celou dobu našeho šetření pravdivost - jako velmi nebo spíše důležitou ji i v letošním roce uvádí 85  %  dotázaných</a:t>
            </a:r>
            <a:r>
              <a:rPr lang="en-US" sz="1800" dirty="0">
                <a:effectLst/>
                <a:latin typeface="Calibri" panose="020F0502020204030204" pitchFamily="34" charset="0"/>
                <a:ea typeface="Times New Roman" panose="02020603050405020304" pitchFamily="18" charset="0"/>
              </a:rPr>
              <a:t>.</a:t>
            </a:r>
            <a:r>
              <a:rPr lang="cs-CZ" sz="1800" dirty="0">
                <a:effectLst/>
                <a:latin typeface="Calibri" panose="020F0502020204030204" pitchFamily="34" charset="0"/>
                <a:ea typeface="Times New Roman" panose="02020603050405020304" pitchFamily="18" charset="0"/>
              </a:rPr>
              <a:t> Pro více než 50 % dotázaných jsou velmi důležité tyto „vlastnosti“, jejichž pořadí se od minulého roku nezměnilo:</a:t>
            </a:r>
            <a:endParaRPr lang="cs-CZ" sz="2000" dirty="0">
              <a:effectLst/>
              <a:latin typeface="Times New Roman" panose="02020603050405020304" pitchFamily="18" charset="0"/>
              <a:ea typeface="Times New Roman" panose="02020603050405020304" pitchFamily="18" charset="0"/>
            </a:endParaRPr>
          </a:p>
          <a:p>
            <a:r>
              <a:rPr lang="en-US" b="1" dirty="0">
                <a:latin typeface="Calibri" panose="020F0502020204030204" pitchFamily="34" charset="0"/>
                <a:ea typeface="Times New Roman" panose="02020603050405020304" pitchFamily="18" charset="0"/>
              </a:rPr>
              <a:t>                                                                </a:t>
            </a:r>
            <a:r>
              <a:rPr lang="cs-CZ" sz="1800" b="1" dirty="0">
                <a:effectLst/>
                <a:latin typeface="Calibri" panose="020F0502020204030204" pitchFamily="34" charset="0"/>
                <a:ea typeface="Times New Roman" panose="02020603050405020304" pitchFamily="18" charset="0"/>
              </a:rPr>
              <a:t>Pravdivost</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Srozumitelnost</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Bez násilí</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Důvěryhodnost</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Slušnost (bez vulgarit)</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Informativnost (podává informace o výrobku)</a:t>
            </a:r>
            <a:endParaRPr lang="cs-CZ" sz="20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rPr>
              <a:t> </a:t>
            </a:r>
            <a:endParaRPr lang="cs-CZ" sz="20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rPr>
              <a:t>Na posledních místech pak zůstala reklama vychvalující přednosti produktu, odvázaná a reklama s významnými, známými osobnostmi.</a:t>
            </a:r>
            <a:endParaRPr lang="cs-CZ" sz="20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rPr>
              <a:t>Mladí lidé (16 – 29 let) častěji uvádějí důvěryhodnost reklamy, starší generace etiku a slušnost, ženy častěji vyžadují reklamu bez vulgarit a násilí.</a:t>
            </a:r>
            <a:endParaRPr lang="cs-CZ" sz="20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rPr>
              <a:t> </a:t>
            </a:r>
            <a:endParaRPr lang="cs-CZ"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6951840"/>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080" y="1196752"/>
            <a:ext cx="8280400" cy="1008063"/>
          </a:xfrm>
          <a:prstGeom prst="rect">
            <a:avLst/>
          </a:prstGeom>
          <a:solidFill>
            <a:schemeClr val="bg1"/>
          </a:solidFill>
        </p:spPr>
        <p:txBody>
          <a:bodyPr/>
          <a:lstStyle/>
          <a:p>
            <a:r>
              <a:rPr lang="cs-CZ" b="1" dirty="0">
                <a:solidFill>
                  <a:srgbClr val="00368C"/>
                </a:solidFill>
              </a:rPr>
              <a:t>Co nám na reklamě vadí</a:t>
            </a:r>
          </a:p>
        </p:txBody>
      </p:sp>
      <p:sp>
        <p:nvSpPr>
          <p:cNvPr id="4" name="TextBox 3"/>
          <p:cNvSpPr txBox="1"/>
          <p:nvPr/>
        </p:nvSpPr>
        <p:spPr>
          <a:xfrm>
            <a:off x="6660232" y="3212976"/>
            <a:ext cx="2232248" cy="369332"/>
          </a:xfrm>
          <a:prstGeom prst="rect">
            <a:avLst/>
          </a:prstGeom>
          <a:noFill/>
        </p:spPr>
        <p:txBody>
          <a:bodyPr wrap="square" rtlCol="0">
            <a:spAutoFit/>
          </a:bodyPr>
          <a:lstStyle/>
          <a:p>
            <a:r>
              <a:rPr lang="cs-CZ" dirty="0">
                <a:solidFill>
                  <a:schemeClr val="bg1"/>
                </a:solidFill>
              </a:rPr>
              <a:t>R1,r3</a:t>
            </a:r>
          </a:p>
        </p:txBody>
      </p:sp>
      <p:pic>
        <p:nvPicPr>
          <p:cNvPr id="13314" name="Picture 2" descr="Výsledek obrázku pro influence"/>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r="4228"/>
          <a:stretch/>
        </p:blipFill>
        <p:spPr bwMode="auto">
          <a:xfrm>
            <a:off x="1784043" y="1916832"/>
            <a:ext cx="7344816" cy="4538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58636"/>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1628800"/>
            <a:ext cx="8568952" cy="4473237"/>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400" dirty="0"/>
              <a:t>.  </a:t>
            </a:r>
          </a:p>
        </p:txBody>
      </p:sp>
      <p:pic>
        <p:nvPicPr>
          <p:cNvPr id="1026" name="Picture 2"/>
          <p:cNvPicPr>
            <a:picLocks noChangeAspect="1" noChangeArrowheads="1"/>
          </p:cNvPicPr>
          <p:nvPr/>
        </p:nvPicPr>
        <p:blipFill>
          <a:blip r:embed="rId2" cstate="email"/>
          <a:srcRect/>
          <a:stretch>
            <a:fillRect/>
          </a:stretch>
        </p:blipFill>
        <p:spPr bwMode="auto">
          <a:xfrm>
            <a:off x="323528" y="2276872"/>
            <a:ext cx="8240102" cy="2664296"/>
          </a:xfrm>
          <a:prstGeom prst="rect">
            <a:avLst/>
          </a:prstGeom>
          <a:noFill/>
          <a:ln w="9525">
            <a:noFill/>
            <a:miter lim="800000"/>
            <a:headEnd/>
            <a:tailEnd/>
          </a:ln>
        </p:spPr>
      </p:pic>
      <p:sp>
        <p:nvSpPr>
          <p:cNvPr id="2" name="TextovéPole 1">
            <a:extLst>
              <a:ext uri="{FF2B5EF4-FFF2-40B4-BE49-F238E27FC236}">
                <a16:creationId xmlns:a16="http://schemas.microsoft.com/office/drawing/2014/main" id="{A7FE2635-993D-2342-35E7-11AA179CE8B1}"/>
              </a:ext>
            </a:extLst>
          </p:cNvPr>
          <p:cNvSpPr txBox="1"/>
          <p:nvPr/>
        </p:nvSpPr>
        <p:spPr>
          <a:xfrm>
            <a:off x="580370" y="1607970"/>
            <a:ext cx="7563726" cy="646331"/>
          </a:xfrm>
          <a:prstGeom prst="rect">
            <a:avLst/>
          </a:prstGeom>
          <a:noFill/>
        </p:spPr>
        <p:txBody>
          <a:bodyPr wrap="square">
            <a:spAutoFit/>
          </a:bodyPr>
          <a:lstStyle/>
          <a:p>
            <a:r>
              <a:rPr lang="cs-CZ" kern="1200" noProof="1"/>
              <a:t>Reklama českou veřejnost popouzí především kvůli přerušování pořadů, lidé </a:t>
            </a:r>
            <a:r>
              <a:rPr lang="cs-CZ" noProof="1"/>
              <a:t>n</a:t>
            </a:r>
            <a:r>
              <a:rPr lang="cs-CZ" kern="1200" noProof="1"/>
              <a:t>esouhlasí ani se zařazením reklamy v dětských pořadech. </a:t>
            </a:r>
            <a:endParaRPr lang="cs-CZ" dirty="0"/>
          </a:p>
        </p:txBody>
      </p:sp>
    </p:spTree>
    <p:extLst>
      <p:ext uri="{BB962C8B-B14F-4D97-AF65-F5344CB8AC3E}">
        <p14:creationId xmlns:p14="http://schemas.microsoft.com/office/powerpoint/2010/main" val="863786731"/>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pic>
        <p:nvPicPr>
          <p:cNvPr id="2" name="Obrázek 1">
            <a:extLst>
              <a:ext uri="{FF2B5EF4-FFF2-40B4-BE49-F238E27FC236}">
                <a16:creationId xmlns:a16="http://schemas.microsoft.com/office/drawing/2014/main" id="{71365BE4-ABEA-FB45-E493-07E26D7187E5}"/>
              </a:ext>
            </a:extLst>
          </p:cNvPr>
          <p:cNvPicPr>
            <a:picLocks noChangeAspect="1"/>
          </p:cNvPicPr>
          <p:nvPr/>
        </p:nvPicPr>
        <p:blipFill>
          <a:blip r:embed="rId2"/>
          <a:stretch>
            <a:fillRect/>
          </a:stretch>
        </p:blipFill>
        <p:spPr>
          <a:xfrm>
            <a:off x="539552" y="1063536"/>
            <a:ext cx="8136904" cy="4675144"/>
          </a:xfrm>
          <a:prstGeom prst="rect">
            <a:avLst/>
          </a:prstGeom>
        </p:spPr>
      </p:pic>
    </p:spTree>
    <p:extLst>
      <p:ext uri="{BB962C8B-B14F-4D97-AF65-F5344CB8AC3E}">
        <p14:creationId xmlns:p14="http://schemas.microsoft.com/office/powerpoint/2010/main" val="3515487143"/>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4480" y="1340768"/>
            <a:ext cx="8280400" cy="1008063"/>
          </a:xfrm>
          <a:prstGeom prst="rect">
            <a:avLst/>
          </a:prstGeom>
          <a:solidFill>
            <a:schemeClr val="bg1"/>
          </a:solidFill>
        </p:spPr>
        <p:txBody>
          <a:bodyPr>
            <a:normAutofit fontScale="90000"/>
          </a:bodyPr>
          <a:lstStyle/>
          <a:p>
            <a:r>
              <a:rPr lang="cs-CZ" b="1" dirty="0">
                <a:solidFill>
                  <a:srgbClr val="00368C"/>
                </a:solidFill>
              </a:rPr>
              <a:t>Důvěryhodnost  a zábavnost reklamy</a:t>
            </a:r>
          </a:p>
        </p:txBody>
      </p:sp>
      <p:pic>
        <p:nvPicPr>
          <p:cNvPr id="10246" name="Picture 6" descr="Výsledek obrázku pro credibility"/>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600" y="1916832"/>
            <a:ext cx="6810528" cy="4536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6362"/>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8">
            <a:extLst>
              <a:ext uri="{FF2B5EF4-FFF2-40B4-BE49-F238E27FC236}">
                <a16:creationId xmlns:a16="http://schemas.microsoft.com/office/drawing/2014/main" id="{14ACDAB5-C467-787A-55F9-4B90FD3B82D2}"/>
              </a:ext>
            </a:extLst>
          </p:cNvPr>
          <p:cNvGraphicFramePr>
            <a:graphicFrameLocks noGrp="1"/>
          </p:cNvGraphicFramePr>
          <p:nvPr>
            <p:ph sz="half" idx="2"/>
            <p:extLst>
              <p:ext uri="{D42A27DB-BD31-4B8C-83A1-F6EECF244321}">
                <p14:modId xmlns:p14="http://schemas.microsoft.com/office/powerpoint/2010/main" val="2964888144"/>
              </p:ext>
            </p:extLst>
          </p:nvPr>
        </p:nvGraphicFramePr>
        <p:xfrm>
          <a:off x="179388" y="1331913"/>
          <a:ext cx="8569076" cy="50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3218928"/>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1268760"/>
            <a:ext cx="8280400" cy="1008063"/>
          </a:xfrm>
          <a:prstGeom prst="rect">
            <a:avLst/>
          </a:prstGeom>
          <a:solidFill>
            <a:schemeClr val="bg1"/>
          </a:solidFill>
        </p:spPr>
        <p:txBody>
          <a:bodyPr/>
          <a:lstStyle/>
          <a:p>
            <a:r>
              <a:rPr lang="cs-CZ" b="1" dirty="0">
                <a:solidFill>
                  <a:srgbClr val="00368C"/>
                </a:solidFill>
              </a:rPr>
              <a:t>Reklama a děti</a:t>
            </a:r>
          </a:p>
        </p:txBody>
      </p:sp>
      <p:pic>
        <p:nvPicPr>
          <p:cNvPr id="8196" name="Picture 4" descr="Výsledek obrázku pro d&amp;ecaron;ti a reklama"/>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l="24645"/>
          <a:stretch/>
        </p:blipFill>
        <p:spPr bwMode="auto">
          <a:xfrm>
            <a:off x="1115616" y="1988840"/>
            <a:ext cx="7008780" cy="446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232612"/>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1"/>
          </p:nvPr>
        </p:nvSpPr>
        <p:spPr>
          <a:xfrm>
            <a:off x="5940152" y="1556792"/>
            <a:ext cx="2880320" cy="4743200"/>
          </a:xfrm>
        </p:spPr>
        <p:txBody>
          <a:bodyPr/>
          <a:lstStyle/>
          <a:p>
            <a:r>
              <a:rPr lang="cs-CZ" sz="2000" b="1" dirty="0"/>
              <a:t>Manipulace dětí reklamou </a:t>
            </a:r>
            <a:r>
              <a:rPr lang="cs-CZ" sz="2000" dirty="0"/>
              <a:t>vkládanou do TV vysílání určeného právě dětským divákům </a:t>
            </a:r>
            <a:r>
              <a:rPr lang="cs-CZ" sz="2000" b="1" dirty="0"/>
              <a:t>sklízí u veřejnosti kritiku</a:t>
            </a:r>
            <a:r>
              <a:rPr lang="cs-CZ" sz="2000" dirty="0"/>
              <a:t>. </a:t>
            </a:r>
          </a:p>
          <a:p>
            <a:endParaRPr lang="cs-CZ" sz="2000" dirty="0"/>
          </a:p>
          <a:p>
            <a:r>
              <a:rPr lang="cs-CZ" sz="2000" b="1" dirty="0"/>
              <a:t>69 %</a:t>
            </a:r>
            <a:r>
              <a:rPr lang="cs-CZ" sz="2000" dirty="0"/>
              <a:t>Čechů </a:t>
            </a:r>
            <a:r>
              <a:rPr lang="cs-CZ" sz="2000" b="1" dirty="0"/>
              <a:t>podporuje</a:t>
            </a:r>
            <a:r>
              <a:rPr lang="cs-CZ" sz="2000" dirty="0"/>
              <a:t>, aby do škol byla </a:t>
            </a:r>
            <a:r>
              <a:rPr lang="cs-CZ" sz="2000" b="1" dirty="0"/>
              <a:t>zavedena povinná mediální výchova</a:t>
            </a:r>
            <a:r>
              <a:rPr lang="cs-CZ" sz="2000" dirty="0"/>
              <a:t>, která by žáka naučila kriticky posuzovat médii prezentovaná tvrzení.</a:t>
            </a:r>
          </a:p>
          <a:p>
            <a:endParaRPr lang="cs-CZ" dirty="0"/>
          </a:p>
        </p:txBody>
      </p:sp>
      <p:graphicFrame>
        <p:nvGraphicFramePr>
          <p:cNvPr id="6" name="Zástupný symbol pro obsah 8">
            <a:extLst>
              <a:ext uri="{FF2B5EF4-FFF2-40B4-BE49-F238E27FC236}">
                <a16:creationId xmlns:a16="http://schemas.microsoft.com/office/drawing/2014/main" id="{3B349C92-2606-9B49-AEAA-A0F08505509C}"/>
              </a:ext>
            </a:extLst>
          </p:cNvPr>
          <p:cNvGraphicFramePr>
            <a:graphicFrameLocks noGrp="1"/>
          </p:cNvGraphicFramePr>
          <p:nvPr>
            <p:ph sz="half" idx="2"/>
          </p:nvPr>
        </p:nvGraphicFramePr>
        <p:xfrm>
          <a:off x="143149" y="1052736"/>
          <a:ext cx="6121400" cy="50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8993884"/>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1"/>
          </p:nvPr>
        </p:nvSpPr>
        <p:spPr>
          <a:xfrm>
            <a:off x="6156176" y="1638128"/>
            <a:ext cx="2664296" cy="4311152"/>
          </a:xfrm>
        </p:spPr>
        <p:txBody>
          <a:bodyPr/>
          <a:lstStyle/>
          <a:p>
            <a:pPr marL="0" indent="0">
              <a:buNone/>
            </a:pPr>
            <a:r>
              <a:rPr lang="cs-CZ" sz="2000" dirty="0"/>
              <a:t>Celkově se trend zákazu reklamy v rámci dětských TV pořadů stabilizoval kolem 60 %.</a:t>
            </a:r>
          </a:p>
          <a:p>
            <a:pPr marL="0" indent="0">
              <a:buNone/>
            </a:pPr>
            <a:endParaRPr lang="cs-CZ" sz="2000" dirty="0"/>
          </a:p>
          <a:p>
            <a:pPr marL="0" indent="0">
              <a:buNone/>
            </a:pPr>
            <a:r>
              <a:rPr lang="cs-CZ" sz="2000" dirty="0"/>
              <a:t>Mediální výchovu ve školách podporuje kolem 40 % dotázaných, nedochází k výrazným změnám.</a:t>
            </a:r>
          </a:p>
        </p:txBody>
      </p:sp>
      <p:graphicFrame>
        <p:nvGraphicFramePr>
          <p:cNvPr id="6" name="Zástupný symbol pro obsah 15">
            <a:extLst>
              <a:ext uri="{FF2B5EF4-FFF2-40B4-BE49-F238E27FC236}">
                <a16:creationId xmlns:a16="http://schemas.microsoft.com/office/drawing/2014/main" id="{5D3D25CC-D981-C890-81A2-98E8D9EDA7A6}"/>
              </a:ext>
            </a:extLst>
          </p:cNvPr>
          <p:cNvGraphicFramePr>
            <a:graphicFrameLocks noGrp="1"/>
          </p:cNvGraphicFramePr>
          <p:nvPr>
            <p:ph sz="half" idx="2"/>
          </p:nvPr>
        </p:nvGraphicFramePr>
        <p:xfrm>
          <a:off x="323528" y="1340768"/>
          <a:ext cx="6121400" cy="50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490474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2"/>
          </p:nvPr>
        </p:nvSpPr>
        <p:spPr>
          <a:xfrm>
            <a:off x="132716" y="1052736"/>
            <a:ext cx="8784000" cy="2880320"/>
          </a:xfrm>
        </p:spPr>
        <p:txBody>
          <a:bodyPr/>
          <a:lstStyle/>
          <a:p>
            <a:pPr>
              <a:buNone/>
            </a:pPr>
            <a:r>
              <a:rPr lang="cs-CZ" sz="1600" b="1" dirty="0">
                <a:solidFill>
                  <a:srgbClr val="0070C0"/>
                </a:solidFill>
              </a:rPr>
              <a:t>POSTOJE KE KONKRÉTNÍM NOSIČŮM REKLAMY</a:t>
            </a:r>
          </a:p>
          <a:p>
            <a:pPr>
              <a:buClr>
                <a:srgbClr val="0070C0"/>
              </a:buClr>
            </a:pPr>
            <a:r>
              <a:rPr lang="cs-CZ" sz="1600" dirty="0"/>
              <a:t>Češi jsou nejvíce obtěžováni intenzitou reklamy v komerčních TV stanicích, na internetu a na sociálních sítích. </a:t>
            </a:r>
          </a:p>
          <a:p>
            <a:pPr>
              <a:buClr>
                <a:srgbClr val="0070C0"/>
              </a:buClr>
            </a:pPr>
            <a:r>
              <a:rPr lang="cs-CZ" sz="1600" dirty="0"/>
              <a:t>Přesycenost reklamou na Nově a Primě po loňském poklesu opět stoupla. Naproti tomu klesl podíl lidí, kteří jsou přesyceni reklamou v tisku a v rozhlase.</a:t>
            </a:r>
          </a:p>
          <a:p>
            <a:pPr>
              <a:buClr>
                <a:srgbClr val="0070C0"/>
              </a:buClr>
            </a:pPr>
            <a:r>
              <a:rPr lang="cs-CZ" sz="1600" dirty="0"/>
              <a:t>Opadlo i loňské zvýšení přesycenosti reklamou v místech prodeje. Nadále je však reklama v místě prodeje přijímána nejpozitivněji, zvláště pokud jde o ochutnávky a různé prezentace.</a:t>
            </a:r>
          </a:p>
          <a:p>
            <a:pPr>
              <a:buClr>
                <a:srgbClr val="0070C0"/>
              </a:buClr>
            </a:pPr>
            <a:r>
              <a:rPr lang="cs-CZ" sz="1600" dirty="0"/>
              <a:t>Reklama v historických centrech měst je vnímána podobně jako loni; podíl lidí, podle nichž je jí příliš mnoho, se stabilizoval kolem jedné třetiny.</a:t>
            </a:r>
          </a:p>
        </p:txBody>
      </p:sp>
      <p:sp>
        <p:nvSpPr>
          <p:cNvPr id="4" name="Zástupný symbol pro číslo snímku 3"/>
          <p:cNvSpPr>
            <a:spLocks noGrp="1"/>
          </p:cNvSpPr>
          <p:nvPr>
            <p:ph type="sldNum" sz="quarter" idx="10"/>
          </p:nvPr>
        </p:nvSpPr>
        <p:spPr/>
        <p:txBody>
          <a:bodyPr/>
          <a:lstStyle/>
          <a:p>
            <a:pPr>
              <a:defRPr/>
            </a:pPr>
            <a:fld id="{58D35917-B70F-4C8C-B8FD-191AA96C360F}" type="slidenum">
              <a:rPr lang="cs-CZ" smtClean="0"/>
              <a:pPr>
                <a:defRPr/>
              </a:pPr>
              <a:t>4</a:t>
            </a:fld>
            <a:endParaRPr lang="cs-CZ" dirty="0"/>
          </a:p>
        </p:txBody>
      </p:sp>
      <p:sp>
        <p:nvSpPr>
          <p:cNvPr id="8" name="Zástupný symbol pro obsah 2"/>
          <p:cNvSpPr txBox="1">
            <a:spLocks/>
          </p:cNvSpPr>
          <p:nvPr/>
        </p:nvSpPr>
        <p:spPr>
          <a:xfrm>
            <a:off x="132716" y="4217319"/>
            <a:ext cx="8784000" cy="2607344"/>
          </a:xfrm>
          <a:prstGeom prst="rect">
            <a:avLst/>
          </a:prstGeom>
        </p:spPr>
        <p:txBody>
          <a:bodyPr lIns="36000" tIns="36000" rIns="36000" bIns="36000"/>
          <a:lstStyle>
            <a:lvl1pPr marL="266700" indent="-266700" algn="l" rtl="0" eaLnBrk="1" fontAlgn="base" hangingPunct="1">
              <a:spcBef>
                <a:spcPts val="600"/>
              </a:spcBef>
              <a:spcAft>
                <a:spcPct val="0"/>
              </a:spcAft>
              <a:buClr>
                <a:schemeClr val="accent1"/>
              </a:buClr>
              <a:buSzPct val="100000"/>
              <a:buFont typeface="Wingdings" pitchFamily="2" charset="2"/>
              <a:buChar char=""/>
              <a:defRPr sz="1400" b="0" kern="1200">
                <a:solidFill>
                  <a:schemeClr val="tx1"/>
                </a:solidFill>
                <a:latin typeface="Calibri" pitchFamily="34" charset="0"/>
                <a:ea typeface="+mn-ea"/>
                <a:cs typeface="Calibri" pitchFamily="34" charset="0"/>
              </a:defRPr>
            </a:lvl1pPr>
            <a:lvl2pPr marL="542925" indent="-276225" algn="l" rtl="0" eaLnBrk="1" fontAlgn="base" hangingPunct="1">
              <a:spcBef>
                <a:spcPts val="600"/>
              </a:spcBef>
              <a:spcAft>
                <a:spcPct val="0"/>
              </a:spcAft>
              <a:buClr>
                <a:schemeClr val="tx1"/>
              </a:buClr>
              <a:buSzPct val="100000"/>
              <a:buFont typeface="Wingdings" pitchFamily="2" charset="2"/>
              <a:buChar char=""/>
              <a:defRPr sz="1400" kern="1200">
                <a:solidFill>
                  <a:schemeClr val="tx1"/>
                </a:solidFill>
                <a:latin typeface="Calibri" pitchFamily="34" charset="0"/>
                <a:ea typeface="+mn-ea"/>
                <a:cs typeface="Calibri" pitchFamily="34" charset="0"/>
              </a:defRPr>
            </a:lvl2pPr>
            <a:lvl3pPr marL="809625" indent="-266700" algn="l" rtl="0" eaLnBrk="1" fontAlgn="base" hangingPunct="1">
              <a:spcBef>
                <a:spcPts val="600"/>
              </a:spcBef>
              <a:spcAft>
                <a:spcPct val="0"/>
              </a:spcAft>
              <a:buClr>
                <a:schemeClr val="tx1"/>
              </a:buClr>
              <a:buSzPct val="100000"/>
              <a:buFont typeface="Wingdings" pitchFamily="2" charset="2"/>
              <a:buChar char=""/>
              <a:defRPr sz="1400" kern="1200">
                <a:solidFill>
                  <a:schemeClr val="tx1"/>
                </a:solidFill>
                <a:latin typeface="Calibri" pitchFamily="34" charset="0"/>
                <a:ea typeface="+mn-ea"/>
                <a:cs typeface="Calibri" pitchFamily="34" charset="0"/>
              </a:defRPr>
            </a:lvl3pPr>
            <a:lvl4pPr marL="1076325" indent="-266700" algn="l" rtl="0" eaLnBrk="1" fontAlgn="base" hangingPunct="1">
              <a:spcBef>
                <a:spcPts val="600"/>
              </a:spcBef>
              <a:spcAft>
                <a:spcPct val="0"/>
              </a:spcAft>
              <a:buClr>
                <a:schemeClr val="tx1"/>
              </a:buClr>
              <a:buSzPct val="100000"/>
              <a:buFont typeface="Wingdings" pitchFamily="2" charset="2"/>
              <a:buChar char=""/>
              <a:defRPr sz="1400" kern="1200">
                <a:solidFill>
                  <a:schemeClr val="tx1"/>
                </a:solidFill>
                <a:latin typeface="Calibri" pitchFamily="34" charset="0"/>
                <a:ea typeface="+mn-ea"/>
                <a:cs typeface="Calibri" pitchFamily="34" charset="0"/>
              </a:defRPr>
            </a:lvl4pPr>
            <a:lvl5pPr marL="1343025" indent="-266700" algn="l" rtl="0" eaLnBrk="1" fontAlgn="base" hangingPunct="1">
              <a:spcBef>
                <a:spcPts val="600"/>
              </a:spcBef>
              <a:spcAft>
                <a:spcPct val="0"/>
              </a:spcAft>
              <a:buClr>
                <a:schemeClr val="tx1"/>
              </a:buClr>
              <a:buSzPct val="100000"/>
              <a:buFont typeface="Wingdings" pitchFamily="2" charset="2"/>
              <a:buChar char=""/>
              <a:defRPr sz="14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Wingdings" pitchFamily="2" charset="2"/>
              <a:buNone/>
            </a:pPr>
            <a:r>
              <a:rPr lang="cs-CZ" sz="1600" b="1" dirty="0">
                <a:solidFill>
                  <a:schemeClr val="accent1"/>
                </a:solidFill>
              </a:rPr>
              <a:t>ROLE REKLAMY PŘI NÁKUPU</a:t>
            </a:r>
            <a:endParaRPr lang="cs-CZ" sz="1600" b="1" noProof="1"/>
          </a:p>
          <a:p>
            <a:r>
              <a:rPr lang="cs-CZ" sz="1600" noProof="1"/>
              <a:t>Pokles podílu lidí, kterým reklama při nákupu pomáhá, se zastavil. </a:t>
            </a:r>
          </a:p>
          <a:p>
            <a:r>
              <a:rPr lang="cs-CZ" sz="1600" noProof="1"/>
              <a:t>Zároveň od loňska vzrostl (o 6 p. n.) podíl lidí, kteří si v posledních 3 měsících koupili nějaký produkt na základě reklamy. Častěji tak nakupují mladší lidé ve věku do 44 let.  </a:t>
            </a:r>
          </a:p>
          <a:p>
            <a:r>
              <a:rPr lang="cs-CZ" sz="1600" noProof="1"/>
              <a:t>Nejčastěji vzpomínanou reklamou jsou nadále spoty prodejců potravin (řetězce Lidl, Tesco apod.). </a:t>
            </a:r>
          </a:p>
          <a:p>
            <a:r>
              <a:rPr lang="cs-CZ" sz="1600" noProof="1"/>
              <a:t>Starší lidé se častěji nechali inspirovat reklamou z letáků, mladí lidé pak reklamou ze sociálních sítí. </a:t>
            </a:r>
            <a:endParaRPr lang="cs-CZ" sz="1600" b="1" dirty="0"/>
          </a:p>
        </p:txBody>
      </p:sp>
    </p:spTree>
    <p:extLst>
      <p:ext uri="{BB962C8B-B14F-4D97-AF65-F5344CB8AC3E}">
        <p14:creationId xmlns:p14="http://schemas.microsoft.com/office/powerpoint/2010/main" val="587272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cap="all" dirty="0"/>
              <a:t>Reklama v historických </a:t>
            </a:r>
            <a:br>
              <a:rPr lang="cs-CZ" cap="all" dirty="0"/>
            </a:br>
            <a:r>
              <a:rPr lang="cs-CZ" cap="all" dirty="0"/>
              <a:t>centrech měst</a:t>
            </a:r>
          </a:p>
        </p:txBody>
      </p:sp>
    </p:spTree>
    <p:extLst>
      <p:ext uri="{BB962C8B-B14F-4D97-AF65-F5344CB8AC3E}">
        <p14:creationId xmlns:p14="http://schemas.microsoft.com/office/powerpoint/2010/main" val="1765105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f 9"/>
          <p:cNvGraphicFramePr/>
          <p:nvPr/>
        </p:nvGraphicFramePr>
        <p:xfrm>
          <a:off x="179512" y="1844824"/>
          <a:ext cx="4968552"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f 13"/>
          <p:cNvGraphicFramePr/>
          <p:nvPr/>
        </p:nvGraphicFramePr>
        <p:xfrm>
          <a:off x="5256096" y="1844824"/>
          <a:ext cx="378040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ovéPole 1"/>
          <p:cNvSpPr txBox="1"/>
          <p:nvPr/>
        </p:nvSpPr>
        <p:spPr>
          <a:xfrm>
            <a:off x="7760288" y="6488668"/>
            <a:ext cx="1383712" cy="369332"/>
          </a:xfrm>
          <a:prstGeom prst="rect">
            <a:avLst/>
          </a:prstGeom>
          <a:noFill/>
        </p:spPr>
        <p:txBody>
          <a:bodyPr wrap="none" rtlCol="0">
            <a:spAutoFit/>
          </a:bodyPr>
          <a:lstStyle/>
          <a:p>
            <a:pPr algn="r"/>
            <a:r>
              <a:rPr lang="cs-CZ" sz="900" i="1" dirty="0">
                <a:solidFill>
                  <a:srgbClr val="0000FF"/>
                </a:solidFill>
                <a:latin typeface="+mn-lt"/>
              </a:rPr>
              <a:t>výrazně vice než v celku</a:t>
            </a:r>
          </a:p>
          <a:p>
            <a:pPr algn="r"/>
            <a:r>
              <a:rPr lang="cs-CZ" sz="900" i="1" dirty="0">
                <a:solidFill>
                  <a:srgbClr val="FF0000"/>
                </a:solidFill>
                <a:latin typeface="+mn-lt"/>
              </a:rPr>
              <a:t>výrazně méně než v celku</a:t>
            </a:r>
          </a:p>
        </p:txBody>
      </p:sp>
    </p:spTree>
    <p:extLst>
      <p:ext uri="{BB962C8B-B14F-4D97-AF65-F5344CB8AC3E}">
        <p14:creationId xmlns:p14="http://schemas.microsoft.com/office/powerpoint/2010/main" val="225846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54475D21-F016-E82A-9699-D8B35ADC26A1}"/>
              </a:ext>
            </a:extLst>
          </p:cNvPr>
          <p:cNvSpPr txBox="1"/>
          <p:nvPr/>
        </p:nvSpPr>
        <p:spPr>
          <a:xfrm>
            <a:off x="1187624" y="1772816"/>
            <a:ext cx="7344816" cy="769441"/>
          </a:xfrm>
          <a:prstGeom prst="rect">
            <a:avLst/>
          </a:prstGeom>
          <a:noFill/>
        </p:spPr>
        <p:txBody>
          <a:bodyPr wrap="square">
            <a:spAutoFit/>
          </a:bodyPr>
          <a:lstStyle/>
          <a:p>
            <a:r>
              <a:rPr lang="cs-CZ" sz="4400" b="1" dirty="0">
                <a:solidFill>
                  <a:schemeClr val="accent1"/>
                </a:solidFill>
                <a:latin typeface="+mn-lt"/>
              </a:rPr>
              <a:t>Vliv reklamy na politiku, volby</a:t>
            </a:r>
          </a:p>
        </p:txBody>
      </p:sp>
    </p:spTree>
    <p:extLst>
      <p:ext uri="{BB962C8B-B14F-4D97-AF65-F5344CB8AC3E}">
        <p14:creationId xmlns:p14="http://schemas.microsoft.com/office/powerpoint/2010/main" val="1793629703"/>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graphicFrame>
        <p:nvGraphicFramePr>
          <p:cNvPr id="2" name="Zástupný symbol pro obsah 8">
            <a:extLst>
              <a:ext uri="{FF2B5EF4-FFF2-40B4-BE49-F238E27FC236}">
                <a16:creationId xmlns:a16="http://schemas.microsoft.com/office/drawing/2014/main" id="{B18279CE-9825-F90B-A450-FF288A501CF7}"/>
              </a:ext>
            </a:extLst>
          </p:cNvPr>
          <p:cNvGraphicFramePr>
            <a:graphicFrameLocks/>
          </p:cNvGraphicFramePr>
          <p:nvPr>
            <p:extLst>
              <p:ext uri="{D42A27DB-BD31-4B8C-83A1-F6EECF244321}">
                <p14:modId xmlns:p14="http://schemas.microsoft.com/office/powerpoint/2010/main" val="1908032262"/>
              </p:ext>
            </p:extLst>
          </p:nvPr>
        </p:nvGraphicFramePr>
        <p:xfrm>
          <a:off x="179388" y="1331913"/>
          <a:ext cx="5256212" cy="5040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Zástupný symbol pro obsah 8">
            <a:extLst>
              <a:ext uri="{FF2B5EF4-FFF2-40B4-BE49-F238E27FC236}">
                <a16:creationId xmlns:a16="http://schemas.microsoft.com/office/drawing/2014/main" id="{EAC1D897-03D4-0747-6E2A-2B3D8610CF32}"/>
              </a:ext>
            </a:extLst>
          </p:cNvPr>
          <p:cNvGraphicFramePr>
            <a:graphicFrameLocks/>
          </p:cNvGraphicFramePr>
          <p:nvPr>
            <p:extLst>
              <p:ext uri="{D42A27DB-BD31-4B8C-83A1-F6EECF244321}">
                <p14:modId xmlns:p14="http://schemas.microsoft.com/office/powerpoint/2010/main" val="1312461767"/>
              </p:ext>
            </p:extLst>
          </p:nvPr>
        </p:nvGraphicFramePr>
        <p:xfrm>
          <a:off x="5435600" y="1331913"/>
          <a:ext cx="3529013" cy="5040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5574955"/>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sp>
        <p:nvSpPr>
          <p:cNvPr id="7" name="TextovéPole 6">
            <a:extLst>
              <a:ext uri="{FF2B5EF4-FFF2-40B4-BE49-F238E27FC236}">
                <a16:creationId xmlns:a16="http://schemas.microsoft.com/office/drawing/2014/main" id="{605856AB-7AF9-CB16-DFDC-50C7DF7E87A3}"/>
              </a:ext>
            </a:extLst>
          </p:cNvPr>
          <p:cNvSpPr txBox="1"/>
          <p:nvPr/>
        </p:nvSpPr>
        <p:spPr>
          <a:xfrm>
            <a:off x="611560" y="1484784"/>
            <a:ext cx="8064896" cy="4401205"/>
          </a:xfrm>
          <a:prstGeom prst="rect">
            <a:avLst/>
          </a:prstGeom>
          <a:noFill/>
        </p:spPr>
        <p:txBody>
          <a:bodyPr wrap="square">
            <a:spAutoFit/>
          </a:bodyPr>
          <a:lstStyle/>
          <a:p>
            <a:r>
              <a:rPr lang="cs-CZ" sz="2000" b="1" dirty="0">
                <a:effectLst/>
                <a:latin typeface="Calibri" panose="020F0502020204030204" pitchFamily="34" charset="0"/>
                <a:ea typeface="Times New Roman" panose="02020603050405020304" pitchFamily="18" charset="0"/>
              </a:rPr>
              <a:t>Téměř 90 % lidí je přesvědčeno, že politická reklama by měla být etická, slušná.</a:t>
            </a:r>
          </a:p>
          <a:p>
            <a:endParaRPr lang="cs-CZ" sz="2000" b="1" dirty="0">
              <a:effectLst/>
              <a:latin typeface="Calibri" panose="020F0502020204030204" pitchFamily="34" charset="0"/>
              <a:ea typeface="Times New Roman" panose="02020603050405020304" pitchFamily="18" charset="0"/>
            </a:endParaRPr>
          </a:p>
          <a:p>
            <a:r>
              <a:rPr lang="cs-CZ" sz="2000" b="1" dirty="0">
                <a:latin typeface="Calibri" panose="020F0502020204030204" pitchFamily="34" charset="0"/>
              </a:rPr>
              <a:t>80 % si myslí, že tato reklama své sliby neplní a měla by být kontrolována.</a:t>
            </a:r>
          </a:p>
          <a:p>
            <a:endParaRPr lang="cs-CZ" sz="2000" b="1" dirty="0">
              <a:latin typeface="Calibri" panose="020F0502020204030204" pitchFamily="34" charset="0"/>
            </a:endParaRPr>
          </a:p>
          <a:p>
            <a:r>
              <a:rPr lang="cs-CZ" sz="2000" b="1" dirty="0">
                <a:latin typeface="Calibri" panose="020F0502020204030204" pitchFamily="34" charset="0"/>
              </a:rPr>
              <a:t>Jen 12 % slibům této reklamy věří (přesněji přiznává, že jim věří).</a:t>
            </a:r>
          </a:p>
          <a:p>
            <a:endParaRPr lang="cs-CZ" sz="2000" b="1" dirty="0">
              <a:latin typeface="Calibri" panose="020F0502020204030204" pitchFamily="34"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Ve spontánních vyjádřeních se objevoval spíše negativní postoj „</a:t>
            </a:r>
            <a:r>
              <a:rPr lang="cs-CZ" sz="2000" b="1" i="1" dirty="0">
                <a:effectLst/>
                <a:latin typeface="Calibri" panose="020F0502020204030204" pitchFamily="34" charset="0"/>
                <a:ea typeface="Times New Roman" panose="02020603050405020304" pitchFamily="18" charset="0"/>
              </a:rPr>
              <a:t>nezajímá mě, nelíbí se, vadí, nevěřím jí, je lživá, klamavá, neměla by být </a:t>
            </a:r>
            <a:r>
              <a:rPr lang="cs-CZ" sz="2000" b="1" dirty="0">
                <a:effectLst/>
                <a:latin typeface="Calibri" panose="020F0502020204030204" pitchFamily="34" charset="0"/>
                <a:ea typeface="Times New Roman" panose="02020603050405020304" pitchFamily="18" charset="0"/>
              </a:rPr>
              <a:t>“ apod. </a:t>
            </a:r>
          </a:p>
          <a:p>
            <a:endParaRPr lang="cs-CZ" sz="2000" b="1" dirty="0">
              <a:latin typeface="Calibri" panose="020F0502020204030204" pitchFamily="34"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Politická reklama častěji zajímá mladou generaci (34 %)a také častěji sdílí názor, že reklama ovlivňuje volební výsledky  a ovlivnila častěji při volbách i je samotné.</a:t>
            </a:r>
            <a:endParaRPr lang="cs-CZ" sz="2000" b="1" dirty="0">
              <a:effectLst/>
              <a:latin typeface="Times New Roman" panose="02020603050405020304" pitchFamily="18"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 </a:t>
            </a:r>
            <a:endParaRPr lang="cs-CZ"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1111911"/>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ýsledek obrázku pro spole&amp;ccaron;nost"/>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r="26818"/>
          <a:stretch/>
        </p:blipFill>
        <p:spPr bwMode="auto">
          <a:xfrm>
            <a:off x="1619672" y="2708920"/>
            <a:ext cx="7128792" cy="3567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403648" y="1412776"/>
            <a:ext cx="6984256" cy="2448272"/>
          </a:xfrm>
          <a:prstGeom prst="rect">
            <a:avLst/>
          </a:prstGeom>
          <a:solidFill>
            <a:schemeClr val="bg1"/>
          </a:solidFill>
        </p:spPr>
        <p:txBody>
          <a:bodyPr/>
          <a:lstStyle/>
          <a:p>
            <a:r>
              <a:rPr lang="cs-CZ" b="1" dirty="0">
                <a:solidFill>
                  <a:srgbClr val="00368C"/>
                </a:solidFill>
              </a:rPr>
              <a:t>Segmentace populace ČR dle postojů k reklamě</a:t>
            </a:r>
          </a:p>
        </p:txBody>
      </p:sp>
    </p:spTree>
    <p:extLst>
      <p:ext uri="{BB962C8B-B14F-4D97-AF65-F5344CB8AC3E}">
        <p14:creationId xmlns:p14="http://schemas.microsoft.com/office/powerpoint/2010/main" val="43050930"/>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
          <p:cNvSpPr txBox="1"/>
          <p:nvPr/>
        </p:nvSpPr>
        <p:spPr>
          <a:xfrm>
            <a:off x="2051720" y="1268760"/>
            <a:ext cx="3528392" cy="338554"/>
          </a:xfrm>
          <a:prstGeom prst="rect">
            <a:avLst/>
          </a:prstGeom>
          <a:noFill/>
        </p:spPr>
        <p:txBody>
          <a:bodyPr wrap="square" rtlCol="0">
            <a:spAutoFit/>
          </a:bodyPr>
          <a:lstStyle/>
          <a:p>
            <a:pPr algn="ctr"/>
            <a:r>
              <a:rPr lang="cs-CZ" sz="1600" b="1" cap="all" dirty="0">
                <a:latin typeface="+mn-lt"/>
              </a:rPr>
              <a:t>SEGMENTACE DLE POSTOJŮ K REKLAMĚ</a:t>
            </a:r>
          </a:p>
        </p:txBody>
      </p:sp>
      <p:graphicFrame>
        <p:nvGraphicFramePr>
          <p:cNvPr id="2" name="Zástupný symbol pro obsah 5">
            <a:extLst>
              <a:ext uri="{FF2B5EF4-FFF2-40B4-BE49-F238E27FC236}">
                <a16:creationId xmlns:a16="http://schemas.microsoft.com/office/drawing/2014/main" id="{28EA314D-7F1B-0176-7BCD-080DC94A9A4A}"/>
              </a:ext>
            </a:extLst>
          </p:cNvPr>
          <p:cNvGraphicFramePr>
            <a:graphicFrameLocks/>
          </p:cNvGraphicFramePr>
          <p:nvPr/>
        </p:nvGraphicFramePr>
        <p:xfrm>
          <a:off x="251520" y="1628800"/>
          <a:ext cx="8712480"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552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sp>
        <p:nvSpPr>
          <p:cNvPr id="3" name="TextovéPole 2">
            <a:extLst>
              <a:ext uri="{FF2B5EF4-FFF2-40B4-BE49-F238E27FC236}">
                <a16:creationId xmlns:a16="http://schemas.microsoft.com/office/drawing/2014/main" id="{D26417D3-0497-C156-A1FD-0DED97CC4C28}"/>
              </a:ext>
            </a:extLst>
          </p:cNvPr>
          <p:cNvSpPr txBox="1"/>
          <p:nvPr/>
        </p:nvSpPr>
        <p:spPr>
          <a:xfrm>
            <a:off x="539552" y="1700808"/>
            <a:ext cx="7920880" cy="3785652"/>
          </a:xfrm>
          <a:prstGeom prst="rect">
            <a:avLst/>
          </a:prstGeom>
          <a:noFill/>
        </p:spPr>
        <p:txBody>
          <a:bodyPr wrap="square">
            <a:spAutoFit/>
          </a:bodyPr>
          <a:lstStyle/>
          <a:p>
            <a:r>
              <a:rPr lang="cs-CZ" sz="2000" b="1" dirty="0">
                <a:effectLst/>
                <a:latin typeface="Calibri" panose="020F0502020204030204" pitchFamily="34" charset="0"/>
                <a:ea typeface="Times New Roman" panose="02020603050405020304" pitchFamily="18" charset="0"/>
              </a:rPr>
              <a:t>Postoje k reklamě rozdělují českou populaci na 5 segmentů, ve kterých dochází ke změnám</a:t>
            </a:r>
            <a:r>
              <a:rPr lang="cs-CZ" sz="2000" b="1" dirty="0">
                <a:latin typeface="Calibri" panose="020F0502020204030204" pitchFamily="34" charset="0"/>
                <a:ea typeface="Times New Roman" panose="02020603050405020304" pitchFamily="18" charset="0"/>
              </a:rPr>
              <a:t>.</a:t>
            </a:r>
          </a:p>
          <a:p>
            <a:endParaRPr lang="cs-CZ" sz="2000" b="1" dirty="0">
              <a:latin typeface="Calibri" panose="020F0502020204030204" pitchFamily="34"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 Podíl lidí, kteří reklamu tolerují a uznávají její potřebnost pro ekonomiku, ale nepotřebují ji osobně, v letech 2013-2020 přibývalo V posledních dvou letech sledujeme v této kategorii stagnaci.</a:t>
            </a:r>
          </a:p>
          <a:p>
            <a:endParaRPr lang="cs-CZ" sz="2000" b="1" dirty="0">
              <a:effectLst/>
              <a:latin typeface="Calibri" panose="020F0502020204030204" pitchFamily="34"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 Postupně – i když pomalým tempem – přibývalo až do minulého roku těch, kteří „reklamu nesnášejí“ ( v roce 2013 to bylo 15 %, loni již 23 %). V letošním roce tento trend poklesl a nesnášenlivost klesla na úroveň let 1920 a 1921 (na 19 %).</a:t>
            </a:r>
            <a:endParaRPr lang="cs-CZ" sz="2000" b="1" dirty="0">
              <a:effectLst/>
              <a:latin typeface="Times New Roman" panose="02020603050405020304" pitchFamily="18" charset="0"/>
              <a:ea typeface="Times New Roman" panose="02020603050405020304" pitchFamily="18" charset="0"/>
            </a:endParaRPr>
          </a:p>
          <a:p>
            <a:r>
              <a:rPr lang="cs-CZ" sz="2000" b="1" dirty="0">
                <a:solidFill>
                  <a:srgbClr val="1F497D"/>
                </a:solidFill>
                <a:effectLst/>
                <a:latin typeface="Calibri" panose="020F0502020204030204" pitchFamily="34" charset="0"/>
                <a:ea typeface="Times New Roman" panose="02020603050405020304" pitchFamily="18" charset="0"/>
              </a:rPr>
              <a:t> </a:t>
            </a:r>
            <a:endParaRPr lang="cs-CZ"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6976643"/>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sp>
        <p:nvSpPr>
          <p:cNvPr id="3" name="TextovéPole 2">
            <a:extLst>
              <a:ext uri="{FF2B5EF4-FFF2-40B4-BE49-F238E27FC236}">
                <a16:creationId xmlns:a16="http://schemas.microsoft.com/office/drawing/2014/main" id="{69CC2321-D312-D83D-0721-294DA5D3241C}"/>
              </a:ext>
            </a:extLst>
          </p:cNvPr>
          <p:cNvSpPr txBox="1"/>
          <p:nvPr/>
        </p:nvSpPr>
        <p:spPr>
          <a:xfrm>
            <a:off x="647564" y="2060848"/>
            <a:ext cx="7848872" cy="3970318"/>
          </a:xfrm>
          <a:prstGeom prst="rect">
            <a:avLst/>
          </a:prstGeom>
          <a:noFill/>
        </p:spPr>
        <p:txBody>
          <a:bodyPr wrap="square">
            <a:spAutoFit/>
          </a:bodyPr>
          <a:lstStyle/>
          <a:p>
            <a:pPr algn="just"/>
            <a:r>
              <a:rPr lang="cs-CZ" sz="2800" b="1" dirty="0">
                <a:effectLst/>
                <a:latin typeface="Calibri" panose="020F0502020204030204" pitchFamily="34" charset="0"/>
                <a:ea typeface="Times New Roman" panose="02020603050405020304" pitchFamily="18" charset="0"/>
              </a:rPr>
              <a:t>Reklama je součástí našeho života a informace o ní jsou potřebné pro adekvátní rozhodování. Současný spotřebitel má k dispozici mnoho informačních zdrojů a reklama je jedním z nich. I proto má pro poznání tohoto jevu smysl dlouhodobý výzkum, jehož výsledky každoročně, již od roku 1993, předkládáme.</a:t>
            </a:r>
          </a:p>
          <a:p>
            <a:pPr algn="just"/>
            <a:endParaRPr lang="cs-CZ" sz="2800" b="1" dirty="0">
              <a:latin typeface="Calibri" panose="020F0502020204030204" pitchFamily="34" charset="0"/>
              <a:ea typeface="Times New Roman" panose="02020603050405020304" pitchFamily="18" charset="0"/>
            </a:endParaRPr>
          </a:p>
          <a:p>
            <a:pPr algn="just"/>
            <a:r>
              <a:rPr lang="cs-CZ" sz="2800" i="1" dirty="0">
                <a:effectLst/>
                <a:latin typeface="IrisUPC" panose="020B0502040204020203" pitchFamily="34" charset="-34"/>
                <a:ea typeface="Times New Roman" panose="02020603050405020304" pitchFamily="18" charset="0"/>
                <a:cs typeface="IrisUPC" panose="020B0502040204020203" pitchFamily="34" charset="-34"/>
              </a:rPr>
              <a:t>Jitka Vysekalová</a:t>
            </a:r>
          </a:p>
        </p:txBody>
      </p:sp>
    </p:spTree>
    <p:extLst>
      <p:ext uri="{BB962C8B-B14F-4D97-AF65-F5344CB8AC3E}">
        <p14:creationId xmlns:p14="http://schemas.microsoft.com/office/powerpoint/2010/main" val="4230872252"/>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ýsledek obrázku pro pan vaji&amp;ccaron;ko"/>
          <p:cNvPicPr>
            <a:picLocks noChangeAspect="1" noChangeArrowheads="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76851" y="2890390"/>
            <a:ext cx="4144194" cy="267984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txBox="1">
            <a:spLocks/>
          </p:cNvSpPr>
          <p:nvPr/>
        </p:nvSpPr>
        <p:spPr>
          <a:xfrm>
            <a:off x="0" y="2317877"/>
            <a:ext cx="8856662" cy="832714"/>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solidFill>
                  <a:srgbClr val="003788"/>
                </a:solidFill>
              </a:rPr>
              <a:t>Děkujeme za pozornost</a:t>
            </a:r>
          </a:p>
          <a:p>
            <a:pPr marL="0" indent="0">
              <a:buNone/>
            </a:pPr>
            <a:r>
              <a:rPr lang="cs-CZ" b="1" dirty="0">
                <a:solidFill>
                  <a:srgbClr val="003788"/>
                </a:solidFill>
              </a:rPr>
              <a:t>vysekalova@cms-cma.cz</a:t>
            </a:r>
          </a:p>
        </p:txBody>
      </p:sp>
      <p:cxnSp>
        <p:nvCxnSpPr>
          <p:cNvPr id="5" name="Straight Connector 4"/>
          <p:cNvCxnSpPr/>
          <p:nvPr/>
        </p:nvCxnSpPr>
        <p:spPr>
          <a:xfrm>
            <a:off x="0" y="2924944"/>
            <a:ext cx="9144000" cy="0"/>
          </a:xfrm>
          <a:prstGeom prst="line">
            <a:avLst/>
          </a:prstGeom>
          <a:ln w="19050">
            <a:solidFill>
              <a:srgbClr val="003788"/>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p:cNvPicPr>
          <p:nvPr/>
        </p:nvPicPr>
        <p:blipFill>
          <a:blip r:embed="rId4" cstate="email"/>
          <a:srcRect/>
          <a:stretch>
            <a:fillRect/>
          </a:stretch>
        </p:blipFill>
        <p:spPr>
          <a:xfrm>
            <a:off x="6792995" y="5314583"/>
            <a:ext cx="1416480" cy="736958"/>
          </a:xfrm>
          <a:prstGeom prst="rect">
            <a:avLst/>
          </a:prstGeom>
          <a:noFill/>
          <a:ln cap="flat">
            <a:noFill/>
          </a:ln>
        </p:spPr>
      </p:pic>
      <p:pic>
        <p:nvPicPr>
          <p:cNvPr id="10" name="Picture 3" descr="I:\Vyzkum\740_CONS\AKCE15\150264_CMS_Cesi_a_reklama\znackove-vyrobky.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4413706" y="5137168"/>
            <a:ext cx="2023183" cy="1170029"/>
          </a:xfrm>
          <a:prstGeom prst="rect">
            <a:avLst/>
          </a:prstGeom>
          <a:noFill/>
          <a:ln cap="flat">
            <a:noFill/>
          </a:ln>
        </p:spPr>
      </p:pic>
      <p:pic>
        <p:nvPicPr>
          <p:cNvPr id="13" name="Picture 8"/>
          <p:cNvPicPr>
            <a:picLocks noChangeAspect="1"/>
          </p:cNvPicPr>
          <p:nvPr/>
        </p:nvPicPr>
        <p:blipFill>
          <a:blip r:embed="rId6" cstate="email">
            <a:clrChange>
              <a:clrFrom>
                <a:srgbClr val="FFFFFF"/>
              </a:clrFrom>
              <a:clrTo>
                <a:srgbClr val="FFFFFF">
                  <a:alpha val="0"/>
                </a:srgbClr>
              </a:clrTo>
            </a:clrChange>
          </a:blip>
          <a:stretch>
            <a:fillRect/>
          </a:stretch>
        </p:blipFill>
        <p:spPr>
          <a:xfrm>
            <a:off x="3118769" y="5384724"/>
            <a:ext cx="1268669" cy="730444"/>
          </a:xfrm>
          <a:prstGeom prst="rect">
            <a:avLst/>
          </a:prstGeom>
          <a:noFill/>
          <a:ln cap="flat">
            <a:noFill/>
          </a:ln>
        </p:spPr>
      </p:pic>
      <p:pic>
        <p:nvPicPr>
          <p:cNvPr id="11" name="Obrázek 10" descr="Obsah obrázku hra, kreslení&#10;&#10;Popis byl vytvořen automaticky">
            <a:extLst>
              <a:ext uri="{FF2B5EF4-FFF2-40B4-BE49-F238E27FC236}">
                <a16:creationId xmlns:a16="http://schemas.microsoft.com/office/drawing/2014/main" id="{160C4C9D-86A4-4417-BFB7-AFF30082DB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63" y="5384724"/>
            <a:ext cx="1700926" cy="784202"/>
          </a:xfrm>
          <a:prstGeom prst="rect">
            <a:avLst/>
          </a:prstGeom>
        </p:spPr>
      </p:pic>
    </p:spTree>
    <p:extLst>
      <p:ext uri="{BB962C8B-B14F-4D97-AF65-F5344CB8AC3E}">
        <p14:creationId xmlns:p14="http://schemas.microsoft.com/office/powerpoint/2010/main" val="150667084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2"/>
          </p:nvPr>
        </p:nvSpPr>
        <p:spPr>
          <a:xfrm>
            <a:off x="180000" y="980728"/>
            <a:ext cx="8784000" cy="5472608"/>
          </a:xfrm>
        </p:spPr>
        <p:txBody>
          <a:bodyPr/>
          <a:lstStyle/>
          <a:p>
            <a:pPr>
              <a:buNone/>
            </a:pPr>
            <a:r>
              <a:rPr lang="cs-CZ" sz="1600" b="1" cap="all" dirty="0">
                <a:solidFill>
                  <a:schemeClr val="accent3">
                    <a:lumMod val="75000"/>
                  </a:schemeClr>
                </a:solidFill>
              </a:rPr>
              <a:t>Postoje ke kontroverzním tématům v reklamě</a:t>
            </a:r>
          </a:p>
          <a:p>
            <a:pPr>
              <a:buClr>
                <a:schemeClr val="accent3">
                  <a:lumMod val="75000"/>
                </a:schemeClr>
              </a:buClr>
            </a:pPr>
            <a:r>
              <a:rPr lang="cs-CZ" sz="1600" dirty="0"/>
              <a:t>Největší problém mají dlouhodobě lidé s reklamou na cigarety. Naopak reklamy na volně prodejné léky, ale i pivo a víno, jsou přijímány poměrně benevolentně. </a:t>
            </a:r>
          </a:p>
          <a:p>
            <a:pPr>
              <a:buClr>
                <a:schemeClr val="accent3">
                  <a:lumMod val="75000"/>
                </a:schemeClr>
              </a:buClr>
            </a:pPr>
            <a:r>
              <a:rPr lang="cs-CZ" sz="1600" dirty="0"/>
              <a:t>Reklamu na cigarety by zakázaly více než dvě pětiny lidí. Přísnější postoj k reklamě na cigarety mají dlouhodobě starší lidé a osoby s vysokoškolským vzděláním. </a:t>
            </a:r>
          </a:p>
          <a:p>
            <a:pPr>
              <a:buClr>
                <a:schemeClr val="accent3">
                  <a:lumMod val="75000"/>
                </a:schemeClr>
              </a:buClr>
            </a:pPr>
            <a:r>
              <a:rPr lang="cs-CZ" sz="1600" dirty="0"/>
              <a:t>Postoj k reklamám na pivo, víno a sekt se dlouhodobě výrazně nemění. Tyto druhy reklam by měly být zakázány podle cca 10 % populace.</a:t>
            </a:r>
          </a:p>
          <a:p>
            <a:pPr>
              <a:buClr>
                <a:schemeClr val="accent3">
                  <a:lumMod val="75000"/>
                </a:schemeClr>
              </a:buClr>
            </a:pPr>
            <a:r>
              <a:rPr lang="cs-CZ" sz="1600" dirty="0"/>
              <a:t>Reklama na tvrdý alkohol by měla být zakázána podle čtvrtiny občanů.</a:t>
            </a:r>
          </a:p>
          <a:p>
            <a:pPr>
              <a:buClr>
                <a:schemeClr val="accent3">
                  <a:lumMod val="75000"/>
                </a:schemeClr>
              </a:buClr>
            </a:pPr>
            <a:r>
              <a:rPr lang="cs-CZ" sz="1600" dirty="0"/>
              <a:t>Reklama v dětských pořadech je podle naprosté většiny (více než čtyř pětin) Čechů nevhodná. Dvě třetiny lidí si myslí, že by na školách měla probíhat mediální výchova.  </a:t>
            </a:r>
            <a:br>
              <a:rPr lang="cs-CZ" sz="1600" dirty="0"/>
            </a:br>
            <a:endParaRPr lang="cs-CZ" sz="1600" b="1" dirty="0">
              <a:solidFill>
                <a:schemeClr val="accent4"/>
              </a:solidFill>
            </a:endParaRPr>
          </a:p>
          <a:p>
            <a:pPr>
              <a:buNone/>
            </a:pPr>
            <a:r>
              <a:rPr lang="cs-CZ" sz="1600" b="1" cap="all" dirty="0">
                <a:solidFill>
                  <a:schemeClr val="accent2">
                    <a:lumMod val="50000"/>
                  </a:schemeClr>
                </a:solidFill>
              </a:rPr>
              <a:t>Role reklamy</a:t>
            </a:r>
          </a:p>
          <a:p>
            <a:pPr>
              <a:buClr>
                <a:schemeClr val="accent2">
                  <a:lumMod val="50000"/>
                </a:schemeClr>
              </a:buClr>
            </a:pPr>
            <a:r>
              <a:rPr lang="cs-CZ" sz="1600" dirty="0"/>
              <a:t>Důvěryhodnost reklam je mezi Čechy nízká – věří jim jen necelá čtvrtina osob. Většinu Čechů (téměř dvě třetiny) reklamy nebaví, nepovažují je za zábavné. </a:t>
            </a:r>
            <a:endParaRPr lang="cs-CZ" sz="1600" noProof="1"/>
          </a:p>
          <a:p>
            <a:pPr>
              <a:buClr>
                <a:schemeClr val="accent2">
                  <a:lumMod val="50000"/>
                </a:schemeClr>
              </a:buClr>
            </a:pPr>
            <a:r>
              <a:rPr lang="cs-CZ" sz="1600" noProof="1"/>
              <a:t>Více než čtyři pětiny populace reklama popouzí především kvůli přerušování TV pořadů a manipulaci s lidmi. </a:t>
            </a:r>
          </a:p>
          <a:p>
            <a:pPr>
              <a:buClr>
                <a:schemeClr val="accent2">
                  <a:lumMod val="50000"/>
                </a:schemeClr>
              </a:buClr>
            </a:pPr>
            <a:r>
              <a:rPr lang="cs-CZ" sz="1600" noProof="1"/>
              <a:t>Mezi pozitivními výroky nejlépe skóruje pomoc reklam orientovat se v nabídce zboží. S tímto výrokem souhlasí polovina Čechů. </a:t>
            </a:r>
          </a:p>
          <a:p>
            <a:pPr>
              <a:buClr>
                <a:schemeClr val="accent2">
                  <a:lumMod val="50000"/>
                </a:schemeClr>
              </a:buClr>
            </a:pPr>
            <a:r>
              <a:rPr lang="cs-CZ" sz="1600" noProof="1"/>
              <a:t>Reklama by podle lidí měla být hlavně pravdivá, srozumitelná, bez násilí, důvěryhodná a slušná. </a:t>
            </a:r>
            <a:endParaRPr lang="cs-CZ" sz="1600" dirty="0"/>
          </a:p>
        </p:txBody>
      </p:sp>
      <p:sp>
        <p:nvSpPr>
          <p:cNvPr id="4" name="Zástupný symbol pro číslo snímku 3"/>
          <p:cNvSpPr>
            <a:spLocks noGrp="1"/>
          </p:cNvSpPr>
          <p:nvPr>
            <p:ph type="sldNum" sz="quarter" idx="10"/>
          </p:nvPr>
        </p:nvSpPr>
        <p:spPr/>
        <p:txBody>
          <a:bodyPr/>
          <a:lstStyle/>
          <a:p>
            <a:pPr>
              <a:defRPr/>
            </a:pPr>
            <a:fld id="{58D35917-B70F-4C8C-B8FD-191AA96C360F}" type="slidenum">
              <a:rPr lang="cs-CZ" smtClean="0"/>
              <a:pPr>
                <a:defRPr/>
              </a:pPr>
              <a:t>5</a:t>
            </a:fld>
            <a:endParaRPr lang="cs-CZ" dirty="0"/>
          </a:p>
        </p:txBody>
      </p:sp>
    </p:spTree>
    <p:extLst>
      <p:ext uri="{BB962C8B-B14F-4D97-AF65-F5344CB8AC3E}">
        <p14:creationId xmlns:p14="http://schemas.microsoft.com/office/powerpoint/2010/main" val="143502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idx="4294967295"/>
          </p:nvPr>
        </p:nvSpPr>
        <p:spPr bwMode="auto">
          <a:xfrm>
            <a:off x="611188" y="1125538"/>
            <a:ext cx="8278812" cy="1008062"/>
          </a:xfrm>
          <a:prstGeom prst="rect">
            <a:avLst/>
          </a:prstGeom>
          <a:solidFill>
            <a:schemeClr val="bg1"/>
          </a:solidFill>
          <a:ln>
            <a:miter lim="800000"/>
            <a:headEnd/>
            <a:tailEnd/>
          </a:ln>
        </p:spPr>
        <p:txBody>
          <a:bodyPr/>
          <a:lstStyle/>
          <a:p>
            <a:r>
              <a:rPr lang="cs-CZ" b="1">
                <a:solidFill>
                  <a:srgbClr val="00368C"/>
                </a:solidFill>
              </a:rPr>
              <a:t>Postoje k intenzitě reklamy</a:t>
            </a:r>
          </a:p>
        </p:txBody>
      </p:sp>
      <p:pic>
        <p:nvPicPr>
          <p:cNvPr id="14338" name="Picture 2" descr="Výsledek obrázku pro too much advertising"/>
          <p:cNvPicPr>
            <a:picLocks noChangeAspect="1" noChangeArrowheads="1"/>
          </p:cNvPicPr>
          <p:nvPr/>
        </p:nvPicPr>
        <p:blipFill>
          <a:blip r:embed="rId2" cstate="email">
            <a:duotone>
              <a:schemeClr val="bg2">
                <a:shade val="45000"/>
                <a:satMod val="135000"/>
              </a:schemeClr>
              <a:prstClr val="white"/>
            </a:duotone>
          </a:blip>
          <a:srcRect/>
          <a:stretch>
            <a:fillRect/>
          </a:stretch>
        </p:blipFill>
        <p:spPr bwMode="auto">
          <a:xfrm>
            <a:off x="-10136" y="1880246"/>
            <a:ext cx="9144000" cy="4572000"/>
          </a:xfrm>
          <a:prstGeom prst="rect">
            <a:avLst/>
          </a:prstGeom>
          <a:noFill/>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Zástupný symbol pro obsah 8"/>
          <p:cNvGraphicFramePr>
            <a:graphicFrameLocks/>
          </p:cNvGraphicFramePr>
          <p:nvPr/>
        </p:nvGraphicFramePr>
        <p:xfrm>
          <a:off x="147638" y="1073150"/>
          <a:ext cx="9047162" cy="5430838"/>
        </p:xfrm>
        <a:graphic>
          <a:graphicData uri="http://schemas.openxmlformats.org/presentationml/2006/ole">
            <mc:AlternateContent xmlns:mc="http://schemas.openxmlformats.org/markup-compatibility/2006">
              <mc:Choice xmlns:v="urn:schemas-microsoft-com:vml" Requires="v">
                <p:oleObj r:id="rId3" imgW="9047248" imgH="5432007" progId="Excel.Chart.8">
                  <p:embed/>
                </p:oleObj>
              </mc:Choice>
              <mc:Fallback>
                <p:oleObj r:id="rId3" imgW="9047248" imgH="5432007" progId="Excel.Chart.8">
                  <p:embed/>
                  <p:pic>
                    <p:nvPicPr>
                      <p:cNvPr id="50177" name="Zástupný symbol pro obsah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073150"/>
                        <a:ext cx="9047162" cy="543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8" name="Zástupný symbol pro obsah 8"/>
          <p:cNvGraphicFramePr>
            <a:graphicFrameLocks/>
          </p:cNvGraphicFramePr>
          <p:nvPr/>
        </p:nvGraphicFramePr>
        <p:xfrm>
          <a:off x="257175" y="1196975"/>
          <a:ext cx="8886825" cy="5141913"/>
        </p:xfrm>
        <a:graphic>
          <a:graphicData uri="http://schemas.openxmlformats.org/presentationml/2006/ole">
            <mc:AlternateContent xmlns:mc="http://schemas.openxmlformats.org/markup-compatibility/2006">
              <mc:Choice xmlns:v="urn:schemas-microsoft-com:vml" Requires="v">
                <p:oleObj r:id="rId2" imgW="8888738" imgH="5145470" progId="Excel.Chart.8">
                  <p:embed/>
                </p:oleObj>
              </mc:Choice>
              <mc:Fallback>
                <p:oleObj r:id="rId2" imgW="8888738" imgH="5145470" progId="Excel.Chart.8">
                  <p:embed/>
                  <p:pic>
                    <p:nvPicPr>
                      <p:cNvPr id="52228" name="Zástupný symbol pro obsah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196975"/>
                        <a:ext cx="8886825" cy="514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3" name="Zástupný symbol pro obsah 8"/>
          <p:cNvGraphicFramePr>
            <a:graphicFrameLocks/>
          </p:cNvGraphicFramePr>
          <p:nvPr/>
        </p:nvGraphicFramePr>
        <p:xfrm>
          <a:off x="128588" y="1281113"/>
          <a:ext cx="8886825" cy="5078412"/>
        </p:xfrm>
        <a:graphic>
          <a:graphicData uri="http://schemas.openxmlformats.org/presentationml/2006/ole">
            <mc:AlternateContent xmlns:mc="http://schemas.openxmlformats.org/markup-compatibility/2006">
              <mc:Choice xmlns:v="urn:schemas-microsoft-com:vml" Requires="v">
                <p:oleObj r:id="rId2" imgW="8888738" imgH="5078408" progId="Excel.Chart.8">
                  <p:embed/>
                </p:oleObj>
              </mc:Choice>
              <mc:Fallback>
                <p:oleObj r:id="rId2" imgW="8888738" imgH="5078408" progId="Excel.Chart.8">
                  <p:embed/>
                  <p:pic>
                    <p:nvPicPr>
                      <p:cNvPr id="56323" name="Zástupný symbol pro obsah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81113"/>
                        <a:ext cx="8886825" cy="507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theme/theme1.xml><?xml version="1.0" encoding="utf-8"?>
<a:theme xmlns:a="http://schemas.openxmlformats.org/drawingml/2006/main" name="2016_06_06_CSOB_Clientology_Zakaznicka_cesta_nabidka_v01F">
  <a:themeElements>
    <a:clrScheme name="Custom 2">
      <a:dk1>
        <a:srgbClr val="595959"/>
      </a:dk1>
      <a:lt1>
        <a:srgbClr val="FFFFFF"/>
      </a:lt1>
      <a:dk2>
        <a:srgbClr val="333333"/>
      </a:dk2>
      <a:lt2>
        <a:srgbClr val="EAEAEA"/>
      </a:lt2>
      <a:accent1>
        <a:srgbClr val="00388D"/>
      </a:accent1>
      <a:accent2>
        <a:srgbClr val="FFDC00"/>
      </a:accent2>
      <a:accent3>
        <a:srgbClr val="E9693C"/>
      </a:accent3>
      <a:accent4>
        <a:srgbClr val="B82928"/>
      </a:accent4>
      <a:accent5>
        <a:srgbClr val="5757D5"/>
      </a:accent5>
      <a:accent6>
        <a:srgbClr val="8B4A66"/>
      </a:accent6>
      <a:hlink>
        <a:srgbClr val="0000F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38029</TotalTime>
  <Words>2084</Words>
  <Application>Microsoft Office PowerPoint</Application>
  <PresentationFormat>Předvádění na obrazovce (4:3)</PresentationFormat>
  <Paragraphs>197</Paragraphs>
  <Slides>49</Slides>
  <Notes>6</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49</vt:i4>
      </vt:variant>
    </vt:vector>
  </HeadingPairs>
  <TitlesOfParts>
    <vt:vector size="56" baseType="lpstr">
      <vt:lpstr>Arial</vt:lpstr>
      <vt:lpstr>Calibri</vt:lpstr>
      <vt:lpstr>IrisUPC</vt:lpstr>
      <vt:lpstr>Times New Roman</vt:lpstr>
      <vt:lpstr>Wingdings</vt:lpstr>
      <vt:lpstr>2016_06_06_CSOB_Clientology_Zakaznicka_cesta_nabidka_v01F</vt:lpstr>
      <vt:lpstr>Microsoft Excel Chart</vt:lpstr>
      <vt:lpstr>Prezentace aplikace PowerPoint</vt:lpstr>
      <vt:lpstr>Prezentace aplikace PowerPoint</vt:lpstr>
      <vt:lpstr>Prezentace aplikace PowerPoint</vt:lpstr>
      <vt:lpstr>Prezentace aplikace PowerPoint</vt:lpstr>
      <vt:lpstr>Prezentace aplikace PowerPoint</vt:lpstr>
      <vt:lpstr>Postoje k intenzitě reklamy</vt:lpstr>
      <vt:lpstr>Prezentace aplikace PowerPoint</vt:lpstr>
      <vt:lpstr>Prezentace aplikace PowerPoint</vt:lpstr>
      <vt:lpstr>Prezentace aplikace PowerPoint</vt:lpstr>
      <vt:lpstr>Prezentace aplikace PowerPoint</vt:lpstr>
      <vt:lpstr>Postoje k intenzitě reklamy</vt:lpstr>
      <vt:lpstr>Ovlivnění reklamou a nákup</vt:lpstr>
      <vt:lpstr>Prezentace aplikace PowerPoint</vt:lpstr>
      <vt:lpstr>Prezentace aplikace PowerPoint</vt:lpstr>
      <vt:lpstr>Prezentace aplikace PowerPoint</vt:lpstr>
      <vt:lpstr>Ovlivnění reklamou a nákup</vt:lpstr>
      <vt:lpstr>Společenská role reklamy</vt:lpstr>
      <vt:lpstr>Prezentace aplikace PowerPoint</vt:lpstr>
      <vt:lpstr>Prezentace aplikace PowerPoint</vt:lpstr>
      <vt:lpstr>Prezentace aplikace PowerPoint</vt:lpstr>
      <vt:lpstr>Nevhodná témata v reklamě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Jaká má reklama být</vt:lpstr>
      <vt:lpstr>Prezentace aplikace PowerPoint</vt:lpstr>
      <vt:lpstr>Prezentace aplikace PowerPoint</vt:lpstr>
      <vt:lpstr>Co nám na reklamě vadí</vt:lpstr>
      <vt:lpstr>Prezentace aplikace PowerPoint</vt:lpstr>
      <vt:lpstr>Prezentace aplikace PowerPoint</vt:lpstr>
      <vt:lpstr>Důvěryhodnost  a zábavnost reklamy</vt:lpstr>
      <vt:lpstr>Prezentace aplikace PowerPoint</vt:lpstr>
      <vt:lpstr>Reklama a děti</vt:lpstr>
      <vt:lpstr>Prezentace aplikace PowerPoint</vt:lpstr>
      <vt:lpstr>Prezentace aplikace PowerPoint</vt:lpstr>
      <vt:lpstr>Reklama v historických  centrech měst</vt:lpstr>
      <vt:lpstr>Prezentace aplikace PowerPoint</vt:lpstr>
      <vt:lpstr>Prezentace aplikace PowerPoint</vt:lpstr>
      <vt:lpstr>Prezentace aplikace PowerPoint</vt:lpstr>
      <vt:lpstr>Prezentace aplikace PowerPoint</vt:lpstr>
      <vt:lpstr>Segmentace populace ČR dle postojů k reklamě</vt:lpstr>
      <vt:lpstr>Prezentace aplikace PowerPoint</vt:lpstr>
      <vt:lpstr>Prezentace aplikace PowerPoint</vt:lpstr>
      <vt:lpstr>Prezentace aplikace PowerPoint</vt:lpstr>
      <vt:lpstr>Prezentace aplikace PowerPoint</vt:lpstr>
    </vt:vector>
  </TitlesOfParts>
  <Company>ppmfactum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Jana Bartelová</dc:creator>
  <cp:lastModifiedBy>Micro Sht</cp:lastModifiedBy>
  <cp:revision>1715</cp:revision>
  <cp:lastPrinted>2017-02-08T09:15:25Z</cp:lastPrinted>
  <dcterms:created xsi:type="dcterms:W3CDTF">2016-06-03T11:21:32Z</dcterms:created>
  <dcterms:modified xsi:type="dcterms:W3CDTF">2023-02-23T09:43:19Z</dcterms:modified>
</cp:coreProperties>
</file>