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3"/>
  </p:notesMasterIdLst>
  <p:sldIdLst>
    <p:sldId id="283" r:id="rId2"/>
  </p:sldIdLst>
  <p:sldSz cx="7772400" cy="10058400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a Irish" initials="" lastIdx="2" clrIdx="0"/>
  <p:cmAuthor id="1" name="Marissa Neal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1"/>
    <p:restoredTop sz="98900" autoAdjust="0"/>
  </p:normalViewPr>
  <p:slideViewPr>
    <p:cSldViewPr snapToGrid="0" snapToObjects="1">
      <p:cViewPr>
        <p:scale>
          <a:sx n="90" d="100"/>
          <a:sy n="90" d="100"/>
        </p:scale>
        <p:origin x="-1134" y="89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5179483" y="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577556" y="514350"/>
            <a:ext cx="1989000" cy="2571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chemeClr val="dk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27788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Arial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port Cover Image Eyebrow Purple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 descr="AfricanAmerican_Family_DiningArea_06433_Purple_Report_USLetter_300dp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3831" y="3568720"/>
            <a:ext cx="6136200" cy="56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defRPr sz="20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lvl="1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2pPr>
            <a:lvl3pPr lvl="2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3pPr>
            <a:lvl4pPr lvl="3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4pPr>
            <a:lvl5pPr lvl="4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5pPr>
            <a:lvl6pPr lvl="5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6pPr>
            <a:lvl7pPr lvl="6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7pPr>
            <a:lvl8pPr lvl="7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8pPr>
            <a:lvl9pPr lvl="8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496326" y="916993"/>
            <a:ext cx="2179500" cy="487800"/>
          </a:xfrm>
          <a:prstGeom prst="rect">
            <a:avLst/>
          </a:prstGeom>
          <a:solidFill>
            <a:schemeClr val="accent1"/>
          </a:solidFill>
        </p:spPr>
        <p:txBody>
          <a:bodyPr lIns="91425" tIns="91425" rIns="91425" bIns="91425" anchor="ctr" anchorCtr="0"/>
          <a:lstStyle>
            <a:lvl1pPr marL="115888" lvl="0" indent="-1588" rtl="0">
              <a:spcBef>
                <a:spcPts val="0"/>
              </a:spcBef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chivo Narrow"/>
              </a:defRPr>
            </a:lvl1pPr>
            <a:lvl2pPr lvl="1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2pPr>
            <a:lvl3pPr lvl="2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3pPr>
            <a:lvl4pPr lvl="3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4pPr>
            <a:lvl5pPr lvl="4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5pPr>
            <a:lvl6pPr lvl="5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6pPr>
            <a:lvl7pPr lvl="6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7pPr>
            <a:lvl8pPr lvl="7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8pPr>
            <a:lvl9pPr lvl="8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9pPr>
          </a:lstStyle>
          <a:p>
            <a:endParaRPr dirty="0"/>
          </a:p>
        </p:txBody>
      </p:sp>
      <p:pic>
        <p:nvPicPr>
          <p:cNvPr id="28" name="Shape 28" descr="N-Element-Tab-White_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200" y="-4855"/>
            <a:ext cx="377094" cy="53825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 txBox="1">
            <a:spLocks noGrp="1"/>
          </p:cNvSpPr>
          <p:nvPr>
            <p:ph type="title" idx="2"/>
          </p:nvPr>
        </p:nvSpPr>
        <p:spPr>
          <a:xfrm>
            <a:off x="390099" y="1399400"/>
            <a:ext cx="6136200" cy="75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6200" b="1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lvl="1" rtl="0">
              <a:spcBef>
                <a:spcPts val="0"/>
              </a:spcBef>
              <a:buNone/>
              <a:defRPr sz="6200" b="1"/>
            </a:lvl2pPr>
            <a:lvl3pPr lvl="2" rtl="0">
              <a:spcBef>
                <a:spcPts val="0"/>
              </a:spcBef>
              <a:buNone/>
              <a:defRPr sz="6200" b="1"/>
            </a:lvl3pPr>
            <a:lvl4pPr lvl="3" rtl="0">
              <a:spcBef>
                <a:spcPts val="0"/>
              </a:spcBef>
              <a:buNone/>
              <a:defRPr sz="6200" b="1"/>
            </a:lvl4pPr>
            <a:lvl5pPr lvl="4" rtl="0">
              <a:spcBef>
                <a:spcPts val="0"/>
              </a:spcBef>
              <a:buNone/>
              <a:defRPr sz="6200" b="1"/>
            </a:lvl5pPr>
            <a:lvl6pPr lvl="5" rtl="0">
              <a:spcBef>
                <a:spcPts val="0"/>
              </a:spcBef>
              <a:buNone/>
              <a:defRPr sz="6200" b="1"/>
            </a:lvl6pPr>
            <a:lvl7pPr lvl="6" rtl="0">
              <a:spcBef>
                <a:spcPts val="0"/>
              </a:spcBef>
              <a:buNone/>
              <a:defRPr sz="6200" b="1"/>
            </a:lvl7pPr>
            <a:lvl8pPr lvl="7" rtl="0">
              <a:spcBef>
                <a:spcPts val="0"/>
              </a:spcBef>
              <a:buNone/>
              <a:defRPr sz="6200" b="1"/>
            </a:lvl8pPr>
            <a:lvl9pPr lvl="8" rtl="0">
              <a:spcBef>
                <a:spcPts val="0"/>
              </a:spcBef>
              <a:buNone/>
              <a:defRPr sz="6200" b="1"/>
            </a:lvl9pPr>
          </a:lstStyle>
          <a:p>
            <a:endParaRPr dirty="0"/>
          </a:p>
        </p:txBody>
      </p:sp>
      <p:pic>
        <p:nvPicPr>
          <p:cNvPr id="31" name="Shape 31" descr="Music_2_Purple_RGB_Report_300dpi_STRIP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777979"/>
            <a:ext cx="7772400" cy="28041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5"/>
          <p:cNvSpPr/>
          <p:nvPr userDrawn="1"/>
        </p:nvSpPr>
        <p:spPr>
          <a:xfrm>
            <a:off x="371300" y="9474478"/>
            <a:ext cx="6474000" cy="2198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 smtClean="0">
                <a:solidFill>
                  <a:schemeClr val="tx2"/>
                </a:solidFill>
                <a:latin typeface="+mn-lt"/>
                <a:ea typeface="Arial"/>
                <a:cs typeface="Arial"/>
                <a:sym typeface="Open Sans"/>
              </a:rPr>
              <a:t>Copyright © 2017 The Nielsen Company (US), LLC. Confidential and proprietary. Do not distribute.</a:t>
            </a:r>
            <a:endParaRPr lang="en-US" sz="800" b="0" i="0" u="none" strike="noStrike" cap="none" dirty="0">
              <a:solidFill>
                <a:schemeClr val="tx2"/>
              </a:solidFill>
              <a:latin typeface="+mn-lt"/>
              <a:ea typeface="Arial"/>
              <a:cs typeface="Arial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port Cover Eyebrow Gold"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645633" y="5380040"/>
            <a:ext cx="6136200" cy="56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None/>
              <a:defRPr sz="280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1pPr>
            <a:lvl2pPr lvl="1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800">
                <a:solidFill>
                  <a:schemeClr val="lt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800">
                <a:solidFill>
                  <a:schemeClr val="lt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800">
                <a:solidFill>
                  <a:schemeClr val="lt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800">
                <a:solidFill>
                  <a:schemeClr val="lt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800">
                <a:solidFill>
                  <a:schemeClr val="lt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800">
                <a:solidFill>
                  <a:schemeClr val="lt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800">
                <a:solidFill>
                  <a:schemeClr val="lt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5" name="Shape 115"/>
          <p:cNvSpPr txBox="1">
            <a:spLocks noGrp="1"/>
          </p:cNvSpPr>
          <p:nvPr>
            <p:ph type="subTitle" idx="1"/>
          </p:nvPr>
        </p:nvSpPr>
        <p:spPr>
          <a:xfrm>
            <a:off x="764831" y="2652672"/>
            <a:ext cx="2179500" cy="487800"/>
          </a:xfrm>
          <a:prstGeom prst="rect">
            <a:avLst/>
          </a:prstGeom>
          <a:solidFill>
            <a:schemeClr val="accent1"/>
          </a:solidFill>
        </p:spPr>
        <p:txBody>
          <a:bodyPr lIns="91425" tIns="91425" rIns="91425" bIns="91425" anchor="ctr" anchorCtr="0"/>
          <a:lstStyle>
            <a:lvl1pPr marL="115888" lvl="0" indent="-1588" rtl="0">
              <a:spcBef>
                <a:spcPts val="0"/>
              </a:spcBef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chivo Narrow"/>
              </a:defRPr>
            </a:lvl1pPr>
            <a:lvl2pPr lvl="1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2pPr>
            <a:lvl3pPr lvl="2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3pPr>
            <a:lvl4pPr lvl="3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4pPr>
            <a:lvl5pPr lvl="4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5pPr>
            <a:lvl6pPr lvl="5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6pPr>
            <a:lvl7pPr lvl="6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7pPr>
            <a:lvl8pPr lvl="7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8pPr>
            <a:lvl9pPr lvl="8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9pPr>
          </a:lstStyle>
          <a:p>
            <a:endParaRPr dirty="0"/>
          </a:p>
        </p:txBody>
      </p:sp>
      <p:pic>
        <p:nvPicPr>
          <p:cNvPr id="116" name="Shape 116" descr="N-Element-Tab-White_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200" y="-4855"/>
            <a:ext cx="377094" cy="53825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>
            <a:spLocks noGrp="1"/>
          </p:cNvSpPr>
          <p:nvPr>
            <p:ph type="title" idx="2"/>
          </p:nvPr>
        </p:nvSpPr>
        <p:spPr>
          <a:xfrm>
            <a:off x="603571" y="3200400"/>
            <a:ext cx="6711600" cy="75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6200" b="1">
                <a:solidFill>
                  <a:schemeClr val="lt1"/>
                </a:solidFill>
                <a:latin typeface="Arial"/>
                <a:ea typeface="Arial"/>
                <a:cs typeface="Arial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 dirty="0"/>
          </a:p>
        </p:txBody>
      </p:sp>
      <p:sp>
        <p:nvSpPr>
          <p:cNvPr id="9" name="Shape 15"/>
          <p:cNvSpPr/>
          <p:nvPr userDrawn="1"/>
        </p:nvSpPr>
        <p:spPr>
          <a:xfrm>
            <a:off x="371300" y="9474478"/>
            <a:ext cx="6474000" cy="2198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 smtClean="0">
                <a:solidFill>
                  <a:schemeClr val="tx2"/>
                </a:solidFill>
                <a:latin typeface="+mn-lt"/>
                <a:ea typeface="Arial"/>
                <a:cs typeface="Arial"/>
                <a:sym typeface="Open Sans"/>
              </a:rPr>
              <a:t>Copyright © 2017 The Nielsen Company (US), LLC. Confidential and proprietary. Do not distribute.</a:t>
            </a:r>
            <a:endParaRPr lang="en-US" sz="800" b="0" i="0" u="none" strike="noStrike" cap="none" dirty="0">
              <a:solidFill>
                <a:schemeClr val="tx2"/>
              </a:solidFill>
              <a:latin typeface="+mn-lt"/>
              <a:ea typeface="Arial"/>
              <a:cs typeface="Arial"/>
              <a:sym typeface="Open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port Cover Eyebrow Red"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 descr="Music_2_Red_RGB_Report_300dp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645633" y="5380040"/>
            <a:ext cx="6136200" cy="56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None/>
              <a:defRPr sz="280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1pPr>
            <a:lvl2pPr lvl="1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800">
                <a:solidFill>
                  <a:schemeClr val="lt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800">
                <a:solidFill>
                  <a:schemeClr val="lt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800">
                <a:solidFill>
                  <a:schemeClr val="lt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800">
                <a:solidFill>
                  <a:schemeClr val="lt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800">
                <a:solidFill>
                  <a:schemeClr val="lt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800">
                <a:solidFill>
                  <a:schemeClr val="lt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800">
                <a:solidFill>
                  <a:schemeClr val="lt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2" name="Shape 122"/>
          <p:cNvSpPr txBox="1">
            <a:spLocks noGrp="1"/>
          </p:cNvSpPr>
          <p:nvPr>
            <p:ph type="subTitle" idx="1"/>
          </p:nvPr>
        </p:nvSpPr>
        <p:spPr>
          <a:xfrm>
            <a:off x="764831" y="2652672"/>
            <a:ext cx="2179500" cy="487800"/>
          </a:xfrm>
          <a:prstGeom prst="rect">
            <a:avLst/>
          </a:prstGeom>
          <a:solidFill>
            <a:schemeClr val="accent1"/>
          </a:solidFill>
        </p:spPr>
        <p:txBody>
          <a:bodyPr lIns="91425" tIns="91425" rIns="91425" bIns="91425" anchor="ctr" anchorCtr="0"/>
          <a:lstStyle>
            <a:lvl1pPr marL="115888" lvl="0" indent="-1588" rtl="0">
              <a:spcBef>
                <a:spcPts val="0"/>
              </a:spcBef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chivo Narrow"/>
              </a:defRPr>
            </a:lvl1pPr>
            <a:lvl2pPr lvl="1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2pPr>
            <a:lvl3pPr lvl="2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3pPr>
            <a:lvl4pPr lvl="3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4pPr>
            <a:lvl5pPr lvl="4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5pPr>
            <a:lvl6pPr lvl="5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6pPr>
            <a:lvl7pPr lvl="6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7pPr>
            <a:lvl8pPr lvl="7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8pPr>
            <a:lvl9pPr lvl="8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9pPr>
          </a:lstStyle>
          <a:p>
            <a:endParaRPr dirty="0"/>
          </a:p>
        </p:txBody>
      </p:sp>
      <p:pic>
        <p:nvPicPr>
          <p:cNvPr id="123" name="Shape 123" descr="N-Element-Tab-White_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200" y="-4855"/>
            <a:ext cx="377094" cy="53825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>
            <a:spLocks noGrp="1"/>
          </p:cNvSpPr>
          <p:nvPr>
            <p:ph type="title" idx="2"/>
          </p:nvPr>
        </p:nvSpPr>
        <p:spPr>
          <a:xfrm>
            <a:off x="603571" y="3200400"/>
            <a:ext cx="6711600" cy="75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6200" b="1">
                <a:solidFill>
                  <a:schemeClr val="lt1"/>
                </a:solidFill>
                <a:latin typeface="Arial"/>
                <a:ea typeface="Arial"/>
                <a:cs typeface="Arial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 dirty="0"/>
          </a:p>
        </p:txBody>
      </p:sp>
      <p:sp>
        <p:nvSpPr>
          <p:cNvPr id="9" name="Shape 15"/>
          <p:cNvSpPr/>
          <p:nvPr userDrawn="1"/>
        </p:nvSpPr>
        <p:spPr>
          <a:xfrm>
            <a:off x="371300" y="9474478"/>
            <a:ext cx="6474000" cy="2198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 smtClean="0">
                <a:solidFill>
                  <a:schemeClr val="tx2"/>
                </a:solidFill>
                <a:latin typeface="+mn-lt"/>
                <a:ea typeface="Arial"/>
                <a:cs typeface="Arial"/>
                <a:sym typeface="Open Sans"/>
              </a:rPr>
              <a:t>Copyright © 2017 The Nielsen Company (US), LLC. Confidential and proprietary. Do not distribute.</a:t>
            </a:r>
            <a:endParaRPr lang="en-US" sz="800" b="0" i="0" u="none" strike="noStrike" cap="none" dirty="0">
              <a:solidFill>
                <a:schemeClr val="tx2"/>
              </a:solidFill>
              <a:latin typeface="+mn-lt"/>
              <a:ea typeface="Arial"/>
              <a:cs typeface="Arial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port Cover One Line Gold"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569433" y="4548414"/>
            <a:ext cx="6136200" cy="56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42857"/>
              <a:buNone/>
              <a:defRPr sz="280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1pPr>
            <a:lvl2pPr lvl="1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129" name="Shape 129" descr="N-Element-Tab-White_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200" y="-4855"/>
            <a:ext cx="377094" cy="53825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>
            <a:spLocks noGrp="1"/>
          </p:cNvSpPr>
          <p:nvPr>
            <p:ph type="title" idx="2"/>
          </p:nvPr>
        </p:nvSpPr>
        <p:spPr>
          <a:xfrm>
            <a:off x="527371" y="2637914"/>
            <a:ext cx="6711600" cy="75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6200" b="1">
                <a:solidFill>
                  <a:schemeClr val="lt1"/>
                </a:solidFill>
                <a:latin typeface="Arial"/>
                <a:ea typeface="Arial"/>
                <a:cs typeface="Arial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 dirty="0"/>
          </a:p>
        </p:txBody>
      </p:sp>
      <p:sp>
        <p:nvSpPr>
          <p:cNvPr id="8" name="Shape 15"/>
          <p:cNvSpPr/>
          <p:nvPr userDrawn="1"/>
        </p:nvSpPr>
        <p:spPr>
          <a:xfrm>
            <a:off x="371300" y="9474478"/>
            <a:ext cx="6474000" cy="2198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 smtClean="0">
                <a:solidFill>
                  <a:schemeClr val="tx2"/>
                </a:solidFill>
                <a:latin typeface="+mn-lt"/>
                <a:ea typeface="Arial"/>
                <a:cs typeface="Arial"/>
                <a:sym typeface="Open Sans"/>
              </a:rPr>
              <a:t>Copyright © 2017 The Nielsen Company (US), LLC. Confidential and proprietary. Do not distribute.</a:t>
            </a:r>
            <a:endParaRPr lang="en-US" sz="800" b="0" i="0" u="none" strike="noStrike" cap="none" dirty="0">
              <a:solidFill>
                <a:schemeClr val="tx2"/>
              </a:solidFill>
              <a:latin typeface="+mn-lt"/>
              <a:ea typeface="Arial"/>
              <a:cs typeface="Arial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port Cover One Line Red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 descr="Music_2_Red_RGB_Report_300dp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569433" y="4548414"/>
            <a:ext cx="6136200" cy="56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42857"/>
              <a:buNone/>
              <a:defRPr sz="280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1pPr>
            <a:lvl2pPr lvl="1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135" name="Shape 135" descr="N-Element-Tab-White_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200" y="-4855"/>
            <a:ext cx="377094" cy="53825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>
            <a:spLocks noGrp="1"/>
          </p:cNvSpPr>
          <p:nvPr>
            <p:ph type="title" idx="2"/>
          </p:nvPr>
        </p:nvSpPr>
        <p:spPr>
          <a:xfrm>
            <a:off x="527371" y="2637914"/>
            <a:ext cx="6711600" cy="75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6200" b="1">
                <a:solidFill>
                  <a:schemeClr val="lt1"/>
                </a:solidFill>
                <a:latin typeface="Arial"/>
                <a:ea typeface="Arial"/>
                <a:cs typeface="Arial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 dirty="0"/>
          </a:p>
        </p:txBody>
      </p:sp>
      <p:sp>
        <p:nvSpPr>
          <p:cNvPr id="8" name="Shape 15"/>
          <p:cNvSpPr/>
          <p:nvPr userDrawn="1"/>
        </p:nvSpPr>
        <p:spPr>
          <a:xfrm>
            <a:off x="371300" y="9474478"/>
            <a:ext cx="6474000" cy="2198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 smtClean="0">
                <a:solidFill>
                  <a:schemeClr val="tx2"/>
                </a:solidFill>
                <a:latin typeface="+mn-lt"/>
                <a:ea typeface="Arial"/>
                <a:cs typeface="Arial"/>
                <a:sym typeface="Open Sans"/>
              </a:rPr>
              <a:t>Copyright © 2017 The Nielsen Company (US), LLC. Confidential and proprietary. Do not distribute.</a:t>
            </a:r>
            <a:endParaRPr lang="en-US" sz="800" b="0" i="0" u="none" strike="noStrike" cap="none" dirty="0">
              <a:solidFill>
                <a:schemeClr val="tx2"/>
              </a:solidFill>
              <a:latin typeface="+mn-lt"/>
              <a:ea typeface="Arial"/>
              <a:cs typeface="Arial"/>
              <a:sym typeface="Open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port Cover Purple One Line"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 descr="Music_2_Purple_RGB_Report_300dp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569433" y="4548414"/>
            <a:ext cx="6136200" cy="56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42857"/>
              <a:buNone/>
              <a:defRPr sz="280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1pPr>
            <a:lvl2pPr lvl="1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153" name="Shape 153" descr="N-Element-Tab-White_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200" y="-4855"/>
            <a:ext cx="377094" cy="53825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>
            <a:spLocks noGrp="1"/>
          </p:cNvSpPr>
          <p:nvPr>
            <p:ph type="title" idx="2"/>
          </p:nvPr>
        </p:nvSpPr>
        <p:spPr>
          <a:xfrm>
            <a:off x="527371" y="2637914"/>
            <a:ext cx="6711600" cy="75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6200" b="1">
                <a:solidFill>
                  <a:schemeClr val="lt1"/>
                </a:solidFill>
                <a:latin typeface="Arial"/>
                <a:ea typeface="Arial"/>
                <a:cs typeface="Arial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 dirty="0"/>
          </a:p>
        </p:txBody>
      </p:sp>
      <p:sp>
        <p:nvSpPr>
          <p:cNvPr id="8" name="Shape 15"/>
          <p:cNvSpPr/>
          <p:nvPr userDrawn="1"/>
        </p:nvSpPr>
        <p:spPr>
          <a:xfrm>
            <a:off x="371300" y="9474478"/>
            <a:ext cx="6474000" cy="2198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 smtClean="0">
                <a:solidFill>
                  <a:schemeClr val="tx2"/>
                </a:solidFill>
                <a:latin typeface="+mn-lt"/>
                <a:ea typeface="Arial"/>
                <a:cs typeface="Arial"/>
                <a:sym typeface="Open Sans"/>
              </a:rPr>
              <a:t>Copyright © 2017 The Nielsen Company (US), LLC. Confidential and proprietary. Do not distribute.</a:t>
            </a:r>
            <a:endParaRPr lang="en-US" sz="800" b="0" i="0" u="none" strike="noStrike" cap="none" dirty="0">
              <a:solidFill>
                <a:schemeClr val="tx2"/>
              </a:solidFill>
              <a:latin typeface="+mn-lt"/>
              <a:ea typeface="Arial"/>
              <a:cs typeface="Arial"/>
              <a:sym typeface="Open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Page 1 Gree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53180" y="2442550"/>
            <a:ext cx="4017300" cy="65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15000"/>
              </a:lnSpc>
              <a:spcBef>
                <a:spcPts val="800"/>
              </a:spcBef>
              <a:buClr>
                <a:srgbClr val="434343"/>
              </a:buClr>
              <a:buChar char="•"/>
              <a:defRPr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</a:defRPr>
            </a:lvl1pPr>
            <a:lvl2pPr marL="908050" marR="0" lvl="1" indent="-361950" algn="l" rtl="0">
              <a:lnSpc>
                <a:spcPct val="115000"/>
              </a:lnSpc>
              <a:spcBef>
                <a:spcPts val="800"/>
              </a:spcBef>
              <a:buClr>
                <a:srgbClr val="434343"/>
              </a:buClr>
              <a:buChar char="•"/>
              <a:defRPr b="0" i="0" u="none" strike="noStrike" cap="none">
                <a:solidFill>
                  <a:srgbClr val="434343"/>
                </a:solidFill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700"/>
              </a:spcBef>
              <a:buClr>
                <a:srgbClr val="434343"/>
              </a:buClr>
              <a:buChar char="•"/>
              <a:defRPr b="0" i="0" u="none" strike="noStrike" cap="none">
                <a:solidFill>
                  <a:srgbClr val="434343"/>
                </a:solidFill>
              </a:defRPr>
            </a:lvl3pPr>
            <a:lvl4pPr marL="1825625" marR="0" lvl="3" indent="-377825" algn="l" rtl="0">
              <a:lnSpc>
                <a:spcPct val="115000"/>
              </a:lnSpc>
              <a:spcBef>
                <a:spcPts val="700"/>
              </a:spcBef>
              <a:buClr>
                <a:srgbClr val="434343"/>
              </a:buClr>
              <a:buChar char="•"/>
              <a:defRPr b="0" i="0" u="none" strike="noStrike" cap="none">
                <a:solidFill>
                  <a:srgbClr val="434343"/>
                </a:solidFill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700"/>
              </a:spcBef>
              <a:buClr>
                <a:srgbClr val="434343"/>
              </a:buClr>
              <a:buChar char="•"/>
              <a:defRPr b="0" i="0" u="none" strike="noStrike" cap="none">
                <a:solidFill>
                  <a:srgbClr val="434343"/>
                </a:solidFill>
              </a:defRPr>
            </a:lvl5pPr>
            <a:lvl6pPr marL="2514600" marR="0" lvl="5" indent="-101600" algn="l" rtl="0">
              <a:lnSpc>
                <a:spcPct val="115000"/>
              </a:lnSpc>
              <a:spcBef>
                <a:spcPts val="400"/>
              </a:spcBef>
              <a:buClr>
                <a:srgbClr val="434343"/>
              </a:buClr>
              <a:buChar char="•"/>
              <a:defRPr b="0" i="0" u="none" strike="noStrike" cap="none">
                <a:solidFill>
                  <a:srgbClr val="434343"/>
                </a:solidFill>
              </a:defRPr>
            </a:lvl6pPr>
            <a:lvl7pPr marL="2971800" marR="0" lvl="6" indent="-101600" algn="l" rtl="0">
              <a:lnSpc>
                <a:spcPct val="115000"/>
              </a:lnSpc>
              <a:spcBef>
                <a:spcPts val="400"/>
              </a:spcBef>
              <a:buClr>
                <a:srgbClr val="434343"/>
              </a:buClr>
              <a:buChar char="•"/>
              <a:defRPr b="0" i="0" u="none" strike="noStrike" cap="none">
                <a:solidFill>
                  <a:srgbClr val="434343"/>
                </a:solidFill>
              </a:defRPr>
            </a:lvl7pPr>
            <a:lvl8pPr marL="3429000" marR="0" lvl="7" indent="-101600" algn="l" rtl="0">
              <a:lnSpc>
                <a:spcPct val="115000"/>
              </a:lnSpc>
              <a:spcBef>
                <a:spcPts val="400"/>
              </a:spcBef>
              <a:buClr>
                <a:srgbClr val="434343"/>
              </a:buClr>
              <a:buChar char="•"/>
              <a:defRPr b="0" i="0" u="none" strike="noStrike" cap="none">
                <a:solidFill>
                  <a:srgbClr val="434343"/>
                </a:solidFill>
              </a:defRPr>
            </a:lvl8pPr>
            <a:lvl9pPr marL="3886200" marR="0" lvl="8" indent="-101600" algn="l" rtl="0">
              <a:lnSpc>
                <a:spcPct val="115000"/>
              </a:lnSpc>
              <a:spcBef>
                <a:spcPts val="400"/>
              </a:spcBef>
              <a:buClr>
                <a:srgbClr val="434343"/>
              </a:buClr>
              <a:buChar char="•"/>
              <a:defRPr b="0" i="0" u="none" strike="noStrike" cap="none">
                <a:solidFill>
                  <a:srgbClr val="434343"/>
                </a:solidFill>
              </a:defRPr>
            </a:lvl9pPr>
          </a:lstStyle>
          <a:p>
            <a:endParaRPr dirty="0"/>
          </a:p>
        </p:txBody>
      </p:sp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53164" y="1167300"/>
            <a:ext cx="7008900" cy="8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i="0" u="none" strike="noStrike" cap="none">
                <a:latin typeface="Arial"/>
                <a:ea typeface="Arial"/>
                <a:cs typeface="Arial"/>
              </a:defRPr>
            </a:lvl1pPr>
            <a:lvl2pPr lvl="1" indent="0" rtl="0">
              <a:spcBef>
                <a:spcPts val="0"/>
              </a:spcBef>
              <a:buNone/>
              <a:defRPr/>
            </a:lvl2pPr>
            <a:lvl3pPr lvl="2" indent="0" rtl="0">
              <a:spcBef>
                <a:spcPts val="0"/>
              </a:spcBef>
              <a:buNone/>
              <a:defRPr/>
            </a:lvl3pPr>
            <a:lvl4pPr lvl="3" indent="0" rtl="0">
              <a:spcBef>
                <a:spcPts val="0"/>
              </a:spcBef>
              <a:buNone/>
              <a:defRPr/>
            </a:lvl4pPr>
            <a:lvl5pPr lvl="4" indent="0" rtl="0">
              <a:spcBef>
                <a:spcPts val="0"/>
              </a:spcBef>
              <a:buNone/>
              <a:defRPr/>
            </a:lvl5pPr>
            <a:lvl6pPr lvl="5" indent="0" rtl="0">
              <a:spcBef>
                <a:spcPts val="0"/>
              </a:spcBef>
              <a:buNone/>
              <a:defRPr/>
            </a:lvl6pPr>
            <a:lvl7pPr lvl="6" indent="0" rtl="0">
              <a:spcBef>
                <a:spcPts val="0"/>
              </a:spcBef>
              <a:buNone/>
              <a:defRPr/>
            </a:lvl7pPr>
            <a:lvl8pPr lvl="7" indent="0" rtl="0">
              <a:spcBef>
                <a:spcPts val="0"/>
              </a:spcBef>
              <a:buNone/>
              <a:defRPr/>
            </a:lvl8pPr>
            <a:lvl9pPr lvl="8" indent="0" rtl="0">
              <a:spcBef>
                <a:spcPts val="0"/>
              </a:spcBef>
              <a:buNone/>
              <a:defRPr/>
            </a:lvl9pPr>
          </a:lstStyle>
          <a:p>
            <a:endParaRPr dirty="0"/>
          </a:p>
        </p:txBody>
      </p:sp>
      <p:sp>
        <p:nvSpPr>
          <p:cNvPr id="202" name="Shape 202"/>
          <p:cNvSpPr txBox="1">
            <a:spLocks noGrp="1"/>
          </p:cNvSpPr>
          <p:nvPr>
            <p:ph type="subTitle" idx="2"/>
          </p:nvPr>
        </p:nvSpPr>
        <p:spPr>
          <a:xfrm>
            <a:off x="242726" y="2002575"/>
            <a:ext cx="7168500" cy="37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114300" lvl="0" indent="0" rtl="0">
              <a:spcBef>
                <a:spcPts val="0"/>
              </a:spcBef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chivo Narrow"/>
              </a:defRPr>
            </a:lvl1pPr>
            <a:lvl2pPr lvl="1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2pPr>
            <a:lvl3pPr lvl="2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3pPr>
            <a:lvl4pPr lvl="3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4pPr>
            <a:lvl5pPr lvl="4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5pPr>
            <a:lvl6pPr lvl="5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6pPr>
            <a:lvl7pPr lvl="6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7pPr>
            <a:lvl8pPr lvl="7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8pPr>
            <a:lvl9pPr lvl="8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9pPr>
          </a:lstStyle>
          <a:p>
            <a:endParaRPr dirty="0"/>
          </a:p>
        </p:txBody>
      </p:sp>
      <p:pic>
        <p:nvPicPr>
          <p:cNvPr id="203" name="Shape 203" descr="Music_2_Green_RGB_Report_300dpi_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777979"/>
            <a:ext cx="7772400" cy="280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Page 2 Gold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1790175" y="3423824"/>
            <a:ext cx="4308600" cy="592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15000"/>
              </a:lnSpc>
              <a:spcBef>
                <a:spcPts val="800"/>
              </a:spcBef>
              <a:buClr>
                <a:srgbClr val="434343"/>
              </a:buClr>
              <a:buChar char="•"/>
              <a:tabLst/>
              <a:defRPr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</a:defRPr>
            </a:lvl1pPr>
            <a:lvl2pPr marL="908050" marR="0" lvl="1" indent="-361950" algn="l" rtl="0">
              <a:lnSpc>
                <a:spcPct val="115000"/>
              </a:lnSpc>
              <a:spcBef>
                <a:spcPts val="800"/>
              </a:spcBef>
              <a:buClr>
                <a:srgbClr val="434343"/>
              </a:buClr>
              <a:buChar char="•"/>
              <a:defRPr b="0" i="0" u="none" strike="noStrike" cap="none">
                <a:solidFill>
                  <a:srgbClr val="434343"/>
                </a:solidFill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700"/>
              </a:spcBef>
              <a:buClr>
                <a:srgbClr val="434343"/>
              </a:buClr>
              <a:buChar char="•"/>
              <a:defRPr b="0" i="0" u="none" strike="noStrike" cap="none">
                <a:solidFill>
                  <a:srgbClr val="434343"/>
                </a:solidFill>
              </a:defRPr>
            </a:lvl3pPr>
            <a:lvl4pPr marL="1825625" marR="0" lvl="3" indent="-377825" algn="l" rtl="0">
              <a:lnSpc>
                <a:spcPct val="115000"/>
              </a:lnSpc>
              <a:spcBef>
                <a:spcPts val="700"/>
              </a:spcBef>
              <a:buClr>
                <a:srgbClr val="434343"/>
              </a:buClr>
              <a:buChar char="•"/>
              <a:defRPr b="0" i="0" u="none" strike="noStrike" cap="none">
                <a:solidFill>
                  <a:srgbClr val="434343"/>
                </a:solidFill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700"/>
              </a:spcBef>
              <a:buClr>
                <a:srgbClr val="434343"/>
              </a:buClr>
              <a:buChar char="•"/>
              <a:defRPr b="0" i="0" u="none" strike="noStrike" cap="none">
                <a:solidFill>
                  <a:srgbClr val="434343"/>
                </a:solidFill>
              </a:defRPr>
            </a:lvl5pPr>
            <a:lvl6pPr marL="2514600" marR="0" lvl="5" indent="-101600" algn="l" rtl="0">
              <a:lnSpc>
                <a:spcPct val="115000"/>
              </a:lnSpc>
              <a:spcBef>
                <a:spcPts val="400"/>
              </a:spcBef>
              <a:buClr>
                <a:srgbClr val="434343"/>
              </a:buClr>
              <a:buChar char="•"/>
              <a:defRPr b="0" i="0" u="none" strike="noStrike" cap="none">
                <a:solidFill>
                  <a:srgbClr val="434343"/>
                </a:solidFill>
              </a:defRPr>
            </a:lvl6pPr>
            <a:lvl7pPr marL="2971800" marR="0" lvl="6" indent="-101600" algn="l" rtl="0">
              <a:lnSpc>
                <a:spcPct val="115000"/>
              </a:lnSpc>
              <a:spcBef>
                <a:spcPts val="400"/>
              </a:spcBef>
              <a:buClr>
                <a:srgbClr val="434343"/>
              </a:buClr>
              <a:buChar char="•"/>
              <a:defRPr b="0" i="0" u="none" strike="noStrike" cap="none">
                <a:solidFill>
                  <a:srgbClr val="434343"/>
                </a:solidFill>
              </a:defRPr>
            </a:lvl7pPr>
            <a:lvl8pPr marL="3429000" marR="0" lvl="7" indent="-101600" algn="l" rtl="0">
              <a:lnSpc>
                <a:spcPct val="115000"/>
              </a:lnSpc>
              <a:spcBef>
                <a:spcPts val="400"/>
              </a:spcBef>
              <a:buClr>
                <a:srgbClr val="434343"/>
              </a:buClr>
              <a:buChar char="•"/>
              <a:defRPr b="0" i="0" u="none" strike="noStrike" cap="none">
                <a:solidFill>
                  <a:srgbClr val="434343"/>
                </a:solidFill>
              </a:defRPr>
            </a:lvl8pPr>
            <a:lvl9pPr marL="3886200" marR="0" lvl="8" indent="-101600" algn="l" rtl="0">
              <a:lnSpc>
                <a:spcPct val="115000"/>
              </a:lnSpc>
              <a:spcBef>
                <a:spcPts val="400"/>
              </a:spcBef>
              <a:buClr>
                <a:srgbClr val="434343"/>
              </a:buClr>
              <a:buChar char="•"/>
              <a:defRPr b="0" i="0" u="none" strike="noStrike" cap="none">
                <a:solidFill>
                  <a:srgbClr val="434343"/>
                </a:solidFill>
              </a:defRPr>
            </a:lvl9pPr>
          </a:lstStyle>
          <a:p>
            <a:endParaRPr dirty="0"/>
          </a:p>
        </p:txBody>
      </p:sp>
      <p:sp>
        <p:nvSpPr>
          <p:cNvPr id="222" name="Shape 222"/>
          <p:cNvSpPr txBox="1">
            <a:spLocks noGrp="1"/>
          </p:cNvSpPr>
          <p:nvPr>
            <p:ph type="subTitle" idx="2"/>
          </p:nvPr>
        </p:nvSpPr>
        <p:spPr>
          <a:xfrm>
            <a:off x="1790175" y="2957315"/>
            <a:ext cx="4278300" cy="37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None/>
              <a:defRPr sz="2000">
                <a:latin typeface="Arial"/>
                <a:ea typeface="Arial"/>
                <a:cs typeface="Arial"/>
                <a:sym typeface="Archivo Narrow"/>
              </a:defRPr>
            </a:lvl1pPr>
            <a:lvl2pPr lvl="1" rtl="0">
              <a:spcBef>
                <a:spcPts val="0"/>
              </a:spcBef>
              <a:buNone/>
              <a:defRPr sz="2000">
                <a:latin typeface="Archivo Narrow"/>
                <a:ea typeface="Archivo Narrow"/>
                <a:cs typeface="Archivo Narrow"/>
                <a:sym typeface="Archivo Narrow"/>
              </a:defRPr>
            </a:lvl2pPr>
            <a:lvl3pPr lvl="2" rtl="0">
              <a:spcBef>
                <a:spcPts val="0"/>
              </a:spcBef>
              <a:buNone/>
              <a:defRPr sz="2000">
                <a:latin typeface="Archivo Narrow"/>
                <a:ea typeface="Archivo Narrow"/>
                <a:cs typeface="Archivo Narrow"/>
                <a:sym typeface="Archivo Narrow"/>
              </a:defRPr>
            </a:lvl3pPr>
            <a:lvl4pPr lvl="3" rtl="0">
              <a:spcBef>
                <a:spcPts val="0"/>
              </a:spcBef>
              <a:buNone/>
              <a:defRPr sz="2000">
                <a:latin typeface="Archivo Narrow"/>
                <a:ea typeface="Archivo Narrow"/>
                <a:cs typeface="Archivo Narrow"/>
                <a:sym typeface="Archivo Narrow"/>
              </a:defRPr>
            </a:lvl4pPr>
            <a:lvl5pPr lvl="4" rtl="0">
              <a:spcBef>
                <a:spcPts val="0"/>
              </a:spcBef>
              <a:buNone/>
              <a:defRPr sz="2000">
                <a:latin typeface="Archivo Narrow"/>
                <a:ea typeface="Archivo Narrow"/>
                <a:cs typeface="Archivo Narrow"/>
                <a:sym typeface="Archivo Narrow"/>
              </a:defRPr>
            </a:lvl5pPr>
            <a:lvl6pPr lvl="5" rtl="0">
              <a:spcBef>
                <a:spcPts val="0"/>
              </a:spcBef>
              <a:buNone/>
              <a:defRPr sz="2000">
                <a:latin typeface="Archivo Narrow"/>
                <a:ea typeface="Archivo Narrow"/>
                <a:cs typeface="Archivo Narrow"/>
                <a:sym typeface="Archivo Narrow"/>
              </a:defRPr>
            </a:lvl6pPr>
            <a:lvl7pPr lvl="6" rtl="0">
              <a:spcBef>
                <a:spcPts val="0"/>
              </a:spcBef>
              <a:buNone/>
              <a:defRPr sz="2000">
                <a:latin typeface="Archivo Narrow"/>
                <a:ea typeface="Archivo Narrow"/>
                <a:cs typeface="Archivo Narrow"/>
                <a:sym typeface="Archivo Narrow"/>
              </a:defRPr>
            </a:lvl7pPr>
            <a:lvl8pPr lvl="7" rtl="0">
              <a:spcBef>
                <a:spcPts val="0"/>
              </a:spcBef>
              <a:buNone/>
              <a:defRPr sz="2000">
                <a:latin typeface="Archivo Narrow"/>
                <a:ea typeface="Archivo Narrow"/>
                <a:cs typeface="Archivo Narrow"/>
                <a:sym typeface="Archivo Narrow"/>
              </a:defRPr>
            </a:lvl8pPr>
            <a:lvl9pPr lvl="8" rtl="0">
              <a:spcBef>
                <a:spcPts val="0"/>
              </a:spcBef>
              <a:buNone/>
              <a:defRPr sz="2000">
                <a:latin typeface="Archivo Narrow"/>
                <a:ea typeface="Archivo Narrow"/>
                <a:cs typeface="Archivo Narrow"/>
                <a:sym typeface="Archivo Narrow"/>
              </a:defRPr>
            </a:lvl9pPr>
          </a:lstStyle>
          <a:p>
            <a:endParaRPr dirty="0"/>
          </a:p>
        </p:txBody>
      </p:sp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1759824" y="1797775"/>
            <a:ext cx="4338900" cy="1335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</a:defRPr>
            </a:lvl1pPr>
            <a:lvl2pPr lvl="1" rtl="0">
              <a:spcBef>
                <a:spcPts val="0"/>
              </a:spcBef>
              <a:buNone/>
              <a:defRPr sz="4400"/>
            </a:lvl2pPr>
            <a:lvl3pPr lvl="2" rtl="0">
              <a:spcBef>
                <a:spcPts val="0"/>
              </a:spcBef>
              <a:buNone/>
              <a:defRPr sz="4400"/>
            </a:lvl3pPr>
            <a:lvl4pPr lvl="3" rtl="0">
              <a:spcBef>
                <a:spcPts val="0"/>
              </a:spcBef>
              <a:buNone/>
              <a:defRPr sz="4400"/>
            </a:lvl4pPr>
            <a:lvl5pPr lvl="4" rtl="0">
              <a:spcBef>
                <a:spcPts val="0"/>
              </a:spcBef>
              <a:buNone/>
              <a:defRPr sz="4400"/>
            </a:lvl5pPr>
            <a:lvl6pPr lvl="5" rtl="0">
              <a:spcBef>
                <a:spcPts val="0"/>
              </a:spcBef>
              <a:buNone/>
              <a:defRPr sz="4400"/>
            </a:lvl6pPr>
            <a:lvl7pPr lvl="6" rtl="0">
              <a:spcBef>
                <a:spcPts val="0"/>
              </a:spcBef>
              <a:buNone/>
              <a:defRPr sz="4400"/>
            </a:lvl7pPr>
            <a:lvl8pPr lvl="7" rtl="0">
              <a:spcBef>
                <a:spcPts val="0"/>
              </a:spcBef>
              <a:buNone/>
              <a:defRPr sz="4400"/>
            </a:lvl8pPr>
            <a:lvl9pPr lvl="8" rtl="0">
              <a:spcBef>
                <a:spcPts val="0"/>
              </a:spcBef>
              <a:buNone/>
              <a:defRPr sz="4400"/>
            </a:lvl9pPr>
          </a:lstStyle>
          <a:p>
            <a:endParaRPr dirty="0"/>
          </a:p>
        </p:txBody>
      </p:sp>
      <p:pic>
        <p:nvPicPr>
          <p:cNvPr id="224" name="Shape 224" descr="Music_2_Gold_RGB_Report_300dpi_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777979"/>
            <a:ext cx="7772400" cy="280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port Cover Image Eyebrow Green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 descr="AfricanAmerican_Family_DiningArea_06433_Green_Report_USLetter_300dp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13831" y="3568720"/>
            <a:ext cx="6136200" cy="56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defRPr sz="20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lvl="1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2pPr>
            <a:lvl3pPr lvl="2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3pPr>
            <a:lvl4pPr lvl="3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4pPr>
            <a:lvl5pPr lvl="4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5pPr>
            <a:lvl6pPr lvl="5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6pPr>
            <a:lvl7pPr lvl="6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7pPr>
            <a:lvl8pPr lvl="7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8pPr>
            <a:lvl9pPr lvl="8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496326" y="916993"/>
            <a:ext cx="2179500" cy="487800"/>
          </a:xfrm>
          <a:prstGeom prst="rect">
            <a:avLst/>
          </a:prstGeom>
          <a:solidFill>
            <a:schemeClr val="accent1"/>
          </a:solidFill>
        </p:spPr>
        <p:txBody>
          <a:bodyPr lIns="91425" tIns="91425" rIns="91425" bIns="91425" anchor="ctr" anchorCtr="0"/>
          <a:lstStyle>
            <a:lvl1pPr marL="115888" lvl="0" indent="-1588" rtl="0">
              <a:spcBef>
                <a:spcPts val="0"/>
              </a:spcBef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chivo Narrow"/>
              </a:defRPr>
            </a:lvl1pPr>
            <a:lvl2pPr lvl="1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2pPr>
            <a:lvl3pPr lvl="2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3pPr>
            <a:lvl4pPr lvl="3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4pPr>
            <a:lvl5pPr lvl="4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5pPr>
            <a:lvl6pPr lvl="5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6pPr>
            <a:lvl7pPr lvl="6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7pPr>
            <a:lvl8pPr lvl="7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8pPr>
            <a:lvl9pPr lvl="8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9pPr>
          </a:lstStyle>
          <a:p>
            <a:endParaRPr dirty="0"/>
          </a:p>
        </p:txBody>
      </p:sp>
      <p:pic>
        <p:nvPicPr>
          <p:cNvPr id="36" name="Shape 36" descr="N-Element-Tab-White_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200" y="-4855"/>
            <a:ext cx="377094" cy="53825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>
            <a:spLocks noGrp="1"/>
          </p:cNvSpPr>
          <p:nvPr>
            <p:ph type="title" idx="2"/>
          </p:nvPr>
        </p:nvSpPr>
        <p:spPr>
          <a:xfrm>
            <a:off x="390099" y="1399400"/>
            <a:ext cx="6136200" cy="75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6200" b="1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lvl="1" rtl="0">
              <a:spcBef>
                <a:spcPts val="0"/>
              </a:spcBef>
              <a:buNone/>
              <a:defRPr sz="6200" b="1"/>
            </a:lvl2pPr>
            <a:lvl3pPr lvl="2" rtl="0">
              <a:spcBef>
                <a:spcPts val="0"/>
              </a:spcBef>
              <a:buNone/>
              <a:defRPr sz="6200" b="1"/>
            </a:lvl3pPr>
            <a:lvl4pPr lvl="3" rtl="0">
              <a:spcBef>
                <a:spcPts val="0"/>
              </a:spcBef>
              <a:buNone/>
              <a:defRPr sz="6200" b="1"/>
            </a:lvl4pPr>
            <a:lvl5pPr lvl="4" rtl="0">
              <a:spcBef>
                <a:spcPts val="0"/>
              </a:spcBef>
              <a:buNone/>
              <a:defRPr sz="6200" b="1"/>
            </a:lvl5pPr>
            <a:lvl6pPr lvl="5" rtl="0">
              <a:spcBef>
                <a:spcPts val="0"/>
              </a:spcBef>
              <a:buNone/>
              <a:defRPr sz="6200" b="1"/>
            </a:lvl6pPr>
            <a:lvl7pPr lvl="6" rtl="0">
              <a:spcBef>
                <a:spcPts val="0"/>
              </a:spcBef>
              <a:buNone/>
              <a:defRPr sz="6200" b="1"/>
            </a:lvl7pPr>
            <a:lvl8pPr lvl="7" rtl="0">
              <a:spcBef>
                <a:spcPts val="0"/>
              </a:spcBef>
              <a:buNone/>
              <a:defRPr sz="6200" b="1"/>
            </a:lvl8pPr>
            <a:lvl9pPr lvl="8" rtl="0">
              <a:spcBef>
                <a:spcPts val="0"/>
              </a:spcBef>
              <a:buNone/>
              <a:defRPr sz="6200" b="1"/>
            </a:lvl9pPr>
          </a:lstStyle>
          <a:p>
            <a:endParaRPr dirty="0"/>
          </a:p>
        </p:txBody>
      </p:sp>
      <p:pic>
        <p:nvPicPr>
          <p:cNvPr id="39" name="Shape 39" descr="Music_2_Green_RGB_Report_300dpi_STRIP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777979"/>
            <a:ext cx="7772400" cy="28041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5"/>
          <p:cNvSpPr/>
          <p:nvPr userDrawn="1"/>
        </p:nvSpPr>
        <p:spPr>
          <a:xfrm>
            <a:off x="371300" y="9474478"/>
            <a:ext cx="6474000" cy="2198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 smtClean="0">
                <a:solidFill>
                  <a:schemeClr val="tx2"/>
                </a:solidFill>
                <a:latin typeface="+mn-lt"/>
                <a:ea typeface="Arial"/>
                <a:cs typeface="Arial"/>
                <a:sym typeface="Open Sans"/>
              </a:rPr>
              <a:t>Copyright © 2017 The Nielsen Company (US), LLC. Confidential and proprietary. Do not distribute.</a:t>
            </a:r>
            <a:endParaRPr lang="en-US" sz="800" b="0" i="0" u="none" strike="noStrike" cap="none" dirty="0">
              <a:solidFill>
                <a:schemeClr val="tx2"/>
              </a:solidFill>
              <a:latin typeface="+mn-lt"/>
              <a:ea typeface="Arial"/>
              <a:cs typeface="Arial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port Cover Image Eyebrow Gold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 descr="AfricanAmerican_Family_DiningArea_06433_Gold_Report_USLetter_300dp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13831" y="3568720"/>
            <a:ext cx="6136200" cy="56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defRPr sz="20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lvl="1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2pPr>
            <a:lvl3pPr lvl="2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3pPr>
            <a:lvl4pPr lvl="3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4pPr>
            <a:lvl5pPr lvl="4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5pPr>
            <a:lvl6pPr lvl="5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6pPr>
            <a:lvl7pPr lvl="6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7pPr>
            <a:lvl8pPr lvl="7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8pPr>
            <a:lvl9pPr lvl="8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496326" y="916993"/>
            <a:ext cx="2179500" cy="487800"/>
          </a:xfrm>
          <a:prstGeom prst="rect">
            <a:avLst/>
          </a:prstGeom>
          <a:solidFill>
            <a:schemeClr val="accent1"/>
          </a:solidFill>
        </p:spPr>
        <p:txBody>
          <a:bodyPr lIns="91425" tIns="91425" rIns="91425" bIns="91425" anchor="ctr" anchorCtr="0"/>
          <a:lstStyle>
            <a:lvl1pPr marL="115888" lvl="0" indent="-1588" rtl="0">
              <a:spcBef>
                <a:spcPts val="0"/>
              </a:spcBef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chivo Narrow"/>
              </a:defRPr>
            </a:lvl1pPr>
            <a:lvl2pPr lvl="1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2pPr>
            <a:lvl3pPr lvl="2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3pPr>
            <a:lvl4pPr lvl="3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4pPr>
            <a:lvl5pPr lvl="4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5pPr>
            <a:lvl6pPr lvl="5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6pPr>
            <a:lvl7pPr lvl="6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7pPr>
            <a:lvl8pPr lvl="7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8pPr>
            <a:lvl9pPr lvl="8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9pPr>
          </a:lstStyle>
          <a:p>
            <a:endParaRPr dirty="0"/>
          </a:p>
        </p:txBody>
      </p:sp>
      <p:pic>
        <p:nvPicPr>
          <p:cNvPr id="44" name="Shape 44" descr="N-Element-Tab-White_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200" y="-4855"/>
            <a:ext cx="377094" cy="53825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>
            <a:spLocks noGrp="1"/>
          </p:cNvSpPr>
          <p:nvPr>
            <p:ph type="title" idx="2"/>
          </p:nvPr>
        </p:nvSpPr>
        <p:spPr>
          <a:xfrm>
            <a:off x="390099" y="1399400"/>
            <a:ext cx="6136200" cy="75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6200" b="1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lvl="1" rtl="0">
              <a:spcBef>
                <a:spcPts val="0"/>
              </a:spcBef>
              <a:buNone/>
              <a:defRPr sz="6200" b="1"/>
            </a:lvl2pPr>
            <a:lvl3pPr lvl="2" rtl="0">
              <a:spcBef>
                <a:spcPts val="0"/>
              </a:spcBef>
              <a:buNone/>
              <a:defRPr sz="6200" b="1"/>
            </a:lvl3pPr>
            <a:lvl4pPr lvl="3" rtl="0">
              <a:spcBef>
                <a:spcPts val="0"/>
              </a:spcBef>
              <a:buNone/>
              <a:defRPr sz="6200" b="1"/>
            </a:lvl4pPr>
            <a:lvl5pPr lvl="4" rtl="0">
              <a:spcBef>
                <a:spcPts val="0"/>
              </a:spcBef>
              <a:buNone/>
              <a:defRPr sz="6200" b="1"/>
            </a:lvl5pPr>
            <a:lvl6pPr lvl="5" rtl="0">
              <a:spcBef>
                <a:spcPts val="0"/>
              </a:spcBef>
              <a:buNone/>
              <a:defRPr sz="6200" b="1"/>
            </a:lvl6pPr>
            <a:lvl7pPr lvl="6" rtl="0">
              <a:spcBef>
                <a:spcPts val="0"/>
              </a:spcBef>
              <a:buNone/>
              <a:defRPr sz="6200" b="1"/>
            </a:lvl7pPr>
            <a:lvl8pPr lvl="7" rtl="0">
              <a:spcBef>
                <a:spcPts val="0"/>
              </a:spcBef>
              <a:buNone/>
              <a:defRPr sz="6200" b="1"/>
            </a:lvl8pPr>
            <a:lvl9pPr lvl="8" rtl="0">
              <a:spcBef>
                <a:spcPts val="0"/>
              </a:spcBef>
              <a:buNone/>
              <a:defRPr sz="6200" b="1"/>
            </a:lvl9pPr>
          </a:lstStyle>
          <a:p>
            <a:endParaRPr dirty="0"/>
          </a:p>
        </p:txBody>
      </p:sp>
      <p:pic>
        <p:nvPicPr>
          <p:cNvPr id="47" name="Shape 47" descr="Music_2_Gold_RGB_Report_300dpi_STRIP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777979"/>
            <a:ext cx="7772400" cy="28041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5"/>
          <p:cNvSpPr/>
          <p:nvPr userDrawn="1"/>
        </p:nvSpPr>
        <p:spPr>
          <a:xfrm>
            <a:off x="371300" y="9474478"/>
            <a:ext cx="6474000" cy="2198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 smtClean="0">
                <a:solidFill>
                  <a:schemeClr val="tx2"/>
                </a:solidFill>
                <a:latin typeface="+mn-lt"/>
                <a:ea typeface="Arial"/>
                <a:cs typeface="Arial"/>
                <a:sym typeface="Open Sans"/>
              </a:rPr>
              <a:t>Copyright © 2017 The Nielsen Company (US), LLC. Confidential and proprietary. Do not distribute.</a:t>
            </a:r>
            <a:endParaRPr lang="en-US" sz="800" b="0" i="0" u="none" strike="noStrike" cap="none" dirty="0">
              <a:solidFill>
                <a:schemeClr val="tx2"/>
              </a:solidFill>
              <a:latin typeface="+mn-lt"/>
              <a:ea typeface="Arial"/>
              <a:cs typeface="Arial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port Cover Image Eyebrow Red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49" descr="AfricanAmerican_Family_DiningArea_06433_red_Report_USLetter_300dp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777979"/>
            <a:ext cx="7772400" cy="28041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13831" y="3568720"/>
            <a:ext cx="6136200" cy="56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defRPr sz="20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lvl="1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2pPr>
            <a:lvl3pPr lvl="2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3pPr>
            <a:lvl4pPr lvl="3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4pPr>
            <a:lvl5pPr lvl="4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5pPr>
            <a:lvl6pPr lvl="5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6pPr>
            <a:lvl7pPr lvl="6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7pPr>
            <a:lvl8pPr lvl="7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8pPr>
            <a:lvl9pPr lvl="8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496326" y="916993"/>
            <a:ext cx="2179500" cy="487800"/>
          </a:xfrm>
          <a:prstGeom prst="rect">
            <a:avLst/>
          </a:prstGeom>
          <a:solidFill>
            <a:schemeClr val="accent1"/>
          </a:solidFill>
        </p:spPr>
        <p:txBody>
          <a:bodyPr lIns="91425" tIns="91425" rIns="91425" bIns="91425" anchor="ctr" anchorCtr="0"/>
          <a:lstStyle>
            <a:lvl1pPr marL="115888" lvl="0" indent="-1588" rtl="0">
              <a:spcBef>
                <a:spcPts val="0"/>
              </a:spcBef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chivo Narrow"/>
              </a:defRPr>
            </a:lvl1pPr>
            <a:lvl2pPr lvl="1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2pPr>
            <a:lvl3pPr lvl="2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3pPr>
            <a:lvl4pPr lvl="3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4pPr>
            <a:lvl5pPr lvl="4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5pPr>
            <a:lvl6pPr lvl="5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6pPr>
            <a:lvl7pPr lvl="6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7pPr>
            <a:lvl8pPr lvl="7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8pPr>
            <a:lvl9pPr lvl="8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9pPr>
          </a:lstStyle>
          <a:p>
            <a:endParaRPr dirty="0"/>
          </a:p>
        </p:txBody>
      </p:sp>
      <p:pic>
        <p:nvPicPr>
          <p:cNvPr id="53" name="Shape 53" descr="N-Element-Tab-White_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4200" y="-4855"/>
            <a:ext cx="377094" cy="53825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>
            <a:spLocks noGrp="1"/>
          </p:cNvSpPr>
          <p:nvPr>
            <p:ph type="title" idx="2"/>
          </p:nvPr>
        </p:nvSpPr>
        <p:spPr>
          <a:xfrm>
            <a:off x="390099" y="1399400"/>
            <a:ext cx="6136200" cy="75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6200" b="1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lvl="1" rtl="0">
              <a:spcBef>
                <a:spcPts val="0"/>
              </a:spcBef>
              <a:buNone/>
              <a:defRPr sz="6200" b="1"/>
            </a:lvl2pPr>
            <a:lvl3pPr lvl="2" rtl="0">
              <a:spcBef>
                <a:spcPts val="0"/>
              </a:spcBef>
              <a:buNone/>
              <a:defRPr sz="6200" b="1"/>
            </a:lvl3pPr>
            <a:lvl4pPr lvl="3" rtl="0">
              <a:spcBef>
                <a:spcPts val="0"/>
              </a:spcBef>
              <a:buNone/>
              <a:defRPr sz="6200" b="1"/>
            </a:lvl4pPr>
            <a:lvl5pPr lvl="4" rtl="0">
              <a:spcBef>
                <a:spcPts val="0"/>
              </a:spcBef>
              <a:buNone/>
              <a:defRPr sz="6200" b="1"/>
            </a:lvl5pPr>
            <a:lvl6pPr lvl="5" rtl="0">
              <a:spcBef>
                <a:spcPts val="0"/>
              </a:spcBef>
              <a:buNone/>
              <a:defRPr sz="6200" b="1"/>
            </a:lvl6pPr>
            <a:lvl7pPr lvl="6" rtl="0">
              <a:spcBef>
                <a:spcPts val="0"/>
              </a:spcBef>
              <a:buNone/>
              <a:defRPr sz="6200" b="1"/>
            </a:lvl7pPr>
            <a:lvl8pPr lvl="7" rtl="0">
              <a:spcBef>
                <a:spcPts val="0"/>
              </a:spcBef>
              <a:buNone/>
              <a:defRPr sz="6200" b="1"/>
            </a:lvl8pPr>
            <a:lvl9pPr lvl="8" rtl="0">
              <a:spcBef>
                <a:spcPts val="0"/>
              </a:spcBef>
              <a:buNone/>
              <a:defRPr sz="6200" b="1"/>
            </a:lvl9pPr>
          </a:lstStyle>
          <a:p>
            <a:endParaRPr dirty="0"/>
          </a:p>
        </p:txBody>
      </p:sp>
      <p:sp>
        <p:nvSpPr>
          <p:cNvPr id="9" name="Shape 15"/>
          <p:cNvSpPr/>
          <p:nvPr userDrawn="1"/>
        </p:nvSpPr>
        <p:spPr>
          <a:xfrm>
            <a:off x="371300" y="9474478"/>
            <a:ext cx="6474000" cy="2198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 smtClean="0">
                <a:solidFill>
                  <a:schemeClr val="tx2"/>
                </a:solidFill>
                <a:latin typeface="+mn-lt"/>
                <a:ea typeface="Arial"/>
                <a:cs typeface="Arial"/>
                <a:sym typeface="Open Sans"/>
              </a:rPr>
              <a:t>Copyright © 2017 The Nielsen Company (US), LLC. Confidential and proprietary. Do not distribute.</a:t>
            </a:r>
            <a:endParaRPr lang="en-US" sz="800" b="0" i="0" u="none" strike="noStrike" cap="none" dirty="0">
              <a:solidFill>
                <a:schemeClr val="tx2"/>
              </a:solidFill>
              <a:latin typeface="+mn-lt"/>
              <a:ea typeface="Arial"/>
              <a:cs typeface="Arial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port Cover Image Purple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 descr="AfricanAmerican_Family_DiningArea_06433_Purple_Report_USLetter_300dp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 descr="Music_2_Purple_RGB_Report_300dpi_STRI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777979"/>
            <a:ext cx="7772400" cy="28041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13831" y="3035320"/>
            <a:ext cx="6136200" cy="56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defRPr sz="20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lvl="1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2pPr>
            <a:lvl3pPr lvl="2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3pPr>
            <a:lvl4pPr lvl="3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4pPr>
            <a:lvl5pPr lvl="4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5pPr>
            <a:lvl6pPr lvl="5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6pPr>
            <a:lvl7pPr lvl="6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7pPr>
            <a:lvl8pPr lvl="7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8pPr>
            <a:lvl9pPr lvl="8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  <p:pic>
        <p:nvPicPr>
          <p:cNvPr id="67" name="Shape 67" descr="N-Element-Tab-White_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4200" y="-4855"/>
            <a:ext cx="377094" cy="53825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>
            <a:spLocks noGrp="1"/>
          </p:cNvSpPr>
          <p:nvPr>
            <p:ph type="title" idx="2"/>
          </p:nvPr>
        </p:nvSpPr>
        <p:spPr>
          <a:xfrm>
            <a:off x="390099" y="866000"/>
            <a:ext cx="6136200" cy="75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6200" b="1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lvl="1" rtl="0">
              <a:spcBef>
                <a:spcPts val="0"/>
              </a:spcBef>
              <a:buNone/>
              <a:defRPr sz="6200" b="1"/>
            </a:lvl2pPr>
            <a:lvl3pPr lvl="2" rtl="0">
              <a:spcBef>
                <a:spcPts val="0"/>
              </a:spcBef>
              <a:buNone/>
              <a:defRPr sz="6200" b="1"/>
            </a:lvl3pPr>
            <a:lvl4pPr lvl="3" rtl="0">
              <a:spcBef>
                <a:spcPts val="0"/>
              </a:spcBef>
              <a:buNone/>
              <a:defRPr sz="6200" b="1"/>
            </a:lvl4pPr>
            <a:lvl5pPr lvl="4" rtl="0">
              <a:spcBef>
                <a:spcPts val="0"/>
              </a:spcBef>
              <a:buNone/>
              <a:defRPr sz="6200" b="1"/>
            </a:lvl5pPr>
            <a:lvl6pPr lvl="5" rtl="0">
              <a:spcBef>
                <a:spcPts val="0"/>
              </a:spcBef>
              <a:buNone/>
              <a:defRPr sz="6200" b="1"/>
            </a:lvl6pPr>
            <a:lvl7pPr lvl="6" rtl="0">
              <a:spcBef>
                <a:spcPts val="0"/>
              </a:spcBef>
              <a:buNone/>
              <a:defRPr sz="6200" b="1"/>
            </a:lvl7pPr>
            <a:lvl8pPr lvl="7" rtl="0">
              <a:spcBef>
                <a:spcPts val="0"/>
              </a:spcBef>
              <a:buNone/>
              <a:defRPr sz="6200" b="1"/>
            </a:lvl8pPr>
            <a:lvl9pPr lvl="8" rtl="0">
              <a:spcBef>
                <a:spcPts val="0"/>
              </a:spcBef>
              <a:buNone/>
              <a:defRPr sz="6200" b="1"/>
            </a:lvl9pPr>
          </a:lstStyle>
          <a:p>
            <a:endParaRPr dirty="0"/>
          </a:p>
        </p:txBody>
      </p:sp>
      <p:sp>
        <p:nvSpPr>
          <p:cNvPr id="8" name="Shape 15"/>
          <p:cNvSpPr/>
          <p:nvPr userDrawn="1"/>
        </p:nvSpPr>
        <p:spPr>
          <a:xfrm>
            <a:off x="371300" y="9474478"/>
            <a:ext cx="6474000" cy="2198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 smtClean="0">
                <a:solidFill>
                  <a:schemeClr val="tx2"/>
                </a:solidFill>
                <a:latin typeface="+mn-lt"/>
                <a:ea typeface="Arial"/>
                <a:cs typeface="Arial"/>
                <a:sym typeface="Open Sans"/>
              </a:rPr>
              <a:t>Copyright © 2017 The Nielsen Company (US), LLC. Confidential and proprietary. Do not distribute.</a:t>
            </a:r>
            <a:endParaRPr lang="en-US" sz="800" b="0" i="0" u="none" strike="noStrike" cap="none" dirty="0">
              <a:solidFill>
                <a:schemeClr val="tx2"/>
              </a:solidFill>
              <a:latin typeface="+mn-lt"/>
              <a:ea typeface="Arial"/>
              <a:cs typeface="Arial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port Cover Image Green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 descr="AfricanAmerican_Family_DiningArea_06433_Green_Report_USLetter_300dp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 descr="Music_2_Green_RGB_Report_300dpi_STRI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777979"/>
            <a:ext cx="7772400" cy="28041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13831" y="3035320"/>
            <a:ext cx="6136200" cy="56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defRPr sz="20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lvl="1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2pPr>
            <a:lvl3pPr lvl="2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3pPr>
            <a:lvl4pPr lvl="3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4pPr>
            <a:lvl5pPr lvl="4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5pPr>
            <a:lvl6pPr lvl="5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6pPr>
            <a:lvl7pPr lvl="6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7pPr>
            <a:lvl8pPr lvl="7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8pPr>
            <a:lvl9pPr lvl="8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  <p:pic>
        <p:nvPicPr>
          <p:cNvPr id="74" name="Shape 74" descr="N-Element-Tab-White_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4200" y="-4855"/>
            <a:ext cx="377094" cy="53825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>
            <a:spLocks noGrp="1"/>
          </p:cNvSpPr>
          <p:nvPr>
            <p:ph type="title" idx="2"/>
          </p:nvPr>
        </p:nvSpPr>
        <p:spPr>
          <a:xfrm>
            <a:off x="390099" y="866000"/>
            <a:ext cx="6136200" cy="75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6200" b="1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lvl="1" rtl="0">
              <a:spcBef>
                <a:spcPts val="0"/>
              </a:spcBef>
              <a:buNone/>
              <a:defRPr sz="6200" b="1"/>
            </a:lvl2pPr>
            <a:lvl3pPr lvl="2" rtl="0">
              <a:spcBef>
                <a:spcPts val="0"/>
              </a:spcBef>
              <a:buNone/>
              <a:defRPr sz="6200" b="1"/>
            </a:lvl3pPr>
            <a:lvl4pPr lvl="3" rtl="0">
              <a:spcBef>
                <a:spcPts val="0"/>
              </a:spcBef>
              <a:buNone/>
              <a:defRPr sz="6200" b="1"/>
            </a:lvl4pPr>
            <a:lvl5pPr lvl="4" rtl="0">
              <a:spcBef>
                <a:spcPts val="0"/>
              </a:spcBef>
              <a:buNone/>
              <a:defRPr sz="6200" b="1"/>
            </a:lvl5pPr>
            <a:lvl6pPr lvl="5" rtl="0">
              <a:spcBef>
                <a:spcPts val="0"/>
              </a:spcBef>
              <a:buNone/>
              <a:defRPr sz="6200" b="1"/>
            </a:lvl6pPr>
            <a:lvl7pPr lvl="6" rtl="0">
              <a:spcBef>
                <a:spcPts val="0"/>
              </a:spcBef>
              <a:buNone/>
              <a:defRPr sz="6200" b="1"/>
            </a:lvl7pPr>
            <a:lvl8pPr lvl="7" rtl="0">
              <a:spcBef>
                <a:spcPts val="0"/>
              </a:spcBef>
              <a:buNone/>
              <a:defRPr sz="6200" b="1"/>
            </a:lvl8pPr>
            <a:lvl9pPr lvl="8" rtl="0">
              <a:spcBef>
                <a:spcPts val="0"/>
              </a:spcBef>
              <a:buNone/>
              <a:defRPr sz="6200" b="1"/>
            </a:lvl9pPr>
          </a:lstStyle>
          <a:p>
            <a:endParaRPr dirty="0"/>
          </a:p>
        </p:txBody>
      </p:sp>
      <p:sp>
        <p:nvSpPr>
          <p:cNvPr id="8" name="Shape 15"/>
          <p:cNvSpPr/>
          <p:nvPr userDrawn="1"/>
        </p:nvSpPr>
        <p:spPr>
          <a:xfrm>
            <a:off x="371300" y="9474478"/>
            <a:ext cx="6474000" cy="2198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 smtClean="0">
                <a:solidFill>
                  <a:schemeClr val="tx2"/>
                </a:solidFill>
                <a:latin typeface="+mn-lt"/>
                <a:ea typeface="Arial"/>
                <a:cs typeface="Arial"/>
                <a:sym typeface="Open Sans"/>
              </a:rPr>
              <a:t>Copyright © 2017 The Nielsen Company (US), LLC. Confidential and proprietary. Do not distribute.</a:t>
            </a:r>
            <a:endParaRPr lang="en-US" sz="800" b="0" i="0" u="none" strike="noStrike" cap="none" dirty="0">
              <a:solidFill>
                <a:schemeClr val="tx2"/>
              </a:solidFill>
              <a:latin typeface="+mn-lt"/>
              <a:ea typeface="Arial"/>
              <a:cs typeface="Arial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port Cover Image Gold"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 descr="AfricanAmerican_Family_DiningArea_06433_Gold_Report_USLetter_300dp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 descr="Music_2_Gold_RGB_Report_300dpi_STRI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777979"/>
            <a:ext cx="7772400" cy="28041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13831" y="3035320"/>
            <a:ext cx="6136200" cy="56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defRPr sz="20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lvl="1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2pPr>
            <a:lvl3pPr lvl="2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3pPr>
            <a:lvl4pPr lvl="3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4pPr>
            <a:lvl5pPr lvl="4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5pPr>
            <a:lvl6pPr lvl="5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6pPr>
            <a:lvl7pPr lvl="6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7pPr>
            <a:lvl8pPr lvl="7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8pPr>
            <a:lvl9pPr lvl="8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  <p:pic>
        <p:nvPicPr>
          <p:cNvPr id="81" name="Shape 81" descr="N-Element-Tab-White_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4200" y="-4855"/>
            <a:ext cx="377094" cy="53825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>
            <a:spLocks noGrp="1"/>
          </p:cNvSpPr>
          <p:nvPr>
            <p:ph type="title" idx="2"/>
          </p:nvPr>
        </p:nvSpPr>
        <p:spPr>
          <a:xfrm>
            <a:off x="390099" y="866000"/>
            <a:ext cx="6136200" cy="75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6200" b="1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lvl="1" rtl="0">
              <a:spcBef>
                <a:spcPts val="0"/>
              </a:spcBef>
              <a:buNone/>
              <a:defRPr sz="6200" b="1"/>
            </a:lvl2pPr>
            <a:lvl3pPr lvl="2" rtl="0">
              <a:spcBef>
                <a:spcPts val="0"/>
              </a:spcBef>
              <a:buNone/>
              <a:defRPr sz="6200" b="1"/>
            </a:lvl3pPr>
            <a:lvl4pPr lvl="3" rtl="0">
              <a:spcBef>
                <a:spcPts val="0"/>
              </a:spcBef>
              <a:buNone/>
              <a:defRPr sz="6200" b="1"/>
            </a:lvl4pPr>
            <a:lvl5pPr lvl="4" rtl="0">
              <a:spcBef>
                <a:spcPts val="0"/>
              </a:spcBef>
              <a:buNone/>
              <a:defRPr sz="6200" b="1"/>
            </a:lvl5pPr>
            <a:lvl6pPr lvl="5" rtl="0">
              <a:spcBef>
                <a:spcPts val="0"/>
              </a:spcBef>
              <a:buNone/>
              <a:defRPr sz="6200" b="1"/>
            </a:lvl6pPr>
            <a:lvl7pPr lvl="6" rtl="0">
              <a:spcBef>
                <a:spcPts val="0"/>
              </a:spcBef>
              <a:buNone/>
              <a:defRPr sz="6200" b="1"/>
            </a:lvl7pPr>
            <a:lvl8pPr lvl="7" rtl="0">
              <a:spcBef>
                <a:spcPts val="0"/>
              </a:spcBef>
              <a:buNone/>
              <a:defRPr sz="6200" b="1"/>
            </a:lvl8pPr>
            <a:lvl9pPr lvl="8" rtl="0">
              <a:spcBef>
                <a:spcPts val="0"/>
              </a:spcBef>
              <a:buNone/>
              <a:defRPr sz="6200" b="1"/>
            </a:lvl9pPr>
          </a:lstStyle>
          <a:p>
            <a:endParaRPr dirty="0"/>
          </a:p>
        </p:txBody>
      </p:sp>
      <p:sp>
        <p:nvSpPr>
          <p:cNvPr id="9" name="Shape 15"/>
          <p:cNvSpPr/>
          <p:nvPr userDrawn="1"/>
        </p:nvSpPr>
        <p:spPr>
          <a:xfrm>
            <a:off x="371300" y="9474478"/>
            <a:ext cx="6474000" cy="2198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 smtClean="0">
                <a:solidFill>
                  <a:schemeClr val="tx2"/>
                </a:solidFill>
                <a:latin typeface="+mn-lt"/>
                <a:ea typeface="Arial"/>
                <a:cs typeface="Arial"/>
                <a:sym typeface="Open Sans"/>
              </a:rPr>
              <a:t>Copyright © 2017 The Nielsen Company (US), LLC. Confidential and proprietary. Do not distribute.</a:t>
            </a:r>
            <a:endParaRPr lang="en-US" sz="800" b="0" i="0" u="none" strike="noStrike" cap="none" dirty="0">
              <a:solidFill>
                <a:schemeClr val="tx2"/>
              </a:solidFill>
              <a:latin typeface="+mn-lt"/>
              <a:ea typeface="Arial"/>
              <a:cs typeface="Arial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port Cover Image Red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 descr="AfricanAmerican_Family_DiningArea_06433_red_Report_USLetter_300dp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13831" y="3035320"/>
            <a:ext cx="6136200" cy="56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defRPr sz="20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lvl="1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2pPr>
            <a:lvl3pPr lvl="2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3pPr>
            <a:lvl4pPr lvl="3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4pPr>
            <a:lvl5pPr lvl="4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5pPr>
            <a:lvl6pPr lvl="5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6pPr>
            <a:lvl7pPr lvl="6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7pPr>
            <a:lvl8pPr lvl="7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8pPr>
            <a:lvl9pPr lvl="8" indent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000"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  <p:pic>
        <p:nvPicPr>
          <p:cNvPr id="87" name="Shape 87" descr="N-Element-Tab-White_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200" y="-4855"/>
            <a:ext cx="377094" cy="53825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>
            <a:spLocks noGrp="1"/>
          </p:cNvSpPr>
          <p:nvPr>
            <p:ph type="title" idx="2"/>
          </p:nvPr>
        </p:nvSpPr>
        <p:spPr>
          <a:xfrm>
            <a:off x="390099" y="866000"/>
            <a:ext cx="6136200" cy="75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6200" b="1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lvl="1" rtl="0">
              <a:spcBef>
                <a:spcPts val="0"/>
              </a:spcBef>
              <a:buNone/>
              <a:defRPr sz="6200" b="1"/>
            </a:lvl2pPr>
            <a:lvl3pPr lvl="2" rtl="0">
              <a:spcBef>
                <a:spcPts val="0"/>
              </a:spcBef>
              <a:buNone/>
              <a:defRPr sz="6200" b="1"/>
            </a:lvl3pPr>
            <a:lvl4pPr lvl="3" rtl="0">
              <a:spcBef>
                <a:spcPts val="0"/>
              </a:spcBef>
              <a:buNone/>
              <a:defRPr sz="6200" b="1"/>
            </a:lvl4pPr>
            <a:lvl5pPr lvl="4" rtl="0">
              <a:spcBef>
                <a:spcPts val="0"/>
              </a:spcBef>
              <a:buNone/>
              <a:defRPr sz="6200" b="1"/>
            </a:lvl5pPr>
            <a:lvl6pPr lvl="5" rtl="0">
              <a:spcBef>
                <a:spcPts val="0"/>
              </a:spcBef>
              <a:buNone/>
              <a:defRPr sz="6200" b="1"/>
            </a:lvl6pPr>
            <a:lvl7pPr lvl="6" rtl="0">
              <a:spcBef>
                <a:spcPts val="0"/>
              </a:spcBef>
              <a:buNone/>
              <a:defRPr sz="6200" b="1"/>
            </a:lvl7pPr>
            <a:lvl8pPr lvl="7" rtl="0">
              <a:spcBef>
                <a:spcPts val="0"/>
              </a:spcBef>
              <a:buNone/>
              <a:defRPr sz="6200" b="1"/>
            </a:lvl8pPr>
            <a:lvl9pPr lvl="8" rtl="0">
              <a:spcBef>
                <a:spcPts val="0"/>
              </a:spcBef>
              <a:buNone/>
              <a:defRPr sz="6200" b="1"/>
            </a:lvl9pPr>
          </a:lstStyle>
          <a:p>
            <a:endParaRPr dirty="0"/>
          </a:p>
        </p:txBody>
      </p:sp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777979"/>
            <a:ext cx="7772400" cy="28041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5"/>
          <p:cNvSpPr/>
          <p:nvPr userDrawn="1"/>
        </p:nvSpPr>
        <p:spPr>
          <a:xfrm>
            <a:off x="371300" y="9474478"/>
            <a:ext cx="6474000" cy="2198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 smtClean="0">
                <a:solidFill>
                  <a:schemeClr val="tx2"/>
                </a:solidFill>
                <a:latin typeface="+mn-lt"/>
                <a:ea typeface="Arial"/>
                <a:cs typeface="Arial"/>
                <a:sym typeface="Open Sans"/>
              </a:rPr>
              <a:t>Copyright © 2017 The Nielsen Company (US), LLC. Confidential and proprietary. Do not distribute.</a:t>
            </a:r>
            <a:endParaRPr lang="en-US" sz="800" b="0" i="0" u="none" strike="noStrike" cap="none" dirty="0">
              <a:solidFill>
                <a:schemeClr val="tx2"/>
              </a:solidFill>
              <a:latin typeface="+mn-lt"/>
              <a:ea typeface="Arial"/>
              <a:cs typeface="Arial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port Cover Eyebrow Green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 descr="Music_2_Green_RGB_Report_300dp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45633" y="5380040"/>
            <a:ext cx="6136200" cy="56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None/>
              <a:defRPr sz="280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1pPr>
            <a:lvl2pPr lvl="1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800">
                <a:solidFill>
                  <a:schemeClr val="lt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800">
                <a:solidFill>
                  <a:schemeClr val="lt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800">
                <a:solidFill>
                  <a:schemeClr val="lt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800">
                <a:solidFill>
                  <a:schemeClr val="lt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800">
                <a:solidFill>
                  <a:schemeClr val="lt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800">
                <a:solidFill>
                  <a:schemeClr val="lt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800">
                <a:solidFill>
                  <a:schemeClr val="lt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08" name="Shape 108"/>
          <p:cNvSpPr txBox="1">
            <a:spLocks noGrp="1"/>
          </p:cNvSpPr>
          <p:nvPr>
            <p:ph type="subTitle" idx="1"/>
          </p:nvPr>
        </p:nvSpPr>
        <p:spPr>
          <a:xfrm>
            <a:off x="764831" y="2652672"/>
            <a:ext cx="2179500" cy="487800"/>
          </a:xfrm>
          <a:prstGeom prst="rect">
            <a:avLst/>
          </a:prstGeom>
          <a:solidFill>
            <a:schemeClr val="accent1"/>
          </a:solidFill>
        </p:spPr>
        <p:txBody>
          <a:bodyPr lIns="91425" tIns="91425" rIns="91425" bIns="91425" anchor="ctr" anchorCtr="0"/>
          <a:lstStyle>
            <a:lvl1pPr marL="115888" lvl="0" indent="-1588" rtl="0">
              <a:spcBef>
                <a:spcPts val="0"/>
              </a:spcBef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chivo Narrow"/>
              </a:defRPr>
            </a:lvl1pPr>
            <a:lvl2pPr lvl="1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2pPr>
            <a:lvl3pPr lvl="2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3pPr>
            <a:lvl4pPr lvl="3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4pPr>
            <a:lvl5pPr lvl="4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5pPr>
            <a:lvl6pPr lvl="5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6pPr>
            <a:lvl7pPr lvl="6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7pPr>
            <a:lvl8pPr lvl="7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8pPr>
            <a:lvl9pPr lvl="8" rtl="0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9pPr>
          </a:lstStyle>
          <a:p>
            <a:endParaRPr dirty="0"/>
          </a:p>
        </p:txBody>
      </p:sp>
      <p:pic>
        <p:nvPicPr>
          <p:cNvPr id="109" name="Shape 109" descr="N-Element-Tab-White_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200" y="-4855"/>
            <a:ext cx="377094" cy="53825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>
            <a:spLocks noGrp="1"/>
          </p:cNvSpPr>
          <p:nvPr>
            <p:ph type="title" idx="2"/>
          </p:nvPr>
        </p:nvSpPr>
        <p:spPr>
          <a:xfrm>
            <a:off x="603571" y="3200400"/>
            <a:ext cx="6711600" cy="75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6200" b="1">
                <a:solidFill>
                  <a:schemeClr val="lt1"/>
                </a:solidFill>
                <a:latin typeface="Arial"/>
                <a:ea typeface="Arial"/>
                <a:cs typeface="Arial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 dirty="0"/>
          </a:p>
        </p:txBody>
      </p:sp>
      <p:sp>
        <p:nvSpPr>
          <p:cNvPr id="9" name="Shape 15"/>
          <p:cNvSpPr/>
          <p:nvPr userDrawn="1"/>
        </p:nvSpPr>
        <p:spPr>
          <a:xfrm>
            <a:off x="371300" y="9474478"/>
            <a:ext cx="6474000" cy="2198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 smtClean="0">
                <a:solidFill>
                  <a:schemeClr val="tx2"/>
                </a:solidFill>
                <a:latin typeface="+mn-lt"/>
                <a:ea typeface="Arial"/>
                <a:cs typeface="Arial"/>
                <a:sym typeface="Open Sans"/>
              </a:rPr>
              <a:t>Copyright © 2017 The Nielsen Company (US), LLC. Confidential and proprietary. Do not distribute.</a:t>
            </a:r>
            <a:endParaRPr lang="en-US" sz="800" b="0" i="0" u="none" strike="noStrike" cap="none" dirty="0">
              <a:solidFill>
                <a:schemeClr val="tx2"/>
              </a:solidFill>
              <a:latin typeface="+mn-lt"/>
              <a:ea typeface="Arial"/>
              <a:cs typeface="Arial"/>
              <a:sym typeface="Open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37974" y="535225"/>
            <a:ext cx="4395300" cy="8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6"/>
              </a:buClr>
              <a:buSzPct val="100000"/>
              <a:buFont typeface="Archivo Narrow"/>
              <a:buNone/>
              <a:defRPr sz="3500" b="1" i="0" u="none" strike="noStrike" cap="none">
                <a:solidFill>
                  <a:schemeClr val="accent6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 indent="0">
              <a:spcBef>
                <a:spcPts val="0"/>
              </a:spcBef>
              <a:buClr>
                <a:schemeClr val="accent6"/>
              </a:buClr>
              <a:buSzPct val="100000"/>
              <a:buFont typeface="Archivo Narrow"/>
              <a:buNone/>
              <a:defRPr sz="3500" b="1">
                <a:solidFill>
                  <a:schemeClr val="accent6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2pPr>
            <a:lvl3pPr lvl="2" indent="0">
              <a:spcBef>
                <a:spcPts val="0"/>
              </a:spcBef>
              <a:buClr>
                <a:schemeClr val="accent6"/>
              </a:buClr>
              <a:buSzPct val="100000"/>
              <a:buFont typeface="Archivo Narrow"/>
              <a:buNone/>
              <a:defRPr sz="3500" b="1">
                <a:solidFill>
                  <a:schemeClr val="accent6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3pPr>
            <a:lvl4pPr lvl="3" indent="0">
              <a:spcBef>
                <a:spcPts val="0"/>
              </a:spcBef>
              <a:buClr>
                <a:schemeClr val="accent6"/>
              </a:buClr>
              <a:buSzPct val="100000"/>
              <a:buFont typeface="Archivo Narrow"/>
              <a:buNone/>
              <a:defRPr sz="3500" b="1">
                <a:solidFill>
                  <a:schemeClr val="accent6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4pPr>
            <a:lvl5pPr lvl="4" indent="0">
              <a:spcBef>
                <a:spcPts val="0"/>
              </a:spcBef>
              <a:buClr>
                <a:schemeClr val="accent6"/>
              </a:buClr>
              <a:buSzPct val="100000"/>
              <a:buFont typeface="Archivo Narrow"/>
              <a:buNone/>
              <a:defRPr sz="3500" b="1">
                <a:solidFill>
                  <a:schemeClr val="accent6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5pPr>
            <a:lvl6pPr lvl="5" indent="0">
              <a:spcBef>
                <a:spcPts val="0"/>
              </a:spcBef>
              <a:buClr>
                <a:schemeClr val="accent6"/>
              </a:buClr>
              <a:buSzPct val="100000"/>
              <a:buFont typeface="Archivo Narrow"/>
              <a:buNone/>
              <a:defRPr sz="3500" b="1">
                <a:solidFill>
                  <a:schemeClr val="accent6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6pPr>
            <a:lvl7pPr lvl="6" indent="0">
              <a:spcBef>
                <a:spcPts val="0"/>
              </a:spcBef>
              <a:buClr>
                <a:schemeClr val="accent6"/>
              </a:buClr>
              <a:buSzPct val="100000"/>
              <a:buFont typeface="Archivo Narrow"/>
              <a:buNone/>
              <a:defRPr sz="3500" b="1">
                <a:solidFill>
                  <a:schemeClr val="accent6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7pPr>
            <a:lvl8pPr lvl="7" indent="0">
              <a:spcBef>
                <a:spcPts val="0"/>
              </a:spcBef>
              <a:buClr>
                <a:schemeClr val="accent6"/>
              </a:buClr>
              <a:buSzPct val="100000"/>
              <a:buFont typeface="Archivo Narrow"/>
              <a:buNone/>
              <a:defRPr sz="3500" b="1">
                <a:solidFill>
                  <a:schemeClr val="accent6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8pPr>
            <a:lvl9pPr lvl="8" indent="0">
              <a:spcBef>
                <a:spcPts val="0"/>
              </a:spcBef>
              <a:buClr>
                <a:schemeClr val="accent6"/>
              </a:buClr>
              <a:buSzPct val="100000"/>
              <a:buFont typeface="Archivo Narrow"/>
              <a:buNone/>
              <a:defRPr sz="3500" b="1">
                <a:solidFill>
                  <a:schemeClr val="accent6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10973" y="1251274"/>
            <a:ext cx="4522200" cy="81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800"/>
              </a:spcBef>
              <a:buClr>
                <a:schemeClr val="accent6"/>
              </a:buClr>
              <a:buSzPct val="100000"/>
              <a:buFont typeface="Open Sans"/>
              <a:buChar char="•"/>
              <a:defRPr sz="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08050" marR="0" lvl="1" indent="-361950" algn="l" rtl="0">
              <a:lnSpc>
                <a:spcPct val="100000"/>
              </a:lnSpc>
              <a:spcBef>
                <a:spcPts val="800"/>
              </a:spcBef>
              <a:buClr>
                <a:schemeClr val="accent6"/>
              </a:buClr>
              <a:buSzPct val="100000"/>
              <a:buFont typeface="Open Sans"/>
              <a:buChar char="•"/>
              <a:defRPr sz="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700"/>
              </a:spcBef>
              <a:buClr>
                <a:schemeClr val="accent6"/>
              </a:buClr>
              <a:buSzPct val="100000"/>
              <a:buFont typeface="Open Sans"/>
              <a:buChar char="•"/>
              <a:defRPr sz="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5625" marR="0" lvl="3" indent="-377825" algn="l" rtl="0">
              <a:lnSpc>
                <a:spcPct val="100000"/>
              </a:lnSpc>
              <a:spcBef>
                <a:spcPts val="700"/>
              </a:spcBef>
              <a:buClr>
                <a:schemeClr val="accent6"/>
              </a:buClr>
              <a:buSzPct val="100000"/>
              <a:buFont typeface="Open Sans"/>
              <a:buChar char="•"/>
              <a:defRPr sz="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00"/>
              </a:spcBef>
              <a:buClr>
                <a:schemeClr val="accent6"/>
              </a:buClr>
              <a:buSzPct val="100000"/>
              <a:buFont typeface="Open Sans"/>
              <a:buChar char="•"/>
              <a:defRPr sz="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accent6"/>
              </a:buClr>
              <a:buSzPct val="100000"/>
              <a:buFont typeface="Open Sans"/>
              <a:buChar char="•"/>
              <a:defRPr sz="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accent6"/>
              </a:buClr>
              <a:buSzPct val="100000"/>
              <a:buFont typeface="Open Sans"/>
              <a:buChar char="•"/>
              <a:defRPr sz="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accent6"/>
              </a:buClr>
              <a:buSzPct val="100000"/>
              <a:buFont typeface="Open Sans"/>
              <a:buChar char="•"/>
              <a:defRPr sz="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accent6"/>
              </a:buClr>
              <a:buSzPct val="100000"/>
              <a:buFont typeface="Open Sans"/>
              <a:buChar char="•"/>
              <a:defRPr sz="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lang="en-US" dirty="0" smtClean="0"/>
          </a:p>
          <a:p>
            <a:pPr lvl="1"/>
            <a:endParaRPr dirty="0"/>
          </a:p>
        </p:txBody>
      </p:sp>
      <p:sp>
        <p:nvSpPr>
          <p:cNvPr id="12" name="Shape 12"/>
          <p:cNvSpPr txBox="1"/>
          <p:nvPr/>
        </p:nvSpPr>
        <p:spPr>
          <a:xfrm>
            <a:off x="7252872" y="9541975"/>
            <a:ext cx="159900" cy="15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accent6"/>
                </a:solidFill>
                <a:latin typeface="+mn-lt"/>
                <a:ea typeface="Arial"/>
                <a:cs typeface="Arial"/>
                <a:sym typeface="Open Sans"/>
              </a:rPr>
              <a:t>‹#›</a:t>
            </a:fld>
            <a:endParaRPr lang="en-US" sz="800" b="0" i="0" u="none" strike="noStrike" cap="none" dirty="0">
              <a:solidFill>
                <a:schemeClr val="accent6"/>
              </a:solidFill>
              <a:latin typeface="+mn-lt"/>
              <a:ea typeface="Arial"/>
              <a:cs typeface="Arial"/>
              <a:sym typeface="Open Sans"/>
            </a:endParaRPr>
          </a:p>
        </p:txBody>
      </p:sp>
      <p:pic>
        <p:nvPicPr>
          <p:cNvPr id="13" name="Shape 13" descr="N-Element-Tab-Blue_RGB.png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942450" y="0"/>
            <a:ext cx="369101" cy="530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0" y="9777979"/>
            <a:ext cx="7772400" cy="28041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>
            <a:off x="371300" y="9474478"/>
            <a:ext cx="6474000" cy="2198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Copyright © 2017 The Nielsen Company (US), LLC. Confidential and proprietary. Do not distribute.</a:t>
            </a:r>
            <a:endParaRPr lang="en-US" sz="800" b="0" i="0" u="none" strike="noStrike" cap="none" dirty="0">
              <a:latin typeface="+mn-lt"/>
              <a:ea typeface="Arial"/>
              <a:cs typeface="Arial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7" r:id="rId14"/>
    <p:sldLayoutId id="2147483676" r:id="rId15"/>
    <p:sldLayoutId id="2147483680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14300" marR="0" lvl="0" indent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11" Type="http://schemas.openxmlformats.org/officeDocument/2006/relationships/image" Target="../media/image24.emf"/><Relationship Id="rId5" Type="http://schemas.openxmlformats.org/officeDocument/2006/relationships/image" Target="../media/image18.png"/><Relationship Id="rId10" Type="http://schemas.openxmlformats.org/officeDocument/2006/relationships/image" Target="../media/image23.emf"/><Relationship Id="rId4" Type="http://schemas.openxmlformats.org/officeDocument/2006/relationships/image" Target="../media/image17.png"/><Relationship Id="rId9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403228"/>
            <a:ext cx="7772400" cy="655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hape 219"/>
          <p:cNvSpPr txBox="1"/>
          <p:nvPr/>
        </p:nvSpPr>
        <p:spPr>
          <a:xfrm>
            <a:off x="3071972" y="4103589"/>
            <a:ext cx="2128150" cy="3477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cs-CZ" sz="1600" b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PROMOČNÍ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cs-CZ" sz="1600" b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ANALÝZA</a:t>
            </a:r>
            <a:endParaRPr sz="16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1906"/>
          <p:cNvSpPr txBox="1"/>
          <p:nvPr/>
        </p:nvSpPr>
        <p:spPr>
          <a:xfrm>
            <a:off x="2882492" y="4695770"/>
            <a:ext cx="2476667" cy="2441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681"/>
              <a:buFont typeface="Open Sans"/>
              <a:buChar char="•"/>
            </a:pPr>
            <a:r>
              <a:rPr lang="cs-CZ" sz="1100" dirty="0" smtClean="0">
                <a:sym typeface="Open Sans"/>
              </a:rPr>
              <a:t>Zjištění </a:t>
            </a:r>
            <a:r>
              <a:rPr lang="cs-CZ" sz="1100" b="1" dirty="0" smtClean="0">
                <a:sym typeface="Open Sans"/>
              </a:rPr>
              <a:t>nejúčinnější diskontní </a:t>
            </a:r>
            <a:r>
              <a:rPr lang="cs-CZ" sz="1100" dirty="0" smtClean="0">
                <a:sym typeface="Open Sans"/>
              </a:rPr>
              <a:t>položky</a:t>
            </a:r>
            <a:endParaRPr lang="en-US" sz="1100" dirty="0">
              <a:sym typeface="Open Sans"/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681"/>
              <a:buFont typeface="Open Sans"/>
              <a:buChar char="•"/>
            </a:pPr>
            <a:r>
              <a:rPr lang="cs-CZ" sz="1100" dirty="0" smtClean="0">
                <a:sym typeface="Open Sans"/>
              </a:rPr>
              <a:t>Ohodnocení </a:t>
            </a:r>
            <a:r>
              <a:rPr lang="cs-CZ" sz="1100" b="1" dirty="0" smtClean="0">
                <a:sym typeface="Open Sans"/>
              </a:rPr>
              <a:t>účinku promočních aktivit </a:t>
            </a:r>
            <a:r>
              <a:rPr lang="cs-CZ" sz="1100" dirty="0" smtClean="0">
                <a:sym typeface="Open Sans"/>
              </a:rPr>
              <a:t>a srovnání s konkurencí</a:t>
            </a:r>
            <a:endParaRPr lang="en-US" sz="1100" dirty="0">
              <a:sym typeface="Open Sans"/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681"/>
              <a:buFont typeface="Open Sans"/>
              <a:buChar char="•"/>
            </a:pPr>
            <a:r>
              <a:rPr lang="cs-CZ" sz="1100" dirty="0" smtClean="0">
                <a:sym typeface="Open Sans"/>
              </a:rPr>
              <a:t>Pochopení </a:t>
            </a:r>
            <a:r>
              <a:rPr lang="cs-CZ" sz="1100" b="1" dirty="0" smtClean="0">
                <a:sym typeface="Open Sans"/>
              </a:rPr>
              <a:t>křivky zisku </a:t>
            </a:r>
            <a:r>
              <a:rPr lang="cs-CZ" sz="1100" dirty="0" smtClean="0">
                <a:sym typeface="Open Sans"/>
              </a:rPr>
              <a:t>a správné nastavení </a:t>
            </a:r>
            <a:r>
              <a:rPr lang="cs-CZ" sz="1100" b="1" dirty="0" smtClean="0">
                <a:sym typeface="Open Sans"/>
              </a:rPr>
              <a:t>hloubky slevy</a:t>
            </a:r>
            <a:endParaRPr lang="en-US" sz="1100" b="1" dirty="0">
              <a:sym typeface="Open Sans"/>
            </a:endParaRPr>
          </a:p>
        </p:txBody>
      </p:sp>
      <p:sp>
        <p:nvSpPr>
          <p:cNvPr id="28" name="Shape 219"/>
          <p:cNvSpPr txBox="1"/>
          <p:nvPr/>
        </p:nvSpPr>
        <p:spPr>
          <a:xfrm>
            <a:off x="532667" y="4084527"/>
            <a:ext cx="2128150" cy="3477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cs-CZ" sz="1600" b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PRAVIDELNÉ NASTAVENÍ CEN</a:t>
            </a:r>
            <a:endParaRPr sz="16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1906"/>
          <p:cNvSpPr txBox="1"/>
          <p:nvPr/>
        </p:nvSpPr>
        <p:spPr>
          <a:xfrm>
            <a:off x="319216" y="4698621"/>
            <a:ext cx="2448698" cy="2438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681"/>
              <a:buFont typeface="Open Sans"/>
              <a:buChar char="•"/>
            </a:pPr>
            <a:r>
              <a:rPr lang="cs-CZ" sz="1100" dirty="0" smtClean="0">
                <a:sym typeface="Open Sans"/>
              </a:rPr>
              <a:t>Detekce potenciálních </a:t>
            </a:r>
            <a:r>
              <a:rPr lang="cs-CZ" sz="1100" b="1" dirty="0" smtClean="0">
                <a:solidFill>
                  <a:schemeClr val="accent6"/>
                </a:solidFill>
                <a:sym typeface="Open Sans"/>
              </a:rPr>
              <a:t>objemových nebo ziskových driverů </a:t>
            </a:r>
          </a:p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681"/>
              <a:buFont typeface="Open Sans"/>
              <a:buChar char="•"/>
            </a:pPr>
            <a:r>
              <a:rPr lang="cs-CZ" sz="1100" b="1" dirty="0" smtClean="0">
                <a:sym typeface="Open Sans"/>
              </a:rPr>
              <a:t>Hodnocení dopadů </a:t>
            </a:r>
            <a:r>
              <a:rPr lang="cs-CZ" sz="1100" dirty="0" smtClean="0">
                <a:sym typeface="Open Sans"/>
              </a:rPr>
              <a:t>na změnu ceny</a:t>
            </a:r>
            <a:endParaRPr lang="en-US" sz="1100" dirty="0">
              <a:sym typeface="Open Sans"/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681"/>
              <a:buFont typeface="Open Sans"/>
              <a:buChar char="•"/>
            </a:pPr>
            <a:r>
              <a:rPr lang="cs-CZ" sz="1100" dirty="0">
                <a:sym typeface="Open Sans"/>
              </a:rPr>
              <a:t>N</a:t>
            </a:r>
            <a:r>
              <a:rPr lang="cs-CZ" sz="1100" dirty="0" smtClean="0">
                <a:sym typeface="Open Sans"/>
              </a:rPr>
              <a:t>astavení </a:t>
            </a:r>
            <a:r>
              <a:rPr lang="cs-CZ" sz="1100" b="1" dirty="0" smtClean="0">
                <a:sym typeface="Open Sans"/>
              </a:rPr>
              <a:t>cenové strategie </a:t>
            </a:r>
            <a:r>
              <a:rPr lang="cs-CZ" sz="1100" dirty="0" smtClean="0">
                <a:sym typeface="Open Sans"/>
              </a:rPr>
              <a:t>podle jednotlivých položek</a:t>
            </a:r>
            <a:endParaRPr lang="en-US" sz="1100" dirty="0">
              <a:sym typeface="Open Sans"/>
            </a:endParaRPr>
          </a:p>
          <a:p>
            <a:pPr marL="171450" indent="-171450">
              <a:lnSpc>
                <a:spcPct val="150000"/>
              </a:lnSpc>
              <a:buClr>
                <a:srgbClr val="000000"/>
              </a:buClr>
              <a:buSzPct val="90681"/>
              <a:buFont typeface="Open Sans"/>
              <a:buChar char="•"/>
            </a:pPr>
            <a:r>
              <a:rPr lang="cs-CZ" sz="1100" b="1" dirty="0" smtClean="0">
                <a:sym typeface="Open Sans"/>
              </a:rPr>
              <a:t>Přizpůsobení </a:t>
            </a:r>
            <a:r>
              <a:rPr lang="cs-CZ" sz="1100" dirty="0" smtClean="0">
                <a:sym typeface="Open Sans"/>
              </a:rPr>
              <a:t>cenové strategie </a:t>
            </a:r>
            <a:r>
              <a:rPr lang="cs-CZ" sz="1100" b="1" dirty="0" smtClean="0">
                <a:sym typeface="Open Sans"/>
              </a:rPr>
              <a:t>trhu</a:t>
            </a:r>
            <a:endParaRPr lang="en-US" sz="1100" dirty="0">
              <a:sym typeface="Open Sans"/>
            </a:endParaRPr>
          </a:p>
        </p:txBody>
      </p:sp>
      <p:sp>
        <p:nvSpPr>
          <p:cNvPr id="30" name="Shape 219"/>
          <p:cNvSpPr txBox="1"/>
          <p:nvPr/>
        </p:nvSpPr>
        <p:spPr>
          <a:xfrm>
            <a:off x="5364137" y="4103589"/>
            <a:ext cx="1975773" cy="3477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cs-CZ" sz="1600" b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JEDNODUCHÁ SIMULACE</a:t>
            </a:r>
            <a:endParaRPr sz="16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1906"/>
          <p:cNvSpPr txBox="1"/>
          <p:nvPr/>
        </p:nvSpPr>
        <p:spPr>
          <a:xfrm>
            <a:off x="5411498" y="4695770"/>
            <a:ext cx="2101410" cy="2441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lvl="0" indent="-171450">
              <a:lnSpc>
                <a:spcPct val="150000"/>
              </a:lnSpc>
              <a:buClr>
                <a:srgbClr val="000000"/>
              </a:buClr>
              <a:buSzPct val="90681"/>
              <a:buFont typeface="Open Sans"/>
              <a:buChar char="•"/>
            </a:pPr>
            <a:r>
              <a:rPr lang="cs-CZ" sz="1100" b="1" dirty="0" smtClean="0">
                <a:sym typeface="Open Sans"/>
              </a:rPr>
              <a:t>Ohodnocení a srovnání </a:t>
            </a:r>
            <a:r>
              <a:rPr lang="cs-CZ" sz="1100" dirty="0" smtClean="0">
                <a:sym typeface="Open Sans"/>
              </a:rPr>
              <a:t>dopadů změn ceny v </a:t>
            </a:r>
            <a:r>
              <a:rPr lang="cs-CZ" sz="1100" b="1" dirty="0" smtClean="0">
                <a:sym typeface="Open Sans"/>
              </a:rPr>
              <a:t>jednotkách, výnosech a zisku</a:t>
            </a:r>
          </a:p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681"/>
              <a:buFont typeface="Open Sans"/>
              <a:buChar char="•"/>
            </a:pPr>
            <a:r>
              <a:rPr lang="cs-CZ" sz="1100" dirty="0" smtClean="0">
                <a:sym typeface="Open Sans"/>
              </a:rPr>
              <a:t>Simulace </a:t>
            </a:r>
            <a:r>
              <a:rPr lang="cs-CZ" sz="1100" b="1" dirty="0" smtClean="0">
                <a:sym typeface="Open Sans"/>
              </a:rPr>
              <a:t>propagačních dopadů</a:t>
            </a:r>
            <a:endParaRPr lang="en-US" sz="1100" b="1" dirty="0">
              <a:sym typeface="Open San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135" y="358551"/>
            <a:ext cx="7114929" cy="838200"/>
          </a:xfrm>
        </p:spPr>
        <p:txBody>
          <a:bodyPr/>
          <a:lstStyle/>
          <a:p>
            <a:r>
              <a:rPr lang="en-US" sz="3000" dirty="0" smtClean="0"/>
              <a:t>NIELSEN EVERYDAY </a:t>
            </a:r>
            <a:r>
              <a:rPr lang="en-US" sz="3000" dirty="0"/>
              <a:t>PRICE </a:t>
            </a:r>
            <a:r>
              <a:rPr lang="en-US" sz="3000" dirty="0" smtClean="0"/>
              <a:t>AND </a:t>
            </a:r>
            <a:r>
              <a:rPr lang="en-US" sz="3000" dirty="0"/>
              <a:t>PROMOTION ANALYTICS</a:t>
            </a:r>
            <a:endParaRPr lang="cs-CZ" sz="3000" dirty="0"/>
          </a:p>
        </p:txBody>
      </p:sp>
      <p:sp>
        <p:nvSpPr>
          <p:cNvPr id="16" name="object 7"/>
          <p:cNvSpPr/>
          <p:nvPr/>
        </p:nvSpPr>
        <p:spPr>
          <a:xfrm>
            <a:off x="629165" y="7100371"/>
            <a:ext cx="1828800" cy="1097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8"/>
          <p:cNvSpPr/>
          <p:nvPr/>
        </p:nvSpPr>
        <p:spPr>
          <a:xfrm>
            <a:off x="3049071" y="7100371"/>
            <a:ext cx="2011680" cy="1097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"/>
          <p:cNvSpPr txBox="1"/>
          <p:nvPr/>
        </p:nvSpPr>
        <p:spPr>
          <a:xfrm>
            <a:off x="333634" y="1263249"/>
            <a:ext cx="7028430" cy="5637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300"/>
              </a:lnSpc>
              <a:tabLst>
                <a:tab pos="240665" algn="l"/>
                <a:tab pos="241300" algn="l"/>
              </a:tabLst>
            </a:pPr>
            <a:r>
              <a:rPr lang="cs-CZ" sz="1600" dirty="0" smtClean="0">
                <a:solidFill>
                  <a:schemeClr val="tx1"/>
                </a:solidFill>
              </a:rPr>
              <a:t>VYBAVTE VÁŠ TÝM JEDNODUCHÝMI A DOSTUPNÝMI NÁSTROJI, KTERÉ ZAJISTÍ LEPŠÍ CENY A PROMOČNÍ ROZHODNUTÍ KAŽDÝ DEN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135" y="2010728"/>
            <a:ext cx="7265773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100" dirty="0" smtClean="0"/>
              <a:t>Konkurenční prostředí se neustále mění, což znamená, že se </a:t>
            </a:r>
            <a:r>
              <a:rPr lang="cs-CZ" sz="1100" dirty="0" smtClean="0">
                <a:solidFill>
                  <a:schemeClr val="accent6"/>
                </a:solidFill>
              </a:rPr>
              <a:t>vaše </a:t>
            </a:r>
            <a:r>
              <a:rPr lang="en-US" sz="1100" dirty="0" smtClean="0">
                <a:solidFill>
                  <a:schemeClr val="accent6"/>
                </a:solidFill>
              </a:rPr>
              <a:t>o</a:t>
            </a:r>
            <a:r>
              <a:rPr lang="cs-CZ" sz="1100" dirty="0" smtClean="0">
                <a:solidFill>
                  <a:schemeClr val="accent6"/>
                </a:solidFill>
              </a:rPr>
              <a:t>bchodní či výnosové týmy </a:t>
            </a:r>
            <a:r>
              <a:rPr lang="cs-CZ" sz="1100" dirty="0" smtClean="0"/>
              <a:t>musí neustále přizpůsobovat maloobchodním cenám a promočním strategiím nebo riskovat ztrátu příjmů a zisků. Ale kvůli časovým a zdrojovým omezením se často spoléhají na zastaralé směrnice, které nedokáží poskytnout tak důležitou p</a:t>
            </a:r>
            <a:r>
              <a:rPr lang="cs-CZ" sz="1100" dirty="0" smtClean="0">
                <a:solidFill>
                  <a:schemeClr val="accent6"/>
                </a:solidFill>
              </a:rPr>
              <a:t>řesnost nebo</a:t>
            </a:r>
            <a:r>
              <a:rPr lang="en-US" sz="1100" dirty="0">
                <a:solidFill>
                  <a:schemeClr val="accent6"/>
                </a:solidFill>
              </a:rPr>
              <a:t> dělají</a:t>
            </a:r>
            <a:r>
              <a:rPr lang="cs-CZ" sz="1100" dirty="0" smtClean="0">
                <a:solidFill>
                  <a:schemeClr val="accent6"/>
                </a:solidFill>
              </a:rPr>
              <a:t> „nejlepší odhady“ na základě minulých rozhodnutí. Výsledkem je, že </a:t>
            </a:r>
            <a:r>
              <a:rPr lang="cs-CZ" sz="1100" b="1" dirty="0" smtClean="0">
                <a:solidFill>
                  <a:schemeClr val="accent6"/>
                </a:solidFill>
              </a:rPr>
              <a:t>1 ze 3 </a:t>
            </a:r>
            <a:r>
              <a:rPr lang="cs-CZ" sz="1100" dirty="0" smtClean="0">
                <a:solidFill>
                  <a:schemeClr val="accent6"/>
                </a:solidFill>
              </a:rPr>
              <a:t>cenových rozhodnutí selže a </a:t>
            </a:r>
            <a:r>
              <a:rPr lang="cs-CZ" sz="1100" b="1" dirty="0" smtClean="0">
                <a:solidFill>
                  <a:schemeClr val="accent6"/>
                </a:solidFill>
              </a:rPr>
              <a:t>59 % světových promocí </a:t>
            </a:r>
            <a:r>
              <a:rPr lang="en-US" sz="1100" b="1" dirty="0" smtClean="0">
                <a:solidFill>
                  <a:schemeClr val="accent6"/>
                </a:solidFill>
              </a:rPr>
              <a:t>nejsou </a:t>
            </a:r>
            <a:r>
              <a:rPr lang="en-US" sz="1100" b="1" dirty="0">
                <a:solidFill>
                  <a:schemeClr val="accent6"/>
                </a:solidFill>
              </a:rPr>
              <a:t>efektivní</a:t>
            </a:r>
            <a:r>
              <a:rPr lang="cs-CZ" sz="1100" dirty="0" smtClean="0">
                <a:solidFill>
                  <a:schemeClr val="accent6"/>
                </a:solidFill>
              </a:rPr>
              <a:t>.</a:t>
            </a:r>
            <a:endParaRPr lang="cs-CZ" sz="1100" dirty="0">
              <a:solidFill>
                <a:schemeClr val="accent6"/>
              </a:solidFill>
            </a:endParaRPr>
          </a:p>
          <a:p>
            <a:pPr algn="just"/>
            <a:endParaRPr lang="cs-CZ" sz="1100" dirty="0" smtClean="0"/>
          </a:p>
          <a:p>
            <a:pPr algn="just"/>
            <a:r>
              <a:rPr lang="cs-CZ" sz="1100" dirty="0" smtClean="0"/>
              <a:t>Díky řešení</a:t>
            </a:r>
            <a:r>
              <a:rPr lang="en-US" sz="1100" b="1" dirty="0"/>
              <a:t> </a:t>
            </a:r>
            <a:r>
              <a:rPr lang="en-US" sz="1100" b="1" dirty="0" smtClean="0"/>
              <a:t>Nielsen Everyday Price And Promotion Analytics </a:t>
            </a:r>
            <a:r>
              <a:rPr lang="cs-CZ" sz="1100" dirty="0" smtClean="0"/>
              <a:t>se </a:t>
            </a:r>
            <a:r>
              <a:rPr lang="cs-CZ" sz="1100" dirty="0"/>
              <a:t>obchodní </a:t>
            </a:r>
            <a:r>
              <a:rPr lang="cs-CZ" sz="1100" dirty="0" smtClean="0"/>
              <a:t>či výnosové týmy nebudou muset vyrovnávat s nedostatkem relevantních poznatků, které potřebují. Prostřednictvím jednoduchých a intuitivních nástrojů mohou nyní na </a:t>
            </a:r>
            <a:r>
              <a:rPr lang="cs-CZ" sz="1100" dirty="0" smtClean="0">
                <a:solidFill>
                  <a:schemeClr val="accent6"/>
                </a:solidFill>
              </a:rPr>
              <a:t>vyžádání získat přístup k </a:t>
            </a:r>
            <a:r>
              <a:rPr lang="cs-CZ" sz="1100" dirty="0">
                <a:solidFill>
                  <a:schemeClr val="accent6"/>
                </a:solidFill>
              </a:rPr>
              <a:t>analýze </a:t>
            </a:r>
            <a:r>
              <a:rPr lang="cs-CZ" sz="1100" dirty="0" smtClean="0">
                <a:solidFill>
                  <a:schemeClr val="accent6"/>
                </a:solidFill>
              </a:rPr>
              <a:t>ceny a promocí, čímž se mohou zaměřit na přesnější průběžné rozhodování, a to s konzistentním a datově řízeným přístupem. Jde o cenově dostupnou službu, a to i v případě využití v celém portfoliu kategorií, ne pouze u těch největších značek</a:t>
            </a:r>
            <a:r>
              <a:rPr lang="cs-CZ" sz="1100" dirty="0" smtClean="0"/>
              <a:t>.</a:t>
            </a:r>
            <a:endParaRPr lang="en-US" sz="1100" dirty="0"/>
          </a:p>
        </p:txBody>
      </p:sp>
      <p:pic>
        <p:nvPicPr>
          <p:cNvPr id="13" name="officeArt object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50340" y="8910165"/>
            <a:ext cx="140970" cy="47180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2" name="officeArt object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44964" y="8916515"/>
            <a:ext cx="503555" cy="54864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4" name="officeArt object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35422" y="8916515"/>
            <a:ext cx="428625" cy="51689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762816"/>
              </p:ext>
            </p:extLst>
          </p:nvPr>
        </p:nvGraphicFramePr>
        <p:xfrm>
          <a:off x="319216" y="8333066"/>
          <a:ext cx="7193691" cy="451516"/>
        </p:xfrm>
        <a:graphic>
          <a:graphicData uri="http://schemas.openxmlformats.org/drawingml/2006/table">
            <a:tbl>
              <a:tblPr firstRow="1" firstCol="1" bandRow="1"/>
              <a:tblGrid>
                <a:gridCol w="2485768"/>
                <a:gridCol w="2570205"/>
                <a:gridCol w="2137718"/>
              </a:tblGrid>
              <a:tr h="4515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</a:tabLst>
                      </a:pPr>
                      <a:r>
                        <a:rPr lang="cs-CZ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Vysoká</a:t>
                      </a:r>
                      <a:r>
                        <a:rPr lang="cs-CZ" sz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rychlost </a:t>
                      </a:r>
                      <a:endParaRPr lang="en-US" sz="1200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</a:tabLst>
                      </a:pPr>
                      <a:r>
                        <a:rPr lang="cs-CZ" sz="1200" baseline="0" dirty="0" smtClean="0">
                          <a:solidFill>
                            <a:schemeClr val="accent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insightů</a:t>
                      </a:r>
                      <a:endParaRPr lang="en-US" sz="1400" dirty="0">
                        <a:solidFill>
                          <a:schemeClr val="accent6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</a:tabLst>
                      </a:pPr>
                      <a:r>
                        <a:rPr lang="cs-CZ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 Unicode MS"/>
                          <a:cs typeface="Calibri"/>
                        </a:rPr>
                        <a:t>Cenově</a:t>
                      </a:r>
                      <a:r>
                        <a:rPr lang="cs-CZ" sz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 Unicode MS"/>
                          <a:cs typeface="Calibri"/>
                        </a:rPr>
                        <a:t> dostupné každodenní </a:t>
                      </a:r>
                      <a:endParaRPr lang="en-US" sz="1200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Arial Unicode MS"/>
                        <a:cs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</a:tabLst>
                      </a:pPr>
                      <a:r>
                        <a:rPr lang="cs-CZ" sz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 Unicode MS"/>
                          <a:cs typeface="Calibri"/>
                        </a:rPr>
                        <a:t>analýzy</a:t>
                      </a:r>
                      <a:endParaRPr lang="en-US" sz="1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</a:tabLst>
                      </a:pPr>
                      <a:r>
                        <a:rPr lang="cs-CZ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Jednoduché použití, průvodce</a:t>
                      </a:r>
                      <a:r>
                        <a:rPr lang="cs-CZ" sz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analýzou</a:t>
                      </a:r>
                      <a:endParaRPr lang="en-US" sz="1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456363" y="7100371"/>
            <a:ext cx="2011680" cy="1097280"/>
            <a:chOff x="5456363" y="7142213"/>
            <a:chExt cx="2011680" cy="1097280"/>
          </a:xfrm>
        </p:grpSpPr>
        <p:pic>
          <p:nvPicPr>
            <p:cNvPr id="35" name="Shape 2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456363" y="7142213"/>
              <a:ext cx="2011680" cy="10972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3771" y="7217225"/>
              <a:ext cx="1560889" cy="852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4" y="4127421"/>
            <a:ext cx="545441" cy="54544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76" y="4141226"/>
            <a:ext cx="395793" cy="54864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39" y="4137349"/>
            <a:ext cx="172535" cy="4822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3636" y="9582129"/>
            <a:ext cx="7179272" cy="374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 </a:t>
            </a:r>
            <a:r>
              <a:rPr lang="en-US" dirty="0" err="1">
                <a:solidFill>
                  <a:schemeClr val="tx1"/>
                </a:solidFill>
              </a:rPr>
              <a:t>další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informace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navštivte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naše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webové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stránky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www.nielsen.com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4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 Self-Serve Report">
  <a:themeElements>
    <a:clrScheme name="Nielsen Slide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EEF"/>
      </a:accent1>
      <a:accent2>
        <a:srgbClr val="B21DAC"/>
      </a:accent2>
      <a:accent3>
        <a:srgbClr val="8DC63F"/>
      </a:accent3>
      <a:accent4>
        <a:srgbClr val="FFB100"/>
      </a:accent4>
      <a:accent5>
        <a:srgbClr val="DC0015"/>
      </a:accent5>
      <a:accent6>
        <a:srgbClr val="000000"/>
      </a:accent6>
      <a:hlink>
        <a:srgbClr val="B21DAC"/>
      </a:hlink>
      <a:folHlink>
        <a:srgbClr val="D7003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269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Slides Self-Serve Report</vt:lpstr>
      <vt:lpstr>NIELSEN EVERYDAY PRICE AND PROMOTION ANALYTICS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SUBHEAD GOES HERE</dc:title>
  <dc:creator>Vajcner, David</dc:creator>
  <cp:lastModifiedBy>Sagynbayev, Nurbek</cp:lastModifiedBy>
  <cp:revision>102</cp:revision>
  <dcterms:modified xsi:type="dcterms:W3CDTF">2017-11-24T17:54:25Z</dcterms:modified>
</cp:coreProperties>
</file>