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10" r:id="rId3"/>
    <p:sldMasterId id="2147483729" r:id="rId4"/>
  </p:sldMasterIdLst>
  <p:notesMasterIdLst>
    <p:notesMasterId r:id="rId52"/>
  </p:notesMasterIdLst>
  <p:sldIdLst>
    <p:sldId id="281" r:id="rId5"/>
    <p:sldId id="314" r:id="rId6"/>
    <p:sldId id="396" r:id="rId7"/>
    <p:sldId id="389" r:id="rId8"/>
    <p:sldId id="390" r:id="rId9"/>
    <p:sldId id="391" r:id="rId10"/>
    <p:sldId id="392" r:id="rId11"/>
    <p:sldId id="359" r:id="rId12"/>
    <p:sldId id="395" r:id="rId13"/>
    <p:sldId id="360" r:id="rId14"/>
    <p:sldId id="361" r:id="rId15"/>
    <p:sldId id="362" r:id="rId16"/>
    <p:sldId id="363" r:id="rId17"/>
    <p:sldId id="375" r:id="rId18"/>
    <p:sldId id="364" r:id="rId19"/>
    <p:sldId id="373" r:id="rId20"/>
    <p:sldId id="328" r:id="rId21"/>
    <p:sldId id="352" r:id="rId22"/>
    <p:sldId id="394" r:id="rId23"/>
    <p:sldId id="297" r:id="rId24"/>
    <p:sldId id="353" r:id="rId25"/>
    <p:sldId id="349" r:id="rId26"/>
    <p:sldId id="339" r:id="rId27"/>
    <p:sldId id="397" r:id="rId28"/>
    <p:sldId id="398" r:id="rId29"/>
    <p:sldId id="379" r:id="rId30"/>
    <p:sldId id="376" r:id="rId31"/>
    <p:sldId id="377" r:id="rId32"/>
    <p:sldId id="378" r:id="rId33"/>
    <p:sldId id="336" r:id="rId34"/>
    <p:sldId id="335" r:id="rId35"/>
    <p:sldId id="350" r:id="rId36"/>
    <p:sldId id="381" r:id="rId37"/>
    <p:sldId id="382" r:id="rId38"/>
    <p:sldId id="351" r:id="rId39"/>
    <p:sldId id="386" r:id="rId40"/>
    <p:sldId id="380" r:id="rId41"/>
    <p:sldId id="384" r:id="rId42"/>
    <p:sldId id="383" r:id="rId43"/>
    <p:sldId id="393" r:id="rId44"/>
    <p:sldId id="372" r:id="rId45"/>
    <p:sldId id="365" r:id="rId46"/>
    <p:sldId id="366" r:id="rId47"/>
    <p:sldId id="369" r:id="rId48"/>
    <p:sldId id="309" r:id="rId49"/>
    <p:sldId id="385" r:id="rId50"/>
    <p:sldId id="36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0305" autoAdjust="0"/>
  </p:normalViewPr>
  <p:slideViewPr>
    <p:cSldViewPr snapToGrid="0">
      <p:cViewPr varScale="1">
        <p:scale>
          <a:sx n="68" d="100"/>
          <a:sy n="68" d="100"/>
        </p:scale>
        <p:origin x="92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aulr\Downloads\ZOI_I_2017_II_2.xlsx" TargetMode="External"/><Relationship Id="rId1" Type="http://schemas.openxmlformats.org/officeDocument/2006/relationships/image" Target="../media/image33.JPG"/></Relationships>
</file>

<file path=ppt/charts/_rels/chart2.xml.rels><?xml version="1.0" encoding="UTF-8" standalone="yes"?>
<Relationships xmlns="http://schemas.openxmlformats.org/package/2006/relationships"><Relationship Id="rId3" Type="http://schemas.openxmlformats.org/officeDocument/2006/relationships/oleObject" Target="file:///C:\Users\gaulr\Downloads\ilc_di12.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gaulr\Documents\00_2017\Retail%20Now%20and%20Next%20Forum\channel%20stacked%20bars.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gaulr\Documents\00_2017\Retail%20Now%20and%20Next%20Forum\channel%20stacked%20bar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421211695230748E-2"/>
          <c:y val="5.5555660211370421E-2"/>
          <c:w val="0.88000158306205845"/>
          <c:h val="0.73148285944971059"/>
        </c:manualLayout>
      </c:layout>
      <c:lineChart>
        <c:grouping val="standard"/>
        <c:varyColors val="0"/>
        <c:ser>
          <c:idx val="1"/>
          <c:order val="0"/>
          <c:tx>
            <c:strRef>
              <c:f>'[ZOI_I_2017_II_2.xlsx]Graf II.2.3'!$B$1</c:f>
              <c:strCache>
                <c:ptCount val="1"/>
                <c:pt idx="0">
                  <c:v>Net inflation</c:v>
                </c:pt>
              </c:strCache>
            </c:strRef>
          </c:tx>
          <c:spPr>
            <a:ln w="25400">
              <a:solidFill>
                <a:schemeClr val="accent2"/>
              </a:solidFill>
              <a:prstDash val="solid"/>
            </a:ln>
          </c:spPr>
          <c:marker>
            <c:symbol val="none"/>
          </c:marker>
          <c:cat>
            <c:strRef>
              <c:f>'[ZOI_I_2017_II_2.xlsx]Graf II.2.3'!$A$3:$A$30</c:f>
              <c:strCache>
                <c:ptCount val="28"/>
                <c:pt idx="0">
                  <c:v>I/12</c:v>
                </c:pt>
                <c:pt idx="1">
                  <c:v>II</c:v>
                </c:pt>
                <c:pt idx="2">
                  <c:v>III</c:v>
                </c:pt>
                <c:pt idx="3">
                  <c:v>IV</c:v>
                </c:pt>
                <c:pt idx="4">
                  <c:v>I/13</c:v>
                </c:pt>
                <c:pt idx="5">
                  <c:v>II</c:v>
                </c:pt>
                <c:pt idx="6">
                  <c:v>III</c:v>
                </c:pt>
                <c:pt idx="7">
                  <c:v>IV</c:v>
                </c:pt>
                <c:pt idx="8">
                  <c:v>I/14</c:v>
                </c:pt>
                <c:pt idx="9">
                  <c:v>II</c:v>
                </c:pt>
                <c:pt idx="10">
                  <c:v>III</c:v>
                </c:pt>
                <c:pt idx="11">
                  <c:v>IV</c:v>
                </c:pt>
                <c:pt idx="12">
                  <c:v>I/15</c:v>
                </c:pt>
                <c:pt idx="13">
                  <c:v>II</c:v>
                </c:pt>
                <c:pt idx="14">
                  <c:v>III</c:v>
                </c:pt>
                <c:pt idx="15">
                  <c:v>IV</c:v>
                </c:pt>
                <c:pt idx="16">
                  <c:v>I/16</c:v>
                </c:pt>
                <c:pt idx="17">
                  <c:v>II</c:v>
                </c:pt>
                <c:pt idx="18">
                  <c:v>III</c:v>
                </c:pt>
                <c:pt idx="19">
                  <c:v>IV</c:v>
                </c:pt>
                <c:pt idx="20">
                  <c:v>I/17</c:v>
                </c:pt>
                <c:pt idx="21">
                  <c:v>II</c:v>
                </c:pt>
                <c:pt idx="22">
                  <c:v>III</c:v>
                </c:pt>
                <c:pt idx="23">
                  <c:v>IV</c:v>
                </c:pt>
                <c:pt idx="24">
                  <c:v>I/18</c:v>
                </c:pt>
                <c:pt idx="25">
                  <c:v>II</c:v>
                </c:pt>
                <c:pt idx="26">
                  <c:v>III</c:v>
                </c:pt>
                <c:pt idx="27">
                  <c:v>IV</c:v>
                </c:pt>
              </c:strCache>
            </c:strRef>
          </c:cat>
          <c:val>
            <c:numRef>
              <c:f>'[ZOI_I_2017_II_2.xlsx]Graf II.2.3'!$B$3:$B$30</c:f>
              <c:numCache>
                <c:formatCode>0.0</c:formatCode>
                <c:ptCount val="28"/>
                <c:pt idx="0">
                  <c:v>1.30224599462694</c:v>
                </c:pt>
                <c:pt idx="1">
                  <c:v>0.95203772480904703</c:v>
                </c:pt>
                <c:pt idx="2">
                  <c:v>0.92616845068493503</c:v>
                </c:pt>
                <c:pt idx="3">
                  <c:v>0.63237225601286495</c:v>
                </c:pt>
                <c:pt idx="4">
                  <c:v>0.52636988583006483</c:v>
                </c:pt>
                <c:pt idx="5">
                  <c:v>0.54059426542277311</c:v>
                </c:pt>
                <c:pt idx="6">
                  <c:v>0.45058614022521021</c:v>
                </c:pt>
                <c:pt idx="7">
                  <c:v>0.3075285944622107</c:v>
                </c:pt>
                <c:pt idx="8">
                  <c:v>0.94459383152768439</c:v>
                </c:pt>
                <c:pt idx="9">
                  <c:v>0.73478615394617863</c:v>
                </c:pt>
                <c:pt idx="10">
                  <c:v>1.040547235980714</c:v>
                </c:pt>
                <c:pt idx="11">
                  <c:v>0.75966686547347095</c:v>
                </c:pt>
                <c:pt idx="12">
                  <c:v>-0.20112612921417267</c:v>
                </c:pt>
                <c:pt idx="13">
                  <c:v>0.47704731929171262</c:v>
                </c:pt>
                <c:pt idx="14">
                  <c:v>0.26503465384750019</c:v>
                </c:pt>
                <c:pt idx="15">
                  <c:v>0.11694007625814486</c:v>
                </c:pt>
                <c:pt idx="16">
                  <c:v>0.20024501104635592</c:v>
                </c:pt>
                <c:pt idx="17">
                  <c:v>-3.911329891644065E-2</c:v>
                </c:pt>
                <c:pt idx="18">
                  <c:v>0.38447862095417962</c:v>
                </c:pt>
                <c:pt idx="19">
                  <c:v>1.4824787140368285</c:v>
                </c:pt>
                <c:pt idx="20">
                  <c:v>2.6056744625909332</c:v>
                </c:pt>
                <c:pt idx="21">
                  <c:v>2.9012463500000001</c:v>
                </c:pt>
                <c:pt idx="22">
                  <c:v>3.1680483700000002</c:v>
                </c:pt>
                <c:pt idx="23">
                  <c:v>3.0755607899999999</c:v>
                </c:pt>
                <c:pt idx="24">
                  <c:v>2.64948695</c:v>
                </c:pt>
                <c:pt idx="25">
                  <c:v>2.3667206099999998</c:v>
                </c:pt>
                <c:pt idx="26">
                  <c:v>2.1112146799999998</c:v>
                </c:pt>
                <c:pt idx="27">
                  <c:v>1.9612831500000001</c:v>
                </c:pt>
              </c:numCache>
            </c:numRef>
          </c:val>
          <c:smooth val="0"/>
        </c:ser>
        <c:ser>
          <c:idx val="0"/>
          <c:order val="1"/>
          <c:tx>
            <c:strRef>
              <c:f>'[ZOI_I_2017_II_2.xlsx]Graf II.2.3'!$C$1</c:f>
              <c:strCache>
                <c:ptCount val="1"/>
                <c:pt idx="0">
                  <c:v>Adjusted inflation excluding fuels</c:v>
                </c:pt>
              </c:strCache>
            </c:strRef>
          </c:tx>
          <c:spPr>
            <a:ln w="25400">
              <a:solidFill>
                <a:schemeClr val="accent1"/>
              </a:solidFill>
              <a:prstDash val="solid"/>
            </a:ln>
          </c:spPr>
          <c:marker>
            <c:symbol val="none"/>
          </c:marker>
          <c:cat>
            <c:strRef>
              <c:f>'[ZOI_I_2017_II_2.xlsx]Graf II.2.3'!$A$3:$A$30</c:f>
              <c:strCache>
                <c:ptCount val="28"/>
                <c:pt idx="0">
                  <c:v>I/12</c:v>
                </c:pt>
                <c:pt idx="1">
                  <c:v>II</c:v>
                </c:pt>
                <c:pt idx="2">
                  <c:v>III</c:v>
                </c:pt>
                <c:pt idx="3">
                  <c:v>IV</c:v>
                </c:pt>
                <c:pt idx="4">
                  <c:v>I/13</c:v>
                </c:pt>
                <c:pt idx="5">
                  <c:v>II</c:v>
                </c:pt>
                <c:pt idx="6">
                  <c:v>III</c:v>
                </c:pt>
                <c:pt idx="7">
                  <c:v>IV</c:v>
                </c:pt>
                <c:pt idx="8">
                  <c:v>I/14</c:v>
                </c:pt>
                <c:pt idx="9">
                  <c:v>II</c:v>
                </c:pt>
                <c:pt idx="10">
                  <c:v>III</c:v>
                </c:pt>
                <c:pt idx="11">
                  <c:v>IV</c:v>
                </c:pt>
                <c:pt idx="12">
                  <c:v>I/15</c:v>
                </c:pt>
                <c:pt idx="13">
                  <c:v>II</c:v>
                </c:pt>
                <c:pt idx="14">
                  <c:v>III</c:v>
                </c:pt>
                <c:pt idx="15">
                  <c:v>IV</c:v>
                </c:pt>
                <c:pt idx="16">
                  <c:v>I/16</c:v>
                </c:pt>
                <c:pt idx="17">
                  <c:v>II</c:v>
                </c:pt>
                <c:pt idx="18">
                  <c:v>III</c:v>
                </c:pt>
                <c:pt idx="19">
                  <c:v>IV</c:v>
                </c:pt>
                <c:pt idx="20">
                  <c:v>I/17</c:v>
                </c:pt>
                <c:pt idx="21">
                  <c:v>II</c:v>
                </c:pt>
                <c:pt idx="22">
                  <c:v>III</c:v>
                </c:pt>
                <c:pt idx="23">
                  <c:v>IV</c:v>
                </c:pt>
                <c:pt idx="24">
                  <c:v>I/18</c:v>
                </c:pt>
                <c:pt idx="25">
                  <c:v>II</c:v>
                </c:pt>
                <c:pt idx="26">
                  <c:v>III</c:v>
                </c:pt>
                <c:pt idx="27">
                  <c:v>IV</c:v>
                </c:pt>
              </c:strCache>
            </c:strRef>
          </c:cat>
          <c:val>
            <c:numRef>
              <c:f>'[ZOI_I_2017_II_2.xlsx]Graf II.2.3'!$C$3:$C$30</c:f>
              <c:numCache>
                <c:formatCode>0.0</c:formatCode>
                <c:ptCount val="28"/>
                <c:pt idx="0">
                  <c:v>-0.28512805533362101</c:v>
                </c:pt>
                <c:pt idx="1">
                  <c:v>-0.16603730311575801</c:v>
                </c:pt>
                <c:pt idx="2">
                  <c:v>-0.38075089110076399</c:v>
                </c:pt>
                <c:pt idx="3">
                  <c:v>-0.53736988268293995</c:v>
                </c:pt>
                <c:pt idx="4">
                  <c:v>-0.43794445218527067</c:v>
                </c:pt>
                <c:pt idx="5">
                  <c:v>-0.64633460291158273</c:v>
                </c:pt>
                <c:pt idx="6">
                  <c:v>-0.68483745290382869</c:v>
                </c:pt>
                <c:pt idx="7">
                  <c:v>-0.46636968552552743</c:v>
                </c:pt>
                <c:pt idx="8">
                  <c:v>-0.20892162341249834</c:v>
                </c:pt>
                <c:pt idx="9">
                  <c:v>0.35528700192917945</c:v>
                </c:pt>
                <c:pt idx="10">
                  <c:v>0.84605530256711692</c:v>
                </c:pt>
                <c:pt idx="11">
                  <c:v>0.94277627653579865</c:v>
                </c:pt>
                <c:pt idx="12">
                  <c:v>1.1326396466618489</c:v>
                </c:pt>
                <c:pt idx="13">
                  <c:v>1.0911645963642802</c:v>
                </c:pt>
                <c:pt idx="14">
                  <c:v>1.1346605783681309</c:v>
                </c:pt>
                <c:pt idx="15">
                  <c:v>1.309603508930796</c:v>
                </c:pt>
                <c:pt idx="16">
                  <c:v>1.255178578410554</c:v>
                </c:pt>
                <c:pt idx="17">
                  <c:v>1.0934861048824758</c:v>
                </c:pt>
                <c:pt idx="18">
                  <c:v>1.0511224631384763</c:v>
                </c:pt>
                <c:pt idx="19">
                  <c:v>1.3742670459791473</c:v>
                </c:pt>
                <c:pt idx="20">
                  <c:v>1.5956949613140647</c:v>
                </c:pt>
                <c:pt idx="21">
                  <c:v>1.8401497719706399</c:v>
                </c:pt>
                <c:pt idx="22">
                  <c:v>2.2272016803604302</c:v>
                </c:pt>
                <c:pt idx="23">
                  <c:v>2.30314416109815</c:v>
                </c:pt>
                <c:pt idx="24">
                  <c:v>2.3802770952514294</c:v>
                </c:pt>
                <c:pt idx="25">
                  <c:v>2.2828371367972</c:v>
                </c:pt>
                <c:pt idx="26">
                  <c:v>1.9546443408763901</c:v>
                </c:pt>
                <c:pt idx="27">
                  <c:v>1.89862195895083</c:v>
                </c:pt>
              </c:numCache>
            </c:numRef>
          </c:val>
          <c:smooth val="0"/>
        </c:ser>
        <c:dLbls>
          <c:showLegendKey val="0"/>
          <c:showVal val="0"/>
          <c:showCatName val="0"/>
          <c:showSerName val="0"/>
          <c:showPercent val="0"/>
          <c:showBubbleSize val="0"/>
        </c:dLbls>
        <c:smooth val="0"/>
        <c:axId val="178045120"/>
        <c:axId val="178045512"/>
      </c:lineChart>
      <c:catAx>
        <c:axId val="178045120"/>
        <c:scaling>
          <c:orientation val="minMax"/>
        </c:scaling>
        <c:delete val="0"/>
        <c:axPos val="b"/>
        <c:numFmt formatCode="General" sourceLinked="1"/>
        <c:majorTickMark val="none"/>
        <c:minorTickMark val="none"/>
        <c:tickLblPos val="low"/>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78045512"/>
        <c:crossesAt val="0"/>
        <c:auto val="1"/>
        <c:lblAlgn val="ctr"/>
        <c:lblOffset val="100"/>
        <c:tickLblSkip val="4"/>
        <c:tickMarkSkip val="1"/>
        <c:noMultiLvlLbl val="0"/>
      </c:catAx>
      <c:valAx>
        <c:axId val="178045512"/>
        <c:scaling>
          <c:orientation val="minMax"/>
          <c:max val="4"/>
          <c:min val="-1"/>
        </c:scaling>
        <c:delete val="0"/>
        <c:axPos val="l"/>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178045120"/>
        <c:crosses val="autoZero"/>
        <c:crossBetween val="between"/>
        <c:majorUnit val="1"/>
      </c:valAx>
      <c:spPr>
        <a:blipFill dpi="0" rotWithShape="0">
          <a:blip xmlns:r="http://schemas.openxmlformats.org/officeDocument/2006/relationships" r:embed="rId1"/>
          <a:srcRect/>
          <a:stretch>
            <a:fillRect/>
          </a:stretch>
        </a:blipFill>
        <a:ln w="25400">
          <a:noFill/>
        </a:ln>
      </c:spPr>
    </c:plotArea>
    <c:legend>
      <c:legendPos val="r"/>
      <c:layout>
        <c:manualLayout>
          <c:xMode val="edge"/>
          <c:yMode val="edge"/>
          <c:x val="0.10263157894736842"/>
          <c:y val="0.8844621513944223"/>
          <c:w val="0.81842105263157894"/>
          <c:h val="0.10358565737051795"/>
        </c:manualLayout>
      </c:layout>
      <c:overlay val="0"/>
      <c:spPr>
        <a:solidFill>
          <a:srgbClr val="FFFFFF"/>
        </a:solidFill>
        <a:ln w="25400">
          <a:noFill/>
        </a:ln>
      </c:spPr>
      <c:txPr>
        <a:bodyPr/>
        <a:lstStyle/>
        <a:p>
          <a:pPr>
            <a:defRPr sz="8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800" b="0" i="0" u="none" strike="noStrike" baseline="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GINI Coefficient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[ilc_di12.xls]Data!$A$10</c:f>
              <c:strCache>
                <c:ptCount val="1"/>
                <c:pt idx="0">
                  <c:v>Czech Republic</c:v>
                </c:pt>
              </c:strCache>
            </c:strRef>
          </c:tx>
          <c:spPr>
            <a:ln w="28575" cap="rnd">
              <a:solidFill>
                <a:schemeClr val="accent1"/>
              </a:solidFill>
              <a:round/>
            </a:ln>
            <a:effectLst/>
          </c:spPr>
          <c:marker>
            <c:symbol val="none"/>
          </c:marker>
          <c:cat>
            <c:strRef>
              <c:f>[ilc_di12.xls]Data!$B$9:$W$9</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strRef>
          </c:cat>
          <c:val>
            <c:numRef>
              <c:f>[ilc_di12.xls]Data!$B$10:$W$10</c:f>
              <c:numCache>
                <c:formatCode>General</c:formatCode>
                <c:ptCount val="22"/>
                <c:pt idx="0">
                  <c:v>31</c:v>
                </c:pt>
                <c:pt idx="1">
                  <c:v>30</c:v>
                </c:pt>
                <c:pt idx="2">
                  <c:v>29</c:v>
                </c:pt>
                <c:pt idx="3">
                  <c:v>28</c:v>
                </c:pt>
                <c:pt idx="4">
                  <c:v>27.5</c:v>
                </c:pt>
                <c:pt idx="5">
                  <c:v>27</c:v>
                </c:pt>
                <c:pt idx="6" formatCode="#,##0">
                  <c:v>26.5</c:v>
                </c:pt>
                <c:pt idx="7">
                  <c:v>26.2</c:v>
                </c:pt>
                <c:pt idx="8">
                  <c:v>26.1</c:v>
                </c:pt>
                <c:pt idx="9">
                  <c:v>26</c:v>
                </c:pt>
                <c:pt idx="10" formatCode="#,##0.0">
                  <c:v>26</c:v>
                </c:pt>
                <c:pt idx="11" formatCode="#,##0.0">
                  <c:v>25.3</c:v>
                </c:pt>
                <c:pt idx="12" formatCode="#,##0.0">
                  <c:v>25.3</c:v>
                </c:pt>
                <c:pt idx="13" formatCode="#,##0.0">
                  <c:v>24.7</c:v>
                </c:pt>
                <c:pt idx="14" formatCode="#,##0.0">
                  <c:v>25.1</c:v>
                </c:pt>
                <c:pt idx="15" formatCode="#,##0.0">
                  <c:v>24.9</c:v>
                </c:pt>
                <c:pt idx="16" formatCode="#,##0.0">
                  <c:v>25.2</c:v>
                </c:pt>
                <c:pt idx="17" formatCode="#,##0.0">
                  <c:v>24.9</c:v>
                </c:pt>
                <c:pt idx="18" formatCode="#,##0.0">
                  <c:v>24.6</c:v>
                </c:pt>
                <c:pt idx="19" formatCode="#,##0.0">
                  <c:v>25.1</c:v>
                </c:pt>
                <c:pt idx="20" formatCode="#,##0.0">
                  <c:v>25</c:v>
                </c:pt>
                <c:pt idx="21">
                  <c:v>25.5</c:v>
                </c:pt>
              </c:numCache>
            </c:numRef>
          </c:val>
          <c:smooth val="0"/>
        </c:ser>
        <c:ser>
          <c:idx val="1"/>
          <c:order val="1"/>
          <c:tx>
            <c:strRef>
              <c:f>[ilc_di12.xls]Data!$A$11</c:f>
              <c:strCache>
                <c:ptCount val="1"/>
                <c:pt idx="0">
                  <c:v>Greece</c:v>
                </c:pt>
              </c:strCache>
            </c:strRef>
          </c:tx>
          <c:spPr>
            <a:ln w="28575" cap="rnd">
              <a:solidFill>
                <a:schemeClr val="accent2"/>
              </a:solidFill>
              <a:round/>
            </a:ln>
            <a:effectLst/>
          </c:spPr>
          <c:marker>
            <c:symbol val="none"/>
          </c:marker>
          <c:cat>
            <c:strRef>
              <c:f>[ilc_di12.xls]Data!$B$9:$W$9</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strRef>
          </c:cat>
          <c:val>
            <c:numRef>
              <c:f>[ilc_di12.xls]Data!$B$11:$W$11</c:f>
              <c:numCache>
                <c:formatCode>#,##0</c:formatCode>
                <c:ptCount val="22"/>
                <c:pt idx="0">
                  <c:v>35</c:v>
                </c:pt>
                <c:pt idx="1">
                  <c:v>34</c:v>
                </c:pt>
                <c:pt idx="2">
                  <c:v>35</c:v>
                </c:pt>
                <c:pt idx="3">
                  <c:v>35</c:v>
                </c:pt>
                <c:pt idx="4">
                  <c:v>34</c:v>
                </c:pt>
                <c:pt idx="5">
                  <c:v>33</c:v>
                </c:pt>
                <c:pt idx="6">
                  <c:v>33</c:v>
                </c:pt>
                <c:pt idx="7" formatCode="General">
                  <c:v>34</c:v>
                </c:pt>
                <c:pt idx="8" formatCode="#,##0.0">
                  <c:v>34.700000000000003</c:v>
                </c:pt>
                <c:pt idx="9" formatCode="#,##0.0">
                  <c:v>33</c:v>
                </c:pt>
                <c:pt idx="10" formatCode="#,##0.0">
                  <c:v>33.200000000000003</c:v>
                </c:pt>
                <c:pt idx="11" formatCode="#,##0.0">
                  <c:v>34.299999999999997</c:v>
                </c:pt>
                <c:pt idx="12" formatCode="#,##0.0">
                  <c:v>34.299999999999997</c:v>
                </c:pt>
                <c:pt idx="13" formatCode="#,##0.0">
                  <c:v>33.4</c:v>
                </c:pt>
                <c:pt idx="14" formatCode="#,##0.0">
                  <c:v>33.1</c:v>
                </c:pt>
                <c:pt idx="15" formatCode="#,##0.0">
                  <c:v>32.9</c:v>
                </c:pt>
                <c:pt idx="16" formatCode="#,##0.0">
                  <c:v>33.5</c:v>
                </c:pt>
                <c:pt idx="17" formatCode="#,##0.0">
                  <c:v>34.299999999999997</c:v>
                </c:pt>
                <c:pt idx="18" formatCode="#,##0.0">
                  <c:v>34.4</c:v>
                </c:pt>
                <c:pt idx="19" formatCode="#,##0.0">
                  <c:v>34.5</c:v>
                </c:pt>
                <c:pt idx="20" formatCode="#,##0.0">
                  <c:v>34.200000000000003</c:v>
                </c:pt>
                <c:pt idx="21" formatCode="General">
                  <c:v>35.1</c:v>
                </c:pt>
              </c:numCache>
            </c:numRef>
          </c:val>
          <c:smooth val="0"/>
        </c:ser>
        <c:ser>
          <c:idx val="2"/>
          <c:order val="2"/>
          <c:tx>
            <c:strRef>
              <c:f>[ilc_di12.xls]Data!$A$12</c:f>
              <c:strCache>
                <c:ptCount val="1"/>
                <c:pt idx="0">
                  <c:v>Sweden</c:v>
                </c:pt>
              </c:strCache>
            </c:strRef>
          </c:tx>
          <c:spPr>
            <a:ln w="28575" cap="rnd">
              <a:solidFill>
                <a:schemeClr val="accent3"/>
              </a:solidFill>
              <a:round/>
            </a:ln>
            <a:effectLst/>
          </c:spPr>
          <c:marker>
            <c:symbol val="none"/>
          </c:marker>
          <c:cat>
            <c:strRef>
              <c:f>[ilc_di12.xls]Data!$B$9:$W$9</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strRef>
          </c:cat>
          <c:val>
            <c:numRef>
              <c:f>[ilc_di12.xls]Data!$B$12:$W$12</c:f>
              <c:numCache>
                <c:formatCode>General</c:formatCode>
                <c:ptCount val="22"/>
                <c:pt idx="0">
                  <c:v>20</c:v>
                </c:pt>
                <c:pt idx="1">
                  <c:v>20.5</c:v>
                </c:pt>
                <c:pt idx="2" formatCode="#,##0">
                  <c:v>21</c:v>
                </c:pt>
                <c:pt idx="3">
                  <c:v>21.5</c:v>
                </c:pt>
                <c:pt idx="4" formatCode="#,##0">
                  <c:v>22</c:v>
                </c:pt>
                <c:pt idx="5">
                  <c:v>23</c:v>
                </c:pt>
                <c:pt idx="6" formatCode="#,##0">
                  <c:v>24</c:v>
                </c:pt>
                <c:pt idx="7" formatCode="#,##0">
                  <c:v>23</c:v>
                </c:pt>
                <c:pt idx="8">
                  <c:v>23</c:v>
                </c:pt>
                <c:pt idx="9" formatCode="#,##0.0">
                  <c:v>23</c:v>
                </c:pt>
                <c:pt idx="10" formatCode="#,##0.0">
                  <c:v>23.4</c:v>
                </c:pt>
                <c:pt idx="11" formatCode="#,##0.0">
                  <c:v>24</c:v>
                </c:pt>
                <c:pt idx="12" formatCode="#,##0.0">
                  <c:v>23.4</c:v>
                </c:pt>
                <c:pt idx="13" formatCode="#,##0.0">
                  <c:v>24</c:v>
                </c:pt>
                <c:pt idx="14" formatCode="#,##0.0">
                  <c:v>24.8</c:v>
                </c:pt>
                <c:pt idx="15" formatCode="#,##0.0">
                  <c:v>24.1</c:v>
                </c:pt>
                <c:pt idx="16" formatCode="#,##0.0">
                  <c:v>24.4</c:v>
                </c:pt>
                <c:pt idx="17" formatCode="#,##0.0">
                  <c:v>24.8</c:v>
                </c:pt>
                <c:pt idx="18" formatCode="#,##0.0">
                  <c:v>24.9</c:v>
                </c:pt>
                <c:pt idx="19" formatCode="#,##0.0">
                  <c:v>25.4</c:v>
                </c:pt>
                <c:pt idx="20" formatCode="#,##0.0">
                  <c:v>25.2</c:v>
                </c:pt>
                <c:pt idx="21">
                  <c:v>26.2</c:v>
                </c:pt>
              </c:numCache>
            </c:numRef>
          </c:val>
          <c:smooth val="0"/>
        </c:ser>
        <c:ser>
          <c:idx val="3"/>
          <c:order val="3"/>
          <c:tx>
            <c:strRef>
              <c:f>[ilc_di12.xls]Data!$A$13</c:f>
              <c:strCache>
                <c:ptCount val="1"/>
                <c:pt idx="0">
                  <c:v>United Kingdom</c:v>
                </c:pt>
              </c:strCache>
            </c:strRef>
          </c:tx>
          <c:spPr>
            <a:ln w="28575" cap="rnd">
              <a:solidFill>
                <a:schemeClr val="accent4"/>
              </a:solidFill>
              <a:round/>
            </a:ln>
            <a:effectLst/>
          </c:spPr>
          <c:marker>
            <c:symbol val="none"/>
          </c:marker>
          <c:cat>
            <c:strRef>
              <c:f>[ilc_di12.xls]Data!$B$9:$W$9</c:f>
              <c:strCach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strCache>
            </c:strRef>
          </c:cat>
          <c:val>
            <c:numRef>
              <c:f>[ilc_di12.xls]Data!$B$13:$W$13</c:f>
              <c:numCache>
                <c:formatCode>#,##0</c:formatCode>
                <c:ptCount val="22"/>
                <c:pt idx="0">
                  <c:v>32</c:v>
                </c:pt>
                <c:pt idx="1">
                  <c:v>32</c:v>
                </c:pt>
                <c:pt idx="2">
                  <c:v>30</c:v>
                </c:pt>
                <c:pt idx="3">
                  <c:v>32</c:v>
                </c:pt>
                <c:pt idx="4">
                  <c:v>32</c:v>
                </c:pt>
                <c:pt idx="5">
                  <c:v>32</c:v>
                </c:pt>
                <c:pt idx="6">
                  <c:v>35</c:v>
                </c:pt>
                <c:pt idx="7">
                  <c:v>35</c:v>
                </c:pt>
                <c:pt idx="8" formatCode="General">
                  <c:v>35</c:v>
                </c:pt>
                <c:pt idx="9" formatCode="General">
                  <c:v>35</c:v>
                </c:pt>
                <c:pt idx="10" formatCode="#,##0.0">
                  <c:v>34.6</c:v>
                </c:pt>
                <c:pt idx="11" formatCode="#,##0.0">
                  <c:v>32.5</c:v>
                </c:pt>
                <c:pt idx="12" formatCode="#,##0.0">
                  <c:v>32.6</c:v>
                </c:pt>
                <c:pt idx="13" formatCode="#,##0.0">
                  <c:v>33.9</c:v>
                </c:pt>
                <c:pt idx="14" formatCode="#,##0.0">
                  <c:v>32.4</c:v>
                </c:pt>
                <c:pt idx="15" formatCode="#,##0.0">
                  <c:v>32.9</c:v>
                </c:pt>
                <c:pt idx="16" formatCode="#,##0.0">
                  <c:v>33</c:v>
                </c:pt>
                <c:pt idx="17" formatCode="#,##0.0">
                  <c:v>31.3</c:v>
                </c:pt>
                <c:pt idx="18" formatCode="#,##0.0">
                  <c:v>30.2</c:v>
                </c:pt>
                <c:pt idx="19" formatCode="#,##0.0">
                  <c:v>31.6</c:v>
                </c:pt>
                <c:pt idx="20" formatCode="#,##0.0">
                  <c:v>32.4</c:v>
                </c:pt>
                <c:pt idx="21" formatCode="General">
                  <c:v>33</c:v>
                </c:pt>
              </c:numCache>
            </c:numRef>
          </c:val>
          <c:smooth val="0"/>
        </c:ser>
        <c:dLbls>
          <c:showLegendKey val="0"/>
          <c:showVal val="0"/>
          <c:showCatName val="0"/>
          <c:showSerName val="0"/>
          <c:showPercent val="0"/>
          <c:showBubbleSize val="0"/>
        </c:dLbls>
        <c:smooth val="0"/>
        <c:axId val="177575952"/>
        <c:axId val="177576344"/>
      </c:lineChart>
      <c:catAx>
        <c:axId val="17757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576344"/>
        <c:crosses val="autoZero"/>
        <c:auto val="1"/>
        <c:lblAlgn val="ctr"/>
        <c:lblOffset val="100"/>
        <c:noMultiLvlLbl val="0"/>
      </c:catAx>
      <c:valAx>
        <c:axId val="17757634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57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smtClean="0"/>
              <a:t>Old Age Dependency</a:t>
            </a:r>
            <a:r>
              <a:rPr lang="en-US" sz="2000" baseline="0" dirty="0" smtClean="0"/>
              <a:t> Ratio</a:t>
            </a:r>
            <a:endParaRPr lang="en-US" sz="2000" dirty="0"/>
          </a:p>
        </c:rich>
      </c:tx>
      <c:overlay val="1"/>
    </c:title>
    <c:autoTitleDeleted val="0"/>
    <c:plotArea>
      <c:layout>
        <c:manualLayout>
          <c:layoutTarget val="inner"/>
          <c:xMode val="edge"/>
          <c:yMode val="edge"/>
          <c:x val="9.3111896259628041E-2"/>
          <c:y val="3.5027322404371584E-2"/>
          <c:w val="0.88297126756880695"/>
          <c:h val="0.8342835936491545"/>
        </c:manualLayout>
      </c:layout>
      <c:lineChart>
        <c:grouping val="standard"/>
        <c:varyColors val="0"/>
        <c:ser>
          <c:idx val="0"/>
          <c:order val="0"/>
          <c:tx>
            <c:strRef>
              <c:f>Sheet1!$B$1</c:f>
              <c:strCache>
                <c:ptCount val="1"/>
                <c:pt idx="0">
                  <c:v>E.Europe</c:v>
                </c:pt>
              </c:strCache>
            </c:strRef>
          </c:tx>
          <c:spPr>
            <a:ln>
              <a:solidFill>
                <a:srgbClr val="45204C"/>
              </a:solidFill>
            </a:ln>
          </c:spPr>
          <c:marker>
            <c:symbol val="none"/>
          </c:marker>
          <c:cat>
            <c:numRef>
              <c:f>Sheet1!$A$2:$A$7</c:f>
              <c:numCache>
                <c:formatCode>General</c:formatCode>
                <c:ptCount val="6"/>
                <c:pt idx="0">
                  <c:v>2010</c:v>
                </c:pt>
                <c:pt idx="1">
                  <c:v>2015</c:v>
                </c:pt>
                <c:pt idx="2">
                  <c:v>2020</c:v>
                </c:pt>
                <c:pt idx="3">
                  <c:v>2030</c:v>
                </c:pt>
                <c:pt idx="4">
                  <c:v>2040</c:v>
                </c:pt>
                <c:pt idx="5">
                  <c:v>2050</c:v>
                </c:pt>
              </c:numCache>
            </c:numRef>
          </c:cat>
          <c:val>
            <c:numRef>
              <c:f>Sheet1!$B$2:$B$7</c:f>
              <c:numCache>
                <c:formatCode>0%</c:formatCode>
                <c:ptCount val="6"/>
                <c:pt idx="0">
                  <c:v>0.2</c:v>
                </c:pt>
                <c:pt idx="1">
                  <c:v>0.22</c:v>
                </c:pt>
                <c:pt idx="2">
                  <c:v>0.25</c:v>
                </c:pt>
                <c:pt idx="3">
                  <c:v>0.31</c:v>
                </c:pt>
                <c:pt idx="4">
                  <c:v>0.34</c:v>
                </c:pt>
                <c:pt idx="5">
                  <c:v>0.42</c:v>
                </c:pt>
              </c:numCache>
            </c:numRef>
          </c:val>
          <c:smooth val="0"/>
        </c:ser>
        <c:ser>
          <c:idx val="1"/>
          <c:order val="1"/>
          <c:tx>
            <c:strRef>
              <c:f>Sheet1!$C$1</c:f>
              <c:strCache>
                <c:ptCount val="1"/>
                <c:pt idx="0">
                  <c:v>Africa</c:v>
                </c:pt>
              </c:strCache>
            </c:strRef>
          </c:tx>
          <c:marker>
            <c:symbol val="none"/>
          </c:marker>
          <c:cat>
            <c:numRef>
              <c:f>Sheet1!$A$2:$A$7</c:f>
              <c:numCache>
                <c:formatCode>General</c:formatCode>
                <c:ptCount val="6"/>
                <c:pt idx="0">
                  <c:v>2010</c:v>
                </c:pt>
                <c:pt idx="1">
                  <c:v>2015</c:v>
                </c:pt>
                <c:pt idx="2">
                  <c:v>2020</c:v>
                </c:pt>
                <c:pt idx="3">
                  <c:v>2030</c:v>
                </c:pt>
                <c:pt idx="4">
                  <c:v>2040</c:v>
                </c:pt>
                <c:pt idx="5">
                  <c:v>2050</c:v>
                </c:pt>
              </c:numCache>
            </c:numRef>
          </c:cat>
          <c:val>
            <c:numRef>
              <c:f>Sheet1!$C$2:$C$7</c:f>
              <c:numCache>
                <c:formatCode>0%</c:formatCode>
                <c:ptCount val="6"/>
                <c:pt idx="0">
                  <c:v>0.06</c:v>
                </c:pt>
                <c:pt idx="1">
                  <c:v>6.5000000000000002E-2</c:v>
                </c:pt>
                <c:pt idx="2">
                  <c:v>7.0000000000000007E-2</c:v>
                </c:pt>
                <c:pt idx="3">
                  <c:v>0.08</c:v>
                </c:pt>
                <c:pt idx="4">
                  <c:v>9.5000000000000001E-2</c:v>
                </c:pt>
                <c:pt idx="5">
                  <c:v>0.11</c:v>
                </c:pt>
              </c:numCache>
            </c:numRef>
          </c:val>
          <c:smooth val="0"/>
        </c:ser>
        <c:ser>
          <c:idx val="2"/>
          <c:order val="2"/>
          <c:tx>
            <c:strRef>
              <c:f>Sheet1!$D$1</c:f>
              <c:strCache>
                <c:ptCount val="1"/>
                <c:pt idx="0">
                  <c:v>Asia</c:v>
                </c:pt>
              </c:strCache>
            </c:strRef>
          </c:tx>
          <c:marker>
            <c:symbol val="none"/>
          </c:marker>
          <c:cat>
            <c:numRef>
              <c:f>Sheet1!$A$2:$A$7</c:f>
              <c:numCache>
                <c:formatCode>General</c:formatCode>
                <c:ptCount val="6"/>
                <c:pt idx="0">
                  <c:v>2010</c:v>
                </c:pt>
                <c:pt idx="1">
                  <c:v>2015</c:v>
                </c:pt>
                <c:pt idx="2">
                  <c:v>2020</c:v>
                </c:pt>
                <c:pt idx="3">
                  <c:v>2030</c:v>
                </c:pt>
                <c:pt idx="4">
                  <c:v>2040</c:v>
                </c:pt>
                <c:pt idx="5">
                  <c:v>2050</c:v>
                </c:pt>
              </c:numCache>
            </c:numRef>
          </c:cat>
          <c:val>
            <c:numRef>
              <c:f>Sheet1!$D$2:$D$7</c:f>
              <c:numCache>
                <c:formatCode>0%</c:formatCode>
                <c:ptCount val="6"/>
                <c:pt idx="0">
                  <c:v>0.1</c:v>
                </c:pt>
                <c:pt idx="1">
                  <c:v>0.11</c:v>
                </c:pt>
                <c:pt idx="2">
                  <c:v>0.13</c:v>
                </c:pt>
                <c:pt idx="3">
                  <c:v>0.17</c:v>
                </c:pt>
                <c:pt idx="4">
                  <c:v>0.22</c:v>
                </c:pt>
                <c:pt idx="5">
                  <c:v>0.26</c:v>
                </c:pt>
              </c:numCache>
            </c:numRef>
          </c:val>
          <c:smooth val="0"/>
        </c:ser>
        <c:ser>
          <c:idx val="3"/>
          <c:order val="3"/>
          <c:tx>
            <c:strRef>
              <c:f>Sheet1!$E$1</c:f>
              <c:strCache>
                <c:ptCount val="1"/>
                <c:pt idx="0">
                  <c:v>S.America</c:v>
                </c:pt>
              </c:strCache>
            </c:strRef>
          </c:tx>
          <c:marker>
            <c:symbol val="none"/>
          </c:marker>
          <c:cat>
            <c:numRef>
              <c:f>Sheet1!$A$2:$A$7</c:f>
              <c:numCache>
                <c:formatCode>General</c:formatCode>
                <c:ptCount val="6"/>
                <c:pt idx="0">
                  <c:v>2010</c:v>
                </c:pt>
                <c:pt idx="1">
                  <c:v>2015</c:v>
                </c:pt>
                <c:pt idx="2">
                  <c:v>2020</c:v>
                </c:pt>
                <c:pt idx="3">
                  <c:v>2030</c:v>
                </c:pt>
                <c:pt idx="4">
                  <c:v>2040</c:v>
                </c:pt>
                <c:pt idx="5">
                  <c:v>2050</c:v>
                </c:pt>
              </c:numCache>
            </c:numRef>
          </c:cat>
          <c:val>
            <c:numRef>
              <c:f>Sheet1!$E$2:$E$7</c:f>
              <c:numCache>
                <c:formatCode>0%</c:formatCode>
                <c:ptCount val="6"/>
                <c:pt idx="0">
                  <c:v>0.1</c:v>
                </c:pt>
                <c:pt idx="1">
                  <c:v>0.12</c:v>
                </c:pt>
                <c:pt idx="2">
                  <c:v>0.14000000000000001</c:v>
                </c:pt>
                <c:pt idx="3">
                  <c:v>0.2</c:v>
                </c:pt>
                <c:pt idx="4">
                  <c:v>0.24</c:v>
                </c:pt>
                <c:pt idx="5">
                  <c:v>0.3</c:v>
                </c:pt>
              </c:numCache>
            </c:numRef>
          </c:val>
          <c:smooth val="0"/>
        </c:ser>
        <c:ser>
          <c:idx val="4"/>
          <c:order val="4"/>
          <c:tx>
            <c:strRef>
              <c:f>Sheet1!$F$1</c:f>
              <c:strCache>
                <c:ptCount val="1"/>
                <c:pt idx="0">
                  <c:v>Global</c:v>
                </c:pt>
              </c:strCache>
            </c:strRef>
          </c:tx>
          <c:marker>
            <c:symbol val="none"/>
          </c:marker>
          <c:cat>
            <c:numRef>
              <c:f>Sheet1!$A$2:$A$7</c:f>
              <c:numCache>
                <c:formatCode>General</c:formatCode>
                <c:ptCount val="6"/>
                <c:pt idx="0">
                  <c:v>2010</c:v>
                </c:pt>
                <c:pt idx="1">
                  <c:v>2015</c:v>
                </c:pt>
                <c:pt idx="2">
                  <c:v>2020</c:v>
                </c:pt>
                <c:pt idx="3">
                  <c:v>2030</c:v>
                </c:pt>
                <c:pt idx="4">
                  <c:v>2040</c:v>
                </c:pt>
                <c:pt idx="5">
                  <c:v>2050</c:v>
                </c:pt>
              </c:numCache>
            </c:numRef>
          </c:cat>
          <c:val>
            <c:numRef>
              <c:f>Sheet1!$F$2:$F$7</c:f>
              <c:numCache>
                <c:formatCode>0%</c:formatCode>
                <c:ptCount val="6"/>
                <c:pt idx="0">
                  <c:v>0.11</c:v>
                </c:pt>
                <c:pt idx="1">
                  <c:v>0.12</c:v>
                </c:pt>
                <c:pt idx="2">
                  <c:v>0.13</c:v>
                </c:pt>
                <c:pt idx="3">
                  <c:v>0.17</c:v>
                </c:pt>
                <c:pt idx="4">
                  <c:v>0.22</c:v>
                </c:pt>
                <c:pt idx="5">
                  <c:v>0.25</c:v>
                </c:pt>
              </c:numCache>
            </c:numRef>
          </c:val>
          <c:smooth val="0"/>
        </c:ser>
        <c:dLbls>
          <c:showLegendKey val="0"/>
          <c:showVal val="0"/>
          <c:showCatName val="0"/>
          <c:showSerName val="0"/>
          <c:showPercent val="0"/>
          <c:showBubbleSize val="0"/>
        </c:dLbls>
        <c:smooth val="0"/>
        <c:axId val="233886816"/>
        <c:axId val="233887208"/>
      </c:lineChart>
      <c:catAx>
        <c:axId val="233886816"/>
        <c:scaling>
          <c:orientation val="minMax"/>
        </c:scaling>
        <c:delete val="0"/>
        <c:axPos val="b"/>
        <c:numFmt formatCode="General" sourceLinked="1"/>
        <c:majorTickMark val="out"/>
        <c:minorTickMark val="none"/>
        <c:tickLblPos val="nextTo"/>
        <c:txPr>
          <a:bodyPr rot="0"/>
          <a:lstStyle/>
          <a:p>
            <a:pPr>
              <a:defRPr sz="1200"/>
            </a:pPr>
            <a:endParaRPr lang="en-US"/>
          </a:p>
        </c:txPr>
        <c:crossAx val="233887208"/>
        <c:crosses val="autoZero"/>
        <c:auto val="1"/>
        <c:lblAlgn val="ctr"/>
        <c:lblOffset val="100"/>
        <c:noMultiLvlLbl val="0"/>
      </c:catAx>
      <c:valAx>
        <c:axId val="233887208"/>
        <c:scaling>
          <c:orientation val="minMax"/>
        </c:scaling>
        <c:delete val="0"/>
        <c:axPos val="l"/>
        <c:numFmt formatCode="0%" sourceLinked="1"/>
        <c:majorTickMark val="out"/>
        <c:minorTickMark val="none"/>
        <c:tickLblPos val="nextTo"/>
        <c:txPr>
          <a:bodyPr/>
          <a:lstStyle/>
          <a:p>
            <a:pPr>
              <a:defRPr sz="1399"/>
            </a:pPr>
            <a:endParaRPr lang="en-US"/>
          </a:p>
        </c:txPr>
        <c:crossAx val="233886816"/>
        <c:crosses val="autoZero"/>
        <c:crossBetween val="between"/>
      </c:valAx>
      <c:spPr>
        <a:solidFill>
          <a:schemeClr val="bg1">
            <a:alpha val="37000"/>
          </a:schemeClr>
        </a:solidFill>
        <a:ln w="25390">
          <a:noFill/>
        </a:ln>
      </c:spPr>
    </c:plotArea>
    <c:legend>
      <c:legendPos val="r"/>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txPr>
          <a:bodyPr/>
          <a:lstStyle/>
          <a:p>
            <a:pPr>
              <a:defRPr sz="1200"/>
            </a:pPr>
            <a:endParaRPr lang="en-US"/>
          </a:p>
        </c:txPr>
      </c:legendEntry>
      <c:legendEntry>
        <c:idx val="4"/>
        <c:txPr>
          <a:bodyPr/>
          <a:lstStyle/>
          <a:p>
            <a:pPr>
              <a:defRPr sz="1200"/>
            </a:pPr>
            <a:endParaRPr lang="en-US"/>
          </a:p>
        </c:txPr>
      </c:legendEntry>
      <c:layout>
        <c:manualLayout>
          <c:xMode val="edge"/>
          <c:yMode val="edge"/>
          <c:x val="0.11582381729200653"/>
          <c:y val="0.77173913043478259"/>
          <c:w val="0.82265668092286925"/>
          <c:h val="8.6956521739130432E-2"/>
        </c:manualLayout>
      </c:layout>
      <c:overlay val="0"/>
    </c:legend>
    <c:plotVisOnly val="1"/>
    <c:dispBlanksAs val="gap"/>
    <c:showDLblsOverMax val="0"/>
  </c:chart>
  <c:txPr>
    <a:bodyPr/>
    <a:lstStyle/>
    <a:p>
      <a:pPr>
        <a:defRPr sz="1799"/>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smtClean="0"/>
              <a:t>Urbanization Rate</a:t>
            </a:r>
            <a:endParaRPr lang="en-US" sz="2000" dirty="0"/>
          </a:p>
        </c:rich>
      </c:tx>
      <c:overlay val="1"/>
    </c:title>
    <c:autoTitleDeleted val="0"/>
    <c:plotArea>
      <c:layout>
        <c:manualLayout>
          <c:layoutTarget val="inner"/>
          <c:xMode val="edge"/>
          <c:yMode val="edge"/>
          <c:x val="0.10876682125591738"/>
          <c:y val="3.1980981885461036E-2"/>
          <c:w val="0.85876269562187713"/>
          <c:h val="0.85481347618432946"/>
        </c:manualLayout>
      </c:layout>
      <c:lineChart>
        <c:grouping val="standard"/>
        <c:varyColors val="0"/>
        <c:ser>
          <c:idx val="0"/>
          <c:order val="0"/>
          <c:tx>
            <c:strRef>
              <c:f>Sheet1!$B$1</c:f>
              <c:strCache>
                <c:ptCount val="1"/>
                <c:pt idx="0">
                  <c:v>Czech Rep.</c:v>
                </c:pt>
              </c:strCache>
            </c:strRef>
          </c:tx>
          <c:marker>
            <c:symbol val="none"/>
          </c:marker>
          <c:cat>
            <c:numRef>
              <c:f>Sheet1!$A$2:$A$12</c:f>
              <c:numCache>
                <c:formatCode>General</c:formatCode>
                <c:ptCount val="9"/>
                <c:pt idx="0">
                  <c:v>1960</c:v>
                </c:pt>
                <c:pt idx="1">
                  <c:v>1980</c:v>
                </c:pt>
                <c:pt idx="2">
                  <c:v>2000</c:v>
                </c:pt>
                <c:pt idx="3">
                  <c:v>2010</c:v>
                </c:pt>
                <c:pt idx="4">
                  <c:v>2015</c:v>
                </c:pt>
                <c:pt idx="5">
                  <c:v>2020</c:v>
                </c:pt>
                <c:pt idx="6">
                  <c:v>2030</c:v>
                </c:pt>
                <c:pt idx="7">
                  <c:v>2040</c:v>
                </c:pt>
                <c:pt idx="8">
                  <c:v>2050</c:v>
                </c:pt>
              </c:numCache>
            </c:numRef>
          </c:cat>
          <c:val>
            <c:numRef>
              <c:f>Sheet1!$B$2:$B$12</c:f>
              <c:numCache>
                <c:formatCode>_-* #,##0_-;\-* #,##0_-;_-* "-"??_-;_-@_-</c:formatCode>
                <c:ptCount val="9"/>
                <c:pt idx="0">
                  <c:v>59.548000000000002</c:v>
                </c:pt>
                <c:pt idx="1">
                  <c:v>75.167000000000002</c:v>
                </c:pt>
                <c:pt idx="2">
                  <c:v>73.988</c:v>
                </c:pt>
                <c:pt idx="3">
                  <c:v>73.463999999999999</c:v>
                </c:pt>
                <c:pt idx="4">
                  <c:v>73.355999999999995</c:v>
                </c:pt>
                <c:pt idx="5">
                  <c:v>73.569999999999993</c:v>
                </c:pt>
                <c:pt idx="6">
                  <c:v>74.930999999999997</c:v>
                </c:pt>
                <c:pt idx="7">
                  <c:v>77.242000000000004</c:v>
                </c:pt>
                <c:pt idx="8">
                  <c:v>79.504999999999995</c:v>
                </c:pt>
              </c:numCache>
            </c:numRef>
          </c:val>
          <c:smooth val="0"/>
        </c:ser>
        <c:ser>
          <c:idx val="1"/>
          <c:order val="1"/>
          <c:tx>
            <c:strRef>
              <c:f>Sheet1!$C$1</c:f>
              <c:strCache>
                <c:ptCount val="1"/>
                <c:pt idx="0">
                  <c:v>Hungary</c:v>
                </c:pt>
              </c:strCache>
            </c:strRef>
          </c:tx>
          <c:marker>
            <c:symbol val="none"/>
          </c:marker>
          <c:cat>
            <c:numRef>
              <c:f>Sheet1!$A$2:$A$12</c:f>
              <c:numCache>
                <c:formatCode>General</c:formatCode>
                <c:ptCount val="9"/>
                <c:pt idx="0">
                  <c:v>1960</c:v>
                </c:pt>
                <c:pt idx="1">
                  <c:v>1980</c:v>
                </c:pt>
                <c:pt idx="2">
                  <c:v>2000</c:v>
                </c:pt>
                <c:pt idx="3">
                  <c:v>2010</c:v>
                </c:pt>
                <c:pt idx="4">
                  <c:v>2015</c:v>
                </c:pt>
                <c:pt idx="5">
                  <c:v>2020</c:v>
                </c:pt>
                <c:pt idx="6">
                  <c:v>2030</c:v>
                </c:pt>
                <c:pt idx="7">
                  <c:v>2040</c:v>
                </c:pt>
                <c:pt idx="8">
                  <c:v>2050</c:v>
                </c:pt>
              </c:numCache>
            </c:numRef>
          </c:cat>
          <c:val>
            <c:numRef>
              <c:f>Sheet1!$C$2:$C$12</c:f>
              <c:numCache>
                <c:formatCode>_-* #,##0_-;\-* #,##0_-;_-* "-"??_-;_-@_-</c:formatCode>
                <c:ptCount val="9"/>
                <c:pt idx="0">
                  <c:v>55.911000000000001</c:v>
                </c:pt>
                <c:pt idx="1">
                  <c:v>64.191000000000003</c:v>
                </c:pt>
                <c:pt idx="2">
                  <c:v>64.575000000000003</c:v>
                </c:pt>
                <c:pt idx="3">
                  <c:v>68.965000000000003</c:v>
                </c:pt>
                <c:pt idx="4">
                  <c:v>71.319000000000003</c:v>
                </c:pt>
                <c:pt idx="5">
                  <c:v>73.394999999999996</c:v>
                </c:pt>
                <c:pt idx="6">
                  <c:v>76.793999999999997</c:v>
                </c:pt>
                <c:pt idx="7">
                  <c:v>79.478999999999999</c:v>
                </c:pt>
                <c:pt idx="8">
                  <c:v>81.911000000000001</c:v>
                </c:pt>
              </c:numCache>
            </c:numRef>
          </c:val>
          <c:smooth val="0"/>
        </c:ser>
        <c:ser>
          <c:idx val="2"/>
          <c:order val="2"/>
          <c:tx>
            <c:strRef>
              <c:f>Sheet1!$D$1</c:f>
              <c:strCache>
                <c:ptCount val="1"/>
                <c:pt idx="0">
                  <c:v>Poland</c:v>
                </c:pt>
              </c:strCache>
            </c:strRef>
          </c:tx>
          <c:marker>
            <c:symbol val="none"/>
          </c:marker>
          <c:cat>
            <c:numRef>
              <c:f>Sheet1!$A$2:$A$12</c:f>
              <c:numCache>
                <c:formatCode>General</c:formatCode>
                <c:ptCount val="9"/>
                <c:pt idx="0">
                  <c:v>1960</c:v>
                </c:pt>
                <c:pt idx="1">
                  <c:v>1980</c:v>
                </c:pt>
                <c:pt idx="2">
                  <c:v>2000</c:v>
                </c:pt>
                <c:pt idx="3">
                  <c:v>2010</c:v>
                </c:pt>
                <c:pt idx="4">
                  <c:v>2015</c:v>
                </c:pt>
                <c:pt idx="5">
                  <c:v>2020</c:v>
                </c:pt>
                <c:pt idx="6">
                  <c:v>2030</c:v>
                </c:pt>
                <c:pt idx="7">
                  <c:v>2040</c:v>
                </c:pt>
                <c:pt idx="8">
                  <c:v>2050</c:v>
                </c:pt>
              </c:numCache>
            </c:numRef>
          </c:cat>
          <c:val>
            <c:numRef>
              <c:f>Sheet1!$D$2:$D$12</c:f>
              <c:numCache>
                <c:formatCode>_-* #,##0_-;\-* #,##0_-;_-* "-"??_-;_-@_-</c:formatCode>
                <c:ptCount val="9"/>
                <c:pt idx="0">
                  <c:v>47.892000000000003</c:v>
                </c:pt>
                <c:pt idx="1">
                  <c:v>58.085999999999999</c:v>
                </c:pt>
                <c:pt idx="2">
                  <c:v>61.716000000000001</c:v>
                </c:pt>
                <c:pt idx="3">
                  <c:v>60.945</c:v>
                </c:pt>
                <c:pt idx="4">
                  <c:v>60.694000000000003</c:v>
                </c:pt>
                <c:pt idx="5">
                  <c:v>60.944000000000003</c:v>
                </c:pt>
                <c:pt idx="6">
                  <c:v>62.923999999999999</c:v>
                </c:pt>
                <c:pt idx="7">
                  <c:v>66.471000000000004</c:v>
                </c:pt>
                <c:pt idx="8">
                  <c:v>70.019000000000005</c:v>
                </c:pt>
              </c:numCache>
            </c:numRef>
          </c:val>
          <c:smooth val="0"/>
        </c:ser>
        <c:ser>
          <c:idx val="3"/>
          <c:order val="3"/>
          <c:tx>
            <c:strRef>
              <c:f>Sheet1!$E$1</c:f>
              <c:strCache>
                <c:ptCount val="1"/>
                <c:pt idx="0">
                  <c:v>Slovakia</c:v>
                </c:pt>
              </c:strCache>
            </c:strRef>
          </c:tx>
          <c:marker>
            <c:symbol val="none"/>
          </c:marker>
          <c:cat>
            <c:numRef>
              <c:f>Sheet1!$A$2:$A$12</c:f>
              <c:numCache>
                <c:formatCode>General</c:formatCode>
                <c:ptCount val="9"/>
                <c:pt idx="0">
                  <c:v>1960</c:v>
                </c:pt>
                <c:pt idx="1">
                  <c:v>1980</c:v>
                </c:pt>
                <c:pt idx="2">
                  <c:v>2000</c:v>
                </c:pt>
                <c:pt idx="3">
                  <c:v>2010</c:v>
                </c:pt>
                <c:pt idx="4">
                  <c:v>2015</c:v>
                </c:pt>
                <c:pt idx="5">
                  <c:v>2020</c:v>
                </c:pt>
                <c:pt idx="6">
                  <c:v>2030</c:v>
                </c:pt>
                <c:pt idx="7">
                  <c:v>2040</c:v>
                </c:pt>
                <c:pt idx="8">
                  <c:v>2050</c:v>
                </c:pt>
              </c:numCache>
            </c:numRef>
          </c:cat>
          <c:val>
            <c:numRef>
              <c:f>Sheet1!$E$2:$E$12</c:f>
              <c:numCache>
                <c:formatCode>_-* #,##0_-;\-* #,##0_-;_-* "-"??_-;_-@_-</c:formatCode>
                <c:ptCount val="9"/>
                <c:pt idx="0">
                  <c:v>33.463999999999999</c:v>
                </c:pt>
                <c:pt idx="1">
                  <c:v>51.637999999999998</c:v>
                </c:pt>
                <c:pt idx="2">
                  <c:v>56.232999999999997</c:v>
                </c:pt>
                <c:pt idx="3">
                  <c:v>54.834000000000003</c:v>
                </c:pt>
                <c:pt idx="4">
                  <c:v>54.570999999999998</c:v>
                </c:pt>
                <c:pt idx="5">
                  <c:v>54.923000000000002</c:v>
                </c:pt>
                <c:pt idx="6">
                  <c:v>57.454000000000001</c:v>
                </c:pt>
                <c:pt idx="7">
                  <c:v>61.65</c:v>
                </c:pt>
                <c:pt idx="8">
                  <c:v>65.747</c:v>
                </c:pt>
              </c:numCache>
            </c:numRef>
          </c:val>
          <c:smooth val="0"/>
        </c:ser>
        <c:ser>
          <c:idx val="4"/>
          <c:order val="4"/>
          <c:tx>
            <c:strRef>
              <c:f>Sheet1!$F$1</c:f>
              <c:strCache>
                <c:ptCount val="1"/>
                <c:pt idx="0">
                  <c:v>UK</c:v>
                </c:pt>
              </c:strCache>
            </c:strRef>
          </c:tx>
          <c:marker>
            <c:symbol val="none"/>
          </c:marker>
          <c:cat>
            <c:numRef>
              <c:f>Sheet1!$A$2:$A$12</c:f>
              <c:numCache>
                <c:formatCode>General</c:formatCode>
                <c:ptCount val="9"/>
                <c:pt idx="0">
                  <c:v>1960</c:v>
                </c:pt>
                <c:pt idx="1">
                  <c:v>1980</c:v>
                </c:pt>
                <c:pt idx="2">
                  <c:v>2000</c:v>
                </c:pt>
                <c:pt idx="3">
                  <c:v>2010</c:v>
                </c:pt>
                <c:pt idx="4">
                  <c:v>2015</c:v>
                </c:pt>
                <c:pt idx="5">
                  <c:v>2020</c:v>
                </c:pt>
                <c:pt idx="6">
                  <c:v>2030</c:v>
                </c:pt>
                <c:pt idx="7">
                  <c:v>2040</c:v>
                </c:pt>
                <c:pt idx="8">
                  <c:v>2050</c:v>
                </c:pt>
              </c:numCache>
            </c:numRef>
          </c:cat>
          <c:val>
            <c:numRef>
              <c:f>Sheet1!$F$2:$F$12</c:f>
              <c:numCache>
                <c:formatCode>_-* #,##0_-;\-* #,##0_-;_-* "-"??_-;_-@_-</c:formatCode>
                <c:ptCount val="9"/>
                <c:pt idx="0">
                  <c:v>78.444000000000003</c:v>
                </c:pt>
                <c:pt idx="1">
                  <c:v>78.480999999999995</c:v>
                </c:pt>
                <c:pt idx="2">
                  <c:v>78.650999999999996</c:v>
                </c:pt>
                <c:pt idx="3">
                  <c:v>79.507999999999996</c:v>
                </c:pt>
                <c:pt idx="4">
                  <c:v>80.146000000000001</c:v>
                </c:pt>
                <c:pt idx="5">
                  <c:v>80.91</c:v>
                </c:pt>
                <c:pt idx="6">
                  <c:v>82.686999999999998</c:v>
                </c:pt>
                <c:pt idx="7">
                  <c:v>84.379000000000005</c:v>
                </c:pt>
                <c:pt idx="8">
                  <c:v>85.933000000000007</c:v>
                </c:pt>
              </c:numCache>
            </c:numRef>
          </c:val>
          <c:smooth val="0"/>
        </c:ser>
        <c:dLbls>
          <c:showLegendKey val="0"/>
          <c:showVal val="0"/>
          <c:showCatName val="0"/>
          <c:showSerName val="0"/>
          <c:showPercent val="0"/>
          <c:showBubbleSize val="0"/>
        </c:dLbls>
        <c:smooth val="0"/>
        <c:axId val="178111832"/>
        <c:axId val="233887992"/>
      </c:lineChart>
      <c:catAx>
        <c:axId val="178111832"/>
        <c:scaling>
          <c:orientation val="minMax"/>
        </c:scaling>
        <c:delete val="0"/>
        <c:axPos val="b"/>
        <c:numFmt formatCode="General" sourceLinked="1"/>
        <c:majorTickMark val="out"/>
        <c:minorTickMark val="none"/>
        <c:tickLblPos val="nextTo"/>
        <c:crossAx val="233887992"/>
        <c:crosses val="autoZero"/>
        <c:auto val="1"/>
        <c:lblAlgn val="ctr"/>
        <c:lblOffset val="100"/>
        <c:noMultiLvlLbl val="0"/>
      </c:catAx>
      <c:valAx>
        <c:axId val="233887992"/>
        <c:scaling>
          <c:orientation val="minMax"/>
          <c:min val="20"/>
        </c:scaling>
        <c:delete val="0"/>
        <c:axPos val="l"/>
        <c:numFmt formatCode="_-* #,##0_-;\-* #,##0_-;_-* &quot;-&quot;??_-;_-@_-" sourceLinked="1"/>
        <c:majorTickMark val="out"/>
        <c:minorTickMark val="none"/>
        <c:tickLblPos val="nextTo"/>
        <c:crossAx val="178111832"/>
        <c:crosses val="autoZero"/>
        <c:crossBetween val="between"/>
      </c:valAx>
      <c:spPr>
        <a:solidFill>
          <a:schemeClr val="bg1">
            <a:alpha val="62000"/>
          </a:schemeClr>
        </a:solidFill>
        <a:ln w="25400">
          <a:noFill/>
        </a:ln>
      </c:spPr>
    </c:plotArea>
    <c:legend>
      <c:legendPos val="r"/>
      <c:layout>
        <c:manualLayout>
          <c:xMode val="edge"/>
          <c:yMode val="edge"/>
          <c:x val="0.12323232323232323"/>
          <c:y val="0.77757352941176472"/>
          <c:w val="0.85656565656565653"/>
          <c:h val="8.8235294117647065E-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Capital Expenditure (£ bn)</c:v>
                </c:pt>
              </c:strCache>
            </c:strRef>
          </c:tx>
          <c:invertIfNegative val="0"/>
          <c:dLbls>
            <c:dLbl>
              <c:idx val="0"/>
              <c:layout>
                <c:manualLayout>
                  <c:x val="2.372077325238137E-3"/>
                  <c:y val="0.5462058378850486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26890133557417778"/>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677774214473519E-7"/>
                  <c:y val="0.31932011543877875"/>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0.3809433381745278"/>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405939417507034E-4"/>
                  <c:y val="0.27730440309858828"/>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5.6053518997736351E-4"/>
                  <c:y val="0.25769708986077355"/>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5.6053518997746076E-4"/>
                  <c:y val="0.19607357180695101"/>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
                  <c:y val="6.16232227357490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5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Sheet1!$B$2:$B$9</c:f>
              <c:numCache>
                <c:formatCode>"£"#,##0.00_);\("£"#,##0.00\)</c:formatCode>
                <c:ptCount val="8"/>
                <c:pt idx="0">
                  <c:v>4.9779999999999998</c:v>
                </c:pt>
                <c:pt idx="1">
                  <c:v>2.9239999999999999</c:v>
                </c:pt>
                <c:pt idx="2">
                  <c:v>3.32</c:v>
                </c:pt>
                <c:pt idx="3">
                  <c:v>3.8</c:v>
                </c:pt>
                <c:pt idx="4">
                  <c:v>3</c:v>
                </c:pt>
                <c:pt idx="5">
                  <c:v>2.774</c:v>
                </c:pt>
                <c:pt idx="6">
                  <c:v>2.2440000000000002</c:v>
                </c:pt>
                <c:pt idx="7">
                  <c:v>1</c:v>
                </c:pt>
              </c:numCache>
            </c:numRef>
          </c:val>
        </c:ser>
        <c:dLbls>
          <c:showLegendKey val="0"/>
          <c:showVal val="0"/>
          <c:showCatName val="0"/>
          <c:showSerName val="0"/>
          <c:showPercent val="0"/>
          <c:showBubbleSize val="0"/>
        </c:dLbls>
        <c:gapWidth val="28"/>
        <c:axId val="179406576"/>
        <c:axId val="179406968"/>
      </c:barChart>
      <c:lineChart>
        <c:grouping val="standard"/>
        <c:varyColors val="0"/>
        <c:ser>
          <c:idx val="1"/>
          <c:order val="1"/>
          <c:tx>
            <c:strRef>
              <c:f>Sheet1!$C$1</c:f>
              <c:strCache>
                <c:ptCount val="1"/>
                <c:pt idx="0">
                  <c:v>CapEx (as % of Sales)</c:v>
                </c:pt>
              </c:strCache>
            </c:strRef>
          </c:tx>
          <c:spPr>
            <a:ln>
              <a:solidFill>
                <a:schemeClr val="accent4"/>
              </a:solidFill>
            </a:ln>
          </c:spPr>
          <c:marker>
            <c:spPr>
              <a:solidFill>
                <a:srgbClr val="C00000"/>
              </a:solidFill>
              <a:ln>
                <a:solidFill>
                  <a:schemeClr val="accent4"/>
                </a:solidFill>
              </a:ln>
            </c:spPr>
          </c:marker>
          <c:dLbls>
            <c:dLbl>
              <c:idx val="0"/>
              <c:layout>
                <c:manualLayout>
                  <c:x val="-1.4232463951428843E-2"/>
                  <c:y val="-3.921477810456759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7078678063589247E-2"/>
                  <c:y val="-5.314517870800461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209082553333914E-2"/>
                  <c:y val="-3.921477810456764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4232463951428822E-2"/>
                  <c:y val="-4.481688926236296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8976618601905096E-2"/>
                  <c:y val="-2.801055578897690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4232463951428822E-2"/>
                  <c:y val="-3.081161136787453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4232463951428822E-2"/>
                  <c:y val="-3.08116113678745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rgbClr val="C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2008</c:v>
                </c:pt>
                <c:pt idx="1">
                  <c:v>2009</c:v>
                </c:pt>
                <c:pt idx="2">
                  <c:v>2010</c:v>
                </c:pt>
                <c:pt idx="3">
                  <c:v>2011</c:v>
                </c:pt>
                <c:pt idx="4">
                  <c:v>2012</c:v>
                </c:pt>
                <c:pt idx="5">
                  <c:v>2013</c:v>
                </c:pt>
                <c:pt idx="6">
                  <c:v>2014</c:v>
                </c:pt>
                <c:pt idx="7">
                  <c:v>2015</c:v>
                </c:pt>
              </c:numCache>
            </c:numRef>
          </c:cat>
          <c:val>
            <c:numRef>
              <c:f>Sheet1!$C$2:$C$9</c:f>
              <c:numCache>
                <c:formatCode>0.0%</c:formatCode>
                <c:ptCount val="8"/>
                <c:pt idx="0">
                  <c:v>7.9000000000000001E-2</c:v>
                </c:pt>
                <c:pt idx="1">
                  <c:v>0.05</c:v>
                </c:pt>
                <c:pt idx="2">
                  <c:v>5.5E-2</c:v>
                </c:pt>
                <c:pt idx="3">
                  <c:v>5.2999999999999999E-2</c:v>
                </c:pt>
                <c:pt idx="4">
                  <c:v>4.7E-2</c:v>
                </c:pt>
                <c:pt idx="5">
                  <c:v>4.3999999999999997E-2</c:v>
                </c:pt>
                <c:pt idx="6">
                  <c:v>3.5999999999999997E-2</c:v>
                </c:pt>
                <c:pt idx="7" formatCode="0.00%">
                  <c:v>1.7999999999999999E-2</c:v>
                </c:pt>
              </c:numCache>
            </c:numRef>
          </c:val>
          <c:smooth val="0"/>
        </c:ser>
        <c:dLbls>
          <c:showLegendKey val="0"/>
          <c:showVal val="0"/>
          <c:showCatName val="0"/>
          <c:showSerName val="0"/>
          <c:showPercent val="0"/>
          <c:showBubbleSize val="0"/>
        </c:dLbls>
        <c:marker val="1"/>
        <c:smooth val="0"/>
        <c:axId val="234661056"/>
        <c:axId val="179407360"/>
      </c:lineChart>
      <c:catAx>
        <c:axId val="179406576"/>
        <c:scaling>
          <c:orientation val="minMax"/>
        </c:scaling>
        <c:delete val="0"/>
        <c:axPos val="b"/>
        <c:numFmt formatCode="General" sourceLinked="1"/>
        <c:majorTickMark val="out"/>
        <c:minorTickMark val="none"/>
        <c:tickLblPos val="nextTo"/>
        <c:txPr>
          <a:bodyPr/>
          <a:lstStyle/>
          <a:p>
            <a:pPr>
              <a:defRPr sz="1200"/>
            </a:pPr>
            <a:endParaRPr lang="en-US"/>
          </a:p>
        </c:txPr>
        <c:crossAx val="179406968"/>
        <c:crosses val="autoZero"/>
        <c:auto val="1"/>
        <c:lblAlgn val="ctr"/>
        <c:lblOffset val="100"/>
        <c:noMultiLvlLbl val="0"/>
      </c:catAx>
      <c:valAx>
        <c:axId val="179406968"/>
        <c:scaling>
          <c:orientation val="minMax"/>
        </c:scaling>
        <c:delete val="0"/>
        <c:axPos val="l"/>
        <c:numFmt formatCode="&quot;£&quot;#,##0.00_);\(&quot;£&quot;#,##0.00\)" sourceLinked="1"/>
        <c:majorTickMark val="out"/>
        <c:minorTickMark val="none"/>
        <c:tickLblPos val="nextTo"/>
        <c:txPr>
          <a:bodyPr/>
          <a:lstStyle/>
          <a:p>
            <a:pPr>
              <a:defRPr sz="1000"/>
            </a:pPr>
            <a:endParaRPr lang="en-US"/>
          </a:p>
        </c:txPr>
        <c:crossAx val="179406576"/>
        <c:crosses val="autoZero"/>
        <c:crossBetween val="between"/>
      </c:valAx>
      <c:valAx>
        <c:axId val="179407360"/>
        <c:scaling>
          <c:orientation val="minMax"/>
        </c:scaling>
        <c:delete val="0"/>
        <c:axPos val="r"/>
        <c:numFmt formatCode="0.0%" sourceLinked="1"/>
        <c:majorTickMark val="out"/>
        <c:minorTickMark val="none"/>
        <c:tickLblPos val="nextTo"/>
        <c:txPr>
          <a:bodyPr/>
          <a:lstStyle/>
          <a:p>
            <a:pPr>
              <a:defRPr sz="1000"/>
            </a:pPr>
            <a:endParaRPr lang="en-US"/>
          </a:p>
        </c:txPr>
        <c:crossAx val="234661056"/>
        <c:crosses val="max"/>
        <c:crossBetween val="between"/>
      </c:valAx>
      <c:catAx>
        <c:axId val="234661056"/>
        <c:scaling>
          <c:orientation val="minMax"/>
        </c:scaling>
        <c:delete val="1"/>
        <c:axPos val="b"/>
        <c:numFmt formatCode="General" sourceLinked="1"/>
        <c:majorTickMark val="out"/>
        <c:minorTickMark val="none"/>
        <c:tickLblPos val="nextTo"/>
        <c:crossAx val="179407360"/>
        <c:crosses val="autoZero"/>
        <c:auto val="1"/>
        <c:lblAlgn val="ctr"/>
        <c:lblOffset val="100"/>
        <c:noMultiLvlLbl val="0"/>
      </c:catAx>
    </c:plotArea>
    <c:legend>
      <c:legendPos val="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Modern FMCG Trade in Western Europe </a:t>
            </a:r>
            <a:endParaRPr lang="en-US" dirty="0" smtClean="0"/>
          </a:p>
          <a:p>
            <a:pPr>
              <a:defRPr/>
            </a:pPr>
            <a:r>
              <a:rPr lang="en-US" dirty="0" err="1" smtClean="0"/>
              <a:t>excl</a:t>
            </a:r>
            <a:r>
              <a:rPr lang="en-US" dirty="0" smtClean="0"/>
              <a:t> </a:t>
            </a:r>
            <a:r>
              <a:rPr lang="en-US" dirty="0"/>
              <a:t>UK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WE_StackedBar!$D$7</c:f>
              <c:strCache>
                <c:ptCount val="1"/>
                <c:pt idx="0">
                  <c:v>Hypers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WE_StackedBar!$E$7:$G$7</c:f>
              <c:numCache>
                <c:formatCode>_([$€-2]\ * #,##0.0_);_([$€-2]\ * \(#,##0.0\);_([$€-2]\ * "-"?_);_(@_)</c:formatCode>
                <c:ptCount val="3"/>
                <c:pt idx="0">
                  <c:v>175.5</c:v>
                </c:pt>
                <c:pt idx="1">
                  <c:v>173</c:v>
                </c:pt>
                <c:pt idx="2">
                  <c:v>177.4</c:v>
                </c:pt>
              </c:numCache>
            </c:numRef>
          </c:val>
        </c:ser>
        <c:ser>
          <c:idx val="1"/>
          <c:order val="1"/>
          <c:tx>
            <c:strRef>
              <c:f>WE_StackedBar!$D$8</c:f>
              <c:strCache>
                <c:ptCount val="1"/>
                <c:pt idx="0">
                  <c:v>Supers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WE_StackedBar!$E$8:$G$8</c:f>
              <c:numCache>
                <c:formatCode>_([$€-2]\ * #,##0.0_);_([$€-2]\ * \(#,##0.0\);_([$€-2]\ * "-"?_);_(@_)</c:formatCode>
                <c:ptCount val="3"/>
                <c:pt idx="0">
                  <c:v>287.60000000000002</c:v>
                </c:pt>
                <c:pt idx="1">
                  <c:v>306.2</c:v>
                </c:pt>
                <c:pt idx="2">
                  <c:v>334.3</c:v>
                </c:pt>
              </c:numCache>
            </c:numRef>
          </c:val>
        </c:ser>
        <c:ser>
          <c:idx val="2"/>
          <c:order val="2"/>
          <c:tx>
            <c:strRef>
              <c:f>WE_StackedBar!$D$9</c:f>
              <c:strCache>
                <c:ptCount val="1"/>
                <c:pt idx="0">
                  <c:v>Discount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WE_StackedBar!$E$9:$G$9</c:f>
              <c:numCache>
                <c:formatCode>_([$€-2]\ * #,##0.0_);_([$€-2]\ * \(#,##0.0\);_([$€-2]\ * "-"?_);_(@_)</c:formatCode>
                <c:ptCount val="3"/>
                <c:pt idx="0">
                  <c:v>150.30000000000001</c:v>
                </c:pt>
                <c:pt idx="1">
                  <c:v>170.2</c:v>
                </c:pt>
                <c:pt idx="2">
                  <c:v>198</c:v>
                </c:pt>
              </c:numCache>
            </c:numRef>
          </c:val>
        </c:ser>
        <c:ser>
          <c:idx val="3"/>
          <c:order val="3"/>
          <c:tx>
            <c:strRef>
              <c:f>WE_StackedBar!$D$10</c:f>
              <c:strCache>
                <c:ptCount val="1"/>
                <c:pt idx="0">
                  <c:v>C-Stores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WE_StackedBar!$E$10:$G$10</c:f>
              <c:numCache>
                <c:formatCode>_([$€-2]\ * #,##0.0_);_([$€-2]\ * \(#,##0.0\);_([$€-2]\ * "-"?_);_(@_)</c:formatCode>
                <c:ptCount val="3"/>
                <c:pt idx="0">
                  <c:v>46.3</c:v>
                </c:pt>
                <c:pt idx="1">
                  <c:v>55.6</c:v>
                </c:pt>
                <c:pt idx="2">
                  <c:v>65.8</c:v>
                </c:pt>
              </c:numCache>
            </c:numRef>
          </c:val>
        </c:ser>
        <c:ser>
          <c:idx val="4"/>
          <c:order val="4"/>
          <c:tx>
            <c:strRef>
              <c:f>WE_StackedBar!$D$11</c:f>
              <c:strCache>
                <c:ptCount val="1"/>
                <c:pt idx="0">
                  <c:v>Online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WE_StackedBar!$E$11:$G$11</c:f>
              <c:numCache>
                <c:formatCode>_([$€-2]\ * #,##0.0_);_([$€-2]\ * \(#,##0.0\);_([$€-2]\ * "-"?_);_(@_)</c:formatCode>
                <c:ptCount val="3"/>
                <c:pt idx="0">
                  <c:v>36.9</c:v>
                </c:pt>
                <c:pt idx="1">
                  <c:v>62</c:v>
                </c:pt>
                <c:pt idx="2">
                  <c:v>94.8</c:v>
                </c:pt>
              </c:numCache>
            </c:numRef>
          </c:val>
        </c:ser>
        <c:ser>
          <c:idx val="5"/>
          <c:order val="5"/>
          <c:tx>
            <c:strRef>
              <c:f>WE_StackedBar!$D$12</c:f>
              <c:strCache>
                <c:ptCount val="1"/>
                <c:pt idx="0">
                  <c:v>Drug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WE_StackedBar!$E$12:$G$12</c:f>
              <c:numCache>
                <c:formatCode>_([$€-2]\ * #,##0.0_);_([$€-2]\ * \(#,##0.0\);_([$€-2]\ * "-"?_);_(@_)</c:formatCode>
                <c:ptCount val="3"/>
                <c:pt idx="0">
                  <c:v>28</c:v>
                </c:pt>
                <c:pt idx="1">
                  <c:v>33.9</c:v>
                </c:pt>
                <c:pt idx="2">
                  <c:v>40.200000000000003</c:v>
                </c:pt>
              </c:numCache>
            </c:numRef>
          </c:val>
        </c:ser>
        <c:ser>
          <c:idx val="6"/>
          <c:order val="6"/>
          <c:tx>
            <c:strRef>
              <c:f>WE_StackedBar!$D$13</c:f>
              <c:strCache>
                <c:ptCount val="1"/>
                <c:pt idx="0">
                  <c:v>C&amp;C</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WE_StackedBar!$E$6:$G$6</c:f>
              <c:numCache>
                <c:formatCode>General</c:formatCode>
                <c:ptCount val="3"/>
                <c:pt idx="0">
                  <c:v>2013</c:v>
                </c:pt>
                <c:pt idx="1">
                  <c:v>2017</c:v>
                </c:pt>
                <c:pt idx="2">
                  <c:v>2021</c:v>
                </c:pt>
              </c:numCache>
            </c:numRef>
          </c:cat>
          <c:val>
            <c:numRef>
              <c:f>WE_StackedBar!$E$13:$G$13</c:f>
              <c:numCache>
                <c:formatCode>_([$€-2]\ * #,##0.0_);_([$€-2]\ * \(#,##0.0\);_([$€-2]\ * "-"?_);_(@_)</c:formatCode>
                <c:ptCount val="3"/>
                <c:pt idx="0">
                  <c:v>29.6</c:v>
                </c:pt>
                <c:pt idx="1">
                  <c:v>28.6</c:v>
                </c:pt>
                <c:pt idx="2">
                  <c:v>28.8</c:v>
                </c:pt>
              </c:numCache>
            </c:numRef>
          </c:val>
        </c:ser>
        <c:dLbls>
          <c:showLegendKey val="0"/>
          <c:showVal val="0"/>
          <c:showCatName val="0"/>
          <c:showSerName val="0"/>
          <c:showPercent val="0"/>
          <c:showBubbleSize val="0"/>
        </c:dLbls>
        <c:gapWidth val="40"/>
        <c:overlap val="100"/>
        <c:axId val="177577128"/>
        <c:axId val="177577520"/>
      </c:barChart>
      <c:catAx>
        <c:axId val="17757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577520"/>
        <c:crosses val="autoZero"/>
        <c:auto val="1"/>
        <c:lblAlgn val="ctr"/>
        <c:lblOffset val="100"/>
        <c:noMultiLvlLbl val="0"/>
      </c:catAx>
      <c:valAx>
        <c:axId val="1775775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Net</a:t>
                </a:r>
                <a:r>
                  <a:rPr lang="en-US" baseline="0"/>
                  <a:t> Retail Sales (ACV) in Euro Billions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 #,##0_)\ [$€-803]_ ;_ * \(#,##0\)\ [$€-803]_ ;_ * &quot;-&quot;_)\ [$€-803]_ ;_ @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5771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Modern FMCG Trade in </a:t>
            </a:r>
            <a:r>
              <a:rPr lang="en-US" dirty="0" smtClean="0"/>
              <a:t>Central/East Europe </a:t>
            </a:r>
          </a:p>
          <a:p>
            <a:pPr>
              <a:defRPr/>
            </a:pPr>
            <a:r>
              <a:rPr lang="en-US" dirty="0" err="1" smtClean="0"/>
              <a:t>excl</a:t>
            </a:r>
            <a:r>
              <a:rPr lang="en-US" dirty="0" smtClean="0"/>
              <a:t> RU-UA-TY</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CEE_StackedBar!$D$7</c:f>
              <c:strCache>
                <c:ptCount val="1"/>
                <c:pt idx="0">
                  <c:v>Hypers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CEE_StackedBar!$E$7:$G$7</c:f>
              <c:numCache>
                <c:formatCode>_([$€-2]\ * #,##0.0_);_([$€-2]\ * \(#,##0.0\);_([$€-2]\ * "-"?_);_(@_)</c:formatCode>
                <c:ptCount val="3"/>
                <c:pt idx="0">
                  <c:v>26.3</c:v>
                </c:pt>
                <c:pt idx="1">
                  <c:v>28.9</c:v>
                </c:pt>
                <c:pt idx="2">
                  <c:v>33.1</c:v>
                </c:pt>
              </c:numCache>
            </c:numRef>
          </c:val>
        </c:ser>
        <c:ser>
          <c:idx val="1"/>
          <c:order val="1"/>
          <c:tx>
            <c:strRef>
              <c:f>CEE_StackedBar!$D$8</c:f>
              <c:strCache>
                <c:ptCount val="1"/>
                <c:pt idx="0">
                  <c:v>Supers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CEE_StackedBar!$E$8:$G$8</c:f>
              <c:numCache>
                <c:formatCode>_([$€-2]\ * #,##0.0_);_([$€-2]\ * \(#,##0.0\);_([$€-2]\ * "-"?_);_(@_)</c:formatCode>
                <c:ptCount val="3"/>
                <c:pt idx="0">
                  <c:v>25.3</c:v>
                </c:pt>
                <c:pt idx="1">
                  <c:v>29.8</c:v>
                </c:pt>
                <c:pt idx="2">
                  <c:v>35.1</c:v>
                </c:pt>
              </c:numCache>
            </c:numRef>
          </c:val>
        </c:ser>
        <c:ser>
          <c:idx val="2"/>
          <c:order val="2"/>
          <c:tx>
            <c:strRef>
              <c:f>CEE_StackedBar!$D$9</c:f>
              <c:strCache>
                <c:ptCount val="1"/>
                <c:pt idx="0">
                  <c:v>Discount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CEE_StackedBar!$E$9:$G$9</c:f>
              <c:numCache>
                <c:formatCode>_([$€-2]\ * #,##0.0_);_([$€-2]\ * \(#,##0.0\);_([$€-2]\ * "-"?_);_(@_)</c:formatCode>
                <c:ptCount val="3"/>
                <c:pt idx="0">
                  <c:v>19.3</c:v>
                </c:pt>
                <c:pt idx="1">
                  <c:v>27.5</c:v>
                </c:pt>
                <c:pt idx="2">
                  <c:v>36.299999999999997</c:v>
                </c:pt>
              </c:numCache>
            </c:numRef>
          </c:val>
        </c:ser>
        <c:ser>
          <c:idx val="3"/>
          <c:order val="3"/>
          <c:tx>
            <c:strRef>
              <c:f>CEE_StackedBar!$D$10</c:f>
              <c:strCache>
                <c:ptCount val="1"/>
                <c:pt idx="0">
                  <c:v>C-Stores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CEE_StackedBar!$E$10:$G$10</c:f>
              <c:numCache>
                <c:formatCode>_([$€-2]\ * #,##0.0_);_([$€-2]\ * \(#,##0.0\);_([$€-2]\ * "-"?_);_(@_)</c:formatCode>
                <c:ptCount val="3"/>
                <c:pt idx="0">
                  <c:v>11.1</c:v>
                </c:pt>
                <c:pt idx="1">
                  <c:v>15.1</c:v>
                </c:pt>
                <c:pt idx="2">
                  <c:v>19.2</c:v>
                </c:pt>
              </c:numCache>
            </c:numRef>
          </c:val>
        </c:ser>
        <c:ser>
          <c:idx val="4"/>
          <c:order val="4"/>
          <c:tx>
            <c:strRef>
              <c:f>CEE_StackedBar!$D$11</c:f>
              <c:strCache>
                <c:ptCount val="1"/>
                <c:pt idx="0">
                  <c:v>Online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CEE_StackedBar!$E$11:$G$11</c:f>
              <c:numCache>
                <c:formatCode>_([$€-2]\ * #,##0.0_);_([$€-2]\ * \(#,##0.0\);_([$€-2]\ * "-"?_);_(@_)</c:formatCode>
                <c:ptCount val="3"/>
                <c:pt idx="0">
                  <c:v>2</c:v>
                </c:pt>
                <c:pt idx="1">
                  <c:v>3.9</c:v>
                </c:pt>
                <c:pt idx="2">
                  <c:v>7.8</c:v>
                </c:pt>
              </c:numCache>
            </c:numRef>
          </c:val>
        </c:ser>
        <c:ser>
          <c:idx val="5"/>
          <c:order val="5"/>
          <c:tx>
            <c:strRef>
              <c:f>CEE_StackedBar!$D$12</c:f>
              <c:strCache>
                <c:ptCount val="1"/>
                <c:pt idx="0">
                  <c:v>Drug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CEE_StackedBar!$E$12:$G$12</c:f>
              <c:numCache>
                <c:formatCode>_([$€-2]\ * #,##0.0_);_([$€-2]\ * \(#,##0.0\);_([$€-2]\ * "-"?_);_(@_)</c:formatCode>
                <c:ptCount val="3"/>
                <c:pt idx="0">
                  <c:v>5.3</c:v>
                </c:pt>
                <c:pt idx="1">
                  <c:v>7.1</c:v>
                </c:pt>
                <c:pt idx="2">
                  <c:v>8.4</c:v>
                </c:pt>
              </c:numCache>
            </c:numRef>
          </c:val>
        </c:ser>
        <c:ser>
          <c:idx val="6"/>
          <c:order val="6"/>
          <c:tx>
            <c:strRef>
              <c:f>CEE_StackedBar!$D$13</c:f>
              <c:strCache>
                <c:ptCount val="1"/>
                <c:pt idx="0">
                  <c:v>C&amp;C</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CEE_StackedBar!$E$6:$G$6</c:f>
              <c:numCache>
                <c:formatCode>General</c:formatCode>
                <c:ptCount val="3"/>
                <c:pt idx="0">
                  <c:v>2013</c:v>
                </c:pt>
                <c:pt idx="1">
                  <c:v>2017</c:v>
                </c:pt>
                <c:pt idx="2">
                  <c:v>2021</c:v>
                </c:pt>
              </c:numCache>
            </c:numRef>
          </c:cat>
          <c:val>
            <c:numRef>
              <c:f>CEE_StackedBar!$E$13:$G$13</c:f>
              <c:numCache>
                <c:formatCode>_([$€-2]\ * #,##0.0_);_([$€-2]\ * \(#,##0.0\);_([$€-2]\ * "-"?_);_(@_)</c:formatCode>
                <c:ptCount val="3"/>
                <c:pt idx="0">
                  <c:v>8.4</c:v>
                </c:pt>
                <c:pt idx="1">
                  <c:v>8</c:v>
                </c:pt>
                <c:pt idx="2">
                  <c:v>8.5</c:v>
                </c:pt>
              </c:numCache>
            </c:numRef>
          </c:val>
        </c:ser>
        <c:dLbls>
          <c:showLegendKey val="0"/>
          <c:showVal val="0"/>
          <c:showCatName val="0"/>
          <c:showSerName val="0"/>
          <c:showPercent val="0"/>
          <c:showBubbleSize val="0"/>
        </c:dLbls>
        <c:gapWidth val="40"/>
        <c:overlap val="100"/>
        <c:axId val="178109480"/>
        <c:axId val="178109872"/>
      </c:barChart>
      <c:catAx>
        <c:axId val="178109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109872"/>
        <c:crosses val="autoZero"/>
        <c:auto val="1"/>
        <c:lblAlgn val="ctr"/>
        <c:lblOffset val="100"/>
        <c:noMultiLvlLbl val="0"/>
      </c:catAx>
      <c:valAx>
        <c:axId val="1781098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Net</a:t>
                </a:r>
                <a:r>
                  <a:rPr lang="en-US" baseline="0"/>
                  <a:t> Retail Sales (ACV) in Euro Billions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 #,##0_)\ [$€-803]_ ;_ * \(#,##0\)\ [$€-803]_ ;_ * &quot;-&quot;_)\ [$€-803]_ ;_ @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10948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B6D63-2220-4EB8-929E-718349AE150A}"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8501793F-2DDA-4B37-B2EE-8169C9C5BADB}">
      <dgm:prSet phldrT="[Text]"/>
      <dgm:spPr/>
      <dgm:t>
        <a:bodyPr/>
        <a:lstStyle/>
        <a:p>
          <a:r>
            <a:rPr lang="en-US" dirty="0" smtClean="0"/>
            <a:t>Buy Fewer Things</a:t>
          </a:r>
          <a:endParaRPr lang="en-US" dirty="0"/>
        </a:p>
      </dgm:t>
    </dgm:pt>
    <dgm:pt modelId="{3287A2A8-F75D-4D29-81F1-81B61C2F13BF}" type="parTrans" cxnId="{86E11BCD-C4F3-4FBD-8DAC-B74D5CD878CC}">
      <dgm:prSet/>
      <dgm:spPr/>
      <dgm:t>
        <a:bodyPr/>
        <a:lstStyle/>
        <a:p>
          <a:endParaRPr lang="en-US"/>
        </a:p>
      </dgm:t>
    </dgm:pt>
    <dgm:pt modelId="{4976E827-C14A-4CC8-9D90-D3E0D6F1B8C9}" type="sibTrans" cxnId="{86E11BCD-C4F3-4FBD-8DAC-B74D5CD878CC}">
      <dgm:prSet/>
      <dgm:spPr/>
      <dgm:t>
        <a:bodyPr/>
        <a:lstStyle/>
        <a:p>
          <a:endParaRPr lang="en-US"/>
        </a:p>
      </dgm:t>
    </dgm:pt>
    <dgm:pt modelId="{BAD46358-E3F4-4368-B9EB-1AB1F348672B}">
      <dgm:prSet phldrT="[Text]"/>
      <dgm:spPr/>
      <dgm:t>
        <a:bodyPr/>
        <a:lstStyle/>
        <a:p>
          <a:r>
            <a:rPr lang="en-US" dirty="0" smtClean="0"/>
            <a:t>Less frequent refills / bulk</a:t>
          </a:r>
          <a:endParaRPr lang="en-US" dirty="0"/>
        </a:p>
      </dgm:t>
    </dgm:pt>
    <dgm:pt modelId="{0DF0B30E-647A-4658-B5AE-7E3817E5C42C}" type="parTrans" cxnId="{7CE3E3B3-431E-4B4B-8EB3-ECA6CA98BDFD}">
      <dgm:prSet/>
      <dgm:spPr/>
      <dgm:t>
        <a:bodyPr/>
        <a:lstStyle/>
        <a:p>
          <a:endParaRPr lang="en-US"/>
        </a:p>
      </dgm:t>
    </dgm:pt>
    <dgm:pt modelId="{BA0ECEAC-B4B0-44AC-9D32-170FE1A4E48F}" type="sibTrans" cxnId="{7CE3E3B3-431E-4B4B-8EB3-ECA6CA98BDFD}">
      <dgm:prSet/>
      <dgm:spPr/>
      <dgm:t>
        <a:bodyPr/>
        <a:lstStyle/>
        <a:p>
          <a:endParaRPr lang="en-US"/>
        </a:p>
      </dgm:t>
    </dgm:pt>
    <dgm:pt modelId="{299A473D-1AE6-49A5-A2E5-0EF05F10FFD9}">
      <dgm:prSet phldrT="[Text]"/>
      <dgm:spPr/>
      <dgm:t>
        <a:bodyPr/>
        <a:lstStyle/>
        <a:p>
          <a:r>
            <a:rPr lang="en-US" dirty="0" smtClean="0"/>
            <a:t>Less ‘</a:t>
          </a:r>
          <a:r>
            <a:rPr lang="en-US" dirty="0" err="1" smtClean="0"/>
            <a:t>retailtainment</a:t>
          </a:r>
          <a:r>
            <a:rPr lang="en-US" dirty="0" smtClean="0"/>
            <a:t>’</a:t>
          </a:r>
          <a:endParaRPr lang="en-US" dirty="0"/>
        </a:p>
      </dgm:t>
    </dgm:pt>
    <dgm:pt modelId="{BD47A2CD-4A10-4A9A-88BB-8DA8B069024D}" type="parTrans" cxnId="{F8629BF9-59F5-4C9B-AC80-2301864F31A3}">
      <dgm:prSet/>
      <dgm:spPr/>
      <dgm:t>
        <a:bodyPr/>
        <a:lstStyle/>
        <a:p>
          <a:endParaRPr lang="en-US"/>
        </a:p>
      </dgm:t>
    </dgm:pt>
    <dgm:pt modelId="{F1FA675C-469B-4B4A-BCFF-839EBD31306A}" type="sibTrans" cxnId="{F8629BF9-59F5-4C9B-AC80-2301864F31A3}">
      <dgm:prSet/>
      <dgm:spPr/>
      <dgm:t>
        <a:bodyPr/>
        <a:lstStyle/>
        <a:p>
          <a:endParaRPr lang="en-US"/>
        </a:p>
      </dgm:t>
    </dgm:pt>
    <dgm:pt modelId="{1B7F2524-7B5A-4F22-B395-5A9E3C706916}">
      <dgm:prSet phldrT="[Text]"/>
      <dgm:spPr/>
      <dgm:t>
        <a:bodyPr/>
        <a:lstStyle/>
        <a:p>
          <a:r>
            <a:rPr lang="en-US" dirty="0" smtClean="0"/>
            <a:t>Cheaper Store</a:t>
          </a:r>
          <a:endParaRPr lang="en-US" dirty="0"/>
        </a:p>
      </dgm:t>
    </dgm:pt>
    <dgm:pt modelId="{1D57D55C-EAC0-46E0-885B-2FC4379CBB98}" type="parTrans" cxnId="{C885FCE8-0001-4E70-998F-055E8805ECC9}">
      <dgm:prSet/>
      <dgm:spPr/>
      <dgm:t>
        <a:bodyPr/>
        <a:lstStyle/>
        <a:p>
          <a:endParaRPr lang="en-US"/>
        </a:p>
      </dgm:t>
    </dgm:pt>
    <dgm:pt modelId="{3B367AB7-CC81-4598-9AEC-C8668DE33AC0}" type="sibTrans" cxnId="{C885FCE8-0001-4E70-998F-055E8805ECC9}">
      <dgm:prSet/>
      <dgm:spPr/>
      <dgm:t>
        <a:bodyPr/>
        <a:lstStyle/>
        <a:p>
          <a:endParaRPr lang="en-US"/>
        </a:p>
      </dgm:t>
    </dgm:pt>
    <dgm:pt modelId="{0485DE2A-E311-45DD-9FB2-406C2060B889}">
      <dgm:prSet phldrT="[Text]"/>
      <dgm:spPr/>
      <dgm:t>
        <a:bodyPr/>
        <a:lstStyle/>
        <a:p>
          <a:r>
            <a:rPr lang="en-US" dirty="0" smtClean="0"/>
            <a:t>Avoid stores with wide choice</a:t>
          </a:r>
          <a:endParaRPr lang="en-US" dirty="0"/>
        </a:p>
      </dgm:t>
    </dgm:pt>
    <dgm:pt modelId="{E20ECDF1-A924-40A2-B367-CECE424E2AE4}" type="parTrans" cxnId="{0BEB4A14-0B10-4E75-9C30-A8248A433788}">
      <dgm:prSet/>
      <dgm:spPr/>
      <dgm:t>
        <a:bodyPr/>
        <a:lstStyle/>
        <a:p>
          <a:endParaRPr lang="en-US"/>
        </a:p>
      </dgm:t>
    </dgm:pt>
    <dgm:pt modelId="{80834B61-B3C0-4F02-A802-F77E0FF7E9B1}" type="sibTrans" cxnId="{0BEB4A14-0B10-4E75-9C30-A8248A433788}">
      <dgm:prSet/>
      <dgm:spPr/>
      <dgm:t>
        <a:bodyPr/>
        <a:lstStyle/>
        <a:p>
          <a:endParaRPr lang="en-US"/>
        </a:p>
      </dgm:t>
    </dgm:pt>
    <dgm:pt modelId="{CF345FCD-1B47-402A-90C4-72ACD5258C13}">
      <dgm:prSet phldrT="[Text]"/>
      <dgm:spPr/>
      <dgm:t>
        <a:bodyPr/>
        <a:lstStyle/>
        <a:p>
          <a:r>
            <a:rPr lang="en-US" dirty="0" smtClean="0"/>
            <a:t>Pre-shop promotional checks</a:t>
          </a:r>
          <a:endParaRPr lang="en-US" dirty="0"/>
        </a:p>
      </dgm:t>
    </dgm:pt>
    <dgm:pt modelId="{2B14899A-CFD3-4EEA-9DE1-65E257CDB8C5}" type="parTrans" cxnId="{F7352E25-BC76-4231-AA61-F3FCAE43C224}">
      <dgm:prSet/>
      <dgm:spPr/>
      <dgm:t>
        <a:bodyPr/>
        <a:lstStyle/>
        <a:p>
          <a:endParaRPr lang="en-US"/>
        </a:p>
      </dgm:t>
    </dgm:pt>
    <dgm:pt modelId="{64BB9CA6-F0C0-46F4-9F36-998060FDEBAD}" type="sibTrans" cxnId="{F7352E25-BC76-4231-AA61-F3FCAE43C224}">
      <dgm:prSet/>
      <dgm:spPr/>
      <dgm:t>
        <a:bodyPr/>
        <a:lstStyle/>
        <a:p>
          <a:endParaRPr lang="en-US"/>
        </a:p>
      </dgm:t>
    </dgm:pt>
    <dgm:pt modelId="{89E5C6DE-70A7-4396-A7C0-53A94C51CD52}">
      <dgm:prSet phldrT="[Text]"/>
      <dgm:spPr/>
      <dgm:t>
        <a:bodyPr/>
        <a:lstStyle/>
        <a:p>
          <a:r>
            <a:rPr lang="en-US" dirty="0" smtClean="0"/>
            <a:t>Cheaper Things</a:t>
          </a:r>
          <a:endParaRPr lang="en-US" dirty="0"/>
        </a:p>
      </dgm:t>
    </dgm:pt>
    <dgm:pt modelId="{35D508D9-07EB-4B4C-9533-50B13BCB3F75}" type="parTrans" cxnId="{8B53A01D-72C8-43AB-BB19-738B03AF4054}">
      <dgm:prSet/>
      <dgm:spPr/>
      <dgm:t>
        <a:bodyPr/>
        <a:lstStyle/>
        <a:p>
          <a:endParaRPr lang="en-US"/>
        </a:p>
      </dgm:t>
    </dgm:pt>
    <dgm:pt modelId="{0D21055C-5775-4631-AD4C-F6AD604D54F9}" type="sibTrans" cxnId="{8B53A01D-72C8-43AB-BB19-738B03AF4054}">
      <dgm:prSet/>
      <dgm:spPr/>
      <dgm:t>
        <a:bodyPr/>
        <a:lstStyle/>
        <a:p>
          <a:endParaRPr lang="en-US"/>
        </a:p>
      </dgm:t>
    </dgm:pt>
    <dgm:pt modelId="{68E07A39-2E10-422F-BE12-1BD5F7E5EFA8}">
      <dgm:prSet phldrT="[Text]"/>
      <dgm:spPr/>
      <dgm:t>
        <a:bodyPr/>
        <a:lstStyle/>
        <a:p>
          <a:r>
            <a:rPr lang="en-US" dirty="0" smtClean="0"/>
            <a:t>Private label</a:t>
          </a:r>
          <a:endParaRPr lang="en-US" dirty="0"/>
        </a:p>
      </dgm:t>
    </dgm:pt>
    <dgm:pt modelId="{2A266104-F777-4F1C-9B5F-3BB543D45585}" type="parTrans" cxnId="{9717C81E-7A76-4C57-9E6E-4DD5493362D9}">
      <dgm:prSet/>
      <dgm:spPr/>
      <dgm:t>
        <a:bodyPr/>
        <a:lstStyle/>
        <a:p>
          <a:endParaRPr lang="en-US"/>
        </a:p>
      </dgm:t>
    </dgm:pt>
    <dgm:pt modelId="{7CA69D93-B418-413E-ADA3-0FCBA2C10987}" type="sibTrans" cxnId="{9717C81E-7A76-4C57-9E6E-4DD5493362D9}">
      <dgm:prSet/>
      <dgm:spPr/>
      <dgm:t>
        <a:bodyPr/>
        <a:lstStyle/>
        <a:p>
          <a:endParaRPr lang="en-US"/>
        </a:p>
      </dgm:t>
    </dgm:pt>
    <dgm:pt modelId="{EA01103C-EED2-44B1-BC2D-A1EBC75F9856}">
      <dgm:prSet phldrT="[Text]"/>
      <dgm:spPr/>
      <dgm:t>
        <a:bodyPr/>
        <a:lstStyle/>
        <a:p>
          <a:r>
            <a:rPr lang="en-US" dirty="0" smtClean="0"/>
            <a:t>On promotion</a:t>
          </a:r>
          <a:endParaRPr lang="en-US" dirty="0"/>
        </a:p>
      </dgm:t>
    </dgm:pt>
    <dgm:pt modelId="{2C190984-98D5-43F6-9B9E-C40E5ED6C7A3}" type="parTrans" cxnId="{58B9C9EE-0140-4566-9777-E5E83EBE68B4}">
      <dgm:prSet/>
      <dgm:spPr/>
      <dgm:t>
        <a:bodyPr/>
        <a:lstStyle/>
        <a:p>
          <a:endParaRPr lang="en-US"/>
        </a:p>
      </dgm:t>
    </dgm:pt>
    <dgm:pt modelId="{1B53A288-CC84-4D60-AFA6-1CB818F7DAC3}" type="sibTrans" cxnId="{58B9C9EE-0140-4566-9777-E5E83EBE68B4}">
      <dgm:prSet/>
      <dgm:spPr/>
      <dgm:t>
        <a:bodyPr/>
        <a:lstStyle/>
        <a:p>
          <a:endParaRPr lang="en-US"/>
        </a:p>
      </dgm:t>
    </dgm:pt>
    <dgm:pt modelId="{FD129477-11D3-4B73-93BD-6E6A08C0E68B}" type="pres">
      <dgm:prSet presAssocID="{56FB6D63-2220-4EB8-929E-718349AE150A}" presName="linear" presStyleCnt="0">
        <dgm:presLayoutVars>
          <dgm:dir/>
          <dgm:resizeHandles val="exact"/>
        </dgm:presLayoutVars>
      </dgm:prSet>
      <dgm:spPr/>
      <dgm:t>
        <a:bodyPr/>
        <a:lstStyle/>
        <a:p>
          <a:endParaRPr lang="en-US"/>
        </a:p>
      </dgm:t>
    </dgm:pt>
    <dgm:pt modelId="{48E16D7F-BB73-4E01-B43A-7100647775C2}" type="pres">
      <dgm:prSet presAssocID="{8501793F-2DDA-4B37-B2EE-8169C9C5BADB}" presName="comp" presStyleCnt="0"/>
      <dgm:spPr/>
    </dgm:pt>
    <dgm:pt modelId="{28E9CA51-8FF7-4007-A943-4B8246F27797}" type="pres">
      <dgm:prSet presAssocID="{8501793F-2DDA-4B37-B2EE-8169C9C5BADB}" presName="box" presStyleLbl="node1" presStyleIdx="0" presStyleCnt="3"/>
      <dgm:spPr/>
      <dgm:t>
        <a:bodyPr/>
        <a:lstStyle/>
        <a:p>
          <a:endParaRPr lang="en-US"/>
        </a:p>
      </dgm:t>
    </dgm:pt>
    <dgm:pt modelId="{BF677E52-DE53-449B-A39B-1B09EAF43A11}" type="pres">
      <dgm:prSet presAssocID="{8501793F-2DDA-4B37-B2EE-8169C9C5BADB}" presName="img" presStyleLbl="fgImgPlace1" presStyleIdx="0" presStyleCnt="3"/>
      <dgm:spPr>
        <a:blipFill rotWithShape="1">
          <a:blip xmlns:r="http://schemas.openxmlformats.org/officeDocument/2006/relationships" r:embed="rId1"/>
          <a:stretch>
            <a:fillRect/>
          </a:stretch>
        </a:blipFill>
      </dgm:spPr>
    </dgm:pt>
    <dgm:pt modelId="{0488FE19-A5C2-4508-A047-BB7C81DD1663}" type="pres">
      <dgm:prSet presAssocID="{8501793F-2DDA-4B37-B2EE-8169C9C5BADB}" presName="text" presStyleLbl="node1" presStyleIdx="0" presStyleCnt="3">
        <dgm:presLayoutVars>
          <dgm:bulletEnabled val="1"/>
        </dgm:presLayoutVars>
      </dgm:prSet>
      <dgm:spPr/>
      <dgm:t>
        <a:bodyPr/>
        <a:lstStyle/>
        <a:p>
          <a:endParaRPr lang="en-US"/>
        </a:p>
      </dgm:t>
    </dgm:pt>
    <dgm:pt modelId="{91A233B5-6DC0-4E2A-A4BB-109EDAD692EA}" type="pres">
      <dgm:prSet presAssocID="{4976E827-C14A-4CC8-9D90-D3E0D6F1B8C9}" presName="spacer" presStyleCnt="0"/>
      <dgm:spPr/>
    </dgm:pt>
    <dgm:pt modelId="{BFA380B2-E364-416B-9295-0888EEA80C73}" type="pres">
      <dgm:prSet presAssocID="{1B7F2524-7B5A-4F22-B395-5A9E3C706916}" presName="comp" presStyleCnt="0"/>
      <dgm:spPr/>
    </dgm:pt>
    <dgm:pt modelId="{2578296D-B16B-4879-8244-94CAFE305460}" type="pres">
      <dgm:prSet presAssocID="{1B7F2524-7B5A-4F22-B395-5A9E3C706916}" presName="box" presStyleLbl="node1" presStyleIdx="1" presStyleCnt="3"/>
      <dgm:spPr/>
      <dgm:t>
        <a:bodyPr/>
        <a:lstStyle/>
        <a:p>
          <a:endParaRPr lang="en-US"/>
        </a:p>
      </dgm:t>
    </dgm:pt>
    <dgm:pt modelId="{CE2B83DA-AC43-4C20-9508-E089D6D5DF3E}" type="pres">
      <dgm:prSet presAssocID="{1B7F2524-7B5A-4F22-B395-5A9E3C706916}" presName="img" presStyleLbl="fgImgPlace1" presStyleIdx="1" presStyleCnt="3"/>
      <dgm:spPr>
        <a:blipFill rotWithShape="1">
          <a:blip xmlns:r="http://schemas.openxmlformats.org/officeDocument/2006/relationships" r:embed="rId2"/>
          <a:stretch>
            <a:fillRect/>
          </a:stretch>
        </a:blipFill>
      </dgm:spPr>
    </dgm:pt>
    <dgm:pt modelId="{D7D45F87-287B-4A9E-8D7E-C7519CCD33D1}" type="pres">
      <dgm:prSet presAssocID="{1B7F2524-7B5A-4F22-B395-5A9E3C706916}" presName="text" presStyleLbl="node1" presStyleIdx="1" presStyleCnt="3">
        <dgm:presLayoutVars>
          <dgm:bulletEnabled val="1"/>
        </dgm:presLayoutVars>
      </dgm:prSet>
      <dgm:spPr/>
      <dgm:t>
        <a:bodyPr/>
        <a:lstStyle/>
        <a:p>
          <a:endParaRPr lang="en-US"/>
        </a:p>
      </dgm:t>
    </dgm:pt>
    <dgm:pt modelId="{172D06AB-2A69-4A9D-8C74-7C5158590DBC}" type="pres">
      <dgm:prSet presAssocID="{3B367AB7-CC81-4598-9AEC-C8668DE33AC0}" presName="spacer" presStyleCnt="0"/>
      <dgm:spPr/>
    </dgm:pt>
    <dgm:pt modelId="{8672CDC4-C2FB-4AA6-A924-23F31C46A969}" type="pres">
      <dgm:prSet presAssocID="{89E5C6DE-70A7-4396-A7C0-53A94C51CD52}" presName="comp" presStyleCnt="0"/>
      <dgm:spPr/>
    </dgm:pt>
    <dgm:pt modelId="{568C6B8D-6484-4D5B-8638-589EAC1DFACC}" type="pres">
      <dgm:prSet presAssocID="{89E5C6DE-70A7-4396-A7C0-53A94C51CD52}" presName="box" presStyleLbl="node1" presStyleIdx="2" presStyleCnt="3"/>
      <dgm:spPr/>
      <dgm:t>
        <a:bodyPr/>
        <a:lstStyle/>
        <a:p>
          <a:endParaRPr lang="en-US"/>
        </a:p>
      </dgm:t>
    </dgm:pt>
    <dgm:pt modelId="{95A2A270-FDC9-40D1-B2BE-17918449354C}" type="pres">
      <dgm:prSet presAssocID="{89E5C6DE-70A7-4396-A7C0-53A94C51CD52}" presName="img" presStyleLbl="fgImgPlace1" presStyleIdx="2" presStyleCnt="3"/>
      <dgm:spPr>
        <a:blipFill rotWithShape="1">
          <a:blip xmlns:r="http://schemas.openxmlformats.org/officeDocument/2006/relationships" r:embed="rId3"/>
          <a:stretch>
            <a:fillRect/>
          </a:stretch>
        </a:blipFill>
      </dgm:spPr>
    </dgm:pt>
    <dgm:pt modelId="{40CDFB02-AE8A-4BB1-A5DC-67C74D6ED89E}" type="pres">
      <dgm:prSet presAssocID="{89E5C6DE-70A7-4396-A7C0-53A94C51CD52}" presName="text" presStyleLbl="node1" presStyleIdx="2" presStyleCnt="3">
        <dgm:presLayoutVars>
          <dgm:bulletEnabled val="1"/>
        </dgm:presLayoutVars>
      </dgm:prSet>
      <dgm:spPr/>
      <dgm:t>
        <a:bodyPr/>
        <a:lstStyle/>
        <a:p>
          <a:endParaRPr lang="en-US"/>
        </a:p>
      </dgm:t>
    </dgm:pt>
  </dgm:ptLst>
  <dgm:cxnLst>
    <dgm:cxn modelId="{C8071191-D4DC-4C67-A91D-F8E8E8DC64C0}" type="presOf" srcId="{EA01103C-EED2-44B1-BC2D-A1EBC75F9856}" destId="{568C6B8D-6484-4D5B-8638-589EAC1DFACC}" srcOrd="0" destOrd="2" presId="urn:microsoft.com/office/officeart/2005/8/layout/vList4"/>
    <dgm:cxn modelId="{0BEB4A14-0B10-4E75-9C30-A8248A433788}" srcId="{1B7F2524-7B5A-4F22-B395-5A9E3C706916}" destId="{0485DE2A-E311-45DD-9FB2-406C2060B889}" srcOrd="0" destOrd="0" parTransId="{E20ECDF1-A924-40A2-B367-CECE424E2AE4}" sibTransId="{80834B61-B3C0-4F02-A802-F77E0FF7E9B1}"/>
    <dgm:cxn modelId="{7FDC27AD-B9D1-4663-84C5-1409C0FBD3A8}" type="presOf" srcId="{8501793F-2DDA-4B37-B2EE-8169C9C5BADB}" destId="{28E9CA51-8FF7-4007-A943-4B8246F27797}" srcOrd="0" destOrd="0" presId="urn:microsoft.com/office/officeart/2005/8/layout/vList4"/>
    <dgm:cxn modelId="{F8629BF9-59F5-4C9B-AC80-2301864F31A3}" srcId="{8501793F-2DDA-4B37-B2EE-8169C9C5BADB}" destId="{299A473D-1AE6-49A5-A2E5-0EF05F10FFD9}" srcOrd="1" destOrd="0" parTransId="{BD47A2CD-4A10-4A9A-88BB-8DA8B069024D}" sibTransId="{F1FA675C-469B-4B4A-BCFF-839EBD31306A}"/>
    <dgm:cxn modelId="{47EE34B6-E399-41F7-9A2F-D9BA3772C620}" type="presOf" srcId="{CF345FCD-1B47-402A-90C4-72ACD5258C13}" destId="{2578296D-B16B-4879-8244-94CAFE305460}" srcOrd="0" destOrd="2" presId="urn:microsoft.com/office/officeart/2005/8/layout/vList4"/>
    <dgm:cxn modelId="{EA3578DB-54D9-4BC9-A5F0-5320F9E494DF}" type="presOf" srcId="{0485DE2A-E311-45DD-9FB2-406C2060B889}" destId="{2578296D-B16B-4879-8244-94CAFE305460}" srcOrd="0" destOrd="1" presId="urn:microsoft.com/office/officeart/2005/8/layout/vList4"/>
    <dgm:cxn modelId="{229FA8D2-D990-4C4F-BDFC-7B8404C032F4}" type="presOf" srcId="{89E5C6DE-70A7-4396-A7C0-53A94C51CD52}" destId="{568C6B8D-6484-4D5B-8638-589EAC1DFACC}" srcOrd="0" destOrd="0" presId="urn:microsoft.com/office/officeart/2005/8/layout/vList4"/>
    <dgm:cxn modelId="{86E11BCD-C4F3-4FBD-8DAC-B74D5CD878CC}" srcId="{56FB6D63-2220-4EB8-929E-718349AE150A}" destId="{8501793F-2DDA-4B37-B2EE-8169C9C5BADB}" srcOrd="0" destOrd="0" parTransId="{3287A2A8-F75D-4D29-81F1-81B61C2F13BF}" sibTransId="{4976E827-C14A-4CC8-9D90-D3E0D6F1B8C9}"/>
    <dgm:cxn modelId="{34420503-ADD2-4137-AD3E-372E3F169115}" type="presOf" srcId="{1B7F2524-7B5A-4F22-B395-5A9E3C706916}" destId="{2578296D-B16B-4879-8244-94CAFE305460}" srcOrd="0" destOrd="0" presId="urn:microsoft.com/office/officeart/2005/8/layout/vList4"/>
    <dgm:cxn modelId="{3E686816-0805-4418-9A44-28A80EBF2A6C}" type="presOf" srcId="{56FB6D63-2220-4EB8-929E-718349AE150A}" destId="{FD129477-11D3-4B73-93BD-6E6A08C0E68B}" srcOrd="0" destOrd="0" presId="urn:microsoft.com/office/officeart/2005/8/layout/vList4"/>
    <dgm:cxn modelId="{60AF6A18-F4C8-4441-9A9E-F65C19E8764A}" type="presOf" srcId="{BAD46358-E3F4-4368-B9EB-1AB1F348672B}" destId="{0488FE19-A5C2-4508-A047-BB7C81DD1663}" srcOrd="1" destOrd="1" presId="urn:microsoft.com/office/officeart/2005/8/layout/vList4"/>
    <dgm:cxn modelId="{8B53A01D-72C8-43AB-BB19-738B03AF4054}" srcId="{56FB6D63-2220-4EB8-929E-718349AE150A}" destId="{89E5C6DE-70A7-4396-A7C0-53A94C51CD52}" srcOrd="2" destOrd="0" parTransId="{35D508D9-07EB-4B4C-9533-50B13BCB3F75}" sibTransId="{0D21055C-5775-4631-AD4C-F6AD604D54F9}"/>
    <dgm:cxn modelId="{240F7523-DE08-41B6-B596-8181D9C3DD35}" type="presOf" srcId="{0485DE2A-E311-45DD-9FB2-406C2060B889}" destId="{D7D45F87-287B-4A9E-8D7E-C7519CCD33D1}" srcOrd="1" destOrd="1" presId="urn:microsoft.com/office/officeart/2005/8/layout/vList4"/>
    <dgm:cxn modelId="{F7352E25-BC76-4231-AA61-F3FCAE43C224}" srcId="{1B7F2524-7B5A-4F22-B395-5A9E3C706916}" destId="{CF345FCD-1B47-402A-90C4-72ACD5258C13}" srcOrd="1" destOrd="0" parTransId="{2B14899A-CFD3-4EEA-9DE1-65E257CDB8C5}" sibTransId="{64BB9CA6-F0C0-46F4-9F36-998060FDEBAD}"/>
    <dgm:cxn modelId="{A3BA98AD-17BC-4C4E-B61A-45498CD951EB}" type="presOf" srcId="{89E5C6DE-70A7-4396-A7C0-53A94C51CD52}" destId="{40CDFB02-AE8A-4BB1-A5DC-67C74D6ED89E}" srcOrd="1" destOrd="0" presId="urn:microsoft.com/office/officeart/2005/8/layout/vList4"/>
    <dgm:cxn modelId="{34D4474D-3FCF-406F-A88B-801103DF6047}" type="presOf" srcId="{68E07A39-2E10-422F-BE12-1BD5F7E5EFA8}" destId="{568C6B8D-6484-4D5B-8638-589EAC1DFACC}" srcOrd="0" destOrd="1" presId="urn:microsoft.com/office/officeart/2005/8/layout/vList4"/>
    <dgm:cxn modelId="{67BC60A3-A4A9-4505-A052-FAF8FDD646D4}" type="presOf" srcId="{BAD46358-E3F4-4368-B9EB-1AB1F348672B}" destId="{28E9CA51-8FF7-4007-A943-4B8246F27797}" srcOrd="0" destOrd="1" presId="urn:microsoft.com/office/officeart/2005/8/layout/vList4"/>
    <dgm:cxn modelId="{0D158142-19A6-4DC9-B5C6-34967E54B167}" type="presOf" srcId="{299A473D-1AE6-49A5-A2E5-0EF05F10FFD9}" destId="{0488FE19-A5C2-4508-A047-BB7C81DD1663}" srcOrd="1" destOrd="2" presId="urn:microsoft.com/office/officeart/2005/8/layout/vList4"/>
    <dgm:cxn modelId="{8D0C0803-4E9E-4A64-8A01-E0B8B12263E3}" type="presOf" srcId="{EA01103C-EED2-44B1-BC2D-A1EBC75F9856}" destId="{40CDFB02-AE8A-4BB1-A5DC-67C74D6ED89E}" srcOrd="1" destOrd="2" presId="urn:microsoft.com/office/officeart/2005/8/layout/vList4"/>
    <dgm:cxn modelId="{A74156AA-5B6D-4233-BF8B-1B26EC976D1F}" type="presOf" srcId="{CF345FCD-1B47-402A-90C4-72ACD5258C13}" destId="{D7D45F87-287B-4A9E-8D7E-C7519CCD33D1}" srcOrd="1" destOrd="2" presId="urn:microsoft.com/office/officeart/2005/8/layout/vList4"/>
    <dgm:cxn modelId="{3F9272D7-8B2B-4276-B84F-A85B9FEE2000}" type="presOf" srcId="{299A473D-1AE6-49A5-A2E5-0EF05F10FFD9}" destId="{28E9CA51-8FF7-4007-A943-4B8246F27797}" srcOrd="0" destOrd="2" presId="urn:microsoft.com/office/officeart/2005/8/layout/vList4"/>
    <dgm:cxn modelId="{58B9C9EE-0140-4566-9777-E5E83EBE68B4}" srcId="{89E5C6DE-70A7-4396-A7C0-53A94C51CD52}" destId="{EA01103C-EED2-44B1-BC2D-A1EBC75F9856}" srcOrd="1" destOrd="0" parTransId="{2C190984-98D5-43F6-9B9E-C40E5ED6C7A3}" sibTransId="{1B53A288-CC84-4D60-AFA6-1CB818F7DAC3}"/>
    <dgm:cxn modelId="{F75E9FC3-3183-4DF5-9133-CD620046694C}" type="presOf" srcId="{1B7F2524-7B5A-4F22-B395-5A9E3C706916}" destId="{D7D45F87-287B-4A9E-8D7E-C7519CCD33D1}" srcOrd="1" destOrd="0" presId="urn:microsoft.com/office/officeart/2005/8/layout/vList4"/>
    <dgm:cxn modelId="{A1B354CE-96E3-425C-BDC9-D2196F32DB8F}" type="presOf" srcId="{68E07A39-2E10-422F-BE12-1BD5F7E5EFA8}" destId="{40CDFB02-AE8A-4BB1-A5DC-67C74D6ED89E}" srcOrd="1" destOrd="1" presId="urn:microsoft.com/office/officeart/2005/8/layout/vList4"/>
    <dgm:cxn modelId="{9717C81E-7A76-4C57-9E6E-4DD5493362D9}" srcId="{89E5C6DE-70A7-4396-A7C0-53A94C51CD52}" destId="{68E07A39-2E10-422F-BE12-1BD5F7E5EFA8}" srcOrd="0" destOrd="0" parTransId="{2A266104-F777-4F1C-9B5F-3BB543D45585}" sibTransId="{7CA69D93-B418-413E-ADA3-0FCBA2C10987}"/>
    <dgm:cxn modelId="{7CE3E3B3-431E-4B4B-8EB3-ECA6CA98BDFD}" srcId="{8501793F-2DDA-4B37-B2EE-8169C9C5BADB}" destId="{BAD46358-E3F4-4368-B9EB-1AB1F348672B}" srcOrd="0" destOrd="0" parTransId="{0DF0B30E-647A-4658-B5AE-7E3817E5C42C}" sibTransId="{BA0ECEAC-B4B0-44AC-9D32-170FE1A4E48F}"/>
    <dgm:cxn modelId="{C885FCE8-0001-4E70-998F-055E8805ECC9}" srcId="{56FB6D63-2220-4EB8-929E-718349AE150A}" destId="{1B7F2524-7B5A-4F22-B395-5A9E3C706916}" srcOrd="1" destOrd="0" parTransId="{1D57D55C-EAC0-46E0-885B-2FC4379CBB98}" sibTransId="{3B367AB7-CC81-4598-9AEC-C8668DE33AC0}"/>
    <dgm:cxn modelId="{3D4674CF-10ED-4F57-8E71-91DF29887309}" type="presOf" srcId="{8501793F-2DDA-4B37-B2EE-8169C9C5BADB}" destId="{0488FE19-A5C2-4508-A047-BB7C81DD1663}" srcOrd="1" destOrd="0" presId="urn:microsoft.com/office/officeart/2005/8/layout/vList4"/>
    <dgm:cxn modelId="{71F0E5AD-984E-4A27-B993-2F6F567692E4}" type="presParOf" srcId="{FD129477-11D3-4B73-93BD-6E6A08C0E68B}" destId="{48E16D7F-BB73-4E01-B43A-7100647775C2}" srcOrd="0" destOrd="0" presId="urn:microsoft.com/office/officeart/2005/8/layout/vList4"/>
    <dgm:cxn modelId="{757F7D37-8A6A-437D-8F78-E9E7BDF14056}" type="presParOf" srcId="{48E16D7F-BB73-4E01-B43A-7100647775C2}" destId="{28E9CA51-8FF7-4007-A943-4B8246F27797}" srcOrd="0" destOrd="0" presId="urn:microsoft.com/office/officeart/2005/8/layout/vList4"/>
    <dgm:cxn modelId="{B902CFC3-7A00-4497-BAA9-F3051BBD927E}" type="presParOf" srcId="{48E16D7F-BB73-4E01-B43A-7100647775C2}" destId="{BF677E52-DE53-449B-A39B-1B09EAF43A11}" srcOrd="1" destOrd="0" presId="urn:microsoft.com/office/officeart/2005/8/layout/vList4"/>
    <dgm:cxn modelId="{18DFB917-928E-4189-8CDD-73AD5CAE3DC2}" type="presParOf" srcId="{48E16D7F-BB73-4E01-B43A-7100647775C2}" destId="{0488FE19-A5C2-4508-A047-BB7C81DD1663}" srcOrd="2" destOrd="0" presId="urn:microsoft.com/office/officeart/2005/8/layout/vList4"/>
    <dgm:cxn modelId="{A16A130F-56F1-4141-9B80-0096D9CA8CFE}" type="presParOf" srcId="{FD129477-11D3-4B73-93BD-6E6A08C0E68B}" destId="{91A233B5-6DC0-4E2A-A4BB-109EDAD692EA}" srcOrd="1" destOrd="0" presId="urn:microsoft.com/office/officeart/2005/8/layout/vList4"/>
    <dgm:cxn modelId="{5C8B2A77-E569-4F2B-B14C-A0408394C039}" type="presParOf" srcId="{FD129477-11D3-4B73-93BD-6E6A08C0E68B}" destId="{BFA380B2-E364-416B-9295-0888EEA80C73}" srcOrd="2" destOrd="0" presId="urn:microsoft.com/office/officeart/2005/8/layout/vList4"/>
    <dgm:cxn modelId="{8BCEA407-F312-4B8A-A305-905D8A6D2454}" type="presParOf" srcId="{BFA380B2-E364-416B-9295-0888EEA80C73}" destId="{2578296D-B16B-4879-8244-94CAFE305460}" srcOrd="0" destOrd="0" presId="urn:microsoft.com/office/officeart/2005/8/layout/vList4"/>
    <dgm:cxn modelId="{111337DB-EBE4-4968-AB53-4CF89E77182F}" type="presParOf" srcId="{BFA380B2-E364-416B-9295-0888EEA80C73}" destId="{CE2B83DA-AC43-4C20-9508-E089D6D5DF3E}" srcOrd="1" destOrd="0" presId="urn:microsoft.com/office/officeart/2005/8/layout/vList4"/>
    <dgm:cxn modelId="{1BD6CCB2-8E64-463D-904C-B74929EC585F}" type="presParOf" srcId="{BFA380B2-E364-416B-9295-0888EEA80C73}" destId="{D7D45F87-287B-4A9E-8D7E-C7519CCD33D1}" srcOrd="2" destOrd="0" presId="urn:microsoft.com/office/officeart/2005/8/layout/vList4"/>
    <dgm:cxn modelId="{07081821-714D-4D29-A009-7A7E4E985C37}" type="presParOf" srcId="{FD129477-11D3-4B73-93BD-6E6A08C0E68B}" destId="{172D06AB-2A69-4A9D-8C74-7C5158590DBC}" srcOrd="3" destOrd="0" presId="urn:microsoft.com/office/officeart/2005/8/layout/vList4"/>
    <dgm:cxn modelId="{4821181C-127B-40B8-BEDF-02B83C3577A8}" type="presParOf" srcId="{FD129477-11D3-4B73-93BD-6E6A08C0E68B}" destId="{8672CDC4-C2FB-4AA6-A924-23F31C46A969}" srcOrd="4" destOrd="0" presId="urn:microsoft.com/office/officeart/2005/8/layout/vList4"/>
    <dgm:cxn modelId="{1D75D6D6-EB12-4C37-B875-B3BF16CC33E7}" type="presParOf" srcId="{8672CDC4-C2FB-4AA6-A924-23F31C46A969}" destId="{568C6B8D-6484-4D5B-8638-589EAC1DFACC}" srcOrd="0" destOrd="0" presId="urn:microsoft.com/office/officeart/2005/8/layout/vList4"/>
    <dgm:cxn modelId="{52C52ECA-C9C9-4826-BB46-FBC643DDFDB6}" type="presParOf" srcId="{8672CDC4-C2FB-4AA6-A924-23F31C46A969}" destId="{95A2A270-FDC9-40D1-B2BE-17918449354C}" srcOrd="1" destOrd="0" presId="urn:microsoft.com/office/officeart/2005/8/layout/vList4"/>
    <dgm:cxn modelId="{D79E9115-00C8-4A60-9A53-167644822B48}" type="presParOf" srcId="{8672CDC4-C2FB-4AA6-A924-23F31C46A969}" destId="{40CDFB02-AE8A-4BB1-A5DC-67C74D6ED89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0BF779-AB9B-4B42-B161-07ACF79C61D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BAF8655-2BC4-4B81-BB12-BFFEFA049C68}">
      <dgm:prSet phldrT="[Text]"/>
      <dgm:spPr/>
      <dgm:t>
        <a:bodyPr/>
        <a:lstStyle/>
        <a:p>
          <a:r>
            <a:rPr lang="en-US" dirty="0" smtClean="0"/>
            <a:t>Consumer</a:t>
          </a:r>
        </a:p>
        <a:p>
          <a:r>
            <a:rPr lang="en-US" dirty="0" smtClean="0"/>
            <a:t>v</a:t>
          </a:r>
        </a:p>
        <a:p>
          <a:r>
            <a:rPr lang="en-US" dirty="0" smtClean="0"/>
            <a:t>Shopper</a:t>
          </a:r>
          <a:endParaRPr lang="en-US" dirty="0"/>
        </a:p>
      </dgm:t>
    </dgm:pt>
    <dgm:pt modelId="{8C140FC2-21E2-42D3-BA0A-EF95C34A7318}" type="parTrans" cxnId="{325B6ED6-99AC-49EE-81A1-B7B88D7C2230}">
      <dgm:prSet/>
      <dgm:spPr/>
      <dgm:t>
        <a:bodyPr/>
        <a:lstStyle/>
        <a:p>
          <a:endParaRPr lang="en-US"/>
        </a:p>
      </dgm:t>
    </dgm:pt>
    <dgm:pt modelId="{8BE9319A-3C99-4BE7-9906-A770A3722124}" type="sibTrans" cxnId="{325B6ED6-99AC-49EE-81A1-B7B88D7C2230}">
      <dgm:prSet/>
      <dgm:spPr/>
      <dgm:t>
        <a:bodyPr/>
        <a:lstStyle/>
        <a:p>
          <a:endParaRPr lang="en-US"/>
        </a:p>
      </dgm:t>
    </dgm:pt>
    <dgm:pt modelId="{5EA50612-271C-45AD-A62B-5E688B872E4E}">
      <dgm:prSet phldrT="[Text]"/>
      <dgm:spPr/>
      <dgm:t>
        <a:bodyPr/>
        <a:lstStyle/>
        <a:p>
          <a:r>
            <a:rPr lang="en-US" dirty="0" smtClean="0"/>
            <a:t>Science of shopper growing in importance</a:t>
          </a:r>
          <a:endParaRPr lang="en-US" dirty="0"/>
        </a:p>
      </dgm:t>
    </dgm:pt>
    <dgm:pt modelId="{37E1C3CC-21B3-4EA4-AB33-754FADEE92E5}" type="parTrans" cxnId="{AE546DBE-3462-4E66-8F2D-0E0BF20C54A9}">
      <dgm:prSet/>
      <dgm:spPr/>
      <dgm:t>
        <a:bodyPr/>
        <a:lstStyle/>
        <a:p>
          <a:endParaRPr lang="en-US"/>
        </a:p>
      </dgm:t>
    </dgm:pt>
    <dgm:pt modelId="{A04D8028-74F0-4858-B9C1-337EDB469D0A}" type="sibTrans" cxnId="{AE546DBE-3462-4E66-8F2D-0E0BF20C54A9}">
      <dgm:prSet/>
      <dgm:spPr/>
      <dgm:t>
        <a:bodyPr/>
        <a:lstStyle/>
        <a:p>
          <a:endParaRPr lang="en-US"/>
        </a:p>
      </dgm:t>
    </dgm:pt>
    <dgm:pt modelId="{D618D2E9-F36C-4351-8F22-2978C761B4B5}">
      <dgm:prSet phldrT="[Text]"/>
      <dgm:spPr/>
      <dgm:t>
        <a:bodyPr/>
        <a:lstStyle/>
        <a:p>
          <a:r>
            <a:rPr lang="en-US" dirty="0" smtClean="0"/>
            <a:t>Consumer profiling less predictable / reliable</a:t>
          </a:r>
          <a:endParaRPr lang="en-US" dirty="0"/>
        </a:p>
      </dgm:t>
    </dgm:pt>
    <dgm:pt modelId="{E9C920F3-3098-49EB-9158-B2F2EE7EEA27}" type="parTrans" cxnId="{FD41389C-3FB2-498A-B42D-3213E442EF99}">
      <dgm:prSet/>
      <dgm:spPr/>
      <dgm:t>
        <a:bodyPr/>
        <a:lstStyle/>
        <a:p>
          <a:endParaRPr lang="en-US"/>
        </a:p>
      </dgm:t>
    </dgm:pt>
    <dgm:pt modelId="{BCA0313F-7F0A-4F7E-A2B3-881194874839}" type="sibTrans" cxnId="{FD41389C-3FB2-498A-B42D-3213E442EF99}">
      <dgm:prSet/>
      <dgm:spPr/>
      <dgm:t>
        <a:bodyPr/>
        <a:lstStyle/>
        <a:p>
          <a:endParaRPr lang="en-US"/>
        </a:p>
      </dgm:t>
    </dgm:pt>
    <dgm:pt modelId="{5BCF31A2-36FB-46F3-81E8-218FBD995F61}">
      <dgm:prSet phldrT="[Text]"/>
      <dgm:spPr/>
      <dgm:t>
        <a:bodyPr/>
        <a:lstStyle/>
        <a:p>
          <a:r>
            <a:rPr lang="en-US" dirty="0" smtClean="0"/>
            <a:t>Self-Service Shopping v</a:t>
          </a:r>
        </a:p>
        <a:p>
          <a:r>
            <a:rPr lang="en-US" dirty="0" smtClean="0"/>
            <a:t>Assisted Shopping</a:t>
          </a:r>
          <a:endParaRPr lang="en-US" dirty="0"/>
        </a:p>
      </dgm:t>
    </dgm:pt>
    <dgm:pt modelId="{DA6E2633-D88E-4140-8D08-D99453F323E8}" type="parTrans" cxnId="{9E8BBD23-D063-4A7E-A3EF-4A62DB14CFBF}">
      <dgm:prSet/>
      <dgm:spPr/>
      <dgm:t>
        <a:bodyPr/>
        <a:lstStyle/>
        <a:p>
          <a:endParaRPr lang="en-US"/>
        </a:p>
      </dgm:t>
    </dgm:pt>
    <dgm:pt modelId="{32B08243-1E76-4831-AAE7-AC314D2D9877}" type="sibTrans" cxnId="{9E8BBD23-D063-4A7E-A3EF-4A62DB14CFBF}">
      <dgm:prSet/>
      <dgm:spPr/>
      <dgm:t>
        <a:bodyPr/>
        <a:lstStyle/>
        <a:p>
          <a:endParaRPr lang="en-US"/>
        </a:p>
      </dgm:t>
    </dgm:pt>
    <dgm:pt modelId="{66516610-66CF-40F2-B97C-F59072E411FF}">
      <dgm:prSet phldrT="[Text]"/>
      <dgm:spPr/>
      <dgm:t>
        <a:bodyPr/>
        <a:lstStyle/>
        <a:p>
          <a:r>
            <a:rPr lang="en-US" dirty="0" smtClean="0"/>
            <a:t>Growth of assisted shopping / mobile / on-the-go</a:t>
          </a:r>
          <a:endParaRPr lang="en-US" dirty="0"/>
        </a:p>
      </dgm:t>
    </dgm:pt>
    <dgm:pt modelId="{447F79B2-571E-493C-8F75-1110F3DCEAA6}" type="parTrans" cxnId="{CAD86C1D-8B65-4217-BD73-7A8B2A2E7895}">
      <dgm:prSet/>
      <dgm:spPr/>
      <dgm:t>
        <a:bodyPr/>
        <a:lstStyle/>
        <a:p>
          <a:endParaRPr lang="en-US"/>
        </a:p>
      </dgm:t>
    </dgm:pt>
    <dgm:pt modelId="{040620FD-BCF4-4B74-9A32-18A235CD8B55}" type="sibTrans" cxnId="{CAD86C1D-8B65-4217-BD73-7A8B2A2E7895}">
      <dgm:prSet/>
      <dgm:spPr/>
      <dgm:t>
        <a:bodyPr/>
        <a:lstStyle/>
        <a:p>
          <a:endParaRPr lang="en-US"/>
        </a:p>
      </dgm:t>
    </dgm:pt>
    <dgm:pt modelId="{7834D4B0-75E2-43B7-A9BA-8E48AC9B35D1}">
      <dgm:prSet phldrT="[Text]"/>
      <dgm:spPr/>
      <dgm:t>
        <a:bodyPr/>
        <a:lstStyle/>
        <a:p>
          <a:r>
            <a:rPr lang="en-US" dirty="0" smtClean="0"/>
            <a:t>Self-service environments (</a:t>
          </a:r>
          <a:r>
            <a:rPr lang="en-US" dirty="0" err="1" smtClean="0"/>
            <a:t>ie</a:t>
          </a:r>
          <a:r>
            <a:rPr lang="en-US" dirty="0" smtClean="0"/>
            <a:t> gondolas) are on decline</a:t>
          </a:r>
          <a:endParaRPr lang="en-US" dirty="0"/>
        </a:p>
      </dgm:t>
    </dgm:pt>
    <dgm:pt modelId="{04239B2F-51E2-45FE-BF63-626F1030283B}" type="parTrans" cxnId="{7AA6CFFE-BDA4-4B6A-94FD-F55E3365749D}">
      <dgm:prSet/>
      <dgm:spPr/>
      <dgm:t>
        <a:bodyPr/>
        <a:lstStyle/>
        <a:p>
          <a:endParaRPr lang="en-US"/>
        </a:p>
      </dgm:t>
    </dgm:pt>
    <dgm:pt modelId="{10E37D44-C439-40CE-A25D-724EB17E16CA}" type="sibTrans" cxnId="{7AA6CFFE-BDA4-4B6A-94FD-F55E3365749D}">
      <dgm:prSet/>
      <dgm:spPr/>
      <dgm:t>
        <a:bodyPr/>
        <a:lstStyle/>
        <a:p>
          <a:endParaRPr lang="en-US"/>
        </a:p>
      </dgm:t>
    </dgm:pt>
    <dgm:pt modelId="{FB24F1A3-2EC5-4CC7-9AD8-0386FFD26020}">
      <dgm:prSet phldrT="[Text]"/>
      <dgm:spPr/>
      <dgm:t>
        <a:bodyPr/>
        <a:lstStyle/>
        <a:p>
          <a:r>
            <a:rPr lang="en-US" dirty="0" smtClean="0"/>
            <a:t>Pre-Shop</a:t>
          </a:r>
        </a:p>
        <a:p>
          <a:r>
            <a:rPr lang="en-US" dirty="0" smtClean="0"/>
            <a:t>v</a:t>
          </a:r>
        </a:p>
        <a:p>
          <a:r>
            <a:rPr lang="en-US" dirty="0" smtClean="0"/>
            <a:t>Impulse</a:t>
          </a:r>
        </a:p>
      </dgm:t>
    </dgm:pt>
    <dgm:pt modelId="{3601B8A8-8A7D-4DA9-9110-DAF6557ECE80}" type="parTrans" cxnId="{4D5134DF-EF53-4F55-BC9B-EF02A82F6B67}">
      <dgm:prSet/>
      <dgm:spPr/>
      <dgm:t>
        <a:bodyPr/>
        <a:lstStyle/>
        <a:p>
          <a:endParaRPr lang="en-US"/>
        </a:p>
      </dgm:t>
    </dgm:pt>
    <dgm:pt modelId="{2192D33F-2F4B-4FE7-BB34-938FD7DE098B}" type="sibTrans" cxnId="{4D5134DF-EF53-4F55-BC9B-EF02A82F6B67}">
      <dgm:prSet/>
      <dgm:spPr/>
      <dgm:t>
        <a:bodyPr/>
        <a:lstStyle/>
        <a:p>
          <a:endParaRPr lang="en-US"/>
        </a:p>
      </dgm:t>
    </dgm:pt>
    <dgm:pt modelId="{C9A61B86-73F9-41B0-9104-38BF28B0AE34}">
      <dgm:prSet phldrT="[Text]"/>
      <dgm:spPr/>
      <dgm:t>
        <a:bodyPr/>
        <a:lstStyle/>
        <a:p>
          <a:r>
            <a:rPr lang="en-US" dirty="0" smtClean="0"/>
            <a:t>Pre-shop must be easy to discover on mobile (no ifs, ands, </a:t>
          </a:r>
          <a:r>
            <a:rPr lang="en-US" dirty="0" err="1" smtClean="0"/>
            <a:t>ors</a:t>
          </a:r>
          <a:r>
            <a:rPr lang="en-US" dirty="0" smtClean="0"/>
            <a:t>, buts…)</a:t>
          </a:r>
          <a:endParaRPr lang="en-US" dirty="0"/>
        </a:p>
      </dgm:t>
    </dgm:pt>
    <dgm:pt modelId="{AC466043-1C80-4861-8C3B-B5E2AACA65EF}" type="parTrans" cxnId="{F6E17D38-7869-4DC2-9B83-D89746AC9F08}">
      <dgm:prSet/>
      <dgm:spPr/>
      <dgm:t>
        <a:bodyPr/>
        <a:lstStyle/>
        <a:p>
          <a:endParaRPr lang="en-US"/>
        </a:p>
      </dgm:t>
    </dgm:pt>
    <dgm:pt modelId="{B27199F0-F056-4C36-87A7-35ED9620BD73}" type="sibTrans" cxnId="{F6E17D38-7869-4DC2-9B83-D89746AC9F08}">
      <dgm:prSet/>
      <dgm:spPr/>
      <dgm:t>
        <a:bodyPr/>
        <a:lstStyle/>
        <a:p>
          <a:endParaRPr lang="en-US"/>
        </a:p>
      </dgm:t>
    </dgm:pt>
    <dgm:pt modelId="{E3D04DB0-6C46-4FFB-A317-46EA79EF2627}">
      <dgm:prSet phldrT="[Text]"/>
      <dgm:spPr/>
      <dgm:t>
        <a:bodyPr/>
        <a:lstStyle/>
        <a:p>
          <a:r>
            <a:rPr lang="en-US" dirty="0" smtClean="0"/>
            <a:t>Impulse may increasingly be in unlikely locations (channels)</a:t>
          </a:r>
          <a:endParaRPr lang="en-US" dirty="0"/>
        </a:p>
      </dgm:t>
    </dgm:pt>
    <dgm:pt modelId="{B9D32866-A632-4F31-A33B-816A8D11AE6B}" type="parTrans" cxnId="{37989FD9-6022-4CB3-BD9A-316189C6C299}">
      <dgm:prSet/>
      <dgm:spPr/>
      <dgm:t>
        <a:bodyPr/>
        <a:lstStyle/>
        <a:p>
          <a:endParaRPr lang="en-US"/>
        </a:p>
      </dgm:t>
    </dgm:pt>
    <dgm:pt modelId="{238510CC-F179-4224-BE1C-ED895AFBAFDD}" type="sibTrans" cxnId="{37989FD9-6022-4CB3-BD9A-316189C6C299}">
      <dgm:prSet/>
      <dgm:spPr/>
      <dgm:t>
        <a:bodyPr/>
        <a:lstStyle/>
        <a:p>
          <a:endParaRPr lang="en-US"/>
        </a:p>
      </dgm:t>
    </dgm:pt>
    <dgm:pt modelId="{F8072B5B-631C-4266-8FA9-341EA4CE5A81}" type="pres">
      <dgm:prSet presAssocID="{F20BF779-AB9B-4B42-B161-07ACF79C61DE}" presName="Name0" presStyleCnt="0">
        <dgm:presLayoutVars>
          <dgm:dir/>
          <dgm:animLvl val="lvl"/>
          <dgm:resizeHandles val="exact"/>
        </dgm:presLayoutVars>
      </dgm:prSet>
      <dgm:spPr/>
      <dgm:t>
        <a:bodyPr/>
        <a:lstStyle/>
        <a:p>
          <a:endParaRPr lang="en-US"/>
        </a:p>
      </dgm:t>
    </dgm:pt>
    <dgm:pt modelId="{4A5CEF4E-6BD8-4912-991A-64491DB78BC2}" type="pres">
      <dgm:prSet presAssocID="{9BAF8655-2BC4-4B81-BB12-BFFEFA049C68}" presName="composite" presStyleCnt="0"/>
      <dgm:spPr/>
    </dgm:pt>
    <dgm:pt modelId="{CDE8705E-347D-4870-86D7-CE9E132BC817}" type="pres">
      <dgm:prSet presAssocID="{9BAF8655-2BC4-4B81-BB12-BFFEFA049C68}" presName="parTx" presStyleLbl="alignNode1" presStyleIdx="0" presStyleCnt="3">
        <dgm:presLayoutVars>
          <dgm:chMax val="0"/>
          <dgm:chPref val="0"/>
          <dgm:bulletEnabled val="1"/>
        </dgm:presLayoutVars>
      </dgm:prSet>
      <dgm:spPr/>
      <dgm:t>
        <a:bodyPr/>
        <a:lstStyle/>
        <a:p>
          <a:endParaRPr lang="en-US"/>
        </a:p>
      </dgm:t>
    </dgm:pt>
    <dgm:pt modelId="{FD3124F9-8D4C-47C7-BE76-3D62C86C4112}" type="pres">
      <dgm:prSet presAssocID="{9BAF8655-2BC4-4B81-BB12-BFFEFA049C68}" presName="desTx" presStyleLbl="alignAccFollowNode1" presStyleIdx="0" presStyleCnt="3">
        <dgm:presLayoutVars>
          <dgm:bulletEnabled val="1"/>
        </dgm:presLayoutVars>
      </dgm:prSet>
      <dgm:spPr/>
      <dgm:t>
        <a:bodyPr/>
        <a:lstStyle/>
        <a:p>
          <a:endParaRPr lang="en-US"/>
        </a:p>
      </dgm:t>
    </dgm:pt>
    <dgm:pt modelId="{85B8FEA6-37B6-435C-A1ED-E84D612260C7}" type="pres">
      <dgm:prSet presAssocID="{8BE9319A-3C99-4BE7-9906-A770A3722124}" presName="space" presStyleCnt="0"/>
      <dgm:spPr/>
    </dgm:pt>
    <dgm:pt modelId="{CD9C3BC4-DF5D-43A3-9369-C90A9FB4D84C}" type="pres">
      <dgm:prSet presAssocID="{5BCF31A2-36FB-46F3-81E8-218FBD995F61}" presName="composite" presStyleCnt="0"/>
      <dgm:spPr/>
    </dgm:pt>
    <dgm:pt modelId="{C2A82CEB-B49F-41E9-BB38-27579C9AE088}" type="pres">
      <dgm:prSet presAssocID="{5BCF31A2-36FB-46F3-81E8-218FBD995F61}" presName="parTx" presStyleLbl="alignNode1" presStyleIdx="1" presStyleCnt="3">
        <dgm:presLayoutVars>
          <dgm:chMax val="0"/>
          <dgm:chPref val="0"/>
          <dgm:bulletEnabled val="1"/>
        </dgm:presLayoutVars>
      </dgm:prSet>
      <dgm:spPr/>
      <dgm:t>
        <a:bodyPr/>
        <a:lstStyle/>
        <a:p>
          <a:endParaRPr lang="en-US"/>
        </a:p>
      </dgm:t>
    </dgm:pt>
    <dgm:pt modelId="{EDF5AE34-6D56-43DC-B564-92C5B78A8F03}" type="pres">
      <dgm:prSet presAssocID="{5BCF31A2-36FB-46F3-81E8-218FBD995F61}" presName="desTx" presStyleLbl="alignAccFollowNode1" presStyleIdx="1" presStyleCnt="3">
        <dgm:presLayoutVars>
          <dgm:bulletEnabled val="1"/>
        </dgm:presLayoutVars>
      </dgm:prSet>
      <dgm:spPr/>
      <dgm:t>
        <a:bodyPr/>
        <a:lstStyle/>
        <a:p>
          <a:endParaRPr lang="en-US"/>
        </a:p>
      </dgm:t>
    </dgm:pt>
    <dgm:pt modelId="{C7534AA1-E019-4A10-9714-E38F361D916F}" type="pres">
      <dgm:prSet presAssocID="{32B08243-1E76-4831-AAE7-AC314D2D9877}" presName="space" presStyleCnt="0"/>
      <dgm:spPr/>
    </dgm:pt>
    <dgm:pt modelId="{F3594CCD-0C1B-4C80-AD91-14A69E82B09A}" type="pres">
      <dgm:prSet presAssocID="{FB24F1A3-2EC5-4CC7-9AD8-0386FFD26020}" presName="composite" presStyleCnt="0"/>
      <dgm:spPr/>
    </dgm:pt>
    <dgm:pt modelId="{0EAA6682-F913-42D8-8286-8713BD159F07}" type="pres">
      <dgm:prSet presAssocID="{FB24F1A3-2EC5-4CC7-9AD8-0386FFD26020}" presName="parTx" presStyleLbl="alignNode1" presStyleIdx="2" presStyleCnt="3">
        <dgm:presLayoutVars>
          <dgm:chMax val="0"/>
          <dgm:chPref val="0"/>
          <dgm:bulletEnabled val="1"/>
        </dgm:presLayoutVars>
      </dgm:prSet>
      <dgm:spPr/>
      <dgm:t>
        <a:bodyPr/>
        <a:lstStyle/>
        <a:p>
          <a:endParaRPr lang="en-US"/>
        </a:p>
      </dgm:t>
    </dgm:pt>
    <dgm:pt modelId="{554A87EE-5BFC-4B10-B560-A3941FFEBA6F}" type="pres">
      <dgm:prSet presAssocID="{FB24F1A3-2EC5-4CC7-9AD8-0386FFD26020}" presName="desTx" presStyleLbl="alignAccFollowNode1" presStyleIdx="2" presStyleCnt="3">
        <dgm:presLayoutVars>
          <dgm:bulletEnabled val="1"/>
        </dgm:presLayoutVars>
      </dgm:prSet>
      <dgm:spPr/>
      <dgm:t>
        <a:bodyPr/>
        <a:lstStyle/>
        <a:p>
          <a:endParaRPr lang="en-US"/>
        </a:p>
      </dgm:t>
    </dgm:pt>
  </dgm:ptLst>
  <dgm:cxnLst>
    <dgm:cxn modelId="{FD41389C-3FB2-498A-B42D-3213E442EF99}" srcId="{9BAF8655-2BC4-4B81-BB12-BFFEFA049C68}" destId="{D618D2E9-F36C-4351-8F22-2978C761B4B5}" srcOrd="1" destOrd="0" parTransId="{E9C920F3-3098-49EB-9158-B2F2EE7EEA27}" sibTransId="{BCA0313F-7F0A-4F7E-A2B3-881194874839}"/>
    <dgm:cxn modelId="{8BD8E76C-6F10-45C0-B339-041BF384D814}" type="presOf" srcId="{7834D4B0-75E2-43B7-A9BA-8E48AC9B35D1}" destId="{EDF5AE34-6D56-43DC-B564-92C5B78A8F03}" srcOrd="0" destOrd="1" presId="urn:microsoft.com/office/officeart/2005/8/layout/hList1"/>
    <dgm:cxn modelId="{7AA6CFFE-BDA4-4B6A-94FD-F55E3365749D}" srcId="{5BCF31A2-36FB-46F3-81E8-218FBD995F61}" destId="{7834D4B0-75E2-43B7-A9BA-8E48AC9B35D1}" srcOrd="1" destOrd="0" parTransId="{04239B2F-51E2-45FE-BF63-626F1030283B}" sibTransId="{10E37D44-C439-40CE-A25D-724EB17E16CA}"/>
    <dgm:cxn modelId="{325B6ED6-99AC-49EE-81A1-B7B88D7C2230}" srcId="{F20BF779-AB9B-4B42-B161-07ACF79C61DE}" destId="{9BAF8655-2BC4-4B81-BB12-BFFEFA049C68}" srcOrd="0" destOrd="0" parTransId="{8C140FC2-21E2-42D3-BA0A-EF95C34A7318}" sibTransId="{8BE9319A-3C99-4BE7-9906-A770A3722124}"/>
    <dgm:cxn modelId="{4080B3E7-1600-4B9D-97EA-F6CF5566A9F7}" type="presOf" srcId="{D618D2E9-F36C-4351-8F22-2978C761B4B5}" destId="{FD3124F9-8D4C-47C7-BE76-3D62C86C4112}" srcOrd="0" destOrd="1" presId="urn:microsoft.com/office/officeart/2005/8/layout/hList1"/>
    <dgm:cxn modelId="{CAD86C1D-8B65-4217-BD73-7A8B2A2E7895}" srcId="{5BCF31A2-36FB-46F3-81E8-218FBD995F61}" destId="{66516610-66CF-40F2-B97C-F59072E411FF}" srcOrd="0" destOrd="0" parTransId="{447F79B2-571E-493C-8F75-1110F3DCEAA6}" sibTransId="{040620FD-BCF4-4B74-9A32-18A235CD8B55}"/>
    <dgm:cxn modelId="{31D9A379-5E81-426B-8943-411A2ABC0CE6}" type="presOf" srcId="{5EA50612-271C-45AD-A62B-5E688B872E4E}" destId="{FD3124F9-8D4C-47C7-BE76-3D62C86C4112}" srcOrd="0" destOrd="0" presId="urn:microsoft.com/office/officeart/2005/8/layout/hList1"/>
    <dgm:cxn modelId="{8759AF16-067C-49A6-8430-7C9B13853A00}" type="presOf" srcId="{FB24F1A3-2EC5-4CC7-9AD8-0386FFD26020}" destId="{0EAA6682-F913-42D8-8286-8713BD159F07}" srcOrd="0" destOrd="0" presId="urn:microsoft.com/office/officeart/2005/8/layout/hList1"/>
    <dgm:cxn modelId="{37989FD9-6022-4CB3-BD9A-316189C6C299}" srcId="{FB24F1A3-2EC5-4CC7-9AD8-0386FFD26020}" destId="{E3D04DB0-6C46-4FFB-A317-46EA79EF2627}" srcOrd="1" destOrd="0" parTransId="{B9D32866-A632-4F31-A33B-816A8D11AE6B}" sibTransId="{238510CC-F179-4224-BE1C-ED895AFBAFDD}"/>
    <dgm:cxn modelId="{9E8BBD23-D063-4A7E-A3EF-4A62DB14CFBF}" srcId="{F20BF779-AB9B-4B42-B161-07ACF79C61DE}" destId="{5BCF31A2-36FB-46F3-81E8-218FBD995F61}" srcOrd="1" destOrd="0" parTransId="{DA6E2633-D88E-4140-8D08-D99453F323E8}" sibTransId="{32B08243-1E76-4831-AAE7-AC314D2D9877}"/>
    <dgm:cxn modelId="{4824DC25-B29E-4E4E-98BE-35406D975A81}" type="presOf" srcId="{C9A61B86-73F9-41B0-9104-38BF28B0AE34}" destId="{554A87EE-5BFC-4B10-B560-A3941FFEBA6F}" srcOrd="0" destOrd="0" presId="urn:microsoft.com/office/officeart/2005/8/layout/hList1"/>
    <dgm:cxn modelId="{F6E17D38-7869-4DC2-9B83-D89746AC9F08}" srcId="{FB24F1A3-2EC5-4CC7-9AD8-0386FFD26020}" destId="{C9A61B86-73F9-41B0-9104-38BF28B0AE34}" srcOrd="0" destOrd="0" parTransId="{AC466043-1C80-4861-8C3B-B5E2AACA65EF}" sibTransId="{B27199F0-F056-4C36-87A7-35ED9620BD73}"/>
    <dgm:cxn modelId="{207466F2-1751-41E3-A713-580676147A19}" type="presOf" srcId="{E3D04DB0-6C46-4FFB-A317-46EA79EF2627}" destId="{554A87EE-5BFC-4B10-B560-A3941FFEBA6F}" srcOrd="0" destOrd="1" presId="urn:microsoft.com/office/officeart/2005/8/layout/hList1"/>
    <dgm:cxn modelId="{AE546DBE-3462-4E66-8F2D-0E0BF20C54A9}" srcId="{9BAF8655-2BC4-4B81-BB12-BFFEFA049C68}" destId="{5EA50612-271C-45AD-A62B-5E688B872E4E}" srcOrd="0" destOrd="0" parTransId="{37E1C3CC-21B3-4EA4-AB33-754FADEE92E5}" sibTransId="{A04D8028-74F0-4858-B9C1-337EDB469D0A}"/>
    <dgm:cxn modelId="{BFFBAC2C-6663-4F40-9AAA-C687B16DA1EF}" type="presOf" srcId="{66516610-66CF-40F2-B97C-F59072E411FF}" destId="{EDF5AE34-6D56-43DC-B564-92C5B78A8F03}" srcOrd="0" destOrd="0" presId="urn:microsoft.com/office/officeart/2005/8/layout/hList1"/>
    <dgm:cxn modelId="{BA68A514-5272-4916-841B-A69AEA83DC9B}" type="presOf" srcId="{9BAF8655-2BC4-4B81-BB12-BFFEFA049C68}" destId="{CDE8705E-347D-4870-86D7-CE9E132BC817}" srcOrd="0" destOrd="0" presId="urn:microsoft.com/office/officeart/2005/8/layout/hList1"/>
    <dgm:cxn modelId="{AAC31D23-593C-4F87-8DF1-58F6401F85BC}" type="presOf" srcId="{5BCF31A2-36FB-46F3-81E8-218FBD995F61}" destId="{C2A82CEB-B49F-41E9-BB38-27579C9AE088}" srcOrd="0" destOrd="0" presId="urn:microsoft.com/office/officeart/2005/8/layout/hList1"/>
    <dgm:cxn modelId="{312B0AC4-2DD1-4114-832E-0F6A8037C509}" type="presOf" srcId="{F20BF779-AB9B-4B42-B161-07ACF79C61DE}" destId="{F8072B5B-631C-4266-8FA9-341EA4CE5A81}" srcOrd="0" destOrd="0" presId="urn:microsoft.com/office/officeart/2005/8/layout/hList1"/>
    <dgm:cxn modelId="{4D5134DF-EF53-4F55-BC9B-EF02A82F6B67}" srcId="{F20BF779-AB9B-4B42-B161-07ACF79C61DE}" destId="{FB24F1A3-2EC5-4CC7-9AD8-0386FFD26020}" srcOrd="2" destOrd="0" parTransId="{3601B8A8-8A7D-4DA9-9110-DAF6557ECE80}" sibTransId="{2192D33F-2F4B-4FE7-BB34-938FD7DE098B}"/>
    <dgm:cxn modelId="{244CE72E-E394-4E33-861A-3B6305A19F16}" type="presParOf" srcId="{F8072B5B-631C-4266-8FA9-341EA4CE5A81}" destId="{4A5CEF4E-6BD8-4912-991A-64491DB78BC2}" srcOrd="0" destOrd="0" presId="urn:microsoft.com/office/officeart/2005/8/layout/hList1"/>
    <dgm:cxn modelId="{AEE4D911-B752-4559-BABF-6593122DA7C7}" type="presParOf" srcId="{4A5CEF4E-6BD8-4912-991A-64491DB78BC2}" destId="{CDE8705E-347D-4870-86D7-CE9E132BC817}" srcOrd="0" destOrd="0" presId="urn:microsoft.com/office/officeart/2005/8/layout/hList1"/>
    <dgm:cxn modelId="{92D94C56-9C63-44CF-906A-675356554257}" type="presParOf" srcId="{4A5CEF4E-6BD8-4912-991A-64491DB78BC2}" destId="{FD3124F9-8D4C-47C7-BE76-3D62C86C4112}" srcOrd="1" destOrd="0" presId="urn:microsoft.com/office/officeart/2005/8/layout/hList1"/>
    <dgm:cxn modelId="{E0BAA014-A3D0-43A9-A50A-25C4F475D35D}" type="presParOf" srcId="{F8072B5B-631C-4266-8FA9-341EA4CE5A81}" destId="{85B8FEA6-37B6-435C-A1ED-E84D612260C7}" srcOrd="1" destOrd="0" presId="urn:microsoft.com/office/officeart/2005/8/layout/hList1"/>
    <dgm:cxn modelId="{7249D6DF-F6BE-48F5-8703-4EBBAC852FD2}" type="presParOf" srcId="{F8072B5B-631C-4266-8FA9-341EA4CE5A81}" destId="{CD9C3BC4-DF5D-43A3-9369-C90A9FB4D84C}" srcOrd="2" destOrd="0" presId="urn:microsoft.com/office/officeart/2005/8/layout/hList1"/>
    <dgm:cxn modelId="{3D328C17-3193-4BB0-8A1F-A5BA9B076DCC}" type="presParOf" srcId="{CD9C3BC4-DF5D-43A3-9369-C90A9FB4D84C}" destId="{C2A82CEB-B49F-41E9-BB38-27579C9AE088}" srcOrd="0" destOrd="0" presId="urn:microsoft.com/office/officeart/2005/8/layout/hList1"/>
    <dgm:cxn modelId="{A9D73756-84A3-443E-939B-FB9E5B9922F5}" type="presParOf" srcId="{CD9C3BC4-DF5D-43A3-9369-C90A9FB4D84C}" destId="{EDF5AE34-6D56-43DC-B564-92C5B78A8F03}" srcOrd="1" destOrd="0" presId="urn:microsoft.com/office/officeart/2005/8/layout/hList1"/>
    <dgm:cxn modelId="{BE5AF5A7-944C-43A3-82F8-9DA5039C81FC}" type="presParOf" srcId="{F8072B5B-631C-4266-8FA9-341EA4CE5A81}" destId="{C7534AA1-E019-4A10-9714-E38F361D916F}" srcOrd="3" destOrd="0" presId="urn:microsoft.com/office/officeart/2005/8/layout/hList1"/>
    <dgm:cxn modelId="{E7444CEB-74D3-4FE7-880D-029607242A03}" type="presParOf" srcId="{F8072B5B-631C-4266-8FA9-341EA4CE5A81}" destId="{F3594CCD-0C1B-4C80-AD91-14A69E82B09A}" srcOrd="4" destOrd="0" presId="urn:microsoft.com/office/officeart/2005/8/layout/hList1"/>
    <dgm:cxn modelId="{C19D6C87-AB45-446A-B18C-59CF5E5B6A5C}" type="presParOf" srcId="{F3594CCD-0C1B-4C80-AD91-14A69E82B09A}" destId="{0EAA6682-F913-42D8-8286-8713BD159F07}" srcOrd="0" destOrd="0" presId="urn:microsoft.com/office/officeart/2005/8/layout/hList1"/>
    <dgm:cxn modelId="{11EC04F8-50D0-4865-8331-419AC02A38A2}" type="presParOf" srcId="{F3594CCD-0C1B-4C80-AD91-14A69E82B09A}" destId="{554A87EE-5BFC-4B10-B560-A3941FFEBA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17BDE1-BACF-4107-82AF-20A654CC0073}"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n-US"/>
        </a:p>
      </dgm:t>
    </dgm:pt>
    <dgm:pt modelId="{EC0B38EE-2C03-42C4-BAE2-3DDCEF3E4716}">
      <dgm:prSet phldrT="[Text]"/>
      <dgm:spPr/>
      <dgm:t>
        <a:bodyPr/>
        <a:lstStyle/>
        <a:p>
          <a:r>
            <a:rPr lang="en-US" dirty="0" smtClean="0"/>
            <a:t>Metro AG</a:t>
          </a:r>
          <a:endParaRPr lang="en-US" dirty="0"/>
        </a:p>
      </dgm:t>
    </dgm:pt>
    <dgm:pt modelId="{DC26D536-DF8A-4846-AB39-7FAD35375895}" type="parTrans" cxnId="{5AD01A99-5016-45AA-BB5B-1CC3FE64FEDF}">
      <dgm:prSet/>
      <dgm:spPr/>
      <dgm:t>
        <a:bodyPr/>
        <a:lstStyle/>
        <a:p>
          <a:endParaRPr lang="en-US"/>
        </a:p>
      </dgm:t>
    </dgm:pt>
    <dgm:pt modelId="{BF94D4AE-4F37-46E0-BB75-FB1E6EA27D26}" type="sibTrans" cxnId="{5AD01A99-5016-45AA-BB5B-1CC3FE64FEDF}">
      <dgm:prSet/>
      <dgm:spPr/>
      <dgm:t>
        <a:bodyPr/>
        <a:lstStyle/>
        <a:p>
          <a:endParaRPr lang="en-US"/>
        </a:p>
      </dgm:t>
    </dgm:pt>
    <dgm:pt modelId="{4878C1BD-7E64-4EB1-B241-D83211FD83FD}">
      <dgm:prSet phldrT="[Text]"/>
      <dgm:spPr/>
      <dgm:t>
        <a:bodyPr/>
        <a:lstStyle/>
        <a:p>
          <a:r>
            <a:rPr lang="en-US" dirty="0" smtClean="0"/>
            <a:t>WFS</a:t>
          </a:r>
        </a:p>
        <a:p>
          <a:r>
            <a:rPr lang="en-US" dirty="0" smtClean="0"/>
            <a:t>Sales</a:t>
          </a:r>
          <a:endParaRPr lang="en-US" dirty="0"/>
        </a:p>
      </dgm:t>
    </dgm:pt>
    <dgm:pt modelId="{10D9B1EB-C1F6-4972-A8C8-A1B4AC83F8DF}" type="parTrans" cxnId="{BC0FEC08-6444-406B-9008-C67ECC699876}">
      <dgm:prSet/>
      <dgm:spPr/>
      <dgm:t>
        <a:bodyPr/>
        <a:lstStyle/>
        <a:p>
          <a:endParaRPr lang="en-US"/>
        </a:p>
      </dgm:t>
    </dgm:pt>
    <dgm:pt modelId="{33DCFBD0-2DC0-4BA3-8FC4-D779C0959849}" type="sibTrans" cxnId="{BC0FEC08-6444-406B-9008-C67ECC699876}">
      <dgm:prSet/>
      <dgm:spPr/>
      <dgm:t>
        <a:bodyPr/>
        <a:lstStyle/>
        <a:p>
          <a:endParaRPr lang="en-US"/>
        </a:p>
      </dgm:t>
    </dgm:pt>
    <dgm:pt modelId="{A84688C5-052F-4D65-B1B3-ACB814577C6D}">
      <dgm:prSet phldrT="[Text]"/>
      <dgm:spPr/>
      <dgm:t>
        <a:bodyPr/>
        <a:lstStyle/>
        <a:p>
          <a:r>
            <a:rPr lang="en-US" dirty="0" smtClean="0"/>
            <a:t>Wholesale</a:t>
          </a:r>
          <a:endParaRPr lang="en-US" dirty="0"/>
        </a:p>
      </dgm:t>
    </dgm:pt>
    <dgm:pt modelId="{6B1A679E-69EA-4522-AEA2-0DFEEF69E28D}" type="parTrans" cxnId="{1CE908D3-66AB-4E86-9024-F4A813448345}">
      <dgm:prSet/>
      <dgm:spPr/>
      <dgm:t>
        <a:bodyPr/>
        <a:lstStyle/>
        <a:p>
          <a:endParaRPr lang="en-US"/>
        </a:p>
      </dgm:t>
    </dgm:pt>
    <dgm:pt modelId="{5E6BDDFA-35EB-4224-B38B-8350E36E1A52}" type="sibTrans" cxnId="{1CE908D3-66AB-4E86-9024-F4A813448345}">
      <dgm:prSet/>
      <dgm:spPr/>
      <dgm:t>
        <a:bodyPr/>
        <a:lstStyle/>
        <a:p>
          <a:endParaRPr lang="en-US"/>
        </a:p>
      </dgm:t>
    </dgm:pt>
    <dgm:pt modelId="{A5B2D4F1-09A5-4452-9135-B1316C6BF70B}">
      <dgm:prSet phldrT="[Text]"/>
      <dgm:spPr/>
      <dgm:t>
        <a:bodyPr/>
        <a:lstStyle/>
        <a:p>
          <a:r>
            <a:rPr lang="en-US" dirty="0" smtClean="0"/>
            <a:t>Foodservice</a:t>
          </a:r>
        </a:p>
        <a:p>
          <a:r>
            <a:rPr lang="en-US" dirty="0" smtClean="0"/>
            <a:t>Delivery (FSD)</a:t>
          </a:r>
          <a:endParaRPr lang="en-US" dirty="0"/>
        </a:p>
      </dgm:t>
    </dgm:pt>
    <dgm:pt modelId="{FF346C7B-DA4B-4A60-859A-FF3345B419AA}" type="parTrans" cxnId="{F678EBD3-5BB2-461E-8A1B-5029FFD82A78}">
      <dgm:prSet/>
      <dgm:spPr/>
      <dgm:t>
        <a:bodyPr/>
        <a:lstStyle/>
        <a:p>
          <a:endParaRPr lang="en-US"/>
        </a:p>
      </dgm:t>
    </dgm:pt>
    <dgm:pt modelId="{BBB35CD5-DF7C-4FBA-950B-17768225B21D}" type="sibTrans" cxnId="{F678EBD3-5BB2-461E-8A1B-5029FFD82A78}">
      <dgm:prSet/>
      <dgm:spPr/>
      <dgm:t>
        <a:bodyPr/>
        <a:lstStyle/>
        <a:p>
          <a:endParaRPr lang="en-US"/>
        </a:p>
      </dgm:t>
    </dgm:pt>
    <dgm:pt modelId="{FFCF2D37-4753-48D5-BFB7-92D22BFD31A6}">
      <dgm:prSet phldrT="[Text]"/>
      <dgm:spPr/>
      <dgm:t>
        <a:bodyPr/>
        <a:lstStyle/>
        <a:p>
          <a:r>
            <a:rPr lang="en-US" dirty="0" smtClean="0"/>
            <a:t>WFS</a:t>
          </a:r>
        </a:p>
        <a:p>
          <a:r>
            <a:rPr lang="en-US" dirty="0" smtClean="0"/>
            <a:t>Support</a:t>
          </a:r>
          <a:endParaRPr lang="en-US" dirty="0"/>
        </a:p>
      </dgm:t>
    </dgm:pt>
    <dgm:pt modelId="{7B62A05D-53A3-4AC9-BB70-1AE5D4C4A746}" type="parTrans" cxnId="{4641B59D-1940-4888-B4A7-0D38AA7F5425}">
      <dgm:prSet/>
      <dgm:spPr/>
      <dgm:t>
        <a:bodyPr/>
        <a:lstStyle/>
        <a:p>
          <a:endParaRPr lang="en-US"/>
        </a:p>
      </dgm:t>
    </dgm:pt>
    <dgm:pt modelId="{F66872E6-5994-40C0-B169-0AFF8BEE68DE}" type="sibTrans" cxnId="{4641B59D-1940-4888-B4A7-0D38AA7F5425}">
      <dgm:prSet/>
      <dgm:spPr/>
      <dgm:t>
        <a:bodyPr/>
        <a:lstStyle/>
        <a:p>
          <a:endParaRPr lang="en-US"/>
        </a:p>
      </dgm:t>
    </dgm:pt>
    <dgm:pt modelId="{A8EDD6A7-D939-4D1E-906D-38B17A5998D2}">
      <dgm:prSet phldrT="[Text]"/>
      <dgm:spPr/>
      <dgm:t>
        <a:bodyPr/>
        <a:lstStyle/>
        <a:p>
          <a:r>
            <a:rPr lang="en-US" dirty="0" smtClean="0"/>
            <a:t>Accelerator &amp; Digital</a:t>
          </a:r>
          <a:endParaRPr lang="en-US" dirty="0"/>
        </a:p>
      </dgm:t>
    </dgm:pt>
    <dgm:pt modelId="{E955639F-FBD3-47EC-8771-79481DF8678B}" type="parTrans" cxnId="{8D8A949E-9008-4A22-81F6-79E27061B0DE}">
      <dgm:prSet/>
      <dgm:spPr/>
      <dgm:t>
        <a:bodyPr/>
        <a:lstStyle/>
        <a:p>
          <a:endParaRPr lang="en-US"/>
        </a:p>
      </dgm:t>
    </dgm:pt>
    <dgm:pt modelId="{2C53AD19-B7CA-4B8C-AF3D-D0E396ECCBEC}" type="sibTrans" cxnId="{8D8A949E-9008-4A22-81F6-79E27061B0DE}">
      <dgm:prSet/>
      <dgm:spPr/>
      <dgm:t>
        <a:bodyPr/>
        <a:lstStyle/>
        <a:p>
          <a:endParaRPr lang="en-US"/>
        </a:p>
      </dgm:t>
    </dgm:pt>
    <dgm:pt modelId="{10795140-5B09-44E8-B103-F34FF79B4FA9}">
      <dgm:prSet/>
      <dgm:spPr/>
      <dgm:t>
        <a:bodyPr/>
        <a:lstStyle/>
        <a:p>
          <a:pPr algn="l"/>
          <a:r>
            <a:rPr lang="en-US" dirty="0" smtClean="0"/>
            <a:t>1. HORECA</a:t>
          </a:r>
        </a:p>
        <a:p>
          <a:pPr algn="l"/>
          <a:r>
            <a:rPr lang="en-US" dirty="0" smtClean="0"/>
            <a:t>2. Traders</a:t>
          </a:r>
        </a:p>
        <a:p>
          <a:pPr algn="l"/>
          <a:r>
            <a:rPr lang="en-US" dirty="0" smtClean="0"/>
            <a:t>3. </a:t>
          </a:r>
          <a:r>
            <a:rPr lang="en-US" i="1" dirty="0" err="1" smtClean="0"/>
            <a:t>SCOs</a:t>
          </a:r>
          <a:r>
            <a:rPr lang="en-US" i="1" baseline="30000" dirty="0" err="1" smtClean="0"/>
            <a:t>a</a:t>
          </a:r>
          <a:endParaRPr lang="en-US" i="1" baseline="30000" dirty="0"/>
        </a:p>
      </dgm:t>
    </dgm:pt>
    <dgm:pt modelId="{1AA9598F-D7B1-4D28-BADA-F87212FB60C4}" type="parTrans" cxnId="{901DC09F-BB68-4CC8-9F62-131413996ED3}">
      <dgm:prSet/>
      <dgm:spPr/>
      <dgm:t>
        <a:bodyPr/>
        <a:lstStyle/>
        <a:p>
          <a:endParaRPr lang="en-US"/>
        </a:p>
      </dgm:t>
    </dgm:pt>
    <dgm:pt modelId="{E392D91C-4AFD-49FD-B794-51B5932D70FD}" type="sibTrans" cxnId="{901DC09F-BB68-4CC8-9F62-131413996ED3}">
      <dgm:prSet/>
      <dgm:spPr/>
      <dgm:t>
        <a:bodyPr/>
        <a:lstStyle/>
        <a:p>
          <a:endParaRPr lang="en-US"/>
        </a:p>
      </dgm:t>
    </dgm:pt>
    <dgm:pt modelId="{6F2AA002-CC3C-4123-9172-FFD0D6FE47AA}">
      <dgm:prSet/>
      <dgm:spPr/>
      <dgm:t>
        <a:bodyPr/>
        <a:lstStyle/>
        <a:p>
          <a:r>
            <a:rPr lang="en-US" dirty="0" smtClean="0"/>
            <a:t>4. Premium FS</a:t>
          </a:r>
          <a:endParaRPr lang="en-US" dirty="0"/>
        </a:p>
      </dgm:t>
    </dgm:pt>
    <dgm:pt modelId="{E88C45EC-4037-4D37-8E37-B290983BDD20}" type="parTrans" cxnId="{36A81CD9-5C04-4A4C-B7BB-5E6931B522EB}">
      <dgm:prSet/>
      <dgm:spPr/>
      <dgm:t>
        <a:bodyPr/>
        <a:lstStyle/>
        <a:p>
          <a:endParaRPr lang="en-US"/>
        </a:p>
      </dgm:t>
    </dgm:pt>
    <dgm:pt modelId="{F70FB42B-3661-4A6D-A40E-AF728301E185}" type="sibTrans" cxnId="{36A81CD9-5C04-4A4C-B7BB-5E6931B522EB}">
      <dgm:prSet/>
      <dgm:spPr/>
      <dgm:t>
        <a:bodyPr/>
        <a:lstStyle/>
        <a:p>
          <a:endParaRPr lang="en-US"/>
        </a:p>
      </dgm:t>
    </dgm:pt>
    <dgm:pt modelId="{952321A0-70FE-434C-8676-275AE475314B}">
      <dgm:prSet phldrT="[Text]"/>
      <dgm:spPr/>
      <dgm:t>
        <a:bodyPr/>
        <a:lstStyle/>
        <a:p>
          <a:r>
            <a:rPr lang="en-US" dirty="0" smtClean="0"/>
            <a:t>Real</a:t>
          </a:r>
          <a:endParaRPr lang="en-US" dirty="0"/>
        </a:p>
      </dgm:t>
    </dgm:pt>
    <dgm:pt modelId="{AB18E40E-99EF-46BE-AB15-C5C7C0730FD5}" type="sibTrans" cxnId="{9CA2258F-57EE-4ADA-922F-E914DDF716C0}">
      <dgm:prSet/>
      <dgm:spPr/>
      <dgm:t>
        <a:bodyPr/>
        <a:lstStyle/>
        <a:p>
          <a:endParaRPr lang="en-US"/>
        </a:p>
      </dgm:t>
    </dgm:pt>
    <dgm:pt modelId="{2BC91AA5-A4B6-47EA-B0B1-B6248F4D36C4}" type="parTrans" cxnId="{9CA2258F-57EE-4ADA-922F-E914DDF716C0}">
      <dgm:prSet/>
      <dgm:spPr/>
      <dgm:t>
        <a:bodyPr/>
        <a:lstStyle/>
        <a:p>
          <a:endParaRPr lang="en-US"/>
        </a:p>
      </dgm:t>
    </dgm:pt>
    <dgm:pt modelId="{19BFA7BF-7636-4C63-A59C-637BF337D67A}" type="pres">
      <dgm:prSet presAssocID="{A717BDE1-BACF-4107-82AF-20A654CC0073}" presName="Name0" presStyleCnt="0">
        <dgm:presLayoutVars>
          <dgm:chPref val="1"/>
          <dgm:dir/>
          <dgm:animOne val="branch"/>
          <dgm:animLvl val="lvl"/>
          <dgm:resizeHandles/>
        </dgm:presLayoutVars>
      </dgm:prSet>
      <dgm:spPr/>
      <dgm:t>
        <a:bodyPr/>
        <a:lstStyle/>
        <a:p>
          <a:endParaRPr lang="en-US"/>
        </a:p>
      </dgm:t>
    </dgm:pt>
    <dgm:pt modelId="{B4B4162C-3B93-40F9-A728-F94989908592}" type="pres">
      <dgm:prSet presAssocID="{EC0B38EE-2C03-42C4-BAE2-3DDCEF3E4716}" presName="vertOne" presStyleCnt="0"/>
      <dgm:spPr/>
    </dgm:pt>
    <dgm:pt modelId="{46F12A1C-4152-4AE8-BBE5-EA805DBAAB3A}" type="pres">
      <dgm:prSet presAssocID="{EC0B38EE-2C03-42C4-BAE2-3DDCEF3E4716}" presName="txOne" presStyleLbl="node0" presStyleIdx="0" presStyleCnt="1">
        <dgm:presLayoutVars>
          <dgm:chPref val="3"/>
        </dgm:presLayoutVars>
      </dgm:prSet>
      <dgm:spPr/>
      <dgm:t>
        <a:bodyPr/>
        <a:lstStyle/>
        <a:p>
          <a:endParaRPr lang="en-US"/>
        </a:p>
      </dgm:t>
    </dgm:pt>
    <dgm:pt modelId="{565E3ED7-92E1-455B-92B3-8AAA9A80BF46}" type="pres">
      <dgm:prSet presAssocID="{EC0B38EE-2C03-42C4-BAE2-3DDCEF3E4716}" presName="parTransOne" presStyleCnt="0"/>
      <dgm:spPr/>
    </dgm:pt>
    <dgm:pt modelId="{89F7E7F4-9D98-4E8E-8E07-A8772A053576}" type="pres">
      <dgm:prSet presAssocID="{EC0B38EE-2C03-42C4-BAE2-3DDCEF3E4716}" presName="horzOne" presStyleCnt="0"/>
      <dgm:spPr/>
    </dgm:pt>
    <dgm:pt modelId="{69335E80-31E6-4297-8E32-DCC233F9A48A}" type="pres">
      <dgm:prSet presAssocID="{4878C1BD-7E64-4EB1-B241-D83211FD83FD}" presName="vertTwo" presStyleCnt="0"/>
      <dgm:spPr/>
    </dgm:pt>
    <dgm:pt modelId="{63B19843-3A20-42C5-9EB1-3453AA1F0086}" type="pres">
      <dgm:prSet presAssocID="{4878C1BD-7E64-4EB1-B241-D83211FD83FD}" presName="txTwo" presStyleLbl="node2" presStyleIdx="0" presStyleCnt="2">
        <dgm:presLayoutVars>
          <dgm:chPref val="3"/>
        </dgm:presLayoutVars>
      </dgm:prSet>
      <dgm:spPr/>
      <dgm:t>
        <a:bodyPr/>
        <a:lstStyle/>
        <a:p>
          <a:endParaRPr lang="en-US"/>
        </a:p>
      </dgm:t>
    </dgm:pt>
    <dgm:pt modelId="{5CBA5514-F5E2-4AC9-BA2A-05664A59EB2C}" type="pres">
      <dgm:prSet presAssocID="{4878C1BD-7E64-4EB1-B241-D83211FD83FD}" presName="parTransTwo" presStyleCnt="0"/>
      <dgm:spPr/>
    </dgm:pt>
    <dgm:pt modelId="{CF11FD2D-A683-40FE-B7D8-35DA947AC49C}" type="pres">
      <dgm:prSet presAssocID="{4878C1BD-7E64-4EB1-B241-D83211FD83FD}" presName="horzTwo" presStyleCnt="0"/>
      <dgm:spPr/>
    </dgm:pt>
    <dgm:pt modelId="{D3746227-6373-465E-AFA3-E87546459EE6}" type="pres">
      <dgm:prSet presAssocID="{A84688C5-052F-4D65-B1B3-ACB814577C6D}" presName="vertThree" presStyleCnt="0"/>
      <dgm:spPr/>
    </dgm:pt>
    <dgm:pt modelId="{AFB42B1C-7F08-4882-A1DD-77BF476FB2E3}" type="pres">
      <dgm:prSet presAssocID="{A84688C5-052F-4D65-B1B3-ACB814577C6D}" presName="txThree" presStyleLbl="node3" presStyleIdx="0" presStyleCnt="4">
        <dgm:presLayoutVars>
          <dgm:chPref val="3"/>
        </dgm:presLayoutVars>
      </dgm:prSet>
      <dgm:spPr/>
      <dgm:t>
        <a:bodyPr/>
        <a:lstStyle/>
        <a:p>
          <a:endParaRPr lang="en-US"/>
        </a:p>
      </dgm:t>
    </dgm:pt>
    <dgm:pt modelId="{A72564F9-A708-4C3F-9712-222CCAD00AAF}" type="pres">
      <dgm:prSet presAssocID="{A84688C5-052F-4D65-B1B3-ACB814577C6D}" presName="parTransThree" presStyleCnt="0"/>
      <dgm:spPr/>
    </dgm:pt>
    <dgm:pt modelId="{D52DFACD-35D4-43A2-9324-222A9B045F68}" type="pres">
      <dgm:prSet presAssocID="{A84688C5-052F-4D65-B1B3-ACB814577C6D}" presName="horzThree" presStyleCnt="0"/>
      <dgm:spPr/>
    </dgm:pt>
    <dgm:pt modelId="{872B4C20-03D1-4463-A07C-4784EF78F8B1}" type="pres">
      <dgm:prSet presAssocID="{10795140-5B09-44E8-B103-F34FF79B4FA9}" presName="vertFour" presStyleCnt="0">
        <dgm:presLayoutVars>
          <dgm:chPref val="3"/>
        </dgm:presLayoutVars>
      </dgm:prSet>
      <dgm:spPr/>
    </dgm:pt>
    <dgm:pt modelId="{CF9AE0F0-662F-475D-B5AC-7384039E9179}" type="pres">
      <dgm:prSet presAssocID="{10795140-5B09-44E8-B103-F34FF79B4FA9}" presName="txFour" presStyleLbl="node4" presStyleIdx="0" presStyleCnt="2">
        <dgm:presLayoutVars>
          <dgm:chPref val="3"/>
        </dgm:presLayoutVars>
      </dgm:prSet>
      <dgm:spPr/>
      <dgm:t>
        <a:bodyPr/>
        <a:lstStyle/>
        <a:p>
          <a:endParaRPr lang="en-US"/>
        </a:p>
      </dgm:t>
    </dgm:pt>
    <dgm:pt modelId="{B98AA1AD-61B2-4BEC-B779-5B4F8284F537}" type="pres">
      <dgm:prSet presAssocID="{10795140-5B09-44E8-B103-F34FF79B4FA9}" presName="horzFour" presStyleCnt="0"/>
      <dgm:spPr/>
    </dgm:pt>
    <dgm:pt modelId="{B5211460-71F9-45F8-99FD-56AD4E3F70DA}" type="pres">
      <dgm:prSet presAssocID="{5E6BDDFA-35EB-4224-B38B-8350E36E1A52}" presName="sibSpaceThree" presStyleCnt="0"/>
      <dgm:spPr/>
    </dgm:pt>
    <dgm:pt modelId="{1205335F-07C2-4EF9-96D8-9434C1EE862D}" type="pres">
      <dgm:prSet presAssocID="{A5B2D4F1-09A5-4452-9135-B1316C6BF70B}" presName="vertThree" presStyleCnt="0"/>
      <dgm:spPr/>
    </dgm:pt>
    <dgm:pt modelId="{FD9512A5-FAF2-400B-AADF-9FCABF4537E0}" type="pres">
      <dgm:prSet presAssocID="{A5B2D4F1-09A5-4452-9135-B1316C6BF70B}" presName="txThree" presStyleLbl="node3" presStyleIdx="1" presStyleCnt="4">
        <dgm:presLayoutVars>
          <dgm:chPref val="3"/>
        </dgm:presLayoutVars>
      </dgm:prSet>
      <dgm:spPr/>
      <dgm:t>
        <a:bodyPr/>
        <a:lstStyle/>
        <a:p>
          <a:endParaRPr lang="en-US"/>
        </a:p>
      </dgm:t>
    </dgm:pt>
    <dgm:pt modelId="{B5E4D638-0CE4-49EC-8BA0-209AEF1EC2CB}" type="pres">
      <dgm:prSet presAssocID="{A5B2D4F1-09A5-4452-9135-B1316C6BF70B}" presName="parTransThree" presStyleCnt="0"/>
      <dgm:spPr/>
    </dgm:pt>
    <dgm:pt modelId="{E2C44727-D11B-43C8-A5C2-FF3D121995EA}" type="pres">
      <dgm:prSet presAssocID="{A5B2D4F1-09A5-4452-9135-B1316C6BF70B}" presName="horzThree" presStyleCnt="0"/>
      <dgm:spPr/>
    </dgm:pt>
    <dgm:pt modelId="{1958E798-8674-4B2A-8658-7102FAC07CAD}" type="pres">
      <dgm:prSet presAssocID="{6F2AA002-CC3C-4123-9172-FFD0D6FE47AA}" presName="vertFour" presStyleCnt="0">
        <dgm:presLayoutVars>
          <dgm:chPref val="3"/>
        </dgm:presLayoutVars>
      </dgm:prSet>
      <dgm:spPr/>
    </dgm:pt>
    <dgm:pt modelId="{12AA7A58-D2A6-4DCC-933E-0145799DE537}" type="pres">
      <dgm:prSet presAssocID="{6F2AA002-CC3C-4123-9172-FFD0D6FE47AA}" presName="txFour" presStyleLbl="node4" presStyleIdx="1" presStyleCnt="2">
        <dgm:presLayoutVars>
          <dgm:chPref val="3"/>
        </dgm:presLayoutVars>
      </dgm:prSet>
      <dgm:spPr/>
      <dgm:t>
        <a:bodyPr/>
        <a:lstStyle/>
        <a:p>
          <a:endParaRPr lang="en-US"/>
        </a:p>
      </dgm:t>
    </dgm:pt>
    <dgm:pt modelId="{6D826BB8-E64D-418B-9DE2-E9A2E0D437C5}" type="pres">
      <dgm:prSet presAssocID="{6F2AA002-CC3C-4123-9172-FFD0D6FE47AA}" presName="horzFour" presStyleCnt="0"/>
      <dgm:spPr/>
    </dgm:pt>
    <dgm:pt modelId="{12E65B09-1004-4E5F-9807-E37DA2307AC5}" type="pres">
      <dgm:prSet presAssocID="{BBB35CD5-DF7C-4FBA-950B-17768225B21D}" presName="sibSpaceThree" presStyleCnt="0"/>
      <dgm:spPr/>
    </dgm:pt>
    <dgm:pt modelId="{98E0F5BB-0BDD-4901-95B5-99DFE365CAD7}" type="pres">
      <dgm:prSet presAssocID="{952321A0-70FE-434C-8676-275AE475314B}" presName="vertThree" presStyleCnt="0"/>
      <dgm:spPr/>
    </dgm:pt>
    <dgm:pt modelId="{4903F5BC-1796-477E-9451-5EDB79E076EB}" type="pres">
      <dgm:prSet presAssocID="{952321A0-70FE-434C-8676-275AE475314B}" presName="txThree" presStyleLbl="node3" presStyleIdx="2" presStyleCnt="4">
        <dgm:presLayoutVars>
          <dgm:chPref val="3"/>
        </dgm:presLayoutVars>
      </dgm:prSet>
      <dgm:spPr/>
      <dgm:t>
        <a:bodyPr/>
        <a:lstStyle/>
        <a:p>
          <a:endParaRPr lang="en-US"/>
        </a:p>
      </dgm:t>
    </dgm:pt>
    <dgm:pt modelId="{9715CDD7-A983-4A9E-9DBB-904931862009}" type="pres">
      <dgm:prSet presAssocID="{952321A0-70FE-434C-8676-275AE475314B}" presName="horzThree" presStyleCnt="0"/>
      <dgm:spPr/>
    </dgm:pt>
    <dgm:pt modelId="{1A0B09A5-2F18-4585-8E77-304F0F84AC5E}" type="pres">
      <dgm:prSet presAssocID="{33DCFBD0-2DC0-4BA3-8FC4-D779C0959849}" presName="sibSpaceTwo" presStyleCnt="0"/>
      <dgm:spPr/>
    </dgm:pt>
    <dgm:pt modelId="{253BE46F-96B0-4D3D-8EE1-D92BBB43A275}" type="pres">
      <dgm:prSet presAssocID="{FFCF2D37-4753-48D5-BFB7-92D22BFD31A6}" presName="vertTwo" presStyleCnt="0"/>
      <dgm:spPr/>
    </dgm:pt>
    <dgm:pt modelId="{715D679B-C713-4964-A522-4B0904CA0807}" type="pres">
      <dgm:prSet presAssocID="{FFCF2D37-4753-48D5-BFB7-92D22BFD31A6}" presName="txTwo" presStyleLbl="node2" presStyleIdx="1" presStyleCnt="2">
        <dgm:presLayoutVars>
          <dgm:chPref val="3"/>
        </dgm:presLayoutVars>
      </dgm:prSet>
      <dgm:spPr/>
      <dgm:t>
        <a:bodyPr/>
        <a:lstStyle/>
        <a:p>
          <a:endParaRPr lang="en-US"/>
        </a:p>
      </dgm:t>
    </dgm:pt>
    <dgm:pt modelId="{4DC66885-3196-4D03-AE0A-674DE37ECCAE}" type="pres">
      <dgm:prSet presAssocID="{FFCF2D37-4753-48D5-BFB7-92D22BFD31A6}" presName="parTransTwo" presStyleCnt="0"/>
      <dgm:spPr/>
    </dgm:pt>
    <dgm:pt modelId="{09F2E701-FC4E-445C-9D3F-24FBEAB90152}" type="pres">
      <dgm:prSet presAssocID="{FFCF2D37-4753-48D5-BFB7-92D22BFD31A6}" presName="horzTwo" presStyleCnt="0"/>
      <dgm:spPr/>
    </dgm:pt>
    <dgm:pt modelId="{6C290E3D-9A39-424B-9E79-796297C6C1C4}" type="pres">
      <dgm:prSet presAssocID="{A8EDD6A7-D939-4D1E-906D-38B17A5998D2}" presName="vertThree" presStyleCnt="0"/>
      <dgm:spPr/>
    </dgm:pt>
    <dgm:pt modelId="{D55EDB34-CE8F-4CC8-822A-79A719C3764C}" type="pres">
      <dgm:prSet presAssocID="{A8EDD6A7-D939-4D1E-906D-38B17A5998D2}" presName="txThree" presStyleLbl="node3" presStyleIdx="3" presStyleCnt="4">
        <dgm:presLayoutVars>
          <dgm:chPref val="3"/>
        </dgm:presLayoutVars>
      </dgm:prSet>
      <dgm:spPr/>
      <dgm:t>
        <a:bodyPr/>
        <a:lstStyle/>
        <a:p>
          <a:endParaRPr lang="en-US"/>
        </a:p>
      </dgm:t>
    </dgm:pt>
    <dgm:pt modelId="{6515D61A-F989-4AF8-89D8-050B424F5BA8}" type="pres">
      <dgm:prSet presAssocID="{A8EDD6A7-D939-4D1E-906D-38B17A5998D2}" presName="horzThree" presStyleCnt="0"/>
      <dgm:spPr/>
    </dgm:pt>
  </dgm:ptLst>
  <dgm:cxnLst>
    <dgm:cxn modelId="{20CECE6F-D1E3-46CE-99CD-023EEA0AEB68}" type="presOf" srcId="{A84688C5-052F-4D65-B1B3-ACB814577C6D}" destId="{AFB42B1C-7F08-4882-A1DD-77BF476FB2E3}" srcOrd="0" destOrd="0" presId="urn:microsoft.com/office/officeart/2005/8/layout/hierarchy4"/>
    <dgm:cxn modelId="{5AD01A99-5016-45AA-BB5B-1CC3FE64FEDF}" srcId="{A717BDE1-BACF-4107-82AF-20A654CC0073}" destId="{EC0B38EE-2C03-42C4-BAE2-3DDCEF3E4716}" srcOrd="0" destOrd="0" parTransId="{DC26D536-DF8A-4846-AB39-7FAD35375895}" sibTransId="{BF94D4AE-4F37-46E0-BB75-FB1E6EA27D26}"/>
    <dgm:cxn modelId="{36A81CD9-5C04-4A4C-B7BB-5E6931B522EB}" srcId="{A5B2D4F1-09A5-4452-9135-B1316C6BF70B}" destId="{6F2AA002-CC3C-4123-9172-FFD0D6FE47AA}" srcOrd="0" destOrd="0" parTransId="{E88C45EC-4037-4D37-8E37-B290983BDD20}" sibTransId="{F70FB42B-3661-4A6D-A40E-AF728301E185}"/>
    <dgm:cxn modelId="{BC0FEC08-6444-406B-9008-C67ECC699876}" srcId="{EC0B38EE-2C03-42C4-BAE2-3DDCEF3E4716}" destId="{4878C1BD-7E64-4EB1-B241-D83211FD83FD}" srcOrd="0" destOrd="0" parTransId="{10D9B1EB-C1F6-4972-A8C8-A1B4AC83F8DF}" sibTransId="{33DCFBD0-2DC0-4BA3-8FC4-D779C0959849}"/>
    <dgm:cxn modelId="{F192989C-DF97-4CCC-B53A-534FEE786429}" type="presOf" srcId="{952321A0-70FE-434C-8676-275AE475314B}" destId="{4903F5BC-1796-477E-9451-5EDB79E076EB}" srcOrd="0" destOrd="0" presId="urn:microsoft.com/office/officeart/2005/8/layout/hierarchy4"/>
    <dgm:cxn modelId="{F678EBD3-5BB2-461E-8A1B-5029FFD82A78}" srcId="{4878C1BD-7E64-4EB1-B241-D83211FD83FD}" destId="{A5B2D4F1-09A5-4452-9135-B1316C6BF70B}" srcOrd="1" destOrd="0" parTransId="{FF346C7B-DA4B-4A60-859A-FF3345B419AA}" sibTransId="{BBB35CD5-DF7C-4FBA-950B-17768225B21D}"/>
    <dgm:cxn modelId="{228C40CE-BAAE-4B8E-BB74-222A79D2791A}" type="presOf" srcId="{4878C1BD-7E64-4EB1-B241-D83211FD83FD}" destId="{63B19843-3A20-42C5-9EB1-3453AA1F0086}" srcOrd="0" destOrd="0" presId="urn:microsoft.com/office/officeart/2005/8/layout/hierarchy4"/>
    <dgm:cxn modelId="{1966C3FA-E41D-4D42-B661-533AD29D2EFB}" type="presOf" srcId="{A8EDD6A7-D939-4D1E-906D-38B17A5998D2}" destId="{D55EDB34-CE8F-4CC8-822A-79A719C3764C}" srcOrd="0" destOrd="0" presId="urn:microsoft.com/office/officeart/2005/8/layout/hierarchy4"/>
    <dgm:cxn modelId="{901DC09F-BB68-4CC8-9F62-131413996ED3}" srcId="{A84688C5-052F-4D65-B1B3-ACB814577C6D}" destId="{10795140-5B09-44E8-B103-F34FF79B4FA9}" srcOrd="0" destOrd="0" parTransId="{1AA9598F-D7B1-4D28-BADA-F87212FB60C4}" sibTransId="{E392D91C-4AFD-49FD-B794-51B5932D70FD}"/>
    <dgm:cxn modelId="{1CE908D3-66AB-4E86-9024-F4A813448345}" srcId="{4878C1BD-7E64-4EB1-B241-D83211FD83FD}" destId="{A84688C5-052F-4D65-B1B3-ACB814577C6D}" srcOrd="0" destOrd="0" parTransId="{6B1A679E-69EA-4522-AEA2-0DFEEF69E28D}" sibTransId="{5E6BDDFA-35EB-4224-B38B-8350E36E1A52}"/>
    <dgm:cxn modelId="{7D0EB559-CA5F-4760-B0D7-E0AEA7C6DA41}" type="presOf" srcId="{FFCF2D37-4753-48D5-BFB7-92D22BFD31A6}" destId="{715D679B-C713-4964-A522-4B0904CA0807}" srcOrd="0" destOrd="0" presId="urn:microsoft.com/office/officeart/2005/8/layout/hierarchy4"/>
    <dgm:cxn modelId="{5AEBB190-5640-4140-8F0A-0B9F00582739}" type="presOf" srcId="{A717BDE1-BACF-4107-82AF-20A654CC0073}" destId="{19BFA7BF-7636-4C63-A59C-637BF337D67A}" srcOrd="0" destOrd="0" presId="urn:microsoft.com/office/officeart/2005/8/layout/hierarchy4"/>
    <dgm:cxn modelId="{00FB4016-CE4E-4802-A0EC-AF1425ABDA8A}" type="presOf" srcId="{10795140-5B09-44E8-B103-F34FF79B4FA9}" destId="{CF9AE0F0-662F-475D-B5AC-7384039E9179}" srcOrd="0" destOrd="0" presId="urn:microsoft.com/office/officeart/2005/8/layout/hierarchy4"/>
    <dgm:cxn modelId="{9CA2258F-57EE-4ADA-922F-E914DDF716C0}" srcId="{4878C1BD-7E64-4EB1-B241-D83211FD83FD}" destId="{952321A0-70FE-434C-8676-275AE475314B}" srcOrd="2" destOrd="0" parTransId="{2BC91AA5-A4B6-47EA-B0B1-B6248F4D36C4}" sibTransId="{AB18E40E-99EF-46BE-AB15-C5C7C0730FD5}"/>
    <dgm:cxn modelId="{372D21D0-971C-4826-A48F-D1C4A57B47AA}" type="presOf" srcId="{EC0B38EE-2C03-42C4-BAE2-3DDCEF3E4716}" destId="{46F12A1C-4152-4AE8-BBE5-EA805DBAAB3A}" srcOrd="0" destOrd="0" presId="urn:microsoft.com/office/officeart/2005/8/layout/hierarchy4"/>
    <dgm:cxn modelId="{4641B59D-1940-4888-B4A7-0D38AA7F5425}" srcId="{EC0B38EE-2C03-42C4-BAE2-3DDCEF3E4716}" destId="{FFCF2D37-4753-48D5-BFB7-92D22BFD31A6}" srcOrd="1" destOrd="0" parTransId="{7B62A05D-53A3-4AC9-BB70-1AE5D4C4A746}" sibTransId="{F66872E6-5994-40C0-B169-0AFF8BEE68DE}"/>
    <dgm:cxn modelId="{23CF4EE6-C56C-48E3-8D25-853C082184F7}" type="presOf" srcId="{A5B2D4F1-09A5-4452-9135-B1316C6BF70B}" destId="{FD9512A5-FAF2-400B-AADF-9FCABF4537E0}" srcOrd="0" destOrd="0" presId="urn:microsoft.com/office/officeart/2005/8/layout/hierarchy4"/>
    <dgm:cxn modelId="{8D8A949E-9008-4A22-81F6-79E27061B0DE}" srcId="{FFCF2D37-4753-48D5-BFB7-92D22BFD31A6}" destId="{A8EDD6A7-D939-4D1E-906D-38B17A5998D2}" srcOrd="0" destOrd="0" parTransId="{E955639F-FBD3-47EC-8771-79481DF8678B}" sibTransId="{2C53AD19-B7CA-4B8C-AF3D-D0E396ECCBEC}"/>
    <dgm:cxn modelId="{0614C0CF-1967-4C8E-844C-3C4CAFAD56B6}" type="presOf" srcId="{6F2AA002-CC3C-4123-9172-FFD0D6FE47AA}" destId="{12AA7A58-D2A6-4DCC-933E-0145799DE537}" srcOrd="0" destOrd="0" presId="urn:microsoft.com/office/officeart/2005/8/layout/hierarchy4"/>
    <dgm:cxn modelId="{376DA472-6082-452D-8B32-DDFD1873CFE8}" type="presParOf" srcId="{19BFA7BF-7636-4C63-A59C-637BF337D67A}" destId="{B4B4162C-3B93-40F9-A728-F94989908592}" srcOrd="0" destOrd="0" presId="urn:microsoft.com/office/officeart/2005/8/layout/hierarchy4"/>
    <dgm:cxn modelId="{1D23AD07-A6F9-4ED6-857D-EE295DACFE63}" type="presParOf" srcId="{B4B4162C-3B93-40F9-A728-F94989908592}" destId="{46F12A1C-4152-4AE8-BBE5-EA805DBAAB3A}" srcOrd="0" destOrd="0" presId="urn:microsoft.com/office/officeart/2005/8/layout/hierarchy4"/>
    <dgm:cxn modelId="{D7BE1461-A5A1-4941-8CF8-13E347552D85}" type="presParOf" srcId="{B4B4162C-3B93-40F9-A728-F94989908592}" destId="{565E3ED7-92E1-455B-92B3-8AAA9A80BF46}" srcOrd="1" destOrd="0" presId="urn:microsoft.com/office/officeart/2005/8/layout/hierarchy4"/>
    <dgm:cxn modelId="{FD6B0A96-E5C0-4231-B66E-2289CA3A1753}" type="presParOf" srcId="{B4B4162C-3B93-40F9-A728-F94989908592}" destId="{89F7E7F4-9D98-4E8E-8E07-A8772A053576}" srcOrd="2" destOrd="0" presId="urn:microsoft.com/office/officeart/2005/8/layout/hierarchy4"/>
    <dgm:cxn modelId="{3541526C-8F72-43D1-9DFD-3FE9497DD52B}" type="presParOf" srcId="{89F7E7F4-9D98-4E8E-8E07-A8772A053576}" destId="{69335E80-31E6-4297-8E32-DCC233F9A48A}" srcOrd="0" destOrd="0" presId="urn:microsoft.com/office/officeart/2005/8/layout/hierarchy4"/>
    <dgm:cxn modelId="{2F605DC6-9315-45C8-A78E-E2272313E2BF}" type="presParOf" srcId="{69335E80-31E6-4297-8E32-DCC233F9A48A}" destId="{63B19843-3A20-42C5-9EB1-3453AA1F0086}" srcOrd="0" destOrd="0" presId="urn:microsoft.com/office/officeart/2005/8/layout/hierarchy4"/>
    <dgm:cxn modelId="{3615BFCC-A7BA-4E1A-8DFA-625252912BC0}" type="presParOf" srcId="{69335E80-31E6-4297-8E32-DCC233F9A48A}" destId="{5CBA5514-F5E2-4AC9-BA2A-05664A59EB2C}" srcOrd="1" destOrd="0" presId="urn:microsoft.com/office/officeart/2005/8/layout/hierarchy4"/>
    <dgm:cxn modelId="{2F81BF41-BB9F-41F6-B3E5-36C00BE08FD2}" type="presParOf" srcId="{69335E80-31E6-4297-8E32-DCC233F9A48A}" destId="{CF11FD2D-A683-40FE-B7D8-35DA947AC49C}" srcOrd="2" destOrd="0" presId="urn:microsoft.com/office/officeart/2005/8/layout/hierarchy4"/>
    <dgm:cxn modelId="{9DD45AD6-904A-4BB4-9520-8F01BAAB7B72}" type="presParOf" srcId="{CF11FD2D-A683-40FE-B7D8-35DA947AC49C}" destId="{D3746227-6373-465E-AFA3-E87546459EE6}" srcOrd="0" destOrd="0" presId="urn:microsoft.com/office/officeart/2005/8/layout/hierarchy4"/>
    <dgm:cxn modelId="{993BB797-63BF-4101-B88F-5B7A62E41E0D}" type="presParOf" srcId="{D3746227-6373-465E-AFA3-E87546459EE6}" destId="{AFB42B1C-7F08-4882-A1DD-77BF476FB2E3}" srcOrd="0" destOrd="0" presId="urn:microsoft.com/office/officeart/2005/8/layout/hierarchy4"/>
    <dgm:cxn modelId="{442DD077-64BA-419C-B1BC-23A4AA45F2C8}" type="presParOf" srcId="{D3746227-6373-465E-AFA3-E87546459EE6}" destId="{A72564F9-A708-4C3F-9712-222CCAD00AAF}" srcOrd="1" destOrd="0" presId="urn:microsoft.com/office/officeart/2005/8/layout/hierarchy4"/>
    <dgm:cxn modelId="{44F689B2-C91D-44D1-A0E3-137DB2E84878}" type="presParOf" srcId="{D3746227-6373-465E-AFA3-E87546459EE6}" destId="{D52DFACD-35D4-43A2-9324-222A9B045F68}" srcOrd="2" destOrd="0" presId="urn:microsoft.com/office/officeart/2005/8/layout/hierarchy4"/>
    <dgm:cxn modelId="{8320C19E-6C2E-4A9B-A403-01A222653420}" type="presParOf" srcId="{D52DFACD-35D4-43A2-9324-222A9B045F68}" destId="{872B4C20-03D1-4463-A07C-4784EF78F8B1}" srcOrd="0" destOrd="0" presId="urn:microsoft.com/office/officeart/2005/8/layout/hierarchy4"/>
    <dgm:cxn modelId="{8DFFB7A7-2169-4848-9336-16DC7C573AF6}" type="presParOf" srcId="{872B4C20-03D1-4463-A07C-4784EF78F8B1}" destId="{CF9AE0F0-662F-475D-B5AC-7384039E9179}" srcOrd="0" destOrd="0" presId="urn:microsoft.com/office/officeart/2005/8/layout/hierarchy4"/>
    <dgm:cxn modelId="{81801E19-C80C-4D5D-BE7F-19381F452AEF}" type="presParOf" srcId="{872B4C20-03D1-4463-A07C-4784EF78F8B1}" destId="{B98AA1AD-61B2-4BEC-B779-5B4F8284F537}" srcOrd="1" destOrd="0" presId="urn:microsoft.com/office/officeart/2005/8/layout/hierarchy4"/>
    <dgm:cxn modelId="{F8F54F67-6C48-42A7-8B4E-7D62D2991DB3}" type="presParOf" srcId="{CF11FD2D-A683-40FE-B7D8-35DA947AC49C}" destId="{B5211460-71F9-45F8-99FD-56AD4E3F70DA}" srcOrd="1" destOrd="0" presId="urn:microsoft.com/office/officeart/2005/8/layout/hierarchy4"/>
    <dgm:cxn modelId="{12616BFD-7B3C-4AEC-9320-4F15ACC909A4}" type="presParOf" srcId="{CF11FD2D-A683-40FE-B7D8-35DA947AC49C}" destId="{1205335F-07C2-4EF9-96D8-9434C1EE862D}" srcOrd="2" destOrd="0" presId="urn:microsoft.com/office/officeart/2005/8/layout/hierarchy4"/>
    <dgm:cxn modelId="{C4F26414-4E81-40FB-B2E1-ED6C3D6C0274}" type="presParOf" srcId="{1205335F-07C2-4EF9-96D8-9434C1EE862D}" destId="{FD9512A5-FAF2-400B-AADF-9FCABF4537E0}" srcOrd="0" destOrd="0" presId="urn:microsoft.com/office/officeart/2005/8/layout/hierarchy4"/>
    <dgm:cxn modelId="{CC771CAE-0C8F-4081-A06E-8C6CB15E7A16}" type="presParOf" srcId="{1205335F-07C2-4EF9-96D8-9434C1EE862D}" destId="{B5E4D638-0CE4-49EC-8BA0-209AEF1EC2CB}" srcOrd="1" destOrd="0" presId="urn:microsoft.com/office/officeart/2005/8/layout/hierarchy4"/>
    <dgm:cxn modelId="{C9E042C4-01CB-4350-BFA8-272781668885}" type="presParOf" srcId="{1205335F-07C2-4EF9-96D8-9434C1EE862D}" destId="{E2C44727-D11B-43C8-A5C2-FF3D121995EA}" srcOrd="2" destOrd="0" presId="urn:microsoft.com/office/officeart/2005/8/layout/hierarchy4"/>
    <dgm:cxn modelId="{071ABA1D-5C40-4B1C-BC21-E52B7D460F6C}" type="presParOf" srcId="{E2C44727-D11B-43C8-A5C2-FF3D121995EA}" destId="{1958E798-8674-4B2A-8658-7102FAC07CAD}" srcOrd="0" destOrd="0" presId="urn:microsoft.com/office/officeart/2005/8/layout/hierarchy4"/>
    <dgm:cxn modelId="{7B5EA3F8-8734-410E-AD36-B28071CD0D6D}" type="presParOf" srcId="{1958E798-8674-4B2A-8658-7102FAC07CAD}" destId="{12AA7A58-D2A6-4DCC-933E-0145799DE537}" srcOrd="0" destOrd="0" presId="urn:microsoft.com/office/officeart/2005/8/layout/hierarchy4"/>
    <dgm:cxn modelId="{79642C5E-72E1-4DB1-9F14-0D48EE4327F3}" type="presParOf" srcId="{1958E798-8674-4B2A-8658-7102FAC07CAD}" destId="{6D826BB8-E64D-418B-9DE2-E9A2E0D437C5}" srcOrd="1" destOrd="0" presId="urn:microsoft.com/office/officeart/2005/8/layout/hierarchy4"/>
    <dgm:cxn modelId="{1EBA622E-B1D5-4A48-8FDA-38B0FD3D9A98}" type="presParOf" srcId="{CF11FD2D-A683-40FE-B7D8-35DA947AC49C}" destId="{12E65B09-1004-4E5F-9807-E37DA2307AC5}" srcOrd="3" destOrd="0" presId="urn:microsoft.com/office/officeart/2005/8/layout/hierarchy4"/>
    <dgm:cxn modelId="{AAC16934-150B-40D6-9877-8EA649A0A242}" type="presParOf" srcId="{CF11FD2D-A683-40FE-B7D8-35DA947AC49C}" destId="{98E0F5BB-0BDD-4901-95B5-99DFE365CAD7}" srcOrd="4" destOrd="0" presId="urn:microsoft.com/office/officeart/2005/8/layout/hierarchy4"/>
    <dgm:cxn modelId="{1FACAB62-D1C0-45B9-9D11-D52C435D4899}" type="presParOf" srcId="{98E0F5BB-0BDD-4901-95B5-99DFE365CAD7}" destId="{4903F5BC-1796-477E-9451-5EDB79E076EB}" srcOrd="0" destOrd="0" presId="urn:microsoft.com/office/officeart/2005/8/layout/hierarchy4"/>
    <dgm:cxn modelId="{C525701E-167C-4325-8A47-E57D4EAC310E}" type="presParOf" srcId="{98E0F5BB-0BDD-4901-95B5-99DFE365CAD7}" destId="{9715CDD7-A983-4A9E-9DBB-904931862009}" srcOrd="1" destOrd="0" presId="urn:microsoft.com/office/officeart/2005/8/layout/hierarchy4"/>
    <dgm:cxn modelId="{437DBBAA-0A3D-4564-B755-A61CB2D79261}" type="presParOf" srcId="{89F7E7F4-9D98-4E8E-8E07-A8772A053576}" destId="{1A0B09A5-2F18-4585-8E77-304F0F84AC5E}" srcOrd="1" destOrd="0" presId="urn:microsoft.com/office/officeart/2005/8/layout/hierarchy4"/>
    <dgm:cxn modelId="{8FDC1513-2697-4BAE-9C13-5022C72ABF4F}" type="presParOf" srcId="{89F7E7F4-9D98-4E8E-8E07-A8772A053576}" destId="{253BE46F-96B0-4D3D-8EE1-D92BBB43A275}" srcOrd="2" destOrd="0" presId="urn:microsoft.com/office/officeart/2005/8/layout/hierarchy4"/>
    <dgm:cxn modelId="{DE98036B-265E-489A-8F3E-F203BD0C8278}" type="presParOf" srcId="{253BE46F-96B0-4D3D-8EE1-D92BBB43A275}" destId="{715D679B-C713-4964-A522-4B0904CA0807}" srcOrd="0" destOrd="0" presId="urn:microsoft.com/office/officeart/2005/8/layout/hierarchy4"/>
    <dgm:cxn modelId="{C6B09A81-2CAB-4056-9DC7-B0E36C9585AC}" type="presParOf" srcId="{253BE46F-96B0-4D3D-8EE1-D92BBB43A275}" destId="{4DC66885-3196-4D03-AE0A-674DE37ECCAE}" srcOrd="1" destOrd="0" presId="urn:microsoft.com/office/officeart/2005/8/layout/hierarchy4"/>
    <dgm:cxn modelId="{46E79EF0-8A9C-4830-A805-ADF107175BA5}" type="presParOf" srcId="{253BE46F-96B0-4D3D-8EE1-D92BBB43A275}" destId="{09F2E701-FC4E-445C-9D3F-24FBEAB90152}" srcOrd="2" destOrd="0" presId="urn:microsoft.com/office/officeart/2005/8/layout/hierarchy4"/>
    <dgm:cxn modelId="{7C7C7ED9-9017-4CEB-9322-FE274E09B495}" type="presParOf" srcId="{09F2E701-FC4E-445C-9D3F-24FBEAB90152}" destId="{6C290E3D-9A39-424B-9E79-796297C6C1C4}" srcOrd="0" destOrd="0" presId="urn:microsoft.com/office/officeart/2005/8/layout/hierarchy4"/>
    <dgm:cxn modelId="{77F6C78C-2D0B-4C73-A599-4CD95FC3806A}" type="presParOf" srcId="{6C290E3D-9A39-424B-9E79-796297C6C1C4}" destId="{D55EDB34-CE8F-4CC8-822A-79A719C3764C}" srcOrd="0" destOrd="0" presId="urn:microsoft.com/office/officeart/2005/8/layout/hierarchy4"/>
    <dgm:cxn modelId="{9DA18F90-FFE2-4A0E-A4C8-BD4529DB6EF9}" type="presParOf" srcId="{6C290E3D-9A39-424B-9E79-796297C6C1C4}" destId="{6515D61A-F989-4AF8-89D8-050B424F5BA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0BF779-AB9B-4B42-B161-07ACF79C61D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BAF8655-2BC4-4B81-BB12-BFFEFA049C68}">
      <dgm:prSet phldrT="[Text]"/>
      <dgm:spPr/>
      <dgm:t>
        <a:bodyPr/>
        <a:lstStyle/>
        <a:p>
          <a:r>
            <a:rPr lang="en-US" dirty="0" smtClean="0"/>
            <a:t>Margin</a:t>
          </a:r>
        </a:p>
        <a:p>
          <a:r>
            <a:rPr lang="en-US" dirty="0" smtClean="0"/>
            <a:t>v</a:t>
          </a:r>
        </a:p>
        <a:p>
          <a:r>
            <a:rPr lang="en-US" dirty="0" smtClean="0"/>
            <a:t>Profit</a:t>
          </a:r>
          <a:endParaRPr lang="en-US" dirty="0"/>
        </a:p>
      </dgm:t>
    </dgm:pt>
    <dgm:pt modelId="{8C140FC2-21E2-42D3-BA0A-EF95C34A7318}" type="parTrans" cxnId="{325B6ED6-99AC-49EE-81A1-B7B88D7C2230}">
      <dgm:prSet/>
      <dgm:spPr/>
      <dgm:t>
        <a:bodyPr/>
        <a:lstStyle/>
        <a:p>
          <a:endParaRPr lang="en-US"/>
        </a:p>
      </dgm:t>
    </dgm:pt>
    <dgm:pt modelId="{8BE9319A-3C99-4BE7-9906-A770A3722124}" type="sibTrans" cxnId="{325B6ED6-99AC-49EE-81A1-B7B88D7C2230}">
      <dgm:prSet/>
      <dgm:spPr/>
      <dgm:t>
        <a:bodyPr/>
        <a:lstStyle/>
        <a:p>
          <a:endParaRPr lang="en-US"/>
        </a:p>
      </dgm:t>
    </dgm:pt>
    <dgm:pt modelId="{5EA50612-271C-45AD-A62B-5E688B872E4E}">
      <dgm:prSet phldrT="[Text]"/>
      <dgm:spPr/>
      <dgm:t>
        <a:bodyPr/>
        <a:lstStyle/>
        <a:p>
          <a:r>
            <a:rPr lang="en-US" dirty="0" smtClean="0"/>
            <a:t>Margin is a supplier topic, no longer the main focus of retailers (</a:t>
          </a:r>
          <a:r>
            <a:rPr lang="en-US" dirty="0" err="1" smtClean="0"/>
            <a:t>cashflow</a:t>
          </a:r>
          <a:r>
            <a:rPr lang="en-US" dirty="0" smtClean="0"/>
            <a:t> &amp; profitable services now key)</a:t>
          </a:r>
          <a:endParaRPr lang="en-US" dirty="0"/>
        </a:p>
      </dgm:t>
    </dgm:pt>
    <dgm:pt modelId="{37E1C3CC-21B3-4EA4-AB33-754FADEE92E5}" type="parTrans" cxnId="{AE546DBE-3462-4E66-8F2D-0E0BF20C54A9}">
      <dgm:prSet/>
      <dgm:spPr/>
      <dgm:t>
        <a:bodyPr/>
        <a:lstStyle/>
        <a:p>
          <a:endParaRPr lang="en-US"/>
        </a:p>
      </dgm:t>
    </dgm:pt>
    <dgm:pt modelId="{A04D8028-74F0-4858-B9C1-337EDB469D0A}" type="sibTrans" cxnId="{AE546DBE-3462-4E66-8F2D-0E0BF20C54A9}">
      <dgm:prSet/>
      <dgm:spPr/>
      <dgm:t>
        <a:bodyPr/>
        <a:lstStyle/>
        <a:p>
          <a:endParaRPr lang="en-US"/>
        </a:p>
      </dgm:t>
    </dgm:pt>
    <dgm:pt modelId="{D618D2E9-F36C-4351-8F22-2978C761B4B5}">
      <dgm:prSet phldrT="[Text]"/>
      <dgm:spPr/>
      <dgm:t>
        <a:bodyPr/>
        <a:lstStyle/>
        <a:p>
          <a:r>
            <a:rPr lang="en-US" dirty="0" smtClean="0"/>
            <a:t>Profit &amp; Free Cash Flows Should be Measured when Building Country/Channel/Customer Financials (P&amp;L, </a:t>
          </a:r>
          <a:r>
            <a:rPr lang="en-US" dirty="0" err="1" smtClean="0"/>
            <a:t>etc</a:t>
          </a:r>
          <a:r>
            <a:rPr lang="en-US" dirty="0" smtClean="0"/>
            <a:t>)</a:t>
          </a:r>
          <a:endParaRPr lang="en-US" dirty="0"/>
        </a:p>
      </dgm:t>
    </dgm:pt>
    <dgm:pt modelId="{E9C920F3-3098-49EB-9158-B2F2EE7EEA27}" type="parTrans" cxnId="{FD41389C-3FB2-498A-B42D-3213E442EF99}">
      <dgm:prSet/>
      <dgm:spPr/>
      <dgm:t>
        <a:bodyPr/>
        <a:lstStyle/>
        <a:p>
          <a:endParaRPr lang="en-US"/>
        </a:p>
      </dgm:t>
    </dgm:pt>
    <dgm:pt modelId="{BCA0313F-7F0A-4F7E-A2B3-881194874839}" type="sibTrans" cxnId="{FD41389C-3FB2-498A-B42D-3213E442EF99}">
      <dgm:prSet/>
      <dgm:spPr/>
      <dgm:t>
        <a:bodyPr/>
        <a:lstStyle/>
        <a:p>
          <a:endParaRPr lang="en-US"/>
        </a:p>
      </dgm:t>
    </dgm:pt>
    <dgm:pt modelId="{5BCF31A2-36FB-46F3-81E8-218FBD995F61}">
      <dgm:prSet phldrT="[Text]"/>
      <dgm:spPr/>
      <dgm:t>
        <a:bodyPr/>
        <a:lstStyle/>
        <a:p>
          <a:r>
            <a:rPr lang="en-US" dirty="0" smtClean="0"/>
            <a:t>Country Pricing v</a:t>
          </a:r>
        </a:p>
        <a:p>
          <a:r>
            <a:rPr lang="en-US" dirty="0" smtClean="0"/>
            <a:t>Global Pricing</a:t>
          </a:r>
          <a:endParaRPr lang="en-US" dirty="0"/>
        </a:p>
      </dgm:t>
    </dgm:pt>
    <dgm:pt modelId="{DA6E2633-D88E-4140-8D08-D99453F323E8}" type="parTrans" cxnId="{9E8BBD23-D063-4A7E-A3EF-4A62DB14CFBF}">
      <dgm:prSet/>
      <dgm:spPr/>
      <dgm:t>
        <a:bodyPr/>
        <a:lstStyle/>
        <a:p>
          <a:endParaRPr lang="en-US"/>
        </a:p>
      </dgm:t>
    </dgm:pt>
    <dgm:pt modelId="{32B08243-1E76-4831-AAE7-AC314D2D9877}" type="sibTrans" cxnId="{9E8BBD23-D063-4A7E-A3EF-4A62DB14CFBF}">
      <dgm:prSet/>
      <dgm:spPr/>
      <dgm:t>
        <a:bodyPr/>
        <a:lstStyle/>
        <a:p>
          <a:endParaRPr lang="en-US"/>
        </a:p>
      </dgm:t>
    </dgm:pt>
    <dgm:pt modelId="{66516610-66CF-40F2-B97C-F59072E411FF}">
      <dgm:prSet phldrT="[Text]"/>
      <dgm:spPr/>
      <dgm:t>
        <a:bodyPr/>
        <a:lstStyle/>
        <a:p>
          <a:r>
            <a:rPr lang="en-US" dirty="0" smtClean="0"/>
            <a:t>Terms &amp; Turns alignment never more important (TPM work)</a:t>
          </a:r>
          <a:endParaRPr lang="en-US" dirty="0"/>
        </a:p>
      </dgm:t>
    </dgm:pt>
    <dgm:pt modelId="{447F79B2-571E-493C-8F75-1110F3DCEAA6}" type="parTrans" cxnId="{CAD86C1D-8B65-4217-BD73-7A8B2A2E7895}">
      <dgm:prSet/>
      <dgm:spPr/>
      <dgm:t>
        <a:bodyPr/>
        <a:lstStyle/>
        <a:p>
          <a:endParaRPr lang="en-US"/>
        </a:p>
      </dgm:t>
    </dgm:pt>
    <dgm:pt modelId="{040620FD-BCF4-4B74-9A32-18A235CD8B55}" type="sibTrans" cxnId="{CAD86C1D-8B65-4217-BD73-7A8B2A2E7895}">
      <dgm:prSet/>
      <dgm:spPr/>
      <dgm:t>
        <a:bodyPr/>
        <a:lstStyle/>
        <a:p>
          <a:endParaRPr lang="en-US"/>
        </a:p>
      </dgm:t>
    </dgm:pt>
    <dgm:pt modelId="{7834D4B0-75E2-43B7-A9BA-8E48AC9B35D1}">
      <dgm:prSet phldrT="[Text]"/>
      <dgm:spPr/>
      <dgm:t>
        <a:bodyPr/>
        <a:lstStyle/>
        <a:p>
          <a:r>
            <a:rPr lang="en-US" dirty="0" smtClean="0"/>
            <a:t>Retailers will see more than you think they can, so use the test, “am I OK if they see it?”</a:t>
          </a:r>
          <a:endParaRPr lang="en-US" dirty="0"/>
        </a:p>
      </dgm:t>
    </dgm:pt>
    <dgm:pt modelId="{04239B2F-51E2-45FE-BF63-626F1030283B}" type="parTrans" cxnId="{7AA6CFFE-BDA4-4B6A-94FD-F55E3365749D}">
      <dgm:prSet/>
      <dgm:spPr/>
      <dgm:t>
        <a:bodyPr/>
        <a:lstStyle/>
        <a:p>
          <a:endParaRPr lang="en-US"/>
        </a:p>
      </dgm:t>
    </dgm:pt>
    <dgm:pt modelId="{10E37D44-C439-40CE-A25D-724EB17E16CA}" type="sibTrans" cxnId="{7AA6CFFE-BDA4-4B6A-94FD-F55E3365749D}">
      <dgm:prSet/>
      <dgm:spPr/>
      <dgm:t>
        <a:bodyPr/>
        <a:lstStyle/>
        <a:p>
          <a:endParaRPr lang="en-US"/>
        </a:p>
      </dgm:t>
    </dgm:pt>
    <dgm:pt modelId="{FB24F1A3-2EC5-4CC7-9AD8-0386FFD26020}">
      <dgm:prSet phldrT="[Text]"/>
      <dgm:spPr/>
      <dgm:t>
        <a:bodyPr/>
        <a:lstStyle/>
        <a:p>
          <a:r>
            <a:rPr lang="en-US" dirty="0" smtClean="0"/>
            <a:t>Category</a:t>
          </a:r>
        </a:p>
        <a:p>
          <a:r>
            <a:rPr lang="en-US" dirty="0" smtClean="0"/>
            <a:t>v</a:t>
          </a:r>
        </a:p>
        <a:p>
          <a:r>
            <a:rPr lang="en-US" dirty="0" smtClean="0"/>
            <a:t>Experience</a:t>
          </a:r>
        </a:p>
      </dgm:t>
    </dgm:pt>
    <dgm:pt modelId="{3601B8A8-8A7D-4DA9-9110-DAF6557ECE80}" type="parTrans" cxnId="{4D5134DF-EF53-4F55-BC9B-EF02A82F6B67}">
      <dgm:prSet/>
      <dgm:spPr/>
      <dgm:t>
        <a:bodyPr/>
        <a:lstStyle/>
        <a:p>
          <a:endParaRPr lang="en-US"/>
        </a:p>
      </dgm:t>
    </dgm:pt>
    <dgm:pt modelId="{2192D33F-2F4B-4FE7-BB34-938FD7DE098B}" type="sibTrans" cxnId="{4D5134DF-EF53-4F55-BC9B-EF02A82F6B67}">
      <dgm:prSet/>
      <dgm:spPr/>
      <dgm:t>
        <a:bodyPr/>
        <a:lstStyle/>
        <a:p>
          <a:endParaRPr lang="en-US"/>
        </a:p>
      </dgm:t>
    </dgm:pt>
    <dgm:pt modelId="{C9A61B86-73F9-41B0-9104-38BF28B0AE34}">
      <dgm:prSet phldrT="[Text]"/>
      <dgm:spPr/>
      <dgm:t>
        <a:bodyPr/>
        <a:lstStyle/>
        <a:p>
          <a:r>
            <a:rPr lang="en-US" dirty="0" smtClean="0"/>
            <a:t>Retail is becoming more experiential and on-the-go and less programmatic / self-service</a:t>
          </a:r>
          <a:endParaRPr lang="en-US" dirty="0"/>
        </a:p>
      </dgm:t>
    </dgm:pt>
    <dgm:pt modelId="{AC466043-1C80-4861-8C3B-B5E2AACA65EF}" type="parTrans" cxnId="{F6E17D38-7869-4DC2-9B83-D89746AC9F08}">
      <dgm:prSet/>
      <dgm:spPr/>
      <dgm:t>
        <a:bodyPr/>
        <a:lstStyle/>
        <a:p>
          <a:endParaRPr lang="en-US"/>
        </a:p>
      </dgm:t>
    </dgm:pt>
    <dgm:pt modelId="{B27199F0-F056-4C36-87A7-35ED9620BD73}" type="sibTrans" cxnId="{F6E17D38-7869-4DC2-9B83-D89746AC9F08}">
      <dgm:prSet/>
      <dgm:spPr/>
      <dgm:t>
        <a:bodyPr/>
        <a:lstStyle/>
        <a:p>
          <a:endParaRPr lang="en-US"/>
        </a:p>
      </dgm:t>
    </dgm:pt>
    <dgm:pt modelId="{8E750D76-D20B-4573-9F67-89ACCEAFD756}">
      <dgm:prSet phldrT="[Text]"/>
      <dgm:spPr/>
      <dgm:t>
        <a:bodyPr/>
        <a:lstStyle/>
        <a:p>
          <a:r>
            <a:rPr lang="en-US" dirty="0" smtClean="0"/>
            <a:t>Category as a “map” for the shopper is losing some traction as a result so get good at experience, placement, agile</a:t>
          </a:r>
          <a:endParaRPr lang="en-US" dirty="0"/>
        </a:p>
      </dgm:t>
    </dgm:pt>
    <dgm:pt modelId="{B446C250-7F31-4BB9-BA99-730F3001B65F}" type="parTrans" cxnId="{4093D975-C1BC-4360-B41A-B37A6855E6CD}">
      <dgm:prSet/>
      <dgm:spPr/>
      <dgm:t>
        <a:bodyPr/>
        <a:lstStyle/>
        <a:p>
          <a:endParaRPr lang="en-US"/>
        </a:p>
      </dgm:t>
    </dgm:pt>
    <dgm:pt modelId="{9AAACB21-414D-4204-AC1F-E4FEB3A40138}" type="sibTrans" cxnId="{4093D975-C1BC-4360-B41A-B37A6855E6CD}">
      <dgm:prSet/>
      <dgm:spPr/>
      <dgm:t>
        <a:bodyPr/>
        <a:lstStyle/>
        <a:p>
          <a:endParaRPr lang="en-US"/>
        </a:p>
      </dgm:t>
    </dgm:pt>
    <dgm:pt modelId="{F8072B5B-631C-4266-8FA9-341EA4CE5A81}" type="pres">
      <dgm:prSet presAssocID="{F20BF779-AB9B-4B42-B161-07ACF79C61DE}" presName="Name0" presStyleCnt="0">
        <dgm:presLayoutVars>
          <dgm:dir/>
          <dgm:animLvl val="lvl"/>
          <dgm:resizeHandles val="exact"/>
        </dgm:presLayoutVars>
      </dgm:prSet>
      <dgm:spPr/>
      <dgm:t>
        <a:bodyPr/>
        <a:lstStyle/>
        <a:p>
          <a:endParaRPr lang="en-US"/>
        </a:p>
      </dgm:t>
    </dgm:pt>
    <dgm:pt modelId="{4A5CEF4E-6BD8-4912-991A-64491DB78BC2}" type="pres">
      <dgm:prSet presAssocID="{9BAF8655-2BC4-4B81-BB12-BFFEFA049C68}" presName="composite" presStyleCnt="0"/>
      <dgm:spPr/>
    </dgm:pt>
    <dgm:pt modelId="{CDE8705E-347D-4870-86D7-CE9E132BC817}" type="pres">
      <dgm:prSet presAssocID="{9BAF8655-2BC4-4B81-BB12-BFFEFA049C68}" presName="parTx" presStyleLbl="alignNode1" presStyleIdx="0" presStyleCnt="3">
        <dgm:presLayoutVars>
          <dgm:chMax val="0"/>
          <dgm:chPref val="0"/>
          <dgm:bulletEnabled val="1"/>
        </dgm:presLayoutVars>
      </dgm:prSet>
      <dgm:spPr/>
      <dgm:t>
        <a:bodyPr/>
        <a:lstStyle/>
        <a:p>
          <a:endParaRPr lang="en-US"/>
        </a:p>
      </dgm:t>
    </dgm:pt>
    <dgm:pt modelId="{FD3124F9-8D4C-47C7-BE76-3D62C86C4112}" type="pres">
      <dgm:prSet presAssocID="{9BAF8655-2BC4-4B81-BB12-BFFEFA049C68}" presName="desTx" presStyleLbl="alignAccFollowNode1" presStyleIdx="0" presStyleCnt="3">
        <dgm:presLayoutVars>
          <dgm:bulletEnabled val="1"/>
        </dgm:presLayoutVars>
      </dgm:prSet>
      <dgm:spPr/>
      <dgm:t>
        <a:bodyPr/>
        <a:lstStyle/>
        <a:p>
          <a:endParaRPr lang="en-US"/>
        </a:p>
      </dgm:t>
    </dgm:pt>
    <dgm:pt modelId="{85B8FEA6-37B6-435C-A1ED-E84D612260C7}" type="pres">
      <dgm:prSet presAssocID="{8BE9319A-3C99-4BE7-9906-A770A3722124}" presName="space" presStyleCnt="0"/>
      <dgm:spPr/>
    </dgm:pt>
    <dgm:pt modelId="{CD9C3BC4-DF5D-43A3-9369-C90A9FB4D84C}" type="pres">
      <dgm:prSet presAssocID="{5BCF31A2-36FB-46F3-81E8-218FBD995F61}" presName="composite" presStyleCnt="0"/>
      <dgm:spPr/>
    </dgm:pt>
    <dgm:pt modelId="{C2A82CEB-B49F-41E9-BB38-27579C9AE088}" type="pres">
      <dgm:prSet presAssocID="{5BCF31A2-36FB-46F3-81E8-218FBD995F61}" presName="parTx" presStyleLbl="alignNode1" presStyleIdx="1" presStyleCnt="3">
        <dgm:presLayoutVars>
          <dgm:chMax val="0"/>
          <dgm:chPref val="0"/>
          <dgm:bulletEnabled val="1"/>
        </dgm:presLayoutVars>
      </dgm:prSet>
      <dgm:spPr/>
      <dgm:t>
        <a:bodyPr/>
        <a:lstStyle/>
        <a:p>
          <a:endParaRPr lang="en-US"/>
        </a:p>
      </dgm:t>
    </dgm:pt>
    <dgm:pt modelId="{EDF5AE34-6D56-43DC-B564-92C5B78A8F03}" type="pres">
      <dgm:prSet presAssocID="{5BCF31A2-36FB-46F3-81E8-218FBD995F61}" presName="desTx" presStyleLbl="alignAccFollowNode1" presStyleIdx="1" presStyleCnt="3">
        <dgm:presLayoutVars>
          <dgm:bulletEnabled val="1"/>
        </dgm:presLayoutVars>
      </dgm:prSet>
      <dgm:spPr/>
      <dgm:t>
        <a:bodyPr/>
        <a:lstStyle/>
        <a:p>
          <a:endParaRPr lang="en-US"/>
        </a:p>
      </dgm:t>
    </dgm:pt>
    <dgm:pt modelId="{C7534AA1-E019-4A10-9714-E38F361D916F}" type="pres">
      <dgm:prSet presAssocID="{32B08243-1E76-4831-AAE7-AC314D2D9877}" presName="space" presStyleCnt="0"/>
      <dgm:spPr/>
    </dgm:pt>
    <dgm:pt modelId="{F3594CCD-0C1B-4C80-AD91-14A69E82B09A}" type="pres">
      <dgm:prSet presAssocID="{FB24F1A3-2EC5-4CC7-9AD8-0386FFD26020}" presName="composite" presStyleCnt="0"/>
      <dgm:spPr/>
    </dgm:pt>
    <dgm:pt modelId="{0EAA6682-F913-42D8-8286-8713BD159F07}" type="pres">
      <dgm:prSet presAssocID="{FB24F1A3-2EC5-4CC7-9AD8-0386FFD26020}" presName="parTx" presStyleLbl="alignNode1" presStyleIdx="2" presStyleCnt="3">
        <dgm:presLayoutVars>
          <dgm:chMax val="0"/>
          <dgm:chPref val="0"/>
          <dgm:bulletEnabled val="1"/>
        </dgm:presLayoutVars>
      </dgm:prSet>
      <dgm:spPr/>
      <dgm:t>
        <a:bodyPr/>
        <a:lstStyle/>
        <a:p>
          <a:endParaRPr lang="en-US"/>
        </a:p>
      </dgm:t>
    </dgm:pt>
    <dgm:pt modelId="{554A87EE-5BFC-4B10-B560-A3941FFEBA6F}" type="pres">
      <dgm:prSet presAssocID="{FB24F1A3-2EC5-4CC7-9AD8-0386FFD26020}" presName="desTx" presStyleLbl="alignAccFollowNode1" presStyleIdx="2" presStyleCnt="3">
        <dgm:presLayoutVars>
          <dgm:bulletEnabled val="1"/>
        </dgm:presLayoutVars>
      </dgm:prSet>
      <dgm:spPr/>
      <dgm:t>
        <a:bodyPr/>
        <a:lstStyle/>
        <a:p>
          <a:endParaRPr lang="en-US"/>
        </a:p>
      </dgm:t>
    </dgm:pt>
  </dgm:ptLst>
  <dgm:cxnLst>
    <dgm:cxn modelId="{FD41389C-3FB2-498A-B42D-3213E442EF99}" srcId="{9BAF8655-2BC4-4B81-BB12-BFFEFA049C68}" destId="{D618D2E9-F36C-4351-8F22-2978C761B4B5}" srcOrd="1" destOrd="0" parTransId="{E9C920F3-3098-49EB-9158-B2F2EE7EEA27}" sibTransId="{BCA0313F-7F0A-4F7E-A2B3-881194874839}"/>
    <dgm:cxn modelId="{86F565FB-9C3E-4559-8705-3BAF3758E84F}" type="presOf" srcId="{66516610-66CF-40F2-B97C-F59072E411FF}" destId="{EDF5AE34-6D56-43DC-B564-92C5B78A8F03}" srcOrd="0" destOrd="0" presId="urn:microsoft.com/office/officeart/2005/8/layout/hList1"/>
    <dgm:cxn modelId="{4184ABCE-BF9B-41FE-B348-CB8AE117AEEF}" type="presOf" srcId="{9BAF8655-2BC4-4B81-BB12-BFFEFA049C68}" destId="{CDE8705E-347D-4870-86D7-CE9E132BC817}" srcOrd="0" destOrd="0" presId="urn:microsoft.com/office/officeart/2005/8/layout/hList1"/>
    <dgm:cxn modelId="{325B6ED6-99AC-49EE-81A1-B7B88D7C2230}" srcId="{F20BF779-AB9B-4B42-B161-07ACF79C61DE}" destId="{9BAF8655-2BC4-4B81-BB12-BFFEFA049C68}" srcOrd="0" destOrd="0" parTransId="{8C140FC2-21E2-42D3-BA0A-EF95C34A7318}" sibTransId="{8BE9319A-3C99-4BE7-9906-A770A3722124}"/>
    <dgm:cxn modelId="{7AA6CFFE-BDA4-4B6A-94FD-F55E3365749D}" srcId="{5BCF31A2-36FB-46F3-81E8-218FBD995F61}" destId="{7834D4B0-75E2-43B7-A9BA-8E48AC9B35D1}" srcOrd="1" destOrd="0" parTransId="{04239B2F-51E2-45FE-BF63-626F1030283B}" sibTransId="{10E37D44-C439-40CE-A25D-724EB17E16CA}"/>
    <dgm:cxn modelId="{CAD86C1D-8B65-4217-BD73-7A8B2A2E7895}" srcId="{5BCF31A2-36FB-46F3-81E8-218FBD995F61}" destId="{66516610-66CF-40F2-B97C-F59072E411FF}" srcOrd="0" destOrd="0" parTransId="{447F79B2-571E-493C-8F75-1110F3DCEAA6}" sibTransId="{040620FD-BCF4-4B74-9A32-18A235CD8B55}"/>
    <dgm:cxn modelId="{CADFB53E-9906-4BBE-859F-77385000F2B4}" type="presOf" srcId="{5BCF31A2-36FB-46F3-81E8-218FBD995F61}" destId="{C2A82CEB-B49F-41E9-BB38-27579C9AE088}" srcOrd="0" destOrd="0" presId="urn:microsoft.com/office/officeart/2005/8/layout/hList1"/>
    <dgm:cxn modelId="{BE3E54C9-19EE-4754-86B4-5E36ED024A9E}" type="presOf" srcId="{C9A61B86-73F9-41B0-9104-38BF28B0AE34}" destId="{554A87EE-5BFC-4B10-B560-A3941FFEBA6F}" srcOrd="0" destOrd="0" presId="urn:microsoft.com/office/officeart/2005/8/layout/hList1"/>
    <dgm:cxn modelId="{4C38F5C5-B306-4750-9673-F92DAA0D39E4}" type="presOf" srcId="{F20BF779-AB9B-4B42-B161-07ACF79C61DE}" destId="{F8072B5B-631C-4266-8FA9-341EA4CE5A81}" srcOrd="0" destOrd="0" presId="urn:microsoft.com/office/officeart/2005/8/layout/hList1"/>
    <dgm:cxn modelId="{4093D975-C1BC-4360-B41A-B37A6855E6CD}" srcId="{FB24F1A3-2EC5-4CC7-9AD8-0386FFD26020}" destId="{8E750D76-D20B-4573-9F67-89ACCEAFD756}" srcOrd="1" destOrd="0" parTransId="{B446C250-7F31-4BB9-BA99-730F3001B65F}" sibTransId="{9AAACB21-414D-4204-AC1F-E4FEB3A40138}"/>
    <dgm:cxn modelId="{D89136C8-2828-4498-A80D-321E8D621C37}" type="presOf" srcId="{5EA50612-271C-45AD-A62B-5E688B872E4E}" destId="{FD3124F9-8D4C-47C7-BE76-3D62C86C4112}" srcOrd="0" destOrd="0" presId="urn:microsoft.com/office/officeart/2005/8/layout/hList1"/>
    <dgm:cxn modelId="{E13D38E5-48A3-401B-89C6-A57CD990B6BC}" type="presOf" srcId="{D618D2E9-F36C-4351-8F22-2978C761B4B5}" destId="{FD3124F9-8D4C-47C7-BE76-3D62C86C4112}" srcOrd="0" destOrd="1" presId="urn:microsoft.com/office/officeart/2005/8/layout/hList1"/>
    <dgm:cxn modelId="{9E8BBD23-D063-4A7E-A3EF-4A62DB14CFBF}" srcId="{F20BF779-AB9B-4B42-B161-07ACF79C61DE}" destId="{5BCF31A2-36FB-46F3-81E8-218FBD995F61}" srcOrd="1" destOrd="0" parTransId="{DA6E2633-D88E-4140-8D08-D99453F323E8}" sibTransId="{32B08243-1E76-4831-AAE7-AC314D2D9877}"/>
    <dgm:cxn modelId="{567C8CC3-805F-40A1-BBB8-D6392E43A403}" type="presOf" srcId="{7834D4B0-75E2-43B7-A9BA-8E48AC9B35D1}" destId="{EDF5AE34-6D56-43DC-B564-92C5B78A8F03}" srcOrd="0" destOrd="1" presId="urn:microsoft.com/office/officeart/2005/8/layout/hList1"/>
    <dgm:cxn modelId="{F6E17D38-7869-4DC2-9B83-D89746AC9F08}" srcId="{FB24F1A3-2EC5-4CC7-9AD8-0386FFD26020}" destId="{C9A61B86-73F9-41B0-9104-38BF28B0AE34}" srcOrd="0" destOrd="0" parTransId="{AC466043-1C80-4861-8C3B-B5E2AACA65EF}" sibTransId="{B27199F0-F056-4C36-87A7-35ED9620BD73}"/>
    <dgm:cxn modelId="{F5AA5492-FD92-4808-9FC7-C12E9E1ACD97}" type="presOf" srcId="{8E750D76-D20B-4573-9F67-89ACCEAFD756}" destId="{554A87EE-5BFC-4B10-B560-A3941FFEBA6F}" srcOrd="0" destOrd="1" presId="urn:microsoft.com/office/officeart/2005/8/layout/hList1"/>
    <dgm:cxn modelId="{AE546DBE-3462-4E66-8F2D-0E0BF20C54A9}" srcId="{9BAF8655-2BC4-4B81-BB12-BFFEFA049C68}" destId="{5EA50612-271C-45AD-A62B-5E688B872E4E}" srcOrd="0" destOrd="0" parTransId="{37E1C3CC-21B3-4EA4-AB33-754FADEE92E5}" sibTransId="{A04D8028-74F0-4858-B9C1-337EDB469D0A}"/>
    <dgm:cxn modelId="{D49F3702-FAFB-4C3A-84BF-065F4A8DDD4F}" type="presOf" srcId="{FB24F1A3-2EC5-4CC7-9AD8-0386FFD26020}" destId="{0EAA6682-F913-42D8-8286-8713BD159F07}" srcOrd="0" destOrd="0" presId="urn:microsoft.com/office/officeart/2005/8/layout/hList1"/>
    <dgm:cxn modelId="{4D5134DF-EF53-4F55-BC9B-EF02A82F6B67}" srcId="{F20BF779-AB9B-4B42-B161-07ACF79C61DE}" destId="{FB24F1A3-2EC5-4CC7-9AD8-0386FFD26020}" srcOrd="2" destOrd="0" parTransId="{3601B8A8-8A7D-4DA9-9110-DAF6557ECE80}" sibTransId="{2192D33F-2F4B-4FE7-BB34-938FD7DE098B}"/>
    <dgm:cxn modelId="{4924CF11-F1C5-4CC1-9EBB-7C95C9F9DDFE}" type="presParOf" srcId="{F8072B5B-631C-4266-8FA9-341EA4CE5A81}" destId="{4A5CEF4E-6BD8-4912-991A-64491DB78BC2}" srcOrd="0" destOrd="0" presId="urn:microsoft.com/office/officeart/2005/8/layout/hList1"/>
    <dgm:cxn modelId="{D18C3932-005E-4DA6-9058-72F7E2956952}" type="presParOf" srcId="{4A5CEF4E-6BD8-4912-991A-64491DB78BC2}" destId="{CDE8705E-347D-4870-86D7-CE9E132BC817}" srcOrd="0" destOrd="0" presId="urn:microsoft.com/office/officeart/2005/8/layout/hList1"/>
    <dgm:cxn modelId="{26070299-FA10-4D6B-829B-CDDF5F063CB6}" type="presParOf" srcId="{4A5CEF4E-6BD8-4912-991A-64491DB78BC2}" destId="{FD3124F9-8D4C-47C7-BE76-3D62C86C4112}" srcOrd="1" destOrd="0" presId="urn:microsoft.com/office/officeart/2005/8/layout/hList1"/>
    <dgm:cxn modelId="{4CB8DBD4-0209-4777-AFF2-EA716CC693AD}" type="presParOf" srcId="{F8072B5B-631C-4266-8FA9-341EA4CE5A81}" destId="{85B8FEA6-37B6-435C-A1ED-E84D612260C7}" srcOrd="1" destOrd="0" presId="urn:microsoft.com/office/officeart/2005/8/layout/hList1"/>
    <dgm:cxn modelId="{4E083A7C-C42C-4703-B33E-ED8D563F6777}" type="presParOf" srcId="{F8072B5B-631C-4266-8FA9-341EA4CE5A81}" destId="{CD9C3BC4-DF5D-43A3-9369-C90A9FB4D84C}" srcOrd="2" destOrd="0" presId="urn:microsoft.com/office/officeart/2005/8/layout/hList1"/>
    <dgm:cxn modelId="{ADC1A4A1-D891-48F4-9AE2-C6FC8AACA1F7}" type="presParOf" srcId="{CD9C3BC4-DF5D-43A3-9369-C90A9FB4D84C}" destId="{C2A82CEB-B49F-41E9-BB38-27579C9AE088}" srcOrd="0" destOrd="0" presId="urn:microsoft.com/office/officeart/2005/8/layout/hList1"/>
    <dgm:cxn modelId="{7AD09F22-79D5-470B-BAD4-9D2967117F0A}" type="presParOf" srcId="{CD9C3BC4-DF5D-43A3-9369-C90A9FB4D84C}" destId="{EDF5AE34-6D56-43DC-B564-92C5B78A8F03}" srcOrd="1" destOrd="0" presId="urn:microsoft.com/office/officeart/2005/8/layout/hList1"/>
    <dgm:cxn modelId="{4204754C-04DB-4E93-A7EE-37BB962B1163}" type="presParOf" srcId="{F8072B5B-631C-4266-8FA9-341EA4CE5A81}" destId="{C7534AA1-E019-4A10-9714-E38F361D916F}" srcOrd="3" destOrd="0" presId="urn:microsoft.com/office/officeart/2005/8/layout/hList1"/>
    <dgm:cxn modelId="{E5161237-EDC7-453C-BDEA-3D2564087360}" type="presParOf" srcId="{F8072B5B-631C-4266-8FA9-341EA4CE5A81}" destId="{F3594CCD-0C1B-4C80-AD91-14A69E82B09A}" srcOrd="4" destOrd="0" presId="urn:microsoft.com/office/officeart/2005/8/layout/hList1"/>
    <dgm:cxn modelId="{5A9DE1E3-B6B9-4D58-BB1E-4FEF6A9EBCEA}" type="presParOf" srcId="{F3594CCD-0C1B-4C80-AD91-14A69E82B09A}" destId="{0EAA6682-F913-42D8-8286-8713BD159F07}" srcOrd="0" destOrd="0" presId="urn:microsoft.com/office/officeart/2005/8/layout/hList1"/>
    <dgm:cxn modelId="{2DCDA1F3-564E-46C8-B596-3E8FBB5EE711}" type="presParOf" srcId="{F3594CCD-0C1B-4C80-AD91-14A69E82B09A}" destId="{554A87EE-5BFC-4B10-B560-A3941FFEBA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D8CC1B-2253-4EBC-9EE3-A3DAE342069A}"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18187129-B614-4ADB-9149-4A4E713B63D8}">
      <dgm:prSet phldrT="[Text]"/>
      <dgm:spPr/>
      <dgm:t>
        <a:bodyPr/>
        <a:lstStyle/>
        <a:p>
          <a:r>
            <a:rPr lang="en-US" dirty="0" smtClean="0"/>
            <a:t>Immediate </a:t>
          </a:r>
        </a:p>
        <a:p>
          <a:r>
            <a:rPr lang="en-US" dirty="0" smtClean="0"/>
            <a:t>&amp;</a:t>
          </a:r>
        </a:p>
        <a:p>
          <a:r>
            <a:rPr lang="en-US" dirty="0" smtClean="0"/>
            <a:t>Visible</a:t>
          </a:r>
          <a:endParaRPr lang="en-US" dirty="0"/>
        </a:p>
      </dgm:t>
    </dgm:pt>
    <dgm:pt modelId="{5CA71E80-3282-417C-9EEE-D0074016A85D}" type="parTrans" cxnId="{CD2CC8C2-A3AA-4571-9BE8-EC6E53FAD8AC}">
      <dgm:prSet/>
      <dgm:spPr/>
      <dgm:t>
        <a:bodyPr/>
        <a:lstStyle/>
        <a:p>
          <a:endParaRPr lang="en-US"/>
        </a:p>
      </dgm:t>
    </dgm:pt>
    <dgm:pt modelId="{AFFA7F86-683C-4139-8F3D-1290D4AE6C8F}" type="sibTrans" cxnId="{CD2CC8C2-A3AA-4571-9BE8-EC6E53FAD8AC}">
      <dgm:prSet/>
      <dgm:spPr/>
      <dgm:t>
        <a:bodyPr/>
        <a:lstStyle/>
        <a:p>
          <a:endParaRPr lang="en-US"/>
        </a:p>
      </dgm:t>
    </dgm:pt>
    <dgm:pt modelId="{6865213B-BBBC-4E58-8F3F-0448C710DF47}">
      <dgm:prSet phldrT="[Text]"/>
      <dgm:spPr/>
      <dgm:t>
        <a:bodyPr/>
        <a:lstStyle/>
        <a:p>
          <a:r>
            <a:rPr lang="en-US" dirty="0" smtClean="0"/>
            <a:t>10% off</a:t>
          </a:r>
          <a:endParaRPr lang="en-US" dirty="0"/>
        </a:p>
      </dgm:t>
    </dgm:pt>
    <dgm:pt modelId="{31F53369-53BB-4C5B-87AA-8BF3DA181657}" type="parTrans" cxnId="{1543C8F3-32A1-4EEE-BD3B-77205442A5AE}">
      <dgm:prSet/>
      <dgm:spPr/>
      <dgm:t>
        <a:bodyPr/>
        <a:lstStyle/>
        <a:p>
          <a:endParaRPr lang="en-US"/>
        </a:p>
      </dgm:t>
    </dgm:pt>
    <dgm:pt modelId="{12A12D5D-F579-47D6-A3CE-47A16905F641}" type="sibTrans" cxnId="{1543C8F3-32A1-4EEE-BD3B-77205442A5AE}">
      <dgm:prSet/>
      <dgm:spPr/>
      <dgm:t>
        <a:bodyPr/>
        <a:lstStyle/>
        <a:p>
          <a:endParaRPr lang="en-US"/>
        </a:p>
      </dgm:t>
    </dgm:pt>
    <dgm:pt modelId="{B09D730D-0104-4E1C-815B-7551C6CA5193}">
      <dgm:prSet phldrT="[Text]"/>
      <dgm:spPr/>
      <dgm:t>
        <a:bodyPr/>
        <a:lstStyle/>
        <a:p>
          <a:r>
            <a:rPr lang="en-US" dirty="0" smtClean="0"/>
            <a:t>Indirect </a:t>
          </a:r>
        </a:p>
        <a:p>
          <a:r>
            <a:rPr lang="en-US" dirty="0" smtClean="0"/>
            <a:t>&amp; </a:t>
          </a:r>
        </a:p>
        <a:p>
          <a:r>
            <a:rPr lang="en-US" dirty="0" smtClean="0"/>
            <a:t>Visible</a:t>
          </a:r>
          <a:endParaRPr lang="en-US" dirty="0"/>
        </a:p>
      </dgm:t>
    </dgm:pt>
    <dgm:pt modelId="{4CCF03DF-3FBE-4E45-A329-49B22583E2E9}" type="parTrans" cxnId="{5ED438BA-709A-46D4-9CC4-1ABEA504E8F7}">
      <dgm:prSet/>
      <dgm:spPr/>
      <dgm:t>
        <a:bodyPr/>
        <a:lstStyle/>
        <a:p>
          <a:endParaRPr lang="en-US"/>
        </a:p>
      </dgm:t>
    </dgm:pt>
    <dgm:pt modelId="{49B0ADA9-96A5-49C5-AB23-39A417995D37}" type="sibTrans" cxnId="{5ED438BA-709A-46D4-9CC4-1ABEA504E8F7}">
      <dgm:prSet/>
      <dgm:spPr/>
      <dgm:t>
        <a:bodyPr/>
        <a:lstStyle/>
        <a:p>
          <a:endParaRPr lang="en-US"/>
        </a:p>
      </dgm:t>
    </dgm:pt>
    <dgm:pt modelId="{F17C4755-9D8D-4EC2-91BE-6DFBCBA59B71}">
      <dgm:prSet phldrT="[Text]"/>
      <dgm:spPr/>
      <dgm:t>
        <a:bodyPr/>
        <a:lstStyle/>
        <a:p>
          <a:r>
            <a:rPr lang="en-US" dirty="0" smtClean="0"/>
            <a:t>Collect 30 bonus points</a:t>
          </a:r>
          <a:endParaRPr lang="en-US" dirty="0"/>
        </a:p>
      </dgm:t>
    </dgm:pt>
    <dgm:pt modelId="{55C7F056-98F7-4BEF-9994-70363AFE2E22}" type="parTrans" cxnId="{D31BEB1D-BB03-48BB-A51C-F12112F0C510}">
      <dgm:prSet/>
      <dgm:spPr/>
      <dgm:t>
        <a:bodyPr/>
        <a:lstStyle/>
        <a:p>
          <a:endParaRPr lang="en-US"/>
        </a:p>
      </dgm:t>
    </dgm:pt>
    <dgm:pt modelId="{1D821512-66E2-409F-A5F3-D2213F585C4B}" type="sibTrans" cxnId="{D31BEB1D-BB03-48BB-A51C-F12112F0C510}">
      <dgm:prSet/>
      <dgm:spPr/>
      <dgm:t>
        <a:bodyPr/>
        <a:lstStyle/>
        <a:p>
          <a:endParaRPr lang="en-US"/>
        </a:p>
      </dgm:t>
    </dgm:pt>
    <dgm:pt modelId="{ADC33EBB-A75A-4532-878C-4F972059DC70}">
      <dgm:prSet phldrT="[Text]"/>
      <dgm:spPr/>
      <dgm:t>
        <a:bodyPr/>
        <a:lstStyle/>
        <a:p>
          <a:r>
            <a:rPr lang="en-US" dirty="0" smtClean="0"/>
            <a:t>Less visible </a:t>
          </a:r>
        </a:p>
        <a:p>
          <a:r>
            <a:rPr lang="en-US" dirty="0" smtClean="0"/>
            <a:t>&amp; </a:t>
          </a:r>
        </a:p>
        <a:p>
          <a:r>
            <a:rPr lang="en-US" dirty="0" smtClean="0"/>
            <a:t>Deferred</a:t>
          </a:r>
          <a:endParaRPr lang="en-US" dirty="0"/>
        </a:p>
      </dgm:t>
    </dgm:pt>
    <dgm:pt modelId="{B904D27F-1D85-4764-AA7E-A5B0C2466EFD}" type="parTrans" cxnId="{1F81186A-689C-4299-971E-D175F837D550}">
      <dgm:prSet/>
      <dgm:spPr/>
      <dgm:t>
        <a:bodyPr/>
        <a:lstStyle/>
        <a:p>
          <a:endParaRPr lang="en-US"/>
        </a:p>
      </dgm:t>
    </dgm:pt>
    <dgm:pt modelId="{1AB21903-E770-45A6-8C7D-71DDC441CC25}" type="sibTrans" cxnId="{1F81186A-689C-4299-971E-D175F837D550}">
      <dgm:prSet/>
      <dgm:spPr/>
      <dgm:t>
        <a:bodyPr/>
        <a:lstStyle/>
        <a:p>
          <a:endParaRPr lang="en-US"/>
        </a:p>
      </dgm:t>
    </dgm:pt>
    <dgm:pt modelId="{73A4F05F-DA57-4128-A7B8-7149DB05FE82}">
      <dgm:prSet phldrT="[Text]"/>
      <dgm:spPr/>
      <dgm:t>
        <a:bodyPr/>
        <a:lstStyle/>
        <a:p>
          <a:r>
            <a:rPr lang="en-US" dirty="0" smtClean="0"/>
            <a:t>Save on home delivery for 12 months</a:t>
          </a:r>
          <a:endParaRPr lang="en-US" dirty="0"/>
        </a:p>
      </dgm:t>
    </dgm:pt>
    <dgm:pt modelId="{BC95B842-7C82-47A4-BDA1-6364CC2055C8}" type="parTrans" cxnId="{7BA2B0F9-8BF0-4896-A740-C635B2FA672A}">
      <dgm:prSet/>
      <dgm:spPr/>
      <dgm:t>
        <a:bodyPr/>
        <a:lstStyle/>
        <a:p>
          <a:endParaRPr lang="en-US"/>
        </a:p>
      </dgm:t>
    </dgm:pt>
    <dgm:pt modelId="{2973D4A6-6E53-4CCD-9053-F0FEA21B4F9F}" type="sibTrans" cxnId="{7BA2B0F9-8BF0-4896-A740-C635B2FA672A}">
      <dgm:prSet/>
      <dgm:spPr/>
      <dgm:t>
        <a:bodyPr/>
        <a:lstStyle/>
        <a:p>
          <a:endParaRPr lang="en-US"/>
        </a:p>
      </dgm:t>
    </dgm:pt>
    <dgm:pt modelId="{7D7E4042-D698-4C69-A390-AF496D31924B}">
      <dgm:prSet phldrT="[Text]"/>
      <dgm:spPr/>
      <dgm:t>
        <a:bodyPr/>
        <a:lstStyle/>
        <a:p>
          <a:r>
            <a:rPr lang="en-US" dirty="0" smtClean="0"/>
            <a:t>Less visible</a:t>
          </a:r>
        </a:p>
        <a:p>
          <a:r>
            <a:rPr lang="en-US" dirty="0" smtClean="0"/>
            <a:t> but </a:t>
          </a:r>
        </a:p>
        <a:p>
          <a:r>
            <a:rPr lang="en-US" dirty="0" smtClean="0"/>
            <a:t>Immediate</a:t>
          </a:r>
          <a:endParaRPr lang="en-US" dirty="0"/>
        </a:p>
      </dgm:t>
    </dgm:pt>
    <dgm:pt modelId="{0DC4787D-08C5-4963-BAD5-48E519653F5C}" type="parTrans" cxnId="{03718605-FD9D-4689-BA00-D4402D958AF2}">
      <dgm:prSet/>
      <dgm:spPr/>
      <dgm:t>
        <a:bodyPr/>
        <a:lstStyle/>
        <a:p>
          <a:endParaRPr lang="en-US"/>
        </a:p>
      </dgm:t>
    </dgm:pt>
    <dgm:pt modelId="{2DAD445A-D8EB-4D35-BA01-46F4F28A9AB0}" type="sibTrans" cxnId="{03718605-FD9D-4689-BA00-D4402D958AF2}">
      <dgm:prSet/>
      <dgm:spPr/>
      <dgm:t>
        <a:bodyPr/>
        <a:lstStyle/>
        <a:p>
          <a:endParaRPr lang="en-US"/>
        </a:p>
      </dgm:t>
    </dgm:pt>
    <dgm:pt modelId="{798E4670-F266-4978-A2DB-2015D5ACF2D4}">
      <dgm:prSet phldrT="[Text]"/>
      <dgm:spPr/>
      <dgm:t>
        <a:bodyPr/>
        <a:lstStyle/>
        <a:p>
          <a:r>
            <a:rPr lang="en-US" dirty="0" smtClean="0"/>
            <a:t>Everything for 10</a:t>
          </a:r>
          <a:endParaRPr lang="en-US" dirty="0"/>
        </a:p>
      </dgm:t>
    </dgm:pt>
    <dgm:pt modelId="{12F4195E-37D9-4DBB-A7AA-3D4492BEE494}" type="parTrans" cxnId="{700839CB-99D9-4286-9A01-CC810E027F9D}">
      <dgm:prSet/>
      <dgm:spPr/>
      <dgm:t>
        <a:bodyPr/>
        <a:lstStyle/>
        <a:p>
          <a:endParaRPr lang="en-US"/>
        </a:p>
      </dgm:t>
    </dgm:pt>
    <dgm:pt modelId="{85A454C0-515F-4066-A6D9-576799990423}" type="sibTrans" cxnId="{700839CB-99D9-4286-9A01-CC810E027F9D}">
      <dgm:prSet/>
      <dgm:spPr/>
      <dgm:t>
        <a:bodyPr/>
        <a:lstStyle/>
        <a:p>
          <a:endParaRPr lang="en-US"/>
        </a:p>
      </dgm:t>
    </dgm:pt>
    <dgm:pt modelId="{C4FD1B5E-7648-4F5A-8567-0890B3AF5743}" type="pres">
      <dgm:prSet presAssocID="{A5D8CC1B-2253-4EBC-9EE3-A3DAE342069A}" presName="cycleMatrixDiagram" presStyleCnt="0">
        <dgm:presLayoutVars>
          <dgm:chMax val="1"/>
          <dgm:dir/>
          <dgm:animLvl val="lvl"/>
          <dgm:resizeHandles val="exact"/>
        </dgm:presLayoutVars>
      </dgm:prSet>
      <dgm:spPr/>
      <dgm:t>
        <a:bodyPr/>
        <a:lstStyle/>
        <a:p>
          <a:endParaRPr lang="en-US"/>
        </a:p>
      </dgm:t>
    </dgm:pt>
    <dgm:pt modelId="{0AA9FF77-10DA-4633-8966-94242A740FBF}" type="pres">
      <dgm:prSet presAssocID="{A5D8CC1B-2253-4EBC-9EE3-A3DAE342069A}" presName="children" presStyleCnt="0"/>
      <dgm:spPr/>
    </dgm:pt>
    <dgm:pt modelId="{A38C2DD5-5445-4AB9-8AD4-CF6C1C8266C3}" type="pres">
      <dgm:prSet presAssocID="{A5D8CC1B-2253-4EBC-9EE3-A3DAE342069A}" presName="child1group" presStyleCnt="0"/>
      <dgm:spPr/>
    </dgm:pt>
    <dgm:pt modelId="{0CF4E00A-961F-4C95-8F3C-BF09C5DB9224}" type="pres">
      <dgm:prSet presAssocID="{A5D8CC1B-2253-4EBC-9EE3-A3DAE342069A}" presName="child1" presStyleLbl="bgAcc1" presStyleIdx="0" presStyleCnt="4"/>
      <dgm:spPr/>
      <dgm:t>
        <a:bodyPr/>
        <a:lstStyle/>
        <a:p>
          <a:endParaRPr lang="en-US"/>
        </a:p>
      </dgm:t>
    </dgm:pt>
    <dgm:pt modelId="{73724876-49D6-4A46-A40D-5238CF3E0EF7}" type="pres">
      <dgm:prSet presAssocID="{A5D8CC1B-2253-4EBC-9EE3-A3DAE342069A}" presName="child1Text" presStyleLbl="bgAcc1" presStyleIdx="0" presStyleCnt="4">
        <dgm:presLayoutVars>
          <dgm:bulletEnabled val="1"/>
        </dgm:presLayoutVars>
      </dgm:prSet>
      <dgm:spPr/>
      <dgm:t>
        <a:bodyPr/>
        <a:lstStyle/>
        <a:p>
          <a:endParaRPr lang="en-US"/>
        </a:p>
      </dgm:t>
    </dgm:pt>
    <dgm:pt modelId="{5934CF1E-5D23-4259-BF33-C2C7FEB61FDA}" type="pres">
      <dgm:prSet presAssocID="{A5D8CC1B-2253-4EBC-9EE3-A3DAE342069A}" presName="child2group" presStyleCnt="0"/>
      <dgm:spPr/>
    </dgm:pt>
    <dgm:pt modelId="{559D3829-5633-46C0-A973-5A673F2AD89E}" type="pres">
      <dgm:prSet presAssocID="{A5D8CC1B-2253-4EBC-9EE3-A3DAE342069A}" presName="child2" presStyleLbl="bgAcc1" presStyleIdx="1" presStyleCnt="4"/>
      <dgm:spPr/>
      <dgm:t>
        <a:bodyPr/>
        <a:lstStyle/>
        <a:p>
          <a:endParaRPr lang="en-US"/>
        </a:p>
      </dgm:t>
    </dgm:pt>
    <dgm:pt modelId="{13967DF5-CA48-4733-94CF-DC35F5DF28BF}" type="pres">
      <dgm:prSet presAssocID="{A5D8CC1B-2253-4EBC-9EE3-A3DAE342069A}" presName="child2Text" presStyleLbl="bgAcc1" presStyleIdx="1" presStyleCnt="4">
        <dgm:presLayoutVars>
          <dgm:bulletEnabled val="1"/>
        </dgm:presLayoutVars>
      </dgm:prSet>
      <dgm:spPr/>
      <dgm:t>
        <a:bodyPr/>
        <a:lstStyle/>
        <a:p>
          <a:endParaRPr lang="en-US"/>
        </a:p>
      </dgm:t>
    </dgm:pt>
    <dgm:pt modelId="{2F87704B-0C21-41B7-9740-84FC011A02AB}" type="pres">
      <dgm:prSet presAssocID="{A5D8CC1B-2253-4EBC-9EE3-A3DAE342069A}" presName="child3group" presStyleCnt="0"/>
      <dgm:spPr/>
    </dgm:pt>
    <dgm:pt modelId="{22E88EA6-F012-42D2-B463-AFCCCE453CCE}" type="pres">
      <dgm:prSet presAssocID="{A5D8CC1B-2253-4EBC-9EE3-A3DAE342069A}" presName="child3" presStyleLbl="bgAcc1" presStyleIdx="2" presStyleCnt="4"/>
      <dgm:spPr/>
      <dgm:t>
        <a:bodyPr/>
        <a:lstStyle/>
        <a:p>
          <a:endParaRPr lang="en-US"/>
        </a:p>
      </dgm:t>
    </dgm:pt>
    <dgm:pt modelId="{BEDCCD55-86BD-4BD9-BBEC-78BF23048CB0}" type="pres">
      <dgm:prSet presAssocID="{A5D8CC1B-2253-4EBC-9EE3-A3DAE342069A}" presName="child3Text" presStyleLbl="bgAcc1" presStyleIdx="2" presStyleCnt="4">
        <dgm:presLayoutVars>
          <dgm:bulletEnabled val="1"/>
        </dgm:presLayoutVars>
      </dgm:prSet>
      <dgm:spPr/>
      <dgm:t>
        <a:bodyPr/>
        <a:lstStyle/>
        <a:p>
          <a:endParaRPr lang="en-US"/>
        </a:p>
      </dgm:t>
    </dgm:pt>
    <dgm:pt modelId="{D06736C0-4AFA-452D-AEE4-AB2696C4972F}" type="pres">
      <dgm:prSet presAssocID="{A5D8CC1B-2253-4EBC-9EE3-A3DAE342069A}" presName="child4group" presStyleCnt="0"/>
      <dgm:spPr/>
    </dgm:pt>
    <dgm:pt modelId="{E88798DD-8944-4806-9B23-82A9C91E6E29}" type="pres">
      <dgm:prSet presAssocID="{A5D8CC1B-2253-4EBC-9EE3-A3DAE342069A}" presName="child4" presStyleLbl="bgAcc1" presStyleIdx="3" presStyleCnt="4"/>
      <dgm:spPr/>
      <dgm:t>
        <a:bodyPr/>
        <a:lstStyle/>
        <a:p>
          <a:endParaRPr lang="en-US"/>
        </a:p>
      </dgm:t>
    </dgm:pt>
    <dgm:pt modelId="{954F5EA3-2093-4615-BF9C-6BD518419693}" type="pres">
      <dgm:prSet presAssocID="{A5D8CC1B-2253-4EBC-9EE3-A3DAE342069A}" presName="child4Text" presStyleLbl="bgAcc1" presStyleIdx="3" presStyleCnt="4">
        <dgm:presLayoutVars>
          <dgm:bulletEnabled val="1"/>
        </dgm:presLayoutVars>
      </dgm:prSet>
      <dgm:spPr/>
      <dgm:t>
        <a:bodyPr/>
        <a:lstStyle/>
        <a:p>
          <a:endParaRPr lang="en-US"/>
        </a:p>
      </dgm:t>
    </dgm:pt>
    <dgm:pt modelId="{3DBA9CF5-6B67-4464-8F04-B7CCC669F84F}" type="pres">
      <dgm:prSet presAssocID="{A5D8CC1B-2253-4EBC-9EE3-A3DAE342069A}" presName="childPlaceholder" presStyleCnt="0"/>
      <dgm:spPr/>
    </dgm:pt>
    <dgm:pt modelId="{3893C243-7A4D-446F-AB48-82ADC8969BE1}" type="pres">
      <dgm:prSet presAssocID="{A5D8CC1B-2253-4EBC-9EE3-A3DAE342069A}" presName="circle" presStyleCnt="0"/>
      <dgm:spPr/>
    </dgm:pt>
    <dgm:pt modelId="{75AFC0B9-CB74-4257-BD1F-C9D84555597E}" type="pres">
      <dgm:prSet presAssocID="{A5D8CC1B-2253-4EBC-9EE3-A3DAE342069A}" presName="quadrant1" presStyleLbl="node1" presStyleIdx="0" presStyleCnt="4">
        <dgm:presLayoutVars>
          <dgm:chMax val="1"/>
          <dgm:bulletEnabled val="1"/>
        </dgm:presLayoutVars>
      </dgm:prSet>
      <dgm:spPr/>
      <dgm:t>
        <a:bodyPr/>
        <a:lstStyle/>
        <a:p>
          <a:endParaRPr lang="en-US"/>
        </a:p>
      </dgm:t>
    </dgm:pt>
    <dgm:pt modelId="{A585FEE0-9CA7-495C-848E-65488C06EBEB}" type="pres">
      <dgm:prSet presAssocID="{A5D8CC1B-2253-4EBC-9EE3-A3DAE342069A}" presName="quadrant2" presStyleLbl="node1" presStyleIdx="1" presStyleCnt="4">
        <dgm:presLayoutVars>
          <dgm:chMax val="1"/>
          <dgm:bulletEnabled val="1"/>
        </dgm:presLayoutVars>
      </dgm:prSet>
      <dgm:spPr/>
      <dgm:t>
        <a:bodyPr/>
        <a:lstStyle/>
        <a:p>
          <a:endParaRPr lang="en-US"/>
        </a:p>
      </dgm:t>
    </dgm:pt>
    <dgm:pt modelId="{416CC15C-559A-45A1-997E-45A14F2BB675}" type="pres">
      <dgm:prSet presAssocID="{A5D8CC1B-2253-4EBC-9EE3-A3DAE342069A}" presName="quadrant3" presStyleLbl="node1" presStyleIdx="2" presStyleCnt="4">
        <dgm:presLayoutVars>
          <dgm:chMax val="1"/>
          <dgm:bulletEnabled val="1"/>
        </dgm:presLayoutVars>
      </dgm:prSet>
      <dgm:spPr/>
      <dgm:t>
        <a:bodyPr/>
        <a:lstStyle/>
        <a:p>
          <a:endParaRPr lang="en-US"/>
        </a:p>
      </dgm:t>
    </dgm:pt>
    <dgm:pt modelId="{B40B0A52-40DB-491E-AB25-7EE06FFE51AA}" type="pres">
      <dgm:prSet presAssocID="{A5D8CC1B-2253-4EBC-9EE3-A3DAE342069A}" presName="quadrant4" presStyleLbl="node1" presStyleIdx="3" presStyleCnt="4">
        <dgm:presLayoutVars>
          <dgm:chMax val="1"/>
          <dgm:bulletEnabled val="1"/>
        </dgm:presLayoutVars>
      </dgm:prSet>
      <dgm:spPr/>
      <dgm:t>
        <a:bodyPr/>
        <a:lstStyle/>
        <a:p>
          <a:endParaRPr lang="en-US"/>
        </a:p>
      </dgm:t>
    </dgm:pt>
    <dgm:pt modelId="{757DAF65-1825-4ADC-B65E-89F10CEB8EFE}" type="pres">
      <dgm:prSet presAssocID="{A5D8CC1B-2253-4EBC-9EE3-A3DAE342069A}" presName="quadrantPlaceholder" presStyleCnt="0"/>
      <dgm:spPr/>
    </dgm:pt>
    <dgm:pt modelId="{4375789B-8B53-4224-8E19-FF61AEEBC7CB}" type="pres">
      <dgm:prSet presAssocID="{A5D8CC1B-2253-4EBC-9EE3-A3DAE342069A}" presName="center1" presStyleLbl="fgShp" presStyleIdx="0" presStyleCnt="2"/>
      <dgm:spPr/>
    </dgm:pt>
    <dgm:pt modelId="{9F62F620-229C-4E87-ABE9-714906BB5027}" type="pres">
      <dgm:prSet presAssocID="{A5D8CC1B-2253-4EBC-9EE3-A3DAE342069A}" presName="center2" presStyleLbl="fgShp" presStyleIdx="1" presStyleCnt="2"/>
      <dgm:spPr/>
    </dgm:pt>
  </dgm:ptLst>
  <dgm:cxnLst>
    <dgm:cxn modelId="{D31BEB1D-BB03-48BB-A51C-F12112F0C510}" srcId="{B09D730D-0104-4E1C-815B-7551C6CA5193}" destId="{F17C4755-9D8D-4EC2-91BE-6DFBCBA59B71}" srcOrd="0" destOrd="0" parTransId="{55C7F056-98F7-4BEF-9994-70363AFE2E22}" sibTransId="{1D821512-66E2-409F-A5F3-D2213F585C4B}"/>
    <dgm:cxn modelId="{762DB1DB-0C7F-408D-8D08-3F271D2C644D}" type="presOf" srcId="{6865213B-BBBC-4E58-8F3F-0448C710DF47}" destId="{0CF4E00A-961F-4C95-8F3C-BF09C5DB9224}" srcOrd="0" destOrd="0" presId="urn:microsoft.com/office/officeart/2005/8/layout/cycle4"/>
    <dgm:cxn modelId="{CD2CC8C2-A3AA-4571-9BE8-EC6E53FAD8AC}" srcId="{A5D8CC1B-2253-4EBC-9EE3-A3DAE342069A}" destId="{18187129-B614-4ADB-9149-4A4E713B63D8}" srcOrd="0" destOrd="0" parTransId="{5CA71E80-3282-417C-9EEE-D0074016A85D}" sibTransId="{AFFA7F86-683C-4139-8F3D-1290D4AE6C8F}"/>
    <dgm:cxn modelId="{B3F66E7E-06BB-41C0-BFD2-B2782872AD03}" type="presOf" srcId="{798E4670-F266-4978-A2DB-2015D5ACF2D4}" destId="{954F5EA3-2093-4615-BF9C-6BD518419693}" srcOrd="1" destOrd="0" presId="urn:microsoft.com/office/officeart/2005/8/layout/cycle4"/>
    <dgm:cxn modelId="{3EDD2938-412A-4304-976D-E138F97171ED}" type="presOf" srcId="{B09D730D-0104-4E1C-815B-7551C6CA5193}" destId="{A585FEE0-9CA7-495C-848E-65488C06EBEB}" srcOrd="0" destOrd="0" presId="urn:microsoft.com/office/officeart/2005/8/layout/cycle4"/>
    <dgm:cxn modelId="{782DA560-E244-48EE-A1C8-1C3601F433F8}" type="presOf" srcId="{F17C4755-9D8D-4EC2-91BE-6DFBCBA59B71}" destId="{13967DF5-CA48-4733-94CF-DC35F5DF28BF}" srcOrd="1" destOrd="0" presId="urn:microsoft.com/office/officeart/2005/8/layout/cycle4"/>
    <dgm:cxn modelId="{D1917613-7D38-443E-A515-80CE71394292}" type="presOf" srcId="{A5D8CC1B-2253-4EBC-9EE3-A3DAE342069A}" destId="{C4FD1B5E-7648-4F5A-8567-0890B3AF5743}" srcOrd="0" destOrd="0" presId="urn:microsoft.com/office/officeart/2005/8/layout/cycle4"/>
    <dgm:cxn modelId="{1F81186A-689C-4299-971E-D175F837D550}" srcId="{A5D8CC1B-2253-4EBC-9EE3-A3DAE342069A}" destId="{ADC33EBB-A75A-4532-878C-4F972059DC70}" srcOrd="2" destOrd="0" parTransId="{B904D27F-1D85-4764-AA7E-A5B0C2466EFD}" sibTransId="{1AB21903-E770-45A6-8C7D-71DDC441CC25}"/>
    <dgm:cxn modelId="{22CCE94D-FC20-4794-A2D8-AE1AB80B2339}" type="presOf" srcId="{18187129-B614-4ADB-9149-4A4E713B63D8}" destId="{75AFC0B9-CB74-4257-BD1F-C9D84555597E}" srcOrd="0" destOrd="0" presId="urn:microsoft.com/office/officeart/2005/8/layout/cycle4"/>
    <dgm:cxn modelId="{1543C8F3-32A1-4EEE-BD3B-77205442A5AE}" srcId="{18187129-B614-4ADB-9149-4A4E713B63D8}" destId="{6865213B-BBBC-4E58-8F3F-0448C710DF47}" srcOrd="0" destOrd="0" parTransId="{31F53369-53BB-4C5B-87AA-8BF3DA181657}" sibTransId="{12A12D5D-F579-47D6-A3CE-47A16905F641}"/>
    <dgm:cxn modelId="{3B556E7E-F035-44F3-9161-982A16311F07}" type="presOf" srcId="{798E4670-F266-4978-A2DB-2015D5ACF2D4}" destId="{E88798DD-8944-4806-9B23-82A9C91E6E29}" srcOrd="0" destOrd="0" presId="urn:microsoft.com/office/officeart/2005/8/layout/cycle4"/>
    <dgm:cxn modelId="{4D468017-B326-4271-B4A7-5B0093973CF4}" type="presOf" srcId="{ADC33EBB-A75A-4532-878C-4F972059DC70}" destId="{416CC15C-559A-45A1-997E-45A14F2BB675}" srcOrd="0" destOrd="0" presId="urn:microsoft.com/office/officeart/2005/8/layout/cycle4"/>
    <dgm:cxn modelId="{7BA2B0F9-8BF0-4896-A740-C635B2FA672A}" srcId="{ADC33EBB-A75A-4532-878C-4F972059DC70}" destId="{73A4F05F-DA57-4128-A7B8-7149DB05FE82}" srcOrd="0" destOrd="0" parTransId="{BC95B842-7C82-47A4-BDA1-6364CC2055C8}" sibTransId="{2973D4A6-6E53-4CCD-9053-F0FEA21B4F9F}"/>
    <dgm:cxn modelId="{21D06B6F-8A2D-4C07-B076-C7F43D7A44B1}" type="presOf" srcId="{7D7E4042-D698-4C69-A390-AF496D31924B}" destId="{B40B0A52-40DB-491E-AB25-7EE06FFE51AA}" srcOrd="0" destOrd="0" presId="urn:microsoft.com/office/officeart/2005/8/layout/cycle4"/>
    <dgm:cxn modelId="{03718605-FD9D-4689-BA00-D4402D958AF2}" srcId="{A5D8CC1B-2253-4EBC-9EE3-A3DAE342069A}" destId="{7D7E4042-D698-4C69-A390-AF496D31924B}" srcOrd="3" destOrd="0" parTransId="{0DC4787D-08C5-4963-BAD5-48E519653F5C}" sibTransId="{2DAD445A-D8EB-4D35-BA01-46F4F28A9AB0}"/>
    <dgm:cxn modelId="{E13991DD-ADDF-49EC-B3A8-BCE94436E556}" type="presOf" srcId="{6865213B-BBBC-4E58-8F3F-0448C710DF47}" destId="{73724876-49D6-4A46-A40D-5238CF3E0EF7}" srcOrd="1" destOrd="0" presId="urn:microsoft.com/office/officeart/2005/8/layout/cycle4"/>
    <dgm:cxn modelId="{F5E9F054-D8AE-49B0-87FD-6848EC09C4C8}" type="presOf" srcId="{73A4F05F-DA57-4128-A7B8-7149DB05FE82}" destId="{22E88EA6-F012-42D2-B463-AFCCCE453CCE}" srcOrd="0" destOrd="0" presId="urn:microsoft.com/office/officeart/2005/8/layout/cycle4"/>
    <dgm:cxn modelId="{003F31BA-CB6F-4C71-A11C-A272EBFBFFDE}" type="presOf" srcId="{F17C4755-9D8D-4EC2-91BE-6DFBCBA59B71}" destId="{559D3829-5633-46C0-A973-5A673F2AD89E}" srcOrd="0" destOrd="0" presId="urn:microsoft.com/office/officeart/2005/8/layout/cycle4"/>
    <dgm:cxn modelId="{5ED438BA-709A-46D4-9CC4-1ABEA504E8F7}" srcId="{A5D8CC1B-2253-4EBC-9EE3-A3DAE342069A}" destId="{B09D730D-0104-4E1C-815B-7551C6CA5193}" srcOrd="1" destOrd="0" parTransId="{4CCF03DF-3FBE-4E45-A329-49B22583E2E9}" sibTransId="{49B0ADA9-96A5-49C5-AB23-39A417995D37}"/>
    <dgm:cxn modelId="{700839CB-99D9-4286-9A01-CC810E027F9D}" srcId="{7D7E4042-D698-4C69-A390-AF496D31924B}" destId="{798E4670-F266-4978-A2DB-2015D5ACF2D4}" srcOrd="0" destOrd="0" parTransId="{12F4195E-37D9-4DBB-A7AA-3D4492BEE494}" sibTransId="{85A454C0-515F-4066-A6D9-576799990423}"/>
    <dgm:cxn modelId="{552A8FEE-5E0A-4915-8499-97FB19747E07}" type="presOf" srcId="{73A4F05F-DA57-4128-A7B8-7149DB05FE82}" destId="{BEDCCD55-86BD-4BD9-BBEC-78BF23048CB0}" srcOrd="1" destOrd="0" presId="urn:microsoft.com/office/officeart/2005/8/layout/cycle4"/>
    <dgm:cxn modelId="{749F3C01-E632-4682-BEC9-39D64DF7DB7A}" type="presParOf" srcId="{C4FD1B5E-7648-4F5A-8567-0890B3AF5743}" destId="{0AA9FF77-10DA-4633-8966-94242A740FBF}" srcOrd="0" destOrd="0" presId="urn:microsoft.com/office/officeart/2005/8/layout/cycle4"/>
    <dgm:cxn modelId="{C0183A80-3071-43D1-8D5A-07578E179FEC}" type="presParOf" srcId="{0AA9FF77-10DA-4633-8966-94242A740FBF}" destId="{A38C2DD5-5445-4AB9-8AD4-CF6C1C8266C3}" srcOrd="0" destOrd="0" presId="urn:microsoft.com/office/officeart/2005/8/layout/cycle4"/>
    <dgm:cxn modelId="{7E1B5953-FEAD-475D-94E6-B46C9599640E}" type="presParOf" srcId="{A38C2DD5-5445-4AB9-8AD4-CF6C1C8266C3}" destId="{0CF4E00A-961F-4C95-8F3C-BF09C5DB9224}" srcOrd="0" destOrd="0" presId="urn:microsoft.com/office/officeart/2005/8/layout/cycle4"/>
    <dgm:cxn modelId="{12F53DCC-D60C-45F3-BF90-2B2FBF3952E0}" type="presParOf" srcId="{A38C2DD5-5445-4AB9-8AD4-CF6C1C8266C3}" destId="{73724876-49D6-4A46-A40D-5238CF3E0EF7}" srcOrd="1" destOrd="0" presId="urn:microsoft.com/office/officeart/2005/8/layout/cycle4"/>
    <dgm:cxn modelId="{78632DF2-DB7F-4EAC-844A-F7E45B6EFA81}" type="presParOf" srcId="{0AA9FF77-10DA-4633-8966-94242A740FBF}" destId="{5934CF1E-5D23-4259-BF33-C2C7FEB61FDA}" srcOrd="1" destOrd="0" presId="urn:microsoft.com/office/officeart/2005/8/layout/cycle4"/>
    <dgm:cxn modelId="{85B2B787-97F8-4AE9-B685-49F5C5938944}" type="presParOf" srcId="{5934CF1E-5D23-4259-BF33-C2C7FEB61FDA}" destId="{559D3829-5633-46C0-A973-5A673F2AD89E}" srcOrd="0" destOrd="0" presId="urn:microsoft.com/office/officeart/2005/8/layout/cycle4"/>
    <dgm:cxn modelId="{D88EBABF-5784-4BD9-A761-679C53326124}" type="presParOf" srcId="{5934CF1E-5D23-4259-BF33-C2C7FEB61FDA}" destId="{13967DF5-CA48-4733-94CF-DC35F5DF28BF}" srcOrd="1" destOrd="0" presId="urn:microsoft.com/office/officeart/2005/8/layout/cycle4"/>
    <dgm:cxn modelId="{7FE38015-057E-4B8F-8A85-CFD456015EE2}" type="presParOf" srcId="{0AA9FF77-10DA-4633-8966-94242A740FBF}" destId="{2F87704B-0C21-41B7-9740-84FC011A02AB}" srcOrd="2" destOrd="0" presId="urn:microsoft.com/office/officeart/2005/8/layout/cycle4"/>
    <dgm:cxn modelId="{65E888B6-C050-4302-993B-27AD1ABD087E}" type="presParOf" srcId="{2F87704B-0C21-41B7-9740-84FC011A02AB}" destId="{22E88EA6-F012-42D2-B463-AFCCCE453CCE}" srcOrd="0" destOrd="0" presId="urn:microsoft.com/office/officeart/2005/8/layout/cycle4"/>
    <dgm:cxn modelId="{F368F38C-097A-4ADF-A65E-BFF750CA6463}" type="presParOf" srcId="{2F87704B-0C21-41B7-9740-84FC011A02AB}" destId="{BEDCCD55-86BD-4BD9-BBEC-78BF23048CB0}" srcOrd="1" destOrd="0" presId="urn:microsoft.com/office/officeart/2005/8/layout/cycle4"/>
    <dgm:cxn modelId="{A03117B3-8417-4A97-B29C-30796987F129}" type="presParOf" srcId="{0AA9FF77-10DA-4633-8966-94242A740FBF}" destId="{D06736C0-4AFA-452D-AEE4-AB2696C4972F}" srcOrd="3" destOrd="0" presId="urn:microsoft.com/office/officeart/2005/8/layout/cycle4"/>
    <dgm:cxn modelId="{5C7BD43F-F34B-46DF-A0B0-15583141BD92}" type="presParOf" srcId="{D06736C0-4AFA-452D-AEE4-AB2696C4972F}" destId="{E88798DD-8944-4806-9B23-82A9C91E6E29}" srcOrd="0" destOrd="0" presId="urn:microsoft.com/office/officeart/2005/8/layout/cycle4"/>
    <dgm:cxn modelId="{47E7BE0A-9CBB-4219-8A27-4D95FA63331A}" type="presParOf" srcId="{D06736C0-4AFA-452D-AEE4-AB2696C4972F}" destId="{954F5EA3-2093-4615-BF9C-6BD518419693}" srcOrd="1" destOrd="0" presId="urn:microsoft.com/office/officeart/2005/8/layout/cycle4"/>
    <dgm:cxn modelId="{255971EF-BA2E-49DD-B183-B7BB258AFD45}" type="presParOf" srcId="{0AA9FF77-10DA-4633-8966-94242A740FBF}" destId="{3DBA9CF5-6B67-4464-8F04-B7CCC669F84F}" srcOrd="4" destOrd="0" presId="urn:microsoft.com/office/officeart/2005/8/layout/cycle4"/>
    <dgm:cxn modelId="{AC7D6E2A-0C14-4E4C-82E1-760C955CA147}" type="presParOf" srcId="{C4FD1B5E-7648-4F5A-8567-0890B3AF5743}" destId="{3893C243-7A4D-446F-AB48-82ADC8969BE1}" srcOrd="1" destOrd="0" presId="urn:microsoft.com/office/officeart/2005/8/layout/cycle4"/>
    <dgm:cxn modelId="{E1A7BD63-6138-4D55-A6CE-4CF3AD9FBFB9}" type="presParOf" srcId="{3893C243-7A4D-446F-AB48-82ADC8969BE1}" destId="{75AFC0B9-CB74-4257-BD1F-C9D84555597E}" srcOrd="0" destOrd="0" presId="urn:microsoft.com/office/officeart/2005/8/layout/cycle4"/>
    <dgm:cxn modelId="{4535356C-B252-417E-91F6-87BC738A8674}" type="presParOf" srcId="{3893C243-7A4D-446F-AB48-82ADC8969BE1}" destId="{A585FEE0-9CA7-495C-848E-65488C06EBEB}" srcOrd="1" destOrd="0" presId="urn:microsoft.com/office/officeart/2005/8/layout/cycle4"/>
    <dgm:cxn modelId="{560654BB-1DC5-41B1-B8A7-BA2569B0FBEF}" type="presParOf" srcId="{3893C243-7A4D-446F-AB48-82ADC8969BE1}" destId="{416CC15C-559A-45A1-997E-45A14F2BB675}" srcOrd="2" destOrd="0" presId="urn:microsoft.com/office/officeart/2005/8/layout/cycle4"/>
    <dgm:cxn modelId="{5FB01D33-EC3E-4DDD-B737-0BB72A978726}" type="presParOf" srcId="{3893C243-7A4D-446F-AB48-82ADC8969BE1}" destId="{B40B0A52-40DB-491E-AB25-7EE06FFE51AA}" srcOrd="3" destOrd="0" presId="urn:microsoft.com/office/officeart/2005/8/layout/cycle4"/>
    <dgm:cxn modelId="{62B4EEB5-82D8-4600-91EF-C898F59D8FDC}" type="presParOf" srcId="{3893C243-7A4D-446F-AB48-82ADC8969BE1}" destId="{757DAF65-1825-4ADC-B65E-89F10CEB8EFE}" srcOrd="4" destOrd="0" presId="urn:microsoft.com/office/officeart/2005/8/layout/cycle4"/>
    <dgm:cxn modelId="{40027FFC-8B5F-41C9-AACB-568D7CA6D5FD}" type="presParOf" srcId="{C4FD1B5E-7648-4F5A-8567-0890B3AF5743}" destId="{4375789B-8B53-4224-8E19-FF61AEEBC7CB}" srcOrd="2" destOrd="0" presId="urn:microsoft.com/office/officeart/2005/8/layout/cycle4"/>
    <dgm:cxn modelId="{7F796107-F30B-4A0D-8CA1-E9BF030E3439}" type="presParOf" srcId="{C4FD1B5E-7648-4F5A-8567-0890B3AF5743}" destId="{9F62F620-229C-4E87-ABE9-714906BB502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3FC672-075E-4C94-BD8F-BB2D375EFD20}"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en-US"/>
        </a:p>
      </dgm:t>
    </dgm:pt>
    <dgm:pt modelId="{1C4D1164-A35A-4702-9EEE-BB043A2E8D68}">
      <dgm:prSet phldrT="[Text]"/>
      <dgm:spPr>
        <a:solidFill>
          <a:schemeClr val="accent1"/>
        </a:solidFill>
      </dgm:spPr>
      <dgm:t>
        <a:bodyPr/>
        <a:lstStyle/>
        <a:p>
          <a:r>
            <a:rPr lang="en-US" dirty="0" smtClean="0">
              <a:solidFill>
                <a:schemeClr val="bg1"/>
              </a:solidFill>
            </a:rPr>
            <a:t>1. Edited Assortment</a:t>
          </a:r>
          <a:endParaRPr lang="en-US" dirty="0">
            <a:solidFill>
              <a:schemeClr val="bg1"/>
            </a:solidFill>
          </a:endParaRPr>
        </a:p>
      </dgm:t>
    </dgm:pt>
    <dgm:pt modelId="{22C0441D-E3C6-4B2C-84D6-346A227A0A28}" type="parTrans" cxnId="{DD42BBDC-FFE1-4C41-ABAA-19A646EE256D}">
      <dgm:prSet/>
      <dgm:spPr/>
      <dgm:t>
        <a:bodyPr/>
        <a:lstStyle/>
        <a:p>
          <a:endParaRPr lang="en-US"/>
        </a:p>
      </dgm:t>
    </dgm:pt>
    <dgm:pt modelId="{41652C2E-4332-4927-9B9A-20521B22022C}" type="sibTrans" cxnId="{DD42BBDC-FFE1-4C41-ABAA-19A646EE256D}">
      <dgm:prSet/>
      <dgm:spPr>
        <a:ln>
          <a:solidFill>
            <a:schemeClr val="accent6"/>
          </a:solidFill>
        </a:ln>
      </dgm:spPr>
      <dgm:t>
        <a:bodyPr/>
        <a:lstStyle/>
        <a:p>
          <a:endParaRPr lang="en-US"/>
        </a:p>
      </dgm:t>
    </dgm:pt>
    <dgm:pt modelId="{9003B107-68F8-436F-921E-271A5EF359DD}">
      <dgm:prSet phldrT="[Text]"/>
      <dgm:spPr>
        <a:solidFill>
          <a:schemeClr val="tx2"/>
        </a:solidFill>
      </dgm:spPr>
      <dgm:t>
        <a:bodyPr/>
        <a:lstStyle/>
        <a:p>
          <a:r>
            <a:rPr lang="en-US" dirty="0" smtClean="0"/>
            <a:t>2. Exclusives</a:t>
          </a:r>
          <a:endParaRPr lang="en-US" dirty="0"/>
        </a:p>
      </dgm:t>
    </dgm:pt>
    <dgm:pt modelId="{02CB2EC3-224B-4894-861A-E64E7BD52E3E}" type="parTrans" cxnId="{9D842E99-0DA5-4559-B0EF-563ED22A44FF}">
      <dgm:prSet/>
      <dgm:spPr/>
      <dgm:t>
        <a:bodyPr/>
        <a:lstStyle/>
        <a:p>
          <a:endParaRPr lang="en-US"/>
        </a:p>
      </dgm:t>
    </dgm:pt>
    <dgm:pt modelId="{9D0D3DAC-AE58-457E-8A48-59DC139C0A2B}" type="sibTrans" cxnId="{9D842E99-0DA5-4559-B0EF-563ED22A44FF}">
      <dgm:prSet/>
      <dgm:spPr>
        <a:ln>
          <a:solidFill>
            <a:schemeClr val="accent6"/>
          </a:solidFill>
        </a:ln>
      </dgm:spPr>
      <dgm:t>
        <a:bodyPr/>
        <a:lstStyle/>
        <a:p>
          <a:endParaRPr lang="en-US"/>
        </a:p>
      </dgm:t>
    </dgm:pt>
    <dgm:pt modelId="{8262D7CA-35CF-4CA5-8A0E-F968168D2EFC}">
      <dgm:prSet phldrT="[Text]"/>
      <dgm:spPr>
        <a:solidFill>
          <a:schemeClr val="accent6"/>
        </a:solidFill>
      </dgm:spPr>
      <dgm:t>
        <a:bodyPr/>
        <a:lstStyle/>
        <a:p>
          <a:r>
            <a:rPr lang="en-US" dirty="0" smtClean="0"/>
            <a:t>3. Local</a:t>
          </a:r>
          <a:endParaRPr lang="en-US" dirty="0"/>
        </a:p>
      </dgm:t>
    </dgm:pt>
    <dgm:pt modelId="{DBC83268-04E8-401D-A1A0-CC2CF0179D51}" type="parTrans" cxnId="{44C8BDE0-F63F-4780-A621-7C9A3995A631}">
      <dgm:prSet/>
      <dgm:spPr/>
      <dgm:t>
        <a:bodyPr/>
        <a:lstStyle/>
        <a:p>
          <a:endParaRPr lang="en-US"/>
        </a:p>
      </dgm:t>
    </dgm:pt>
    <dgm:pt modelId="{EBAAA73B-8A6F-4910-AC3A-FC221208F9A5}" type="sibTrans" cxnId="{44C8BDE0-F63F-4780-A621-7C9A3995A631}">
      <dgm:prSet/>
      <dgm:spPr>
        <a:ln>
          <a:solidFill>
            <a:schemeClr val="accent6"/>
          </a:solidFill>
        </a:ln>
      </dgm:spPr>
      <dgm:t>
        <a:bodyPr/>
        <a:lstStyle/>
        <a:p>
          <a:endParaRPr lang="en-US"/>
        </a:p>
      </dgm:t>
    </dgm:pt>
    <dgm:pt modelId="{1DFEDCEA-F56A-4EBB-8FB8-6EFAC9A12C12}">
      <dgm:prSet phldrT="[Text]"/>
      <dgm:spPr>
        <a:solidFill>
          <a:schemeClr val="accent5"/>
        </a:solidFill>
      </dgm:spPr>
      <dgm:t>
        <a:bodyPr/>
        <a:lstStyle/>
        <a:p>
          <a:r>
            <a:rPr lang="en-US" dirty="0" smtClean="0">
              <a:solidFill>
                <a:schemeClr val="tx1"/>
              </a:solidFill>
            </a:rPr>
            <a:t>4. Loyalty / Reward</a:t>
          </a:r>
          <a:endParaRPr lang="en-US" dirty="0">
            <a:solidFill>
              <a:schemeClr val="tx1"/>
            </a:solidFill>
          </a:endParaRPr>
        </a:p>
      </dgm:t>
    </dgm:pt>
    <dgm:pt modelId="{F5A7B937-E1CC-4477-B9CD-C160AF76DAF7}" type="parTrans" cxnId="{4B75D81D-0EF5-4711-995B-605B5C46470D}">
      <dgm:prSet/>
      <dgm:spPr/>
      <dgm:t>
        <a:bodyPr/>
        <a:lstStyle/>
        <a:p>
          <a:endParaRPr lang="en-US"/>
        </a:p>
      </dgm:t>
    </dgm:pt>
    <dgm:pt modelId="{B72AF942-EC06-4DF9-AC0F-D0EFF594052A}" type="sibTrans" cxnId="{4B75D81D-0EF5-4711-995B-605B5C46470D}">
      <dgm:prSet/>
      <dgm:spPr>
        <a:ln>
          <a:solidFill>
            <a:schemeClr val="accent6"/>
          </a:solidFill>
        </a:ln>
      </dgm:spPr>
      <dgm:t>
        <a:bodyPr/>
        <a:lstStyle/>
        <a:p>
          <a:endParaRPr lang="en-US"/>
        </a:p>
      </dgm:t>
    </dgm:pt>
    <dgm:pt modelId="{39FFD678-AB08-4C9A-9CDB-09AA8D2CA531}">
      <dgm:prSet phldrT="[Text]"/>
      <dgm:spPr>
        <a:solidFill>
          <a:schemeClr val="accent2"/>
        </a:solidFill>
      </dgm:spPr>
      <dgm:t>
        <a:bodyPr/>
        <a:lstStyle/>
        <a:p>
          <a:r>
            <a:rPr lang="en-US" dirty="0" smtClean="0"/>
            <a:t>5. Targeted (Predictive)</a:t>
          </a:r>
          <a:endParaRPr lang="en-US" dirty="0"/>
        </a:p>
      </dgm:t>
    </dgm:pt>
    <dgm:pt modelId="{00CBEE1A-0DC2-4503-8B18-EBEB39914B72}" type="parTrans" cxnId="{E5BFAAA4-B3C6-4BE1-B93A-C24DD66D8A49}">
      <dgm:prSet/>
      <dgm:spPr/>
      <dgm:t>
        <a:bodyPr/>
        <a:lstStyle/>
        <a:p>
          <a:endParaRPr lang="en-US"/>
        </a:p>
      </dgm:t>
    </dgm:pt>
    <dgm:pt modelId="{A170F81A-E0B5-4E2E-B4B4-EACF6E45A3E4}" type="sibTrans" cxnId="{E5BFAAA4-B3C6-4BE1-B93A-C24DD66D8A49}">
      <dgm:prSet/>
      <dgm:spPr>
        <a:ln>
          <a:solidFill>
            <a:schemeClr val="accent6"/>
          </a:solidFill>
        </a:ln>
      </dgm:spPr>
      <dgm:t>
        <a:bodyPr/>
        <a:lstStyle/>
        <a:p>
          <a:endParaRPr lang="en-US"/>
        </a:p>
      </dgm:t>
    </dgm:pt>
    <dgm:pt modelId="{C6FE848E-6B5B-4E42-B7B5-46EE1D7CD0C7}" type="pres">
      <dgm:prSet presAssocID="{C03FC672-075E-4C94-BD8F-BB2D375EFD20}" presName="cycle" presStyleCnt="0">
        <dgm:presLayoutVars>
          <dgm:dir/>
          <dgm:resizeHandles val="exact"/>
        </dgm:presLayoutVars>
      </dgm:prSet>
      <dgm:spPr/>
      <dgm:t>
        <a:bodyPr/>
        <a:lstStyle/>
        <a:p>
          <a:endParaRPr lang="en-US"/>
        </a:p>
      </dgm:t>
    </dgm:pt>
    <dgm:pt modelId="{5F2F7843-42C9-4C16-963F-9A1D33CD8F05}" type="pres">
      <dgm:prSet presAssocID="{1C4D1164-A35A-4702-9EEE-BB043A2E8D68}" presName="node" presStyleLbl="node1" presStyleIdx="0" presStyleCnt="5">
        <dgm:presLayoutVars>
          <dgm:bulletEnabled val="1"/>
        </dgm:presLayoutVars>
      </dgm:prSet>
      <dgm:spPr/>
      <dgm:t>
        <a:bodyPr/>
        <a:lstStyle/>
        <a:p>
          <a:endParaRPr lang="en-US"/>
        </a:p>
      </dgm:t>
    </dgm:pt>
    <dgm:pt modelId="{FB1AC634-EA3B-4B7A-9162-D2CC2E089FF0}" type="pres">
      <dgm:prSet presAssocID="{1C4D1164-A35A-4702-9EEE-BB043A2E8D68}" presName="spNode" presStyleCnt="0"/>
      <dgm:spPr/>
    </dgm:pt>
    <dgm:pt modelId="{67BEB025-FEB1-4611-89D5-52B590AA2645}" type="pres">
      <dgm:prSet presAssocID="{41652C2E-4332-4927-9B9A-20521B22022C}" presName="sibTrans" presStyleLbl="sibTrans1D1" presStyleIdx="0" presStyleCnt="5"/>
      <dgm:spPr/>
      <dgm:t>
        <a:bodyPr/>
        <a:lstStyle/>
        <a:p>
          <a:endParaRPr lang="en-US"/>
        </a:p>
      </dgm:t>
    </dgm:pt>
    <dgm:pt modelId="{943A164F-BEA4-4D12-AC08-AF32AC714D86}" type="pres">
      <dgm:prSet presAssocID="{9003B107-68F8-436F-921E-271A5EF359DD}" presName="node" presStyleLbl="node1" presStyleIdx="1" presStyleCnt="5">
        <dgm:presLayoutVars>
          <dgm:bulletEnabled val="1"/>
        </dgm:presLayoutVars>
      </dgm:prSet>
      <dgm:spPr/>
      <dgm:t>
        <a:bodyPr/>
        <a:lstStyle/>
        <a:p>
          <a:endParaRPr lang="en-US"/>
        </a:p>
      </dgm:t>
    </dgm:pt>
    <dgm:pt modelId="{EC4C16B5-B10D-4D9D-9709-424DEF6D1369}" type="pres">
      <dgm:prSet presAssocID="{9003B107-68F8-436F-921E-271A5EF359DD}" presName="spNode" presStyleCnt="0"/>
      <dgm:spPr/>
    </dgm:pt>
    <dgm:pt modelId="{306D4C56-054C-4227-90E3-556BD35C4C4B}" type="pres">
      <dgm:prSet presAssocID="{9D0D3DAC-AE58-457E-8A48-59DC139C0A2B}" presName="sibTrans" presStyleLbl="sibTrans1D1" presStyleIdx="1" presStyleCnt="5"/>
      <dgm:spPr/>
      <dgm:t>
        <a:bodyPr/>
        <a:lstStyle/>
        <a:p>
          <a:endParaRPr lang="en-US"/>
        </a:p>
      </dgm:t>
    </dgm:pt>
    <dgm:pt modelId="{519934F1-8621-4683-999C-52BAEA51190D}" type="pres">
      <dgm:prSet presAssocID="{8262D7CA-35CF-4CA5-8A0E-F968168D2EFC}" presName="node" presStyleLbl="node1" presStyleIdx="2" presStyleCnt="5">
        <dgm:presLayoutVars>
          <dgm:bulletEnabled val="1"/>
        </dgm:presLayoutVars>
      </dgm:prSet>
      <dgm:spPr/>
      <dgm:t>
        <a:bodyPr/>
        <a:lstStyle/>
        <a:p>
          <a:endParaRPr lang="en-US"/>
        </a:p>
      </dgm:t>
    </dgm:pt>
    <dgm:pt modelId="{82E56758-7490-4C1F-B8D3-90E4A09E3C8D}" type="pres">
      <dgm:prSet presAssocID="{8262D7CA-35CF-4CA5-8A0E-F968168D2EFC}" presName="spNode" presStyleCnt="0"/>
      <dgm:spPr/>
    </dgm:pt>
    <dgm:pt modelId="{D715CC88-3D04-4515-B73D-3E0B52362CF3}" type="pres">
      <dgm:prSet presAssocID="{EBAAA73B-8A6F-4910-AC3A-FC221208F9A5}" presName="sibTrans" presStyleLbl="sibTrans1D1" presStyleIdx="2" presStyleCnt="5"/>
      <dgm:spPr/>
      <dgm:t>
        <a:bodyPr/>
        <a:lstStyle/>
        <a:p>
          <a:endParaRPr lang="en-US"/>
        </a:p>
      </dgm:t>
    </dgm:pt>
    <dgm:pt modelId="{999E193C-2C50-46DE-8AEC-0B95AEA41209}" type="pres">
      <dgm:prSet presAssocID="{1DFEDCEA-F56A-4EBB-8FB8-6EFAC9A12C12}" presName="node" presStyleLbl="node1" presStyleIdx="3" presStyleCnt="5">
        <dgm:presLayoutVars>
          <dgm:bulletEnabled val="1"/>
        </dgm:presLayoutVars>
      </dgm:prSet>
      <dgm:spPr/>
      <dgm:t>
        <a:bodyPr/>
        <a:lstStyle/>
        <a:p>
          <a:endParaRPr lang="en-US"/>
        </a:p>
      </dgm:t>
    </dgm:pt>
    <dgm:pt modelId="{D613D61F-56EF-4CD0-97B3-2A7EA7BA1ACE}" type="pres">
      <dgm:prSet presAssocID="{1DFEDCEA-F56A-4EBB-8FB8-6EFAC9A12C12}" presName="spNode" presStyleCnt="0"/>
      <dgm:spPr/>
    </dgm:pt>
    <dgm:pt modelId="{98607723-A74F-4B1B-BE8D-7988DD8AEE96}" type="pres">
      <dgm:prSet presAssocID="{B72AF942-EC06-4DF9-AC0F-D0EFF594052A}" presName="sibTrans" presStyleLbl="sibTrans1D1" presStyleIdx="3" presStyleCnt="5"/>
      <dgm:spPr/>
      <dgm:t>
        <a:bodyPr/>
        <a:lstStyle/>
        <a:p>
          <a:endParaRPr lang="en-US"/>
        </a:p>
      </dgm:t>
    </dgm:pt>
    <dgm:pt modelId="{53391E5A-583E-4A1F-80BC-6C864F69B8C1}" type="pres">
      <dgm:prSet presAssocID="{39FFD678-AB08-4C9A-9CDB-09AA8D2CA531}" presName="node" presStyleLbl="node1" presStyleIdx="4" presStyleCnt="5">
        <dgm:presLayoutVars>
          <dgm:bulletEnabled val="1"/>
        </dgm:presLayoutVars>
      </dgm:prSet>
      <dgm:spPr/>
      <dgm:t>
        <a:bodyPr/>
        <a:lstStyle/>
        <a:p>
          <a:endParaRPr lang="en-US"/>
        </a:p>
      </dgm:t>
    </dgm:pt>
    <dgm:pt modelId="{7D392FFE-0154-4A8A-84BB-94D92BA9FAAB}" type="pres">
      <dgm:prSet presAssocID="{39FFD678-AB08-4C9A-9CDB-09AA8D2CA531}" presName="spNode" presStyleCnt="0"/>
      <dgm:spPr/>
    </dgm:pt>
    <dgm:pt modelId="{98D03B87-E3AA-4F00-BA87-C93D4A6937E9}" type="pres">
      <dgm:prSet presAssocID="{A170F81A-E0B5-4E2E-B4B4-EACF6E45A3E4}" presName="sibTrans" presStyleLbl="sibTrans1D1" presStyleIdx="4" presStyleCnt="5"/>
      <dgm:spPr/>
      <dgm:t>
        <a:bodyPr/>
        <a:lstStyle/>
        <a:p>
          <a:endParaRPr lang="en-US"/>
        </a:p>
      </dgm:t>
    </dgm:pt>
  </dgm:ptLst>
  <dgm:cxnLst>
    <dgm:cxn modelId="{E5BFAAA4-B3C6-4BE1-B93A-C24DD66D8A49}" srcId="{C03FC672-075E-4C94-BD8F-BB2D375EFD20}" destId="{39FFD678-AB08-4C9A-9CDB-09AA8D2CA531}" srcOrd="4" destOrd="0" parTransId="{00CBEE1A-0DC2-4503-8B18-EBEB39914B72}" sibTransId="{A170F81A-E0B5-4E2E-B4B4-EACF6E45A3E4}"/>
    <dgm:cxn modelId="{50880446-CEE8-4F07-8A32-091E32D16038}" type="presOf" srcId="{C03FC672-075E-4C94-BD8F-BB2D375EFD20}" destId="{C6FE848E-6B5B-4E42-B7B5-46EE1D7CD0C7}" srcOrd="0" destOrd="0" presId="urn:microsoft.com/office/officeart/2005/8/layout/cycle5"/>
    <dgm:cxn modelId="{6E1B6758-9C66-4E7B-B7CA-522461FF45D6}" type="presOf" srcId="{1DFEDCEA-F56A-4EBB-8FB8-6EFAC9A12C12}" destId="{999E193C-2C50-46DE-8AEC-0B95AEA41209}" srcOrd="0" destOrd="0" presId="urn:microsoft.com/office/officeart/2005/8/layout/cycle5"/>
    <dgm:cxn modelId="{44C8BDE0-F63F-4780-A621-7C9A3995A631}" srcId="{C03FC672-075E-4C94-BD8F-BB2D375EFD20}" destId="{8262D7CA-35CF-4CA5-8A0E-F968168D2EFC}" srcOrd="2" destOrd="0" parTransId="{DBC83268-04E8-401D-A1A0-CC2CF0179D51}" sibTransId="{EBAAA73B-8A6F-4910-AC3A-FC221208F9A5}"/>
    <dgm:cxn modelId="{DD42BBDC-FFE1-4C41-ABAA-19A646EE256D}" srcId="{C03FC672-075E-4C94-BD8F-BB2D375EFD20}" destId="{1C4D1164-A35A-4702-9EEE-BB043A2E8D68}" srcOrd="0" destOrd="0" parTransId="{22C0441D-E3C6-4B2C-84D6-346A227A0A28}" sibTransId="{41652C2E-4332-4927-9B9A-20521B22022C}"/>
    <dgm:cxn modelId="{9D842E99-0DA5-4559-B0EF-563ED22A44FF}" srcId="{C03FC672-075E-4C94-BD8F-BB2D375EFD20}" destId="{9003B107-68F8-436F-921E-271A5EF359DD}" srcOrd="1" destOrd="0" parTransId="{02CB2EC3-224B-4894-861A-E64E7BD52E3E}" sibTransId="{9D0D3DAC-AE58-457E-8A48-59DC139C0A2B}"/>
    <dgm:cxn modelId="{31F602FB-0CAD-4260-9847-C7609AC7ECB3}" type="presOf" srcId="{A170F81A-E0B5-4E2E-B4B4-EACF6E45A3E4}" destId="{98D03B87-E3AA-4F00-BA87-C93D4A6937E9}" srcOrd="0" destOrd="0" presId="urn:microsoft.com/office/officeart/2005/8/layout/cycle5"/>
    <dgm:cxn modelId="{4B75D81D-0EF5-4711-995B-605B5C46470D}" srcId="{C03FC672-075E-4C94-BD8F-BB2D375EFD20}" destId="{1DFEDCEA-F56A-4EBB-8FB8-6EFAC9A12C12}" srcOrd="3" destOrd="0" parTransId="{F5A7B937-E1CC-4477-B9CD-C160AF76DAF7}" sibTransId="{B72AF942-EC06-4DF9-AC0F-D0EFF594052A}"/>
    <dgm:cxn modelId="{0D718DAF-4722-4054-979C-53FEA030319B}" type="presOf" srcId="{1C4D1164-A35A-4702-9EEE-BB043A2E8D68}" destId="{5F2F7843-42C9-4C16-963F-9A1D33CD8F05}" srcOrd="0" destOrd="0" presId="urn:microsoft.com/office/officeart/2005/8/layout/cycle5"/>
    <dgm:cxn modelId="{3BCC0249-F80B-4018-A708-1735CA7FB7B6}" type="presOf" srcId="{EBAAA73B-8A6F-4910-AC3A-FC221208F9A5}" destId="{D715CC88-3D04-4515-B73D-3E0B52362CF3}" srcOrd="0" destOrd="0" presId="urn:microsoft.com/office/officeart/2005/8/layout/cycle5"/>
    <dgm:cxn modelId="{6A5CCC37-051E-43E5-A244-7BEE818D3E80}" type="presOf" srcId="{39FFD678-AB08-4C9A-9CDB-09AA8D2CA531}" destId="{53391E5A-583E-4A1F-80BC-6C864F69B8C1}" srcOrd="0" destOrd="0" presId="urn:microsoft.com/office/officeart/2005/8/layout/cycle5"/>
    <dgm:cxn modelId="{4ACC91DF-48D0-44AD-AEB2-41898110E137}" type="presOf" srcId="{41652C2E-4332-4927-9B9A-20521B22022C}" destId="{67BEB025-FEB1-4611-89D5-52B590AA2645}" srcOrd="0" destOrd="0" presId="urn:microsoft.com/office/officeart/2005/8/layout/cycle5"/>
    <dgm:cxn modelId="{ACA306FD-EED5-4AA8-905B-58D42E617594}" type="presOf" srcId="{9003B107-68F8-436F-921E-271A5EF359DD}" destId="{943A164F-BEA4-4D12-AC08-AF32AC714D86}" srcOrd="0" destOrd="0" presId="urn:microsoft.com/office/officeart/2005/8/layout/cycle5"/>
    <dgm:cxn modelId="{8D802802-08FC-456D-9CB9-6E2EEB5C10F0}" type="presOf" srcId="{B72AF942-EC06-4DF9-AC0F-D0EFF594052A}" destId="{98607723-A74F-4B1B-BE8D-7988DD8AEE96}" srcOrd="0" destOrd="0" presId="urn:microsoft.com/office/officeart/2005/8/layout/cycle5"/>
    <dgm:cxn modelId="{DFE1576E-611C-4316-B0E3-1B4AE74DA1F0}" type="presOf" srcId="{8262D7CA-35CF-4CA5-8A0E-F968168D2EFC}" destId="{519934F1-8621-4683-999C-52BAEA51190D}" srcOrd="0" destOrd="0" presId="urn:microsoft.com/office/officeart/2005/8/layout/cycle5"/>
    <dgm:cxn modelId="{455E97B0-7E52-4F6E-A7A4-793439CE46BE}" type="presOf" srcId="{9D0D3DAC-AE58-457E-8A48-59DC139C0A2B}" destId="{306D4C56-054C-4227-90E3-556BD35C4C4B}" srcOrd="0" destOrd="0" presId="urn:microsoft.com/office/officeart/2005/8/layout/cycle5"/>
    <dgm:cxn modelId="{8AD51815-6EF7-4CB0-8C10-69EA74F71FDB}" type="presParOf" srcId="{C6FE848E-6B5B-4E42-B7B5-46EE1D7CD0C7}" destId="{5F2F7843-42C9-4C16-963F-9A1D33CD8F05}" srcOrd="0" destOrd="0" presId="urn:microsoft.com/office/officeart/2005/8/layout/cycle5"/>
    <dgm:cxn modelId="{44C4C45C-853B-4198-A497-B726E7DABC9B}" type="presParOf" srcId="{C6FE848E-6B5B-4E42-B7B5-46EE1D7CD0C7}" destId="{FB1AC634-EA3B-4B7A-9162-D2CC2E089FF0}" srcOrd="1" destOrd="0" presId="urn:microsoft.com/office/officeart/2005/8/layout/cycle5"/>
    <dgm:cxn modelId="{E92C9A90-E8CF-45C2-AEBA-7CEC87E57B3F}" type="presParOf" srcId="{C6FE848E-6B5B-4E42-B7B5-46EE1D7CD0C7}" destId="{67BEB025-FEB1-4611-89D5-52B590AA2645}" srcOrd="2" destOrd="0" presId="urn:microsoft.com/office/officeart/2005/8/layout/cycle5"/>
    <dgm:cxn modelId="{1B0F87F1-31E2-46EC-A420-E55CE20DF37E}" type="presParOf" srcId="{C6FE848E-6B5B-4E42-B7B5-46EE1D7CD0C7}" destId="{943A164F-BEA4-4D12-AC08-AF32AC714D86}" srcOrd="3" destOrd="0" presId="urn:microsoft.com/office/officeart/2005/8/layout/cycle5"/>
    <dgm:cxn modelId="{12578CFC-5712-440A-964F-7214183FA261}" type="presParOf" srcId="{C6FE848E-6B5B-4E42-B7B5-46EE1D7CD0C7}" destId="{EC4C16B5-B10D-4D9D-9709-424DEF6D1369}" srcOrd="4" destOrd="0" presId="urn:microsoft.com/office/officeart/2005/8/layout/cycle5"/>
    <dgm:cxn modelId="{5C67DEEE-8AB9-4B44-B707-3399E262B2CE}" type="presParOf" srcId="{C6FE848E-6B5B-4E42-B7B5-46EE1D7CD0C7}" destId="{306D4C56-054C-4227-90E3-556BD35C4C4B}" srcOrd="5" destOrd="0" presId="urn:microsoft.com/office/officeart/2005/8/layout/cycle5"/>
    <dgm:cxn modelId="{FA12E499-83DF-4901-B9ED-7B62F11D0114}" type="presParOf" srcId="{C6FE848E-6B5B-4E42-B7B5-46EE1D7CD0C7}" destId="{519934F1-8621-4683-999C-52BAEA51190D}" srcOrd="6" destOrd="0" presId="urn:microsoft.com/office/officeart/2005/8/layout/cycle5"/>
    <dgm:cxn modelId="{21867896-92F4-4D46-908F-5A84F1925879}" type="presParOf" srcId="{C6FE848E-6B5B-4E42-B7B5-46EE1D7CD0C7}" destId="{82E56758-7490-4C1F-B8D3-90E4A09E3C8D}" srcOrd="7" destOrd="0" presId="urn:microsoft.com/office/officeart/2005/8/layout/cycle5"/>
    <dgm:cxn modelId="{789B4D96-01E3-4E8A-8C91-679B68D908A5}" type="presParOf" srcId="{C6FE848E-6B5B-4E42-B7B5-46EE1D7CD0C7}" destId="{D715CC88-3D04-4515-B73D-3E0B52362CF3}" srcOrd="8" destOrd="0" presId="urn:microsoft.com/office/officeart/2005/8/layout/cycle5"/>
    <dgm:cxn modelId="{B9916344-ABED-48F1-B777-BE400309AA93}" type="presParOf" srcId="{C6FE848E-6B5B-4E42-B7B5-46EE1D7CD0C7}" destId="{999E193C-2C50-46DE-8AEC-0B95AEA41209}" srcOrd="9" destOrd="0" presId="urn:microsoft.com/office/officeart/2005/8/layout/cycle5"/>
    <dgm:cxn modelId="{8EEEAD40-E70F-4C29-948C-2688ED411000}" type="presParOf" srcId="{C6FE848E-6B5B-4E42-B7B5-46EE1D7CD0C7}" destId="{D613D61F-56EF-4CD0-97B3-2A7EA7BA1ACE}" srcOrd="10" destOrd="0" presId="urn:microsoft.com/office/officeart/2005/8/layout/cycle5"/>
    <dgm:cxn modelId="{624DFE7D-D39F-4A05-9356-F06496058BD6}" type="presParOf" srcId="{C6FE848E-6B5B-4E42-B7B5-46EE1D7CD0C7}" destId="{98607723-A74F-4B1B-BE8D-7988DD8AEE96}" srcOrd="11" destOrd="0" presId="urn:microsoft.com/office/officeart/2005/8/layout/cycle5"/>
    <dgm:cxn modelId="{C91D5B6F-06E7-4323-ACC1-2054CE0267C8}" type="presParOf" srcId="{C6FE848E-6B5B-4E42-B7B5-46EE1D7CD0C7}" destId="{53391E5A-583E-4A1F-80BC-6C864F69B8C1}" srcOrd="12" destOrd="0" presId="urn:microsoft.com/office/officeart/2005/8/layout/cycle5"/>
    <dgm:cxn modelId="{FD9600A4-798F-442E-9EC3-36838DE72319}" type="presParOf" srcId="{C6FE848E-6B5B-4E42-B7B5-46EE1D7CD0C7}" destId="{7D392FFE-0154-4A8A-84BB-94D92BA9FAAB}" srcOrd="13" destOrd="0" presId="urn:microsoft.com/office/officeart/2005/8/layout/cycle5"/>
    <dgm:cxn modelId="{90CE4D48-3751-4CD4-807F-2494C124FDB9}" type="presParOf" srcId="{C6FE848E-6B5B-4E42-B7B5-46EE1D7CD0C7}" destId="{98D03B87-E3AA-4F00-BA87-C93D4A6937E9}"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0BF779-AB9B-4B42-B161-07ACF79C61D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BAF8655-2BC4-4B81-BB12-BFFEFA049C68}">
      <dgm:prSet phldrT="[Text]"/>
      <dgm:spPr/>
      <dgm:t>
        <a:bodyPr/>
        <a:lstStyle/>
        <a:p>
          <a:r>
            <a:rPr lang="en-US" dirty="0" smtClean="0"/>
            <a:t>Category</a:t>
          </a:r>
        </a:p>
        <a:p>
          <a:r>
            <a:rPr lang="en-US" dirty="0" smtClean="0"/>
            <a:t>v</a:t>
          </a:r>
        </a:p>
        <a:p>
          <a:r>
            <a:rPr lang="en-US" dirty="0" smtClean="0"/>
            <a:t>Store</a:t>
          </a:r>
          <a:endParaRPr lang="en-US" dirty="0"/>
        </a:p>
      </dgm:t>
    </dgm:pt>
    <dgm:pt modelId="{8C140FC2-21E2-42D3-BA0A-EF95C34A7318}" type="parTrans" cxnId="{325B6ED6-99AC-49EE-81A1-B7B88D7C2230}">
      <dgm:prSet/>
      <dgm:spPr/>
      <dgm:t>
        <a:bodyPr/>
        <a:lstStyle/>
        <a:p>
          <a:endParaRPr lang="en-US"/>
        </a:p>
      </dgm:t>
    </dgm:pt>
    <dgm:pt modelId="{8BE9319A-3C99-4BE7-9906-A770A3722124}" type="sibTrans" cxnId="{325B6ED6-99AC-49EE-81A1-B7B88D7C2230}">
      <dgm:prSet/>
      <dgm:spPr/>
      <dgm:t>
        <a:bodyPr/>
        <a:lstStyle/>
        <a:p>
          <a:endParaRPr lang="en-US"/>
        </a:p>
      </dgm:t>
    </dgm:pt>
    <dgm:pt modelId="{5EA50612-271C-45AD-A62B-5E688B872E4E}">
      <dgm:prSet phldrT="[Text]"/>
      <dgm:spPr/>
      <dgm:t>
        <a:bodyPr/>
        <a:lstStyle/>
        <a:p>
          <a:r>
            <a:rPr lang="en-US" dirty="0" smtClean="0"/>
            <a:t>Categories now less relevant than the service you receive</a:t>
          </a:r>
          <a:endParaRPr lang="en-US" dirty="0"/>
        </a:p>
      </dgm:t>
    </dgm:pt>
    <dgm:pt modelId="{37E1C3CC-21B3-4EA4-AB33-754FADEE92E5}" type="parTrans" cxnId="{AE546DBE-3462-4E66-8F2D-0E0BF20C54A9}">
      <dgm:prSet/>
      <dgm:spPr/>
      <dgm:t>
        <a:bodyPr/>
        <a:lstStyle/>
        <a:p>
          <a:endParaRPr lang="en-US"/>
        </a:p>
      </dgm:t>
    </dgm:pt>
    <dgm:pt modelId="{A04D8028-74F0-4858-B9C1-337EDB469D0A}" type="sibTrans" cxnId="{AE546DBE-3462-4E66-8F2D-0E0BF20C54A9}">
      <dgm:prSet/>
      <dgm:spPr/>
      <dgm:t>
        <a:bodyPr/>
        <a:lstStyle/>
        <a:p>
          <a:endParaRPr lang="en-US"/>
        </a:p>
      </dgm:t>
    </dgm:pt>
    <dgm:pt modelId="{5BCF31A2-36FB-46F3-81E8-218FBD995F61}">
      <dgm:prSet phldrT="[Text]"/>
      <dgm:spPr/>
      <dgm:t>
        <a:bodyPr/>
        <a:lstStyle/>
        <a:p>
          <a:r>
            <a:rPr lang="en-US" dirty="0" smtClean="0"/>
            <a:t>Marketing</a:t>
          </a:r>
        </a:p>
        <a:p>
          <a:r>
            <a:rPr lang="en-US" dirty="0" smtClean="0"/>
            <a:t>v</a:t>
          </a:r>
        </a:p>
        <a:p>
          <a:r>
            <a:rPr lang="en-US" dirty="0" smtClean="0"/>
            <a:t>Activation</a:t>
          </a:r>
        </a:p>
      </dgm:t>
    </dgm:pt>
    <dgm:pt modelId="{DA6E2633-D88E-4140-8D08-D99453F323E8}" type="parTrans" cxnId="{9E8BBD23-D063-4A7E-A3EF-4A62DB14CFBF}">
      <dgm:prSet/>
      <dgm:spPr/>
      <dgm:t>
        <a:bodyPr/>
        <a:lstStyle/>
        <a:p>
          <a:endParaRPr lang="en-US"/>
        </a:p>
      </dgm:t>
    </dgm:pt>
    <dgm:pt modelId="{32B08243-1E76-4831-AAE7-AC314D2D9877}" type="sibTrans" cxnId="{9E8BBD23-D063-4A7E-A3EF-4A62DB14CFBF}">
      <dgm:prSet/>
      <dgm:spPr/>
      <dgm:t>
        <a:bodyPr/>
        <a:lstStyle/>
        <a:p>
          <a:endParaRPr lang="en-US"/>
        </a:p>
      </dgm:t>
    </dgm:pt>
    <dgm:pt modelId="{66516610-66CF-40F2-B97C-F59072E411FF}">
      <dgm:prSet phldrT="[Text]"/>
      <dgm:spPr/>
      <dgm:t>
        <a:bodyPr/>
        <a:lstStyle/>
        <a:p>
          <a:r>
            <a:rPr lang="en-US" dirty="0" smtClean="0"/>
            <a:t>Marketing in classic way is not always enough to get purchase</a:t>
          </a:r>
          <a:endParaRPr lang="en-US" dirty="0"/>
        </a:p>
      </dgm:t>
    </dgm:pt>
    <dgm:pt modelId="{447F79B2-571E-493C-8F75-1110F3DCEAA6}" type="parTrans" cxnId="{CAD86C1D-8B65-4217-BD73-7A8B2A2E7895}">
      <dgm:prSet/>
      <dgm:spPr/>
      <dgm:t>
        <a:bodyPr/>
        <a:lstStyle/>
        <a:p>
          <a:endParaRPr lang="en-US"/>
        </a:p>
      </dgm:t>
    </dgm:pt>
    <dgm:pt modelId="{040620FD-BCF4-4B74-9A32-18A235CD8B55}" type="sibTrans" cxnId="{CAD86C1D-8B65-4217-BD73-7A8B2A2E7895}">
      <dgm:prSet/>
      <dgm:spPr/>
      <dgm:t>
        <a:bodyPr/>
        <a:lstStyle/>
        <a:p>
          <a:endParaRPr lang="en-US"/>
        </a:p>
      </dgm:t>
    </dgm:pt>
    <dgm:pt modelId="{FB24F1A3-2EC5-4CC7-9AD8-0386FFD26020}">
      <dgm:prSet phldrT="[Text]"/>
      <dgm:spPr/>
      <dgm:t>
        <a:bodyPr/>
        <a:lstStyle/>
        <a:p>
          <a:r>
            <a:rPr lang="en-US" dirty="0" smtClean="0"/>
            <a:t>“Perfect” Store</a:t>
          </a:r>
        </a:p>
        <a:p>
          <a:r>
            <a:rPr lang="en-US" dirty="0" smtClean="0"/>
            <a:t>v</a:t>
          </a:r>
        </a:p>
        <a:p>
          <a:r>
            <a:rPr lang="en-US" dirty="0" smtClean="0"/>
            <a:t>Speed</a:t>
          </a:r>
        </a:p>
      </dgm:t>
    </dgm:pt>
    <dgm:pt modelId="{3601B8A8-8A7D-4DA9-9110-DAF6557ECE80}" type="parTrans" cxnId="{4D5134DF-EF53-4F55-BC9B-EF02A82F6B67}">
      <dgm:prSet/>
      <dgm:spPr/>
      <dgm:t>
        <a:bodyPr/>
        <a:lstStyle/>
        <a:p>
          <a:endParaRPr lang="en-US"/>
        </a:p>
      </dgm:t>
    </dgm:pt>
    <dgm:pt modelId="{2192D33F-2F4B-4FE7-BB34-938FD7DE098B}" type="sibTrans" cxnId="{4D5134DF-EF53-4F55-BC9B-EF02A82F6B67}">
      <dgm:prSet/>
      <dgm:spPr/>
      <dgm:t>
        <a:bodyPr/>
        <a:lstStyle/>
        <a:p>
          <a:endParaRPr lang="en-US"/>
        </a:p>
      </dgm:t>
    </dgm:pt>
    <dgm:pt modelId="{C9A61B86-73F9-41B0-9104-38BF28B0AE34}">
      <dgm:prSet phldrT="[Text]"/>
      <dgm:spPr/>
      <dgm:t>
        <a:bodyPr/>
        <a:lstStyle/>
        <a:p>
          <a:r>
            <a:rPr lang="en-US" dirty="0" smtClean="0"/>
            <a:t>The idea of a “perfect category” or a “perfect store” become less relevant as rapid/evolving and service based become keys to retail success</a:t>
          </a:r>
          <a:endParaRPr lang="en-US" dirty="0"/>
        </a:p>
      </dgm:t>
    </dgm:pt>
    <dgm:pt modelId="{AC466043-1C80-4861-8C3B-B5E2AACA65EF}" type="parTrans" cxnId="{F6E17D38-7869-4DC2-9B83-D89746AC9F08}">
      <dgm:prSet/>
      <dgm:spPr/>
      <dgm:t>
        <a:bodyPr/>
        <a:lstStyle/>
        <a:p>
          <a:endParaRPr lang="en-US"/>
        </a:p>
      </dgm:t>
    </dgm:pt>
    <dgm:pt modelId="{B27199F0-F056-4C36-87A7-35ED9620BD73}" type="sibTrans" cxnId="{F6E17D38-7869-4DC2-9B83-D89746AC9F08}">
      <dgm:prSet/>
      <dgm:spPr/>
      <dgm:t>
        <a:bodyPr/>
        <a:lstStyle/>
        <a:p>
          <a:endParaRPr lang="en-US"/>
        </a:p>
      </dgm:t>
    </dgm:pt>
    <dgm:pt modelId="{17F086BE-E7F9-4D7C-B6B9-3AB5FC897147}">
      <dgm:prSet phldrT="[Text]"/>
      <dgm:spPr/>
      <dgm:t>
        <a:bodyPr/>
        <a:lstStyle/>
        <a:p>
          <a:r>
            <a:rPr lang="en-US" dirty="0" smtClean="0"/>
            <a:t>Stores now function in new ways so begin to map these and understand traffic/shopper needs</a:t>
          </a:r>
          <a:endParaRPr lang="en-US" dirty="0"/>
        </a:p>
      </dgm:t>
    </dgm:pt>
    <dgm:pt modelId="{2FCE9F8B-2DB8-4DDD-B94E-6FBB7279940B}" type="parTrans" cxnId="{766B6975-69CA-473E-BCDC-9156DD4B8284}">
      <dgm:prSet/>
      <dgm:spPr/>
      <dgm:t>
        <a:bodyPr/>
        <a:lstStyle/>
        <a:p>
          <a:endParaRPr lang="en-US"/>
        </a:p>
      </dgm:t>
    </dgm:pt>
    <dgm:pt modelId="{72053262-2BEA-424A-A4A1-F3B02CDA2E85}" type="sibTrans" cxnId="{766B6975-69CA-473E-BCDC-9156DD4B8284}">
      <dgm:prSet/>
      <dgm:spPr/>
      <dgm:t>
        <a:bodyPr/>
        <a:lstStyle/>
        <a:p>
          <a:endParaRPr lang="en-US"/>
        </a:p>
      </dgm:t>
    </dgm:pt>
    <dgm:pt modelId="{195E06B0-BBA7-472E-9AFB-7A305A7B8733}">
      <dgm:prSet phldrT="[Text]"/>
      <dgm:spPr/>
      <dgm:t>
        <a:bodyPr/>
        <a:lstStyle/>
        <a:p>
          <a:r>
            <a:rPr lang="en-US" dirty="0" smtClean="0"/>
            <a:t>Leverage new ways to activate shoppers along new touchpoints</a:t>
          </a:r>
          <a:endParaRPr lang="en-US" dirty="0"/>
        </a:p>
      </dgm:t>
    </dgm:pt>
    <dgm:pt modelId="{7EB0BCA1-3464-4A9B-BE22-DF4F37FE04F2}" type="parTrans" cxnId="{1F3FEA4E-DDDE-4C42-907F-BE4C82C13E3C}">
      <dgm:prSet/>
      <dgm:spPr/>
      <dgm:t>
        <a:bodyPr/>
        <a:lstStyle/>
        <a:p>
          <a:endParaRPr lang="en-US"/>
        </a:p>
      </dgm:t>
    </dgm:pt>
    <dgm:pt modelId="{160DF28F-698E-442F-B855-245D654CD47D}" type="sibTrans" cxnId="{1F3FEA4E-DDDE-4C42-907F-BE4C82C13E3C}">
      <dgm:prSet/>
      <dgm:spPr/>
      <dgm:t>
        <a:bodyPr/>
        <a:lstStyle/>
        <a:p>
          <a:endParaRPr lang="en-US"/>
        </a:p>
      </dgm:t>
    </dgm:pt>
    <dgm:pt modelId="{AA6BA973-4DFE-4AC7-9ADB-91F560CA58E0}">
      <dgm:prSet phldrT="[Text]"/>
      <dgm:spPr/>
      <dgm:t>
        <a:bodyPr/>
        <a:lstStyle/>
        <a:p>
          <a:r>
            <a:rPr lang="en-US" dirty="0" smtClean="0"/>
            <a:t>Build speed into your ethos</a:t>
          </a:r>
          <a:endParaRPr lang="en-US" dirty="0"/>
        </a:p>
      </dgm:t>
    </dgm:pt>
    <dgm:pt modelId="{35F781C4-6631-41E4-BD5E-C2C1FD10CD69}" type="parTrans" cxnId="{E1D62E80-FFEC-41AC-9BB1-39EFABD4A415}">
      <dgm:prSet/>
      <dgm:spPr/>
      <dgm:t>
        <a:bodyPr/>
        <a:lstStyle/>
        <a:p>
          <a:endParaRPr lang="en-US"/>
        </a:p>
      </dgm:t>
    </dgm:pt>
    <dgm:pt modelId="{FE679F8A-07AC-4D66-A667-6B60D809683C}" type="sibTrans" cxnId="{E1D62E80-FFEC-41AC-9BB1-39EFABD4A415}">
      <dgm:prSet/>
      <dgm:spPr/>
      <dgm:t>
        <a:bodyPr/>
        <a:lstStyle/>
        <a:p>
          <a:endParaRPr lang="en-US"/>
        </a:p>
      </dgm:t>
    </dgm:pt>
    <dgm:pt modelId="{F8072B5B-631C-4266-8FA9-341EA4CE5A81}" type="pres">
      <dgm:prSet presAssocID="{F20BF779-AB9B-4B42-B161-07ACF79C61DE}" presName="Name0" presStyleCnt="0">
        <dgm:presLayoutVars>
          <dgm:dir/>
          <dgm:animLvl val="lvl"/>
          <dgm:resizeHandles val="exact"/>
        </dgm:presLayoutVars>
      </dgm:prSet>
      <dgm:spPr/>
      <dgm:t>
        <a:bodyPr/>
        <a:lstStyle/>
        <a:p>
          <a:endParaRPr lang="en-US"/>
        </a:p>
      </dgm:t>
    </dgm:pt>
    <dgm:pt modelId="{4A5CEF4E-6BD8-4912-991A-64491DB78BC2}" type="pres">
      <dgm:prSet presAssocID="{9BAF8655-2BC4-4B81-BB12-BFFEFA049C68}" presName="composite" presStyleCnt="0"/>
      <dgm:spPr/>
    </dgm:pt>
    <dgm:pt modelId="{CDE8705E-347D-4870-86D7-CE9E132BC817}" type="pres">
      <dgm:prSet presAssocID="{9BAF8655-2BC4-4B81-BB12-BFFEFA049C68}" presName="parTx" presStyleLbl="alignNode1" presStyleIdx="0" presStyleCnt="3">
        <dgm:presLayoutVars>
          <dgm:chMax val="0"/>
          <dgm:chPref val="0"/>
          <dgm:bulletEnabled val="1"/>
        </dgm:presLayoutVars>
      </dgm:prSet>
      <dgm:spPr/>
      <dgm:t>
        <a:bodyPr/>
        <a:lstStyle/>
        <a:p>
          <a:endParaRPr lang="en-US"/>
        </a:p>
      </dgm:t>
    </dgm:pt>
    <dgm:pt modelId="{FD3124F9-8D4C-47C7-BE76-3D62C86C4112}" type="pres">
      <dgm:prSet presAssocID="{9BAF8655-2BC4-4B81-BB12-BFFEFA049C68}" presName="desTx" presStyleLbl="alignAccFollowNode1" presStyleIdx="0" presStyleCnt="3">
        <dgm:presLayoutVars>
          <dgm:bulletEnabled val="1"/>
        </dgm:presLayoutVars>
      </dgm:prSet>
      <dgm:spPr/>
      <dgm:t>
        <a:bodyPr/>
        <a:lstStyle/>
        <a:p>
          <a:endParaRPr lang="en-US"/>
        </a:p>
      </dgm:t>
    </dgm:pt>
    <dgm:pt modelId="{85B8FEA6-37B6-435C-A1ED-E84D612260C7}" type="pres">
      <dgm:prSet presAssocID="{8BE9319A-3C99-4BE7-9906-A770A3722124}" presName="space" presStyleCnt="0"/>
      <dgm:spPr/>
    </dgm:pt>
    <dgm:pt modelId="{CD9C3BC4-DF5D-43A3-9369-C90A9FB4D84C}" type="pres">
      <dgm:prSet presAssocID="{5BCF31A2-36FB-46F3-81E8-218FBD995F61}" presName="composite" presStyleCnt="0"/>
      <dgm:spPr/>
    </dgm:pt>
    <dgm:pt modelId="{C2A82CEB-B49F-41E9-BB38-27579C9AE088}" type="pres">
      <dgm:prSet presAssocID="{5BCF31A2-36FB-46F3-81E8-218FBD995F61}" presName="parTx" presStyleLbl="alignNode1" presStyleIdx="1" presStyleCnt="3">
        <dgm:presLayoutVars>
          <dgm:chMax val="0"/>
          <dgm:chPref val="0"/>
          <dgm:bulletEnabled val="1"/>
        </dgm:presLayoutVars>
      </dgm:prSet>
      <dgm:spPr/>
      <dgm:t>
        <a:bodyPr/>
        <a:lstStyle/>
        <a:p>
          <a:endParaRPr lang="en-US"/>
        </a:p>
      </dgm:t>
    </dgm:pt>
    <dgm:pt modelId="{EDF5AE34-6D56-43DC-B564-92C5B78A8F03}" type="pres">
      <dgm:prSet presAssocID="{5BCF31A2-36FB-46F3-81E8-218FBD995F61}" presName="desTx" presStyleLbl="alignAccFollowNode1" presStyleIdx="1" presStyleCnt="3">
        <dgm:presLayoutVars>
          <dgm:bulletEnabled val="1"/>
        </dgm:presLayoutVars>
      </dgm:prSet>
      <dgm:spPr/>
      <dgm:t>
        <a:bodyPr/>
        <a:lstStyle/>
        <a:p>
          <a:endParaRPr lang="en-US"/>
        </a:p>
      </dgm:t>
    </dgm:pt>
    <dgm:pt modelId="{C7534AA1-E019-4A10-9714-E38F361D916F}" type="pres">
      <dgm:prSet presAssocID="{32B08243-1E76-4831-AAE7-AC314D2D9877}" presName="space" presStyleCnt="0"/>
      <dgm:spPr/>
    </dgm:pt>
    <dgm:pt modelId="{F3594CCD-0C1B-4C80-AD91-14A69E82B09A}" type="pres">
      <dgm:prSet presAssocID="{FB24F1A3-2EC5-4CC7-9AD8-0386FFD26020}" presName="composite" presStyleCnt="0"/>
      <dgm:spPr/>
    </dgm:pt>
    <dgm:pt modelId="{0EAA6682-F913-42D8-8286-8713BD159F07}" type="pres">
      <dgm:prSet presAssocID="{FB24F1A3-2EC5-4CC7-9AD8-0386FFD26020}" presName="parTx" presStyleLbl="alignNode1" presStyleIdx="2" presStyleCnt="3">
        <dgm:presLayoutVars>
          <dgm:chMax val="0"/>
          <dgm:chPref val="0"/>
          <dgm:bulletEnabled val="1"/>
        </dgm:presLayoutVars>
      </dgm:prSet>
      <dgm:spPr/>
      <dgm:t>
        <a:bodyPr/>
        <a:lstStyle/>
        <a:p>
          <a:endParaRPr lang="en-US"/>
        </a:p>
      </dgm:t>
    </dgm:pt>
    <dgm:pt modelId="{554A87EE-5BFC-4B10-B560-A3941FFEBA6F}" type="pres">
      <dgm:prSet presAssocID="{FB24F1A3-2EC5-4CC7-9AD8-0386FFD26020}" presName="desTx" presStyleLbl="alignAccFollowNode1" presStyleIdx="2" presStyleCnt="3">
        <dgm:presLayoutVars>
          <dgm:bulletEnabled val="1"/>
        </dgm:presLayoutVars>
      </dgm:prSet>
      <dgm:spPr/>
      <dgm:t>
        <a:bodyPr/>
        <a:lstStyle/>
        <a:p>
          <a:endParaRPr lang="en-US"/>
        </a:p>
      </dgm:t>
    </dgm:pt>
  </dgm:ptLst>
  <dgm:cxnLst>
    <dgm:cxn modelId="{1F3FEA4E-DDDE-4C42-907F-BE4C82C13E3C}" srcId="{5BCF31A2-36FB-46F3-81E8-218FBD995F61}" destId="{195E06B0-BBA7-472E-9AFB-7A305A7B8733}" srcOrd="1" destOrd="0" parTransId="{7EB0BCA1-3464-4A9B-BE22-DF4F37FE04F2}" sibTransId="{160DF28F-698E-442F-B855-245D654CD47D}"/>
    <dgm:cxn modelId="{325B6ED6-99AC-49EE-81A1-B7B88D7C2230}" srcId="{F20BF779-AB9B-4B42-B161-07ACF79C61DE}" destId="{9BAF8655-2BC4-4B81-BB12-BFFEFA049C68}" srcOrd="0" destOrd="0" parTransId="{8C140FC2-21E2-42D3-BA0A-EF95C34A7318}" sibTransId="{8BE9319A-3C99-4BE7-9906-A770A3722124}"/>
    <dgm:cxn modelId="{308E6B20-11E5-44B1-BC80-16B6AB8FD11D}" type="presOf" srcId="{5EA50612-271C-45AD-A62B-5E688B872E4E}" destId="{FD3124F9-8D4C-47C7-BE76-3D62C86C4112}" srcOrd="0" destOrd="0" presId="urn:microsoft.com/office/officeart/2005/8/layout/hList1"/>
    <dgm:cxn modelId="{CAD86C1D-8B65-4217-BD73-7A8B2A2E7895}" srcId="{5BCF31A2-36FB-46F3-81E8-218FBD995F61}" destId="{66516610-66CF-40F2-B97C-F59072E411FF}" srcOrd="0" destOrd="0" parTransId="{447F79B2-571E-493C-8F75-1110F3DCEAA6}" sibTransId="{040620FD-BCF4-4B74-9A32-18A235CD8B55}"/>
    <dgm:cxn modelId="{7C9A5480-6F8F-4A62-B716-636311252F0C}" type="presOf" srcId="{9BAF8655-2BC4-4B81-BB12-BFFEFA049C68}" destId="{CDE8705E-347D-4870-86D7-CE9E132BC817}" srcOrd="0" destOrd="0" presId="urn:microsoft.com/office/officeart/2005/8/layout/hList1"/>
    <dgm:cxn modelId="{2D7CED61-75FA-4E43-811F-0428083F14B9}" type="presOf" srcId="{AA6BA973-4DFE-4AC7-9ADB-91F560CA58E0}" destId="{554A87EE-5BFC-4B10-B560-A3941FFEBA6F}" srcOrd="0" destOrd="1" presId="urn:microsoft.com/office/officeart/2005/8/layout/hList1"/>
    <dgm:cxn modelId="{85D88F49-89B1-43E5-BCCD-38EF90F0AD0A}" type="presOf" srcId="{FB24F1A3-2EC5-4CC7-9AD8-0386FFD26020}" destId="{0EAA6682-F913-42D8-8286-8713BD159F07}" srcOrd="0" destOrd="0" presId="urn:microsoft.com/office/officeart/2005/8/layout/hList1"/>
    <dgm:cxn modelId="{9E8BBD23-D063-4A7E-A3EF-4A62DB14CFBF}" srcId="{F20BF779-AB9B-4B42-B161-07ACF79C61DE}" destId="{5BCF31A2-36FB-46F3-81E8-218FBD995F61}" srcOrd="1" destOrd="0" parTransId="{DA6E2633-D88E-4140-8D08-D99453F323E8}" sibTransId="{32B08243-1E76-4831-AAE7-AC314D2D9877}"/>
    <dgm:cxn modelId="{F6E17D38-7869-4DC2-9B83-D89746AC9F08}" srcId="{FB24F1A3-2EC5-4CC7-9AD8-0386FFD26020}" destId="{C9A61B86-73F9-41B0-9104-38BF28B0AE34}" srcOrd="0" destOrd="0" parTransId="{AC466043-1C80-4861-8C3B-B5E2AACA65EF}" sibTransId="{B27199F0-F056-4C36-87A7-35ED9620BD73}"/>
    <dgm:cxn modelId="{9C6F8C28-79AE-48E8-A803-DC8614CBF177}" type="presOf" srcId="{17F086BE-E7F9-4D7C-B6B9-3AB5FC897147}" destId="{FD3124F9-8D4C-47C7-BE76-3D62C86C4112}" srcOrd="0" destOrd="1" presId="urn:microsoft.com/office/officeart/2005/8/layout/hList1"/>
    <dgm:cxn modelId="{1F948221-5608-4329-9B39-91C7A0D3233E}" type="presOf" srcId="{F20BF779-AB9B-4B42-B161-07ACF79C61DE}" destId="{F8072B5B-631C-4266-8FA9-341EA4CE5A81}" srcOrd="0" destOrd="0" presId="urn:microsoft.com/office/officeart/2005/8/layout/hList1"/>
    <dgm:cxn modelId="{AE546DBE-3462-4E66-8F2D-0E0BF20C54A9}" srcId="{9BAF8655-2BC4-4B81-BB12-BFFEFA049C68}" destId="{5EA50612-271C-45AD-A62B-5E688B872E4E}" srcOrd="0" destOrd="0" parTransId="{37E1C3CC-21B3-4EA4-AB33-754FADEE92E5}" sibTransId="{A04D8028-74F0-4858-B9C1-337EDB469D0A}"/>
    <dgm:cxn modelId="{766B6975-69CA-473E-BCDC-9156DD4B8284}" srcId="{9BAF8655-2BC4-4B81-BB12-BFFEFA049C68}" destId="{17F086BE-E7F9-4D7C-B6B9-3AB5FC897147}" srcOrd="1" destOrd="0" parTransId="{2FCE9F8B-2DB8-4DDD-B94E-6FBB7279940B}" sibTransId="{72053262-2BEA-424A-A4A1-F3B02CDA2E85}"/>
    <dgm:cxn modelId="{133AEE84-42F8-493E-8A3C-8EC06458A5FA}" type="presOf" srcId="{C9A61B86-73F9-41B0-9104-38BF28B0AE34}" destId="{554A87EE-5BFC-4B10-B560-A3941FFEBA6F}" srcOrd="0" destOrd="0" presId="urn:microsoft.com/office/officeart/2005/8/layout/hList1"/>
    <dgm:cxn modelId="{E1D62E80-FFEC-41AC-9BB1-39EFABD4A415}" srcId="{FB24F1A3-2EC5-4CC7-9AD8-0386FFD26020}" destId="{AA6BA973-4DFE-4AC7-9ADB-91F560CA58E0}" srcOrd="1" destOrd="0" parTransId="{35F781C4-6631-41E4-BD5E-C2C1FD10CD69}" sibTransId="{FE679F8A-07AC-4D66-A667-6B60D809683C}"/>
    <dgm:cxn modelId="{C9D1BEF4-8C8A-4CAF-A1DD-613272FBFE6D}" type="presOf" srcId="{195E06B0-BBA7-472E-9AFB-7A305A7B8733}" destId="{EDF5AE34-6D56-43DC-B564-92C5B78A8F03}" srcOrd="0" destOrd="1" presId="urn:microsoft.com/office/officeart/2005/8/layout/hList1"/>
    <dgm:cxn modelId="{FAC02664-6A73-4990-8F5E-A17E497096E6}" type="presOf" srcId="{66516610-66CF-40F2-B97C-F59072E411FF}" destId="{EDF5AE34-6D56-43DC-B564-92C5B78A8F03}" srcOrd="0" destOrd="0" presId="urn:microsoft.com/office/officeart/2005/8/layout/hList1"/>
    <dgm:cxn modelId="{7294833F-EA9D-4048-A763-BC6EA3B37BDA}" type="presOf" srcId="{5BCF31A2-36FB-46F3-81E8-218FBD995F61}" destId="{C2A82CEB-B49F-41E9-BB38-27579C9AE088}" srcOrd="0" destOrd="0" presId="urn:microsoft.com/office/officeart/2005/8/layout/hList1"/>
    <dgm:cxn modelId="{4D5134DF-EF53-4F55-BC9B-EF02A82F6B67}" srcId="{F20BF779-AB9B-4B42-B161-07ACF79C61DE}" destId="{FB24F1A3-2EC5-4CC7-9AD8-0386FFD26020}" srcOrd="2" destOrd="0" parTransId="{3601B8A8-8A7D-4DA9-9110-DAF6557ECE80}" sibTransId="{2192D33F-2F4B-4FE7-BB34-938FD7DE098B}"/>
    <dgm:cxn modelId="{E0CCB742-DABD-4A26-B833-A9388453F39D}" type="presParOf" srcId="{F8072B5B-631C-4266-8FA9-341EA4CE5A81}" destId="{4A5CEF4E-6BD8-4912-991A-64491DB78BC2}" srcOrd="0" destOrd="0" presId="urn:microsoft.com/office/officeart/2005/8/layout/hList1"/>
    <dgm:cxn modelId="{E1BB8C67-1D22-4B42-A39E-262600195A30}" type="presParOf" srcId="{4A5CEF4E-6BD8-4912-991A-64491DB78BC2}" destId="{CDE8705E-347D-4870-86D7-CE9E132BC817}" srcOrd="0" destOrd="0" presId="urn:microsoft.com/office/officeart/2005/8/layout/hList1"/>
    <dgm:cxn modelId="{57136F09-96E6-432C-8D4E-AC3CED026EE8}" type="presParOf" srcId="{4A5CEF4E-6BD8-4912-991A-64491DB78BC2}" destId="{FD3124F9-8D4C-47C7-BE76-3D62C86C4112}" srcOrd="1" destOrd="0" presId="urn:microsoft.com/office/officeart/2005/8/layout/hList1"/>
    <dgm:cxn modelId="{FBFAE5E1-5F6C-40FF-BFB5-0B38E74B6B4A}" type="presParOf" srcId="{F8072B5B-631C-4266-8FA9-341EA4CE5A81}" destId="{85B8FEA6-37B6-435C-A1ED-E84D612260C7}" srcOrd="1" destOrd="0" presId="urn:microsoft.com/office/officeart/2005/8/layout/hList1"/>
    <dgm:cxn modelId="{9280B1EB-5B1C-4E83-9501-D00A74A63ABD}" type="presParOf" srcId="{F8072B5B-631C-4266-8FA9-341EA4CE5A81}" destId="{CD9C3BC4-DF5D-43A3-9369-C90A9FB4D84C}" srcOrd="2" destOrd="0" presId="urn:microsoft.com/office/officeart/2005/8/layout/hList1"/>
    <dgm:cxn modelId="{0AB289EB-56D4-4DA0-9D04-C4B2E2786E31}" type="presParOf" srcId="{CD9C3BC4-DF5D-43A3-9369-C90A9FB4D84C}" destId="{C2A82CEB-B49F-41E9-BB38-27579C9AE088}" srcOrd="0" destOrd="0" presId="urn:microsoft.com/office/officeart/2005/8/layout/hList1"/>
    <dgm:cxn modelId="{4BF499D1-92A1-440E-AF1D-356AFCF23630}" type="presParOf" srcId="{CD9C3BC4-DF5D-43A3-9369-C90A9FB4D84C}" destId="{EDF5AE34-6D56-43DC-B564-92C5B78A8F03}" srcOrd="1" destOrd="0" presId="urn:microsoft.com/office/officeart/2005/8/layout/hList1"/>
    <dgm:cxn modelId="{1EF4F520-E038-416A-B600-7FD0EA79218B}" type="presParOf" srcId="{F8072B5B-631C-4266-8FA9-341EA4CE5A81}" destId="{C7534AA1-E019-4A10-9714-E38F361D916F}" srcOrd="3" destOrd="0" presId="urn:microsoft.com/office/officeart/2005/8/layout/hList1"/>
    <dgm:cxn modelId="{7D373FB7-60F5-4B7C-84AA-A2D26B5392AB}" type="presParOf" srcId="{F8072B5B-631C-4266-8FA9-341EA4CE5A81}" destId="{F3594CCD-0C1B-4C80-AD91-14A69E82B09A}" srcOrd="4" destOrd="0" presId="urn:microsoft.com/office/officeart/2005/8/layout/hList1"/>
    <dgm:cxn modelId="{38C30BBE-B375-4F34-AA56-9B3CE466F8C7}" type="presParOf" srcId="{F3594CCD-0C1B-4C80-AD91-14A69E82B09A}" destId="{0EAA6682-F913-42D8-8286-8713BD159F07}" srcOrd="0" destOrd="0" presId="urn:microsoft.com/office/officeart/2005/8/layout/hList1"/>
    <dgm:cxn modelId="{417E3C62-232E-4387-BE56-F7B6BC125843}" type="presParOf" srcId="{F3594CCD-0C1B-4C80-AD91-14A69E82B09A}" destId="{554A87EE-5BFC-4B10-B560-A3941FFEBA6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21CF4A-833A-46C8-8820-8CCF62658B2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A441450-3873-438E-B8FC-8B93ED0C0CCE}">
      <dgm:prSet phldrT="[Text]"/>
      <dgm:spPr/>
      <dgm:t>
        <a:bodyPr/>
        <a:lstStyle/>
        <a:p>
          <a:r>
            <a:rPr lang="en-US" dirty="0" smtClean="0"/>
            <a:t>Store Downsizing</a:t>
          </a:r>
          <a:endParaRPr lang="en-US" dirty="0"/>
        </a:p>
      </dgm:t>
    </dgm:pt>
    <dgm:pt modelId="{8E2A52ED-B503-4B91-93B7-7056EE9C7987}" type="parTrans" cxnId="{CE9AE139-CC47-480E-9310-7EAF015EF274}">
      <dgm:prSet/>
      <dgm:spPr/>
      <dgm:t>
        <a:bodyPr/>
        <a:lstStyle/>
        <a:p>
          <a:endParaRPr lang="en-US"/>
        </a:p>
      </dgm:t>
    </dgm:pt>
    <dgm:pt modelId="{34282F30-DC86-4897-BF08-222CAB017DDD}" type="sibTrans" cxnId="{CE9AE139-CC47-480E-9310-7EAF015EF274}">
      <dgm:prSet/>
      <dgm:spPr/>
      <dgm:t>
        <a:bodyPr/>
        <a:lstStyle/>
        <a:p>
          <a:endParaRPr lang="en-US"/>
        </a:p>
      </dgm:t>
    </dgm:pt>
    <dgm:pt modelId="{FC7B1BA5-CBD0-448A-9DA1-B239C5403189}">
      <dgm:prSet phldrT="[Text]"/>
      <dgm:spPr/>
      <dgm:t>
        <a:bodyPr/>
        <a:lstStyle/>
        <a:p>
          <a:r>
            <a:rPr lang="en-US" dirty="0" smtClean="0"/>
            <a:t>Closures</a:t>
          </a:r>
          <a:endParaRPr lang="en-US" dirty="0"/>
        </a:p>
      </dgm:t>
    </dgm:pt>
    <dgm:pt modelId="{AE76CD57-0DA7-457A-9701-CF667B291DA3}" type="parTrans" cxnId="{58098073-7030-4A31-B4B1-C2869288281A}">
      <dgm:prSet/>
      <dgm:spPr/>
      <dgm:t>
        <a:bodyPr/>
        <a:lstStyle/>
        <a:p>
          <a:endParaRPr lang="en-US"/>
        </a:p>
      </dgm:t>
    </dgm:pt>
    <dgm:pt modelId="{C5A3FA8B-5DFF-4CC9-BCDB-C67AFD4415D3}" type="sibTrans" cxnId="{58098073-7030-4A31-B4B1-C2869288281A}">
      <dgm:prSet/>
      <dgm:spPr/>
      <dgm:t>
        <a:bodyPr/>
        <a:lstStyle/>
        <a:p>
          <a:endParaRPr lang="en-US"/>
        </a:p>
      </dgm:t>
    </dgm:pt>
    <dgm:pt modelId="{B8A27B48-B95E-4FE0-B0C1-AA1A61E021FD}">
      <dgm:prSet phldrT="[Text]"/>
      <dgm:spPr/>
      <dgm:t>
        <a:bodyPr/>
        <a:lstStyle/>
        <a:p>
          <a:r>
            <a:rPr lang="en-US" dirty="0" smtClean="0"/>
            <a:t>Remodels</a:t>
          </a:r>
        </a:p>
        <a:p>
          <a:r>
            <a:rPr lang="en-US" dirty="0" smtClean="0"/>
            <a:t>Bankruptcy</a:t>
          </a:r>
          <a:endParaRPr lang="en-US" dirty="0"/>
        </a:p>
      </dgm:t>
    </dgm:pt>
    <dgm:pt modelId="{E6523D0E-E943-43C4-9C58-E027EAC9E562}" type="parTrans" cxnId="{B6F3AB16-0F5E-49D8-A889-352C11CA6D38}">
      <dgm:prSet/>
      <dgm:spPr/>
      <dgm:t>
        <a:bodyPr/>
        <a:lstStyle/>
        <a:p>
          <a:endParaRPr lang="en-US"/>
        </a:p>
      </dgm:t>
    </dgm:pt>
    <dgm:pt modelId="{0E5A73AD-1DD4-4C39-B0E0-35E0E0E3D346}" type="sibTrans" cxnId="{B6F3AB16-0F5E-49D8-A889-352C11CA6D38}">
      <dgm:prSet/>
      <dgm:spPr/>
      <dgm:t>
        <a:bodyPr/>
        <a:lstStyle/>
        <a:p>
          <a:endParaRPr lang="en-US"/>
        </a:p>
      </dgm:t>
    </dgm:pt>
    <dgm:pt modelId="{ED1B52AC-2F1D-4C18-AA2F-1ED1C312DC4B}" type="pres">
      <dgm:prSet presAssocID="{BA21CF4A-833A-46C8-8820-8CCF62658B2A}" presName="linear" presStyleCnt="0">
        <dgm:presLayoutVars>
          <dgm:dir/>
          <dgm:animLvl val="lvl"/>
          <dgm:resizeHandles val="exact"/>
        </dgm:presLayoutVars>
      </dgm:prSet>
      <dgm:spPr/>
      <dgm:t>
        <a:bodyPr/>
        <a:lstStyle/>
        <a:p>
          <a:endParaRPr lang="en-US"/>
        </a:p>
      </dgm:t>
    </dgm:pt>
    <dgm:pt modelId="{D20502E0-FF40-4B8B-8B0E-DE431B0F0262}" type="pres">
      <dgm:prSet presAssocID="{CA441450-3873-438E-B8FC-8B93ED0C0CCE}" presName="parentLin" presStyleCnt="0"/>
      <dgm:spPr/>
    </dgm:pt>
    <dgm:pt modelId="{64CD4042-00BE-400A-8C47-DB364346DAB4}" type="pres">
      <dgm:prSet presAssocID="{CA441450-3873-438E-B8FC-8B93ED0C0CCE}" presName="parentLeftMargin" presStyleLbl="node1" presStyleIdx="0" presStyleCnt="3"/>
      <dgm:spPr/>
      <dgm:t>
        <a:bodyPr/>
        <a:lstStyle/>
        <a:p>
          <a:endParaRPr lang="en-US"/>
        </a:p>
      </dgm:t>
    </dgm:pt>
    <dgm:pt modelId="{F840B8DE-502E-4F35-B22F-2074FFFE11BD}" type="pres">
      <dgm:prSet presAssocID="{CA441450-3873-438E-B8FC-8B93ED0C0CCE}" presName="parentText" presStyleLbl="node1" presStyleIdx="0" presStyleCnt="3">
        <dgm:presLayoutVars>
          <dgm:chMax val="0"/>
          <dgm:bulletEnabled val="1"/>
        </dgm:presLayoutVars>
      </dgm:prSet>
      <dgm:spPr/>
      <dgm:t>
        <a:bodyPr/>
        <a:lstStyle/>
        <a:p>
          <a:endParaRPr lang="en-US"/>
        </a:p>
      </dgm:t>
    </dgm:pt>
    <dgm:pt modelId="{5B780F70-91CF-426D-B921-B74588A7DBEE}" type="pres">
      <dgm:prSet presAssocID="{CA441450-3873-438E-B8FC-8B93ED0C0CCE}" presName="negativeSpace" presStyleCnt="0"/>
      <dgm:spPr/>
    </dgm:pt>
    <dgm:pt modelId="{D4D6E3B8-73D1-4A0F-B77F-755C0D60CFAF}" type="pres">
      <dgm:prSet presAssocID="{CA441450-3873-438E-B8FC-8B93ED0C0CCE}" presName="childText" presStyleLbl="conFgAcc1" presStyleIdx="0" presStyleCnt="3">
        <dgm:presLayoutVars>
          <dgm:bulletEnabled val="1"/>
        </dgm:presLayoutVars>
      </dgm:prSet>
      <dgm:spPr/>
    </dgm:pt>
    <dgm:pt modelId="{5AA0B3B7-515C-40C7-A838-4137EC289541}" type="pres">
      <dgm:prSet presAssocID="{34282F30-DC86-4897-BF08-222CAB017DDD}" presName="spaceBetweenRectangles" presStyleCnt="0"/>
      <dgm:spPr/>
    </dgm:pt>
    <dgm:pt modelId="{162FACAD-94F0-40DB-B883-0A86CB1E1E98}" type="pres">
      <dgm:prSet presAssocID="{FC7B1BA5-CBD0-448A-9DA1-B239C5403189}" presName="parentLin" presStyleCnt="0"/>
      <dgm:spPr/>
    </dgm:pt>
    <dgm:pt modelId="{AAFECF9F-414C-4754-824A-4526A0540EBE}" type="pres">
      <dgm:prSet presAssocID="{FC7B1BA5-CBD0-448A-9DA1-B239C5403189}" presName="parentLeftMargin" presStyleLbl="node1" presStyleIdx="0" presStyleCnt="3"/>
      <dgm:spPr/>
      <dgm:t>
        <a:bodyPr/>
        <a:lstStyle/>
        <a:p>
          <a:endParaRPr lang="en-US"/>
        </a:p>
      </dgm:t>
    </dgm:pt>
    <dgm:pt modelId="{CFCEC9A4-66D6-428B-8088-D39C114595C5}" type="pres">
      <dgm:prSet presAssocID="{FC7B1BA5-CBD0-448A-9DA1-B239C5403189}" presName="parentText" presStyleLbl="node1" presStyleIdx="1" presStyleCnt="3">
        <dgm:presLayoutVars>
          <dgm:chMax val="0"/>
          <dgm:bulletEnabled val="1"/>
        </dgm:presLayoutVars>
      </dgm:prSet>
      <dgm:spPr/>
      <dgm:t>
        <a:bodyPr/>
        <a:lstStyle/>
        <a:p>
          <a:endParaRPr lang="en-US"/>
        </a:p>
      </dgm:t>
    </dgm:pt>
    <dgm:pt modelId="{DD57611A-EDDD-4DA4-8E3F-FA94F66F2D9C}" type="pres">
      <dgm:prSet presAssocID="{FC7B1BA5-CBD0-448A-9DA1-B239C5403189}" presName="negativeSpace" presStyleCnt="0"/>
      <dgm:spPr/>
    </dgm:pt>
    <dgm:pt modelId="{98DE6952-0B80-4F14-ABE5-B3FF71DCDB5E}" type="pres">
      <dgm:prSet presAssocID="{FC7B1BA5-CBD0-448A-9DA1-B239C5403189}" presName="childText" presStyleLbl="conFgAcc1" presStyleIdx="1" presStyleCnt="3">
        <dgm:presLayoutVars>
          <dgm:bulletEnabled val="1"/>
        </dgm:presLayoutVars>
      </dgm:prSet>
      <dgm:spPr/>
    </dgm:pt>
    <dgm:pt modelId="{C62BEB0E-8648-4A42-B669-21AC26D7DA9F}" type="pres">
      <dgm:prSet presAssocID="{C5A3FA8B-5DFF-4CC9-BCDB-C67AFD4415D3}" presName="spaceBetweenRectangles" presStyleCnt="0"/>
      <dgm:spPr/>
    </dgm:pt>
    <dgm:pt modelId="{098AD395-67DC-4C30-B660-CA54125E9D0B}" type="pres">
      <dgm:prSet presAssocID="{B8A27B48-B95E-4FE0-B0C1-AA1A61E021FD}" presName="parentLin" presStyleCnt="0"/>
      <dgm:spPr/>
    </dgm:pt>
    <dgm:pt modelId="{75F475C1-6C7B-426F-B31D-C3F0C4CAE58C}" type="pres">
      <dgm:prSet presAssocID="{B8A27B48-B95E-4FE0-B0C1-AA1A61E021FD}" presName="parentLeftMargin" presStyleLbl="node1" presStyleIdx="1" presStyleCnt="3"/>
      <dgm:spPr/>
      <dgm:t>
        <a:bodyPr/>
        <a:lstStyle/>
        <a:p>
          <a:endParaRPr lang="en-US"/>
        </a:p>
      </dgm:t>
    </dgm:pt>
    <dgm:pt modelId="{4BF6BAD7-8ECE-4852-9295-718E5F5C10D6}" type="pres">
      <dgm:prSet presAssocID="{B8A27B48-B95E-4FE0-B0C1-AA1A61E021FD}" presName="parentText" presStyleLbl="node1" presStyleIdx="2" presStyleCnt="3">
        <dgm:presLayoutVars>
          <dgm:chMax val="0"/>
          <dgm:bulletEnabled val="1"/>
        </dgm:presLayoutVars>
      </dgm:prSet>
      <dgm:spPr/>
      <dgm:t>
        <a:bodyPr/>
        <a:lstStyle/>
        <a:p>
          <a:endParaRPr lang="en-US"/>
        </a:p>
      </dgm:t>
    </dgm:pt>
    <dgm:pt modelId="{47874AE7-783E-420D-B83C-A875A2F4A07E}" type="pres">
      <dgm:prSet presAssocID="{B8A27B48-B95E-4FE0-B0C1-AA1A61E021FD}" presName="negativeSpace" presStyleCnt="0"/>
      <dgm:spPr/>
    </dgm:pt>
    <dgm:pt modelId="{35EA42F4-4E53-4CA9-8AC2-2854006C8969}" type="pres">
      <dgm:prSet presAssocID="{B8A27B48-B95E-4FE0-B0C1-AA1A61E021FD}" presName="childText" presStyleLbl="conFgAcc1" presStyleIdx="2" presStyleCnt="3">
        <dgm:presLayoutVars>
          <dgm:bulletEnabled val="1"/>
        </dgm:presLayoutVars>
      </dgm:prSet>
      <dgm:spPr/>
    </dgm:pt>
  </dgm:ptLst>
  <dgm:cxnLst>
    <dgm:cxn modelId="{6A970D8D-FD3A-4998-A464-D2F97B22016B}" type="presOf" srcId="{CA441450-3873-438E-B8FC-8B93ED0C0CCE}" destId="{64CD4042-00BE-400A-8C47-DB364346DAB4}" srcOrd="0" destOrd="0" presId="urn:microsoft.com/office/officeart/2005/8/layout/list1"/>
    <dgm:cxn modelId="{6A381517-EE46-40B3-8C0E-0DE49CEFB48F}" type="presOf" srcId="{BA21CF4A-833A-46C8-8820-8CCF62658B2A}" destId="{ED1B52AC-2F1D-4C18-AA2F-1ED1C312DC4B}" srcOrd="0" destOrd="0" presId="urn:microsoft.com/office/officeart/2005/8/layout/list1"/>
    <dgm:cxn modelId="{58098073-7030-4A31-B4B1-C2869288281A}" srcId="{BA21CF4A-833A-46C8-8820-8CCF62658B2A}" destId="{FC7B1BA5-CBD0-448A-9DA1-B239C5403189}" srcOrd="1" destOrd="0" parTransId="{AE76CD57-0DA7-457A-9701-CF667B291DA3}" sibTransId="{C5A3FA8B-5DFF-4CC9-BCDB-C67AFD4415D3}"/>
    <dgm:cxn modelId="{570263D1-1474-479D-A08E-F814E0C066B8}" type="presOf" srcId="{FC7B1BA5-CBD0-448A-9DA1-B239C5403189}" destId="{AAFECF9F-414C-4754-824A-4526A0540EBE}" srcOrd="0" destOrd="0" presId="urn:microsoft.com/office/officeart/2005/8/layout/list1"/>
    <dgm:cxn modelId="{B6F3AB16-0F5E-49D8-A889-352C11CA6D38}" srcId="{BA21CF4A-833A-46C8-8820-8CCF62658B2A}" destId="{B8A27B48-B95E-4FE0-B0C1-AA1A61E021FD}" srcOrd="2" destOrd="0" parTransId="{E6523D0E-E943-43C4-9C58-E027EAC9E562}" sibTransId="{0E5A73AD-1DD4-4C39-B0E0-35E0E0E3D346}"/>
    <dgm:cxn modelId="{1A989EA6-B057-47E8-BBAA-97324839884D}" type="presOf" srcId="{FC7B1BA5-CBD0-448A-9DA1-B239C5403189}" destId="{CFCEC9A4-66D6-428B-8088-D39C114595C5}" srcOrd="1" destOrd="0" presId="urn:microsoft.com/office/officeart/2005/8/layout/list1"/>
    <dgm:cxn modelId="{C4AEE77B-0006-48FA-9BA8-5C666F124A3F}" type="presOf" srcId="{B8A27B48-B95E-4FE0-B0C1-AA1A61E021FD}" destId="{75F475C1-6C7B-426F-B31D-C3F0C4CAE58C}" srcOrd="0" destOrd="0" presId="urn:microsoft.com/office/officeart/2005/8/layout/list1"/>
    <dgm:cxn modelId="{CE9AE139-CC47-480E-9310-7EAF015EF274}" srcId="{BA21CF4A-833A-46C8-8820-8CCF62658B2A}" destId="{CA441450-3873-438E-B8FC-8B93ED0C0CCE}" srcOrd="0" destOrd="0" parTransId="{8E2A52ED-B503-4B91-93B7-7056EE9C7987}" sibTransId="{34282F30-DC86-4897-BF08-222CAB017DDD}"/>
    <dgm:cxn modelId="{5DC89F82-3F8C-4809-B254-56CB11EA30B2}" type="presOf" srcId="{B8A27B48-B95E-4FE0-B0C1-AA1A61E021FD}" destId="{4BF6BAD7-8ECE-4852-9295-718E5F5C10D6}" srcOrd="1" destOrd="0" presId="urn:microsoft.com/office/officeart/2005/8/layout/list1"/>
    <dgm:cxn modelId="{826D4F9E-F9B4-401F-A28B-83656B42CA91}" type="presOf" srcId="{CA441450-3873-438E-B8FC-8B93ED0C0CCE}" destId="{F840B8DE-502E-4F35-B22F-2074FFFE11BD}" srcOrd="1" destOrd="0" presId="urn:microsoft.com/office/officeart/2005/8/layout/list1"/>
    <dgm:cxn modelId="{E55D83CF-E97B-4C25-9538-ABB07C328AE4}" type="presParOf" srcId="{ED1B52AC-2F1D-4C18-AA2F-1ED1C312DC4B}" destId="{D20502E0-FF40-4B8B-8B0E-DE431B0F0262}" srcOrd="0" destOrd="0" presId="urn:microsoft.com/office/officeart/2005/8/layout/list1"/>
    <dgm:cxn modelId="{1C90E744-19F3-411B-9567-C02286CE8C16}" type="presParOf" srcId="{D20502E0-FF40-4B8B-8B0E-DE431B0F0262}" destId="{64CD4042-00BE-400A-8C47-DB364346DAB4}" srcOrd="0" destOrd="0" presId="urn:microsoft.com/office/officeart/2005/8/layout/list1"/>
    <dgm:cxn modelId="{719D30AB-CF1C-4449-A91A-E95E9F91CB20}" type="presParOf" srcId="{D20502E0-FF40-4B8B-8B0E-DE431B0F0262}" destId="{F840B8DE-502E-4F35-B22F-2074FFFE11BD}" srcOrd="1" destOrd="0" presId="urn:microsoft.com/office/officeart/2005/8/layout/list1"/>
    <dgm:cxn modelId="{CECE3E72-8D7C-4B24-9E4F-9785FB391150}" type="presParOf" srcId="{ED1B52AC-2F1D-4C18-AA2F-1ED1C312DC4B}" destId="{5B780F70-91CF-426D-B921-B74588A7DBEE}" srcOrd="1" destOrd="0" presId="urn:microsoft.com/office/officeart/2005/8/layout/list1"/>
    <dgm:cxn modelId="{79E60A78-78A5-48C3-B42C-67357E913BAC}" type="presParOf" srcId="{ED1B52AC-2F1D-4C18-AA2F-1ED1C312DC4B}" destId="{D4D6E3B8-73D1-4A0F-B77F-755C0D60CFAF}" srcOrd="2" destOrd="0" presId="urn:microsoft.com/office/officeart/2005/8/layout/list1"/>
    <dgm:cxn modelId="{ECF71230-4ECB-4156-B1BB-ADC1EB970523}" type="presParOf" srcId="{ED1B52AC-2F1D-4C18-AA2F-1ED1C312DC4B}" destId="{5AA0B3B7-515C-40C7-A838-4137EC289541}" srcOrd="3" destOrd="0" presId="urn:microsoft.com/office/officeart/2005/8/layout/list1"/>
    <dgm:cxn modelId="{2260A1CC-CF28-404A-B074-40D8D449DA95}" type="presParOf" srcId="{ED1B52AC-2F1D-4C18-AA2F-1ED1C312DC4B}" destId="{162FACAD-94F0-40DB-B883-0A86CB1E1E98}" srcOrd="4" destOrd="0" presId="urn:microsoft.com/office/officeart/2005/8/layout/list1"/>
    <dgm:cxn modelId="{AE4645B5-2444-4970-BD27-FCBEFB9C6D49}" type="presParOf" srcId="{162FACAD-94F0-40DB-B883-0A86CB1E1E98}" destId="{AAFECF9F-414C-4754-824A-4526A0540EBE}" srcOrd="0" destOrd="0" presId="urn:microsoft.com/office/officeart/2005/8/layout/list1"/>
    <dgm:cxn modelId="{E961782F-AB79-445B-8DFF-C36C96271901}" type="presParOf" srcId="{162FACAD-94F0-40DB-B883-0A86CB1E1E98}" destId="{CFCEC9A4-66D6-428B-8088-D39C114595C5}" srcOrd="1" destOrd="0" presId="urn:microsoft.com/office/officeart/2005/8/layout/list1"/>
    <dgm:cxn modelId="{8A2A799F-99CE-4ABD-90F8-93169C3EE177}" type="presParOf" srcId="{ED1B52AC-2F1D-4C18-AA2F-1ED1C312DC4B}" destId="{DD57611A-EDDD-4DA4-8E3F-FA94F66F2D9C}" srcOrd="5" destOrd="0" presId="urn:microsoft.com/office/officeart/2005/8/layout/list1"/>
    <dgm:cxn modelId="{F5DFB4CC-92E8-44FB-9DBA-DA1D73489F06}" type="presParOf" srcId="{ED1B52AC-2F1D-4C18-AA2F-1ED1C312DC4B}" destId="{98DE6952-0B80-4F14-ABE5-B3FF71DCDB5E}" srcOrd="6" destOrd="0" presId="urn:microsoft.com/office/officeart/2005/8/layout/list1"/>
    <dgm:cxn modelId="{4616B3DE-736B-448B-9F11-7E387995294A}" type="presParOf" srcId="{ED1B52AC-2F1D-4C18-AA2F-1ED1C312DC4B}" destId="{C62BEB0E-8648-4A42-B669-21AC26D7DA9F}" srcOrd="7" destOrd="0" presId="urn:microsoft.com/office/officeart/2005/8/layout/list1"/>
    <dgm:cxn modelId="{60C124B5-27BD-4B26-9F72-DDF4EB037992}" type="presParOf" srcId="{ED1B52AC-2F1D-4C18-AA2F-1ED1C312DC4B}" destId="{098AD395-67DC-4C30-B660-CA54125E9D0B}" srcOrd="8" destOrd="0" presId="urn:microsoft.com/office/officeart/2005/8/layout/list1"/>
    <dgm:cxn modelId="{1D9214BE-F805-409A-9FE1-6089E0CCB77A}" type="presParOf" srcId="{098AD395-67DC-4C30-B660-CA54125E9D0B}" destId="{75F475C1-6C7B-426F-B31D-C3F0C4CAE58C}" srcOrd="0" destOrd="0" presId="urn:microsoft.com/office/officeart/2005/8/layout/list1"/>
    <dgm:cxn modelId="{AAD5BA88-B56D-4581-B96D-B068CC5F9D65}" type="presParOf" srcId="{098AD395-67DC-4C30-B660-CA54125E9D0B}" destId="{4BF6BAD7-8ECE-4852-9295-718E5F5C10D6}" srcOrd="1" destOrd="0" presId="urn:microsoft.com/office/officeart/2005/8/layout/list1"/>
    <dgm:cxn modelId="{215A5E0E-8274-4C95-92E3-2A2ECECF654A}" type="presParOf" srcId="{ED1B52AC-2F1D-4C18-AA2F-1ED1C312DC4B}" destId="{47874AE7-783E-420D-B83C-A875A2F4A07E}" srcOrd="9" destOrd="0" presId="urn:microsoft.com/office/officeart/2005/8/layout/list1"/>
    <dgm:cxn modelId="{783BA5CB-14AE-40A5-B707-68E310B19E4E}" type="presParOf" srcId="{ED1B52AC-2F1D-4C18-AA2F-1ED1C312DC4B}" destId="{35EA42F4-4E53-4CA9-8AC2-2854006C8969}"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246FB-4A60-4E77-ACCF-CF160DACEB00}" type="datetimeFigureOut">
              <a:rPr lang="en-US" smtClean="0"/>
              <a:t>4/25/2017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1B32E-8070-4C89-9810-779241A9E97C}" type="slidenum">
              <a:rPr lang="en-US" smtClean="0"/>
              <a:t>‹#›</a:t>
            </a:fld>
            <a:endParaRPr lang="en-US" dirty="0"/>
          </a:p>
        </p:txBody>
      </p:sp>
    </p:spTree>
    <p:extLst>
      <p:ext uri="{BB962C8B-B14F-4D97-AF65-F5344CB8AC3E}">
        <p14:creationId xmlns:p14="http://schemas.microsoft.com/office/powerpoint/2010/main" val="355153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Commercial n operational model</a:t>
            </a:r>
            <a:r>
              <a:rPr lang="en-GB" baseline="0" dirty="0" smtClean="0"/>
              <a:t> changes – Biedronka example</a:t>
            </a:r>
            <a:endParaRPr lang="en-GB" dirty="0"/>
          </a:p>
        </p:txBody>
      </p:sp>
      <p:sp>
        <p:nvSpPr>
          <p:cNvPr id="4" name="Slide Number Placeholder 3"/>
          <p:cNvSpPr>
            <a:spLocks noGrp="1"/>
          </p:cNvSpPr>
          <p:nvPr>
            <p:ph type="sldNum" sz="quarter" idx="10"/>
          </p:nvPr>
        </p:nvSpPr>
        <p:spPr/>
        <p:txBody>
          <a:bodyPr/>
          <a:lstStyle/>
          <a:p>
            <a:fld id="{9381B32E-8070-4C89-9810-779241A9E97C}" type="slidenum">
              <a:rPr lang="en-US" smtClean="0"/>
              <a:t>20</a:t>
            </a:fld>
            <a:endParaRPr lang="en-US" dirty="0"/>
          </a:p>
        </p:txBody>
      </p:sp>
    </p:spTree>
    <p:extLst>
      <p:ext uri="{BB962C8B-B14F-4D97-AF65-F5344CB8AC3E}">
        <p14:creationId xmlns:p14="http://schemas.microsoft.com/office/powerpoint/2010/main" val="413496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81B32E-8070-4C89-9810-779241A9E97C}" type="slidenum">
              <a:rPr lang="en-US" smtClean="0"/>
              <a:t>21</a:t>
            </a:fld>
            <a:endParaRPr lang="en-US" dirty="0"/>
          </a:p>
        </p:txBody>
      </p:sp>
    </p:spTree>
    <p:extLst>
      <p:ext uri="{BB962C8B-B14F-4D97-AF65-F5344CB8AC3E}">
        <p14:creationId xmlns:p14="http://schemas.microsoft.com/office/powerpoint/2010/main" val="412408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Shoppers willing to give up non-experience products to auto-replenishment</a:t>
            </a:r>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22</a:t>
            </a:fld>
            <a:endParaRPr lang="en-GB" dirty="0"/>
          </a:p>
        </p:txBody>
      </p:sp>
    </p:spTree>
    <p:extLst>
      <p:ext uri="{BB962C8B-B14F-4D97-AF65-F5344CB8AC3E}">
        <p14:creationId xmlns:p14="http://schemas.microsoft.com/office/powerpoint/2010/main" val="153620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Very.co.uk can create 1.2 million versions of its homepage, with flexible elements including the type of promotional messages and their position on the page. </a:t>
            </a:r>
          </a:p>
          <a:p>
            <a:endParaRPr lang="en-GB" dirty="0" smtClean="0"/>
          </a:p>
          <a:p>
            <a:r>
              <a:rPr lang="en-GB" dirty="0" smtClean="0"/>
              <a:t>The retailer has also begun personalising search results so that shoppers looking for a particular item will see the brands and styles they like listed first.</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23</a:t>
            </a:fld>
            <a:endParaRPr lang="en-GB" dirty="0"/>
          </a:p>
        </p:txBody>
      </p:sp>
    </p:spTree>
    <p:extLst>
      <p:ext uri="{BB962C8B-B14F-4D97-AF65-F5344CB8AC3E}">
        <p14:creationId xmlns:p14="http://schemas.microsoft.com/office/powerpoint/2010/main" val="286132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commerce is becoming a new way to buy. Distributed commerce (e.g. buy buttons on Pinterest) continues to capture the imagination, but chat commerce is gaining attention from success stores in Asia (e.g. WeChat), and Facebook pushing it forward with some chatbot enhancements to Messenger earlier this year. </a:t>
            </a:r>
          </a:p>
          <a:p>
            <a:endParaRPr lang="en-GB" dirty="0"/>
          </a:p>
          <a:p>
            <a:r>
              <a:rPr lang="en-GB" dirty="0" smtClean="0"/>
              <a:t>To fully leverage Chatbots, greater attention on improving messaging applications to establish more meaningful connections between the brand and customer is required.</a:t>
            </a:r>
          </a:p>
          <a:p>
            <a:endParaRPr lang="en-GB" dirty="0"/>
          </a:p>
          <a:p>
            <a:r>
              <a:rPr lang="en-GB" dirty="0"/>
              <a:t>Moving forward, chatbots can be used to help change shopper attitude, behaviour, daily habits, or even help </a:t>
            </a:r>
            <a:r>
              <a:rPr lang="en-GB" dirty="0" smtClean="0"/>
              <a:t>embed </a:t>
            </a:r>
            <a:r>
              <a:rPr lang="en-GB" dirty="0"/>
              <a:t>products into people’s lives. </a:t>
            </a:r>
            <a:r>
              <a:rPr lang="en-GB" dirty="0" smtClean="0"/>
              <a:t> A great example of this is Unilever.</a:t>
            </a:r>
          </a:p>
          <a:p>
            <a:endParaRPr lang="en-GB" dirty="0" smtClean="0"/>
          </a:p>
          <a:p>
            <a:r>
              <a:rPr lang="en-GB" dirty="0" smtClean="0"/>
              <a:t>The chatbot tells a 21-part interactive video story called “The Adventures of Little Brush Big Brush,” which entertains children while teaching them proper brushing techniques and habits.</a:t>
            </a:r>
          </a:p>
          <a:p>
            <a:endParaRPr lang="en-GB" dirty="0" smtClean="0"/>
          </a:p>
          <a:p>
            <a:r>
              <a:rPr lang="en-GB" dirty="0" smtClean="0"/>
              <a:t>Where this example shines is in the bot’s interactive engagement that combines rich animation and storytelling, gamification and badges, and social routines for the family.</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32</a:t>
            </a:fld>
            <a:endParaRPr lang="en-GB" dirty="0"/>
          </a:p>
        </p:txBody>
      </p:sp>
    </p:spTree>
    <p:extLst>
      <p:ext uri="{BB962C8B-B14F-4D97-AF65-F5344CB8AC3E}">
        <p14:creationId xmlns:p14="http://schemas.microsoft.com/office/powerpoint/2010/main" val="65120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1FC688-F22E-4540-8376-7133C6A7A64E}"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7154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ayout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8052" y="1143000"/>
            <a:ext cx="4662949" cy="1826341"/>
          </a:xfrm>
        </p:spPr>
        <p:txBody>
          <a:bodyPr anchor="b">
            <a:normAutofit/>
          </a:bodyPr>
          <a:lstStyle>
            <a:lvl1pPr algn="l">
              <a:defRPr sz="24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7148052" y="3154246"/>
            <a:ext cx="4662948" cy="1655762"/>
          </a:xfrm>
        </p:spPr>
        <p:txBody>
          <a:bodyPr>
            <a:noAutofit/>
          </a:bodyPr>
          <a:lstStyle>
            <a:lvl1pPr marL="0" indent="0" algn="l">
              <a:spcBef>
                <a:spcPts val="600"/>
              </a:spcBef>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5415" y="457199"/>
            <a:ext cx="2858420" cy="493777"/>
          </a:xfrm>
          <a:prstGeom prst="rect">
            <a:avLst/>
          </a:prstGeom>
        </p:spPr>
      </p:pic>
      <p:grpSp>
        <p:nvGrpSpPr>
          <p:cNvPr id="14" name="Group 13"/>
          <p:cNvGrpSpPr/>
          <p:nvPr userDrawn="1"/>
        </p:nvGrpSpPr>
        <p:grpSpPr>
          <a:xfrm>
            <a:off x="-1143000" y="-438330"/>
            <a:ext cx="13716000" cy="6744832"/>
            <a:chOff x="-1143000" y="-438330"/>
            <a:chExt cx="13716000" cy="6744832"/>
          </a:xfrm>
        </p:grpSpPr>
        <p:cxnSp>
          <p:nvCxnSpPr>
            <p:cNvPr id="15" name="Straight Connector 14"/>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20" name="TextBox 19"/>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21" name="TextBox 20"/>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22" name="TextBox 21"/>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23" name="Straight Connector 22"/>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25" name="TextBox 24"/>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26" name="TextBox 25"/>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27" name="TextBox 26"/>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28" name="TextBox 27"/>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5" name="Picture Placeholder 4"/>
          <p:cNvSpPr>
            <a:spLocks noGrp="1"/>
          </p:cNvSpPr>
          <p:nvPr>
            <p:ph type="pic" sz="quarter" idx="10"/>
          </p:nvPr>
        </p:nvSpPr>
        <p:spPr>
          <a:xfrm>
            <a:off x="381000" y="1714500"/>
            <a:ext cx="5715000" cy="4000500"/>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9963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our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9" name="Text Placeholder 9"/>
          <p:cNvSpPr>
            <a:spLocks noGrp="1"/>
          </p:cNvSpPr>
          <p:nvPr>
            <p:ph type="body" sz="quarter" idx="13"/>
          </p:nvPr>
        </p:nvSpPr>
        <p:spPr>
          <a:xfrm>
            <a:off x="381000" y="924702"/>
            <a:ext cx="11430000" cy="404369"/>
          </a:xfrm>
        </p:spPr>
        <p:txBody>
          <a:bodyPr>
            <a:noAutofit/>
          </a:bodyPr>
          <a:lstStyle>
            <a:lvl1pPr marL="0" indent="0">
              <a:buNone/>
              <a:defRPr sz="1800"/>
            </a:lvl1pPr>
          </a:lstStyle>
          <a:p>
            <a:pPr lvl="0"/>
            <a:r>
              <a:rPr lang="en-US" dirty="0" smtClean="0"/>
              <a:t>Click to edit Master text styles</a:t>
            </a:r>
            <a:endParaRPr lang="en-US" dirty="0"/>
          </a:p>
        </p:txBody>
      </p:sp>
      <p:sp>
        <p:nvSpPr>
          <p:cNvPr id="19" name="Content Placeholder 2"/>
          <p:cNvSpPr>
            <a:spLocks noGrp="1"/>
          </p:cNvSpPr>
          <p:nvPr>
            <p:ph sz="half" idx="1"/>
          </p:nvPr>
        </p:nvSpPr>
        <p:spPr>
          <a:xfrm>
            <a:off x="381000" y="1714501"/>
            <a:ext cx="2688336"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3"/>
          <p:cNvSpPr>
            <a:spLocks noGrp="1"/>
          </p:cNvSpPr>
          <p:nvPr>
            <p:ph sz="half" idx="2"/>
          </p:nvPr>
        </p:nvSpPr>
        <p:spPr>
          <a:xfrm>
            <a:off x="3293523" y="1714500"/>
            <a:ext cx="2688336" cy="40005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3"/>
          <p:cNvSpPr>
            <a:spLocks noGrp="1"/>
          </p:cNvSpPr>
          <p:nvPr>
            <p:ph sz="half" idx="15"/>
          </p:nvPr>
        </p:nvSpPr>
        <p:spPr>
          <a:xfrm>
            <a:off x="6210141" y="1714500"/>
            <a:ext cx="2688336" cy="40005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3"/>
          <p:cNvSpPr>
            <a:spLocks noGrp="1"/>
          </p:cNvSpPr>
          <p:nvPr>
            <p:ph sz="half" idx="16"/>
          </p:nvPr>
        </p:nvSpPr>
        <p:spPr>
          <a:xfrm>
            <a:off x="9122664" y="1714500"/>
            <a:ext cx="2688336" cy="40005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10" name="Slide Number Placeholder 6"/>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54274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22" name="Text Placeholder 9"/>
          <p:cNvSpPr>
            <a:spLocks noGrp="1"/>
          </p:cNvSpPr>
          <p:nvPr>
            <p:ph type="body" sz="quarter" idx="13"/>
          </p:nvPr>
        </p:nvSpPr>
        <p:spPr>
          <a:xfrm>
            <a:off x="381000" y="924702"/>
            <a:ext cx="11430000" cy="404369"/>
          </a:xfrm>
        </p:spPr>
        <p:txBody>
          <a:bodyPr>
            <a:noAutofit/>
          </a:bodyPr>
          <a:lstStyle>
            <a:lvl1pPr marL="0" indent="0">
              <a:buNone/>
              <a:defRPr sz="1800"/>
            </a:lvl1pPr>
          </a:lstStyle>
          <a:p>
            <a:pPr lvl="0"/>
            <a:r>
              <a:rPr lang="en-US" dirty="0" smtClean="0"/>
              <a:t>Click to edit Master text styles</a:t>
            </a:r>
            <a:endParaRPr lang="en-US" dirty="0"/>
          </a:p>
        </p:txBody>
      </p:sp>
      <p:sp>
        <p:nvSpPr>
          <p:cNvPr id="2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6" name="Slide Number Placeholder 4"/>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16434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2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6" name="Slide Number Placeholder 4"/>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428986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4" name="Slide Number Placeholder 4"/>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36911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Layout">
    <p:spTree>
      <p:nvGrpSpPr>
        <p:cNvPr id="1" name=""/>
        <p:cNvGrpSpPr/>
        <p:nvPr/>
      </p:nvGrpSpPr>
      <p:grpSpPr>
        <a:xfrm>
          <a:off x="0" y="0"/>
          <a:ext cx="0" cy="0"/>
          <a:chOff x="0" y="0"/>
          <a:chExt cx="0" cy="0"/>
        </a:xfrm>
      </p:grpSpPr>
      <p:sp>
        <p:nvSpPr>
          <p:cNvPr id="2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6" name="Text Placeholder 2"/>
          <p:cNvSpPr txBox="1">
            <a:spLocks/>
          </p:cNvSpPr>
          <p:nvPr userDrawn="1"/>
        </p:nvSpPr>
        <p:spPr>
          <a:xfrm>
            <a:off x="381000" y="1714500"/>
            <a:ext cx="11445873" cy="4405313"/>
          </a:xfrm>
          <a:prstGeom prst="rect">
            <a:avLst/>
          </a:prstGeom>
        </p:spPr>
        <p:txBody>
          <a:bodyPr lIns="0" tIns="0" rIns="0" bIns="0"/>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1200" b="1" dirty="0" smtClean="0">
                <a:solidFill>
                  <a:schemeClr val="tx2"/>
                </a:solidFill>
                <a:latin typeface="+mj-lt"/>
              </a:rPr>
              <a:t>Copyright © 2016 Kantar Retail. All Rights Reserved.</a:t>
            </a:r>
          </a:p>
          <a:p>
            <a:pPr>
              <a:defRPr/>
            </a:pPr>
            <a:r>
              <a:rPr lang="en-US" altLang="en-US" sz="1200" dirty="0" smtClean="0">
                <a:solidFill>
                  <a:schemeClr val="tx2"/>
                </a:solidFill>
              </a:rPr>
              <a:t>501 Boylston St., Suite 6101, Boston, MA 02116 </a:t>
            </a:r>
            <a:br>
              <a:rPr lang="en-US" altLang="en-US" sz="1200" dirty="0" smtClean="0">
                <a:solidFill>
                  <a:schemeClr val="tx2"/>
                </a:solidFill>
              </a:rPr>
            </a:br>
            <a:r>
              <a:rPr lang="en-US" altLang="en-US" sz="1200" dirty="0" smtClean="0">
                <a:solidFill>
                  <a:schemeClr val="tx2"/>
                </a:solidFill>
              </a:rPr>
              <a:t>T:</a:t>
            </a:r>
            <a:r>
              <a:rPr lang="en-US" altLang="en-US" sz="1200" baseline="0" dirty="0" smtClean="0">
                <a:solidFill>
                  <a:schemeClr val="tx2"/>
                </a:solidFill>
              </a:rPr>
              <a:t>  </a:t>
            </a:r>
            <a:r>
              <a:rPr lang="en-US" altLang="en-US" sz="1200" dirty="0" smtClean="0">
                <a:solidFill>
                  <a:schemeClr val="tx2"/>
                </a:solidFill>
              </a:rPr>
              <a:t>+1 (617) 912 2828 </a:t>
            </a:r>
            <a:br>
              <a:rPr lang="en-US" altLang="en-US" sz="1200" dirty="0" smtClean="0">
                <a:solidFill>
                  <a:schemeClr val="tx2"/>
                </a:solidFill>
              </a:rPr>
            </a:br>
            <a:r>
              <a:rPr lang="en-US" altLang="en-US" sz="1200" dirty="0" smtClean="0">
                <a:solidFill>
                  <a:schemeClr val="tx2"/>
                </a:solidFill>
              </a:rPr>
              <a:t>howard.zimmerman@kantarretail.com</a:t>
            </a:r>
            <a:br>
              <a:rPr lang="en-US" altLang="en-US" sz="1200" dirty="0" smtClean="0">
                <a:solidFill>
                  <a:schemeClr val="tx2"/>
                </a:solidFill>
              </a:rPr>
            </a:br>
            <a:r>
              <a:rPr lang="en-US" altLang="en-US" sz="1200" dirty="0" smtClean="0">
                <a:solidFill>
                  <a:schemeClr val="tx2"/>
                </a:solidFill>
              </a:rPr>
              <a:t/>
            </a:r>
            <a:br>
              <a:rPr lang="en-US" altLang="en-US" sz="1200" dirty="0" smtClean="0">
                <a:solidFill>
                  <a:schemeClr val="tx2"/>
                </a:solidFill>
              </a:rPr>
            </a:br>
            <a:r>
              <a:rPr lang="en-US" altLang="en-US" sz="1200" dirty="0" smtClean="0">
                <a:solidFill>
                  <a:schemeClr val="tx2"/>
                </a:solidFill>
              </a:rPr>
              <a:t>No part of this material may be reproduced or transmitted in any form or by any means, electronic or mechanical, including photography, recording, or any information storage and retrieval system now known or to be invented, without the express written permission of Kantar Retail.</a:t>
            </a:r>
          </a:p>
          <a:p>
            <a:pPr>
              <a:defRPr/>
            </a:pPr>
            <a:r>
              <a:rPr lang="en-US" altLang="en-US" sz="1200" dirty="0" smtClean="0">
                <a:solidFill>
                  <a:schemeClr val="tx2"/>
                </a:solidFill>
              </a:rPr>
              <a:t>The printing of any copies for backup is also strictly prohibited.</a:t>
            </a:r>
          </a:p>
          <a:p>
            <a:pPr>
              <a:defRPr/>
            </a:pPr>
            <a:r>
              <a:rPr lang="en-US" altLang="en-US" sz="1200" b="1" dirty="0" smtClean="0">
                <a:solidFill>
                  <a:schemeClr val="accent1"/>
                </a:solidFill>
                <a:latin typeface="+mj-lt"/>
              </a:rPr>
              <a:t>Disclaimers</a:t>
            </a:r>
          </a:p>
          <a:p>
            <a:pPr>
              <a:defRPr/>
            </a:pPr>
            <a:r>
              <a:rPr lang="en-US" altLang="en-US" sz="1200" dirty="0" smtClean="0">
                <a:solidFill>
                  <a:schemeClr val="tx2"/>
                </a:solidFill>
              </a:rPr>
              <a:t>The analyses and conclusions presented in this seminar represent the opinions of Kantar Retail. The views expressed do not necessarily reflect the views of the management of the retailer(s) under discussion.</a:t>
            </a:r>
          </a:p>
          <a:p>
            <a:pPr>
              <a:defRPr/>
            </a:pPr>
            <a:r>
              <a:rPr lang="en-US" altLang="en-US" sz="1200" dirty="0" smtClean="0">
                <a:solidFill>
                  <a:schemeClr val="tx2"/>
                </a:solidFill>
              </a:rPr>
              <a:t>This seminar is not endorsed or otherwise supported by the management of any of the companies covered during the course of the workshop or within </a:t>
            </a:r>
            <a:br>
              <a:rPr lang="en-US" altLang="en-US" sz="1200" dirty="0" smtClean="0">
                <a:solidFill>
                  <a:schemeClr val="tx2"/>
                </a:solidFill>
              </a:rPr>
            </a:br>
            <a:r>
              <a:rPr lang="en-US" altLang="en-US" sz="1200" dirty="0" smtClean="0">
                <a:solidFill>
                  <a:schemeClr val="tx2"/>
                </a:solidFill>
              </a:rPr>
              <a:t>the following slides.</a:t>
            </a:r>
          </a:p>
        </p:txBody>
      </p:sp>
      <p:sp>
        <p:nvSpPr>
          <p:cNvPr id="7" name="Slide Number Placeholder 4"/>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7179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Info Layout">
    <p:spTree>
      <p:nvGrpSpPr>
        <p:cNvPr id="1" name=""/>
        <p:cNvGrpSpPr/>
        <p:nvPr/>
      </p:nvGrpSpPr>
      <p:grpSpPr>
        <a:xfrm>
          <a:off x="0" y="0"/>
          <a:ext cx="0" cy="0"/>
          <a:chOff x="0" y="0"/>
          <a:chExt cx="0" cy="0"/>
        </a:xfrm>
      </p:grpSpPr>
      <p:sp>
        <p:nvSpPr>
          <p:cNvPr id="6" name="Rectangle 5"/>
          <p:cNvSpPr/>
          <p:nvPr userDrawn="1"/>
        </p:nvSpPr>
        <p:spPr>
          <a:xfrm>
            <a:off x="0" y="-2884"/>
            <a:ext cx="12192000" cy="617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p>
        </p:txBody>
      </p:sp>
      <p:sp>
        <p:nvSpPr>
          <p:cNvPr id="3" name="Text Placeholder 2"/>
          <p:cNvSpPr>
            <a:spLocks noGrp="1"/>
          </p:cNvSpPr>
          <p:nvPr>
            <p:ph type="body" sz="quarter" idx="15"/>
          </p:nvPr>
        </p:nvSpPr>
        <p:spPr>
          <a:xfrm>
            <a:off x="381000" y="1714501"/>
            <a:ext cx="11430000" cy="4000500"/>
          </a:xfrm>
        </p:spPr>
        <p:txBody>
          <a:bodyPr>
            <a:normAutofit/>
          </a:bodyPr>
          <a:lstStyle>
            <a:lvl1pPr marL="0" indent="0">
              <a:spcBef>
                <a:spcPts val="0"/>
              </a:spcBef>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8"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9" name="Slide Number Placeholder 3"/>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301670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465513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with Client Logo">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196937" y="261003"/>
            <a:ext cx="470131" cy="164148"/>
          </a:xfrm>
          <a:prstGeom prst="rect">
            <a:avLst/>
          </a:prstGeom>
          <a:noFill/>
        </p:spPr>
        <p:txBody>
          <a:bodyPr wrap="square" lIns="0" tIns="0" rIns="0" bIns="0" rtlCol="0">
            <a:spAutoFit/>
          </a:bodyPr>
          <a:lstStyle>
            <a:lvl1pPr algn="r">
              <a:defRPr lang="en-US" sz="1067" baseline="0" smtClean="0">
                <a:latin typeface="+mn-lt"/>
                <a:cs typeface="Trebuchet MS"/>
              </a:defRPr>
            </a:lvl1pPr>
          </a:lstStyle>
          <a:p>
            <a:pPr>
              <a:spcBef>
                <a:spcPct val="20000"/>
              </a:spcBef>
              <a:buFont typeface="Arial"/>
              <a:buNone/>
            </a:pPr>
            <a:fld id="{D06453FD-EBAD-E243-B59F-73FA6678EEF9}" type="slidenum">
              <a:rPr lang="en-GB" smtClean="0"/>
              <a:pPr>
                <a:spcBef>
                  <a:spcPct val="20000"/>
                </a:spcBef>
                <a:buFont typeface="Arial"/>
                <a:buNone/>
              </a:pPr>
              <a:t>‹#›</a:t>
            </a:fld>
            <a:endParaRPr lang="en-GB" dirty="0"/>
          </a:p>
        </p:txBody>
      </p:sp>
      <p:sp>
        <p:nvSpPr>
          <p:cNvPr id="5" name="Content Placeholder 4"/>
          <p:cNvSpPr>
            <a:spLocks noGrp="1"/>
          </p:cNvSpPr>
          <p:nvPr>
            <p:ph sz="quarter" idx="16"/>
          </p:nvPr>
        </p:nvSpPr>
        <p:spPr>
          <a:xfrm>
            <a:off x="527427" y="1241426"/>
            <a:ext cx="11155680" cy="4550903"/>
          </a:xfrm>
          <a:prstGeom prst="rect">
            <a:avLst/>
          </a:prstGeom>
        </p:spPr>
        <p:txBody>
          <a:bodyPr lIns="0" tIns="0" rIns="0" bIns="0" numCol="1" spcCol="216000"/>
          <a:lstStyle>
            <a:lvl1pPr marL="237061" indent="-237061">
              <a:buFont typeface="Arial" panose="020B0604020202020204" pitchFamily="34" charset="0"/>
              <a:buChar char="‒"/>
              <a:defRPr sz="2400"/>
            </a:lvl1pPr>
            <a:lvl2pPr marL="596885" indent="-241294">
              <a:buFont typeface="Wingdings" panose="05000000000000000000" pitchFamily="2" charset="2"/>
              <a:buChar char="§"/>
              <a:defRPr sz="2133"/>
            </a:lvl2pPr>
            <a:lvl3pPr marL="1079473" indent="-315376">
              <a:buFont typeface="Arial" panose="020B0604020202020204" pitchFamily="34" charset="0"/>
              <a:buChar char="‒"/>
              <a:defRPr sz="2133"/>
            </a:lvl3pPr>
            <a:lvl4pPr marL="1562061" indent="-253994">
              <a:buFont typeface="Wingdings" panose="05000000000000000000" pitchFamily="2" charset="2"/>
              <a:buChar char="§"/>
              <a:defRPr lang="en-US" sz="2133" kern="1200" dirty="0" smtClean="0">
                <a:solidFill>
                  <a:schemeClr val="tx1"/>
                </a:solidFill>
                <a:latin typeface="+mn-lt"/>
                <a:ea typeface="+mn-ea"/>
                <a:cs typeface="+mn-cs"/>
              </a:defRPr>
            </a:lvl4pPr>
            <a:lvl5pPr>
              <a:defRPr sz="2133"/>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p:nvPr>
        </p:nvSpPr>
        <p:spPr>
          <a:xfrm>
            <a:off x="518400" y="259200"/>
            <a:ext cx="10862400" cy="363600"/>
          </a:xfrm>
          <a:prstGeom prst="rect">
            <a:avLst/>
          </a:prstGeom>
        </p:spPr>
        <p:txBody>
          <a:bodyPr lIns="0" tIns="0" rIns="0" bIns="0"/>
          <a:lstStyle>
            <a:lvl1pPr algn="l">
              <a:defRPr sz="3200"/>
            </a:lvl1pPr>
          </a:lstStyle>
          <a:p>
            <a:r>
              <a:rPr lang="en-US" smtClean="0"/>
              <a:t>Click to edit Master title style</a:t>
            </a:r>
            <a:endParaRPr lang="en-GB" dirty="0"/>
          </a:p>
        </p:txBody>
      </p:sp>
      <p:sp>
        <p:nvSpPr>
          <p:cNvPr id="11" name="Picture Placeholder 14"/>
          <p:cNvSpPr>
            <a:spLocks noGrp="1"/>
          </p:cNvSpPr>
          <p:nvPr>
            <p:ph type="pic" sz="quarter" idx="14" hasCustomPrompt="1"/>
          </p:nvPr>
        </p:nvSpPr>
        <p:spPr>
          <a:xfrm>
            <a:off x="9775767" y="750441"/>
            <a:ext cx="1891301" cy="371287"/>
          </a:xfrm>
          <a:prstGeom prst="rect">
            <a:avLst/>
          </a:prstGeom>
        </p:spPr>
        <p:txBody>
          <a:bodyPr anchor="ctr"/>
          <a:lstStyle>
            <a:lvl1pPr marL="0" indent="0" algn="ctr">
              <a:buNone/>
              <a:defRPr sz="1600"/>
            </a:lvl1pPr>
          </a:lstStyle>
          <a:p>
            <a:r>
              <a:rPr lang="en-GB" dirty="0" smtClean="0"/>
              <a:t>Insert client logo</a:t>
            </a:r>
            <a:endParaRPr lang="en-GB" dirty="0"/>
          </a:p>
        </p:txBody>
      </p:sp>
      <p:sp>
        <p:nvSpPr>
          <p:cNvPr id="10" name="Text Placeholder 7"/>
          <p:cNvSpPr>
            <a:spLocks noGrp="1"/>
          </p:cNvSpPr>
          <p:nvPr>
            <p:ph type="body" sz="quarter" idx="15" hasCustomPrompt="1"/>
          </p:nvPr>
        </p:nvSpPr>
        <p:spPr>
          <a:xfrm>
            <a:off x="436322" y="5805976"/>
            <a:ext cx="11307791" cy="304800"/>
          </a:xfrm>
          <a:prstGeom prst="rect">
            <a:avLst/>
          </a:prstGeom>
        </p:spPr>
        <p:txBody>
          <a:bodyPr/>
          <a:lstStyle>
            <a:lvl1pPr marL="0" indent="0">
              <a:buNone/>
              <a:defRPr sz="1067" i="0" baseline="0">
                <a:solidFill>
                  <a:schemeClr val="tx1"/>
                </a:solidFill>
              </a:defRPr>
            </a:lvl1pPr>
          </a:lstStyle>
          <a:p>
            <a:pPr lvl="0"/>
            <a:r>
              <a:rPr lang="en-US" dirty="0" smtClean="0"/>
              <a:t>Source: </a:t>
            </a:r>
          </a:p>
        </p:txBody>
      </p:sp>
    </p:spTree>
    <p:extLst>
      <p:ext uri="{BB962C8B-B14F-4D97-AF65-F5344CB8AC3E}">
        <p14:creationId xmlns:p14="http://schemas.microsoft.com/office/powerpoint/2010/main" val="18162321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ue Divider Layout">
    <p:bg>
      <p:bgPr>
        <a:solidFill>
          <a:schemeClr val="accent5"/>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1196937" y="261003"/>
            <a:ext cx="470131" cy="164148"/>
          </a:xfrm>
          <a:prstGeom prst="rect">
            <a:avLst/>
          </a:prstGeom>
          <a:noFill/>
        </p:spPr>
        <p:txBody>
          <a:bodyPr wrap="square" lIns="0" tIns="0" rIns="0" bIns="0" rtlCol="0">
            <a:spAutoFit/>
          </a:bodyPr>
          <a:lstStyle>
            <a:lvl1pPr algn="r">
              <a:defRPr lang="en-US" sz="1067" baseline="0" smtClean="0">
                <a:latin typeface="+mn-lt"/>
                <a:cs typeface="Trebuchet MS"/>
              </a:defRPr>
            </a:lvl1pPr>
          </a:lstStyle>
          <a:p>
            <a:pPr>
              <a:spcBef>
                <a:spcPct val="20000"/>
              </a:spcBef>
              <a:buFont typeface="Arial"/>
              <a:buNone/>
            </a:pPr>
            <a:fld id="{D06453FD-EBAD-E243-B59F-73FA6678EEF9}" type="slidenum">
              <a:rPr lang="en-GB" smtClean="0"/>
              <a:pPr>
                <a:spcBef>
                  <a:spcPct val="20000"/>
                </a:spcBef>
                <a:buFont typeface="Arial"/>
                <a:buNone/>
              </a:pPr>
              <a:t>‹#›</a:t>
            </a:fld>
            <a:endParaRPr lang="en-GB" dirty="0"/>
          </a:p>
        </p:txBody>
      </p:sp>
      <p:sp>
        <p:nvSpPr>
          <p:cNvPr id="2" name="Title 1"/>
          <p:cNvSpPr>
            <a:spLocks noGrp="1"/>
          </p:cNvSpPr>
          <p:nvPr>
            <p:ph type="title" hasCustomPrompt="1"/>
          </p:nvPr>
        </p:nvSpPr>
        <p:spPr>
          <a:xfrm>
            <a:off x="518400" y="2264400"/>
            <a:ext cx="10862400" cy="363600"/>
          </a:xfrm>
          <a:prstGeom prst="rect">
            <a:avLst/>
          </a:prstGeom>
        </p:spPr>
        <p:txBody>
          <a:bodyPr lIns="0" tIns="0" rIns="0" bIns="0"/>
          <a:lstStyle>
            <a:lvl1pPr algn="l">
              <a:defRPr sz="3200"/>
            </a:lvl1pPr>
          </a:lstStyle>
          <a:p>
            <a:r>
              <a:rPr lang="en-US" dirty="0" smtClean="0"/>
              <a:t>Click to edit Divider title style</a:t>
            </a:r>
            <a:endParaRPr lang="en-GB" dirty="0"/>
          </a:p>
        </p:txBody>
      </p:sp>
    </p:spTree>
    <p:extLst>
      <p:ext uri="{BB962C8B-B14F-4D97-AF65-F5344CB8AC3E}">
        <p14:creationId xmlns:p14="http://schemas.microsoft.com/office/powerpoint/2010/main" val="1211035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600200"/>
            <a:ext cx="5450416" cy="4373563"/>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3584" y="1600200"/>
            <a:ext cx="5450417" cy="4373563"/>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295276"/>
            <a:ext cx="11176000" cy="390525"/>
          </a:xfrm>
        </p:spPr>
        <p:txBody>
          <a:bodyPr/>
          <a:lstStyle/>
          <a:p>
            <a:r>
              <a:rPr lang="en-US" smtClean="0"/>
              <a:t>Click to edit Master title style</a:t>
            </a:r>
            <a:endParaRPr lang="en-US" dirty="0"/>
          </a:p>
        </p:txBody>
      </p:sp>
      <p:sp>
        <p:nvSpPr>
          <p:cNvPr id="6" name="Text Placeholder 7"/>
          <p:cNvSpPr>
            <a:spLocks noGrp="1"/>
          </p:cNvSpPr>
          <p:nvPr>
            <p:ph type="body" sz="quarter" idx="15"/>
          </p:nvPr>
        </p:nvSpPr>
        <p:spPr>
          <a:xfrm>
            <a:off x="743712" y="6629400"/>
            <a:ext cx="8400288" cy="304800"/>
          </a:xfrm>
        </p:spPr>
        <p:txBody>
          <a:bodyPr/>
          <a:lstStyle>
            <a:lvl1pPr>
              <a:buNone/>
              <a:defRPr sz="1000" i="1" baseline="0">
                <a:solidFill>
                  <a:schemeClr val="bg1">
                    <a:lumMod val="50000"/>
                  </a:schemeClr>
                </a:solidFill>
              </a:defRPr>
            </a:lvl1pPr>
          </a:lstStyle>
          <a:p>
            <a:pPr lvl="0"/>
            <a:r>
              <a:rPr lang="en-US" smtClean="0"/>
              <a:t>Click to edit Master text styles</a:t>
            </a:r>
          </a:p>
        </p:txBody>
      </p:sp>
      <p:sp>
        <p:nvSpPr>
          <p:cNvPr id="8" name="Slide Number Placeholder 3"/>
          <p:cNvSpPr>
            <a:spLocks noGrp="1"/>
          </p:cNvSpPr>
          <p:nvPr>
            <p:ph type="sldNum" sz="quarter" idx="16"/>
          </p:nvPr>
        </p:nvSpPr>
        <p:spPr/>
        <p:txBody>
          <a:bodyPr/>
          <a:lstStyle>
            <a:lvl1pPr>
              <a:defRPr>
                <a:solidFill>
                  <a:srgbClr val="FFFFFF">
                    <a:lumMod val="50000"/>
                  </a:srgbClr>
                </a:solidFill>
              </a:defRPr>
            </a:lvl1pPr>
          </a:lstStyle>
          <a:p>
            <a:pPr>
              <a:defRPr/>
            </a:pPr>
            <a:r>
              <a:t> </a:t>
            </a:r>
            <a:fld id="{402F52C6-DFCB-4A3B-8316-CCF3CC17FBF4}" type="slidenum">
              <a:rPr/>
              <a:pPr>
                <a:defRPr/>
              </a:pPr>
              <a:t>‹#›</a:t>
            </a:fld>
            <a:endParaRPr/>
          </a:p>
        </p:txBody>
      </p:sp>
      <p:sp>
        <p:nvSpPr>
          <p:cNvPr id="9" name="Text Placeholder 5"/>
          <p:cNvSpPr>
            <a:spLocks noGrp="1"/>
          </p:cNvSpPr>
          <p:nvPr>
            <p:ph type="body" sz="quarter" idx="14"/>
          </p:nvPr>
        </p:nvSpPr>
        <p:spPr>
          <a:xfrm>
            <a:off x="508000" y="749808"/>
            <a:ext cx="11176000" cy="393192"/>
          </a:xfrm>
        </p:spPr>
        <p:txBody>
          <a:bodyPr/>
          <a:lstStyle>
            <a:lvl1pPr marL="0" indent="0">
              <a:buNone/>
              <a:defRPr sz="2400" baseline="0">
                <a:solidFill>
                  <a:srgbClr val="292929"/>
                </a:solidFill>
              </a:defRPr>
            </a:lvl1pPr>
          </a:lstStyle>
          <a:p>
            <a:pPr lvl="0"/>
            <a:r>
              <a:rPr lang="en-US" smtClean="0"/>
              <a:t>Click to edit Master text styles</a:t>
            </a:r>
          </a:p>
        </p:txBody>
      </p:sp>
    </p:spTree>
    <p:extLst>
      <p:ext uri="{BB962C8B-B14F-4D97-AF65-F5344CB8AC3E}">
        <p14:creationId xmlns:p14="http://schemas.microsoft.com/office/powerpoint/2010/main" val="380869475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ayout 1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48052" y="1143000"/>
            <a:ext cx="4662949" cy="1826341"/>
          </a:xfrm>
        </p:spPr>
        <p:txBody>
          <a:bodyPr anchor="b">
            <a:normAutofit/>
          </a:bodyPr>
          <a:lstStyle>
            <a:lvl1pPr algn="l">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148052" y="3154246"/>
            <a:ext cx="4662948" cy="1655762"/>
          </a:xfrm>
        </p:spPr>
        <p:txBody>
          <a:bodyPr>
            <a:noAutofit/>
          </a:bodyPr>
          <a:lstStyle>
            <a:lvl1pPr marL="0" indent="0" algn="l">
              <a:spcBef>
                <a:spcPts val="6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grpSp>
        <p:nvGrpSpPr>
          <p:cNvPr id="14" name="Group 13"/>
          <p:cNvGrpSpPr/>
          <p:nvPr userDrawn="1"/>
        </p:nvGrpSpPr>
        <p:grpSpPr>
          <a:xfrm>
            <a:off x="-1143000" y="-438330"/>
            <a:ext cx="13716000" cy="6744832"/>
            <a:chOff x="-1143000" y="-438330"/>
            <a:chExt cx="13716000" cy="6744832"/>
          </a:xfrm>
        </p:grpSpPr>
        <p:cxnSp>
          <p:nvCxnSpPr>
            <p:cNvPr id="15" name="Straight Connector 14"/>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20" name="TextBox 19"/>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21" name="TextBox 20"/>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22" name="TextBox 21"/>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23" name="Straight Connector 22"/>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25" name="TextBox 24"/>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26" name="TextBox 25"/>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27" name="TextBox 26"/>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28" name="TextBox 27"/>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6693" y="457198"/>
            <a:ext cx="2858420" cy="493777"/>
          </a:xfrm>
          <a:prstGeom prst="rect">
            <a:avLst/>
          </a:prstGeom>
        </p:spPr>
      </p:pic>
      <p:sp>
        <p:nvSpPr>
          <p:cNvPr id="29" name="Picture Placeholder 4"/>
          <p:cNvSpPr>
            <a:spLocks noGrp="1"/>
          </p:cNvSpPr>
          <p:nvPr>
            <p:ph type="pic" sz="quarter" idx="10"/>
          </p:nvPr>
        </p:nvSpPr>
        <p:spPr>
          <a:xfrm>
            <a:off x="381000" y="1714500"/>
            <a:ext cx="5715000" cy="4000500"/>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29843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2 x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93236"/>
            <a:ext cx="5626800" cy="4426579"/>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58" name="Content Placeholder 35"/>
          <p:cNvSpPr>
            <a:spLocks noGrp="1"/>
          </p:cNvSpPr>
          <p:nvPr>
            <p:ph sz="quarter" idx="14"/>
          </p:nvPr>
        </p:nvSpPr>
        <p:spPr>
          <a:xfrm>
            <a:off x="6191575" y="1693234"/>
            <a:ext cx="5628408" cy="442658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1"/>
          <p:cNvSpPr>
            <a:spLocks noGrp="1"/>
          </p:cNvSpPr>
          <p:nvPr>
            <p:ph type="title"/>
          </p:nvPr>
        </p:nvSpPr>
        <p:spPr>
          <a:xfrm>
            <a:off x="360000" y="853200"/>
            <a:ext cx="11459981" cy="840032"/>
          </a:xfrm>
        </p:spPr>
        <p:txBody>
          <a:bodyPr>
            <a:noAutofit/>
          </a:bodyPr>
          <a:lstStyle>
            <a:lvl1pPr>
              <a:defRPr>
                <a:solidFill>
                  <a:schemeClr val="tx1"/>
                </a:solidFill>
              </a:defRPr>
            </a:lvl1pPr>
          </a:lstStyle>
          <a:p>
            <a:r>
              <a:rPr lang="en-US" smtClean="0"/>
              <a:t>Click to edit Master title style</a:t>
            </a:r>
            <a:endParaRPr lang="en-GB" dirty="0"/>
          </a:p>
        </p:txBody>
      </p:sp>
      <p:sp>
        <p:nvSpPr>
          <p:cNvPr id="13" name="Content Placeholder 4"/>
          <p:cNvSpPr>
            <a:spLocks noGrp="1"/>
          </p:cNvSpPr>
          <p:nvPr>
            <p:ph sz="quarter" idx="16" hasCustomPrompt="1"/>
          </p:nvPr>
        </p:nvSpPr>
        <p:spPr>
          <a:xfrm>
            <a:off x="360002" y="1219825"/>
            <a:ext cx="11468463" cy="473408"/>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12" name="Text Placeholder 17"/>
          <p:cNvSpPr>
            <a:spLocks noGrp="1"/>
          </p:cNvSpPr>
          <p:nvPr>
            <p:ph type="body" sz="quarter" idx="17"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88119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ontent Slide with Subtitle">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196937" y="261003"/>
            <a:ext cx="470131" cy="123111"/>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smtClean="0"/>
              <a:pPr>
                <a:spcBef>
                  <a:spcPct val="20000"/>
                </a:spcBef>
                <a:buFont typeface="Arial"/>
                <a:buNone/>
              </a:pPr>
              <a:t>‹#›</a:t>
            </a:fld>
            <a:endParaRPr lang="en-GB" dirty="0"/>
          </a:p>
        </p:txBody>
      </p:sp>
      <p:sp>
        <p:nvSpPr>
          <p:cNvPr id="3" name="Title 2"/>
          <p:cNvSpPr>
            <a:spLocks noGrp="1"/>
          </p:cNvSpPr>
          <p:nvPr>
            <p:ph type="title"/>
          </p:nvPr>
        </p:nvSpPr>
        <p:spPr>
          <a:xfrm>
            <a:off x="518400" y="259200"/>
            <a:ext cx="10862400" cy="363600"/>
          </a:xfrm>
          <a:prstGeom prst="rect">
            <a:avLst/>
          </a:prstGeom>
        </p:spPr>
        <p:txBody>
          <a:bodyPr lIns="0" tIns="0" rIns="0" bIns="0"/>
          <a:lstStyle>
            <a:lvl1pPr algn="l">
              <a:defRPr sz="2400"/>
            </a:lvl1pPr>
          </a:lstStyle>
          <a:p>
            <a:r>
              <a:rPr lang="en-US" smtClean="0"/>
              <a:t>Click to edit Master title style</a:t>
            </a:r>
            <a:endParaRPr lang="en-GB" dirty="0"/>
          </a:p>
        </p:txBody>
      </p:sp>
      <p:sp>
        <p:nvSpPr>
          <p:cNvPr id="7" name="Text Placeholder 8"/>
          <p:cNvSpPr>
            <a:spLocks noGrp="1"/>
          </p:cNvSpPr>
          <p:nvPr>
            <p:ph type="body" sz="quarter" idx="10" hasCustomPrompt="1"/>
          </p:nvPr>
        </p:nvSpPr>
        <p:spPr>
          <a:xfrm>
            <a:off x="524936" y="750439"/>
            <a:ext cx="10855865" cy="276999"/>
          </a:xfrm>
          <a:prstGeom prst="rect">
            <a:avLst/>
          </a:prstGeom>
          <a:noFill/>
        </p:spPr>
        <p:txBody>
          <a:bodyPr wrap="square" lIns="0" tIns="0" rIns="0" bIns="0" rtlCol="0">
            <a:spAutoFit/>
          </a:bodyPr>
          <a:lstStyle>
            <a:lvl1pPr marL="0" indent="0">
              <a:buNone/>
              <a:defRPr lang="en-GB" sz="1800" baseline="0" dirty="0" smtClean="0">
                <a:solidFill>
                  <a:schemeClr val="tx1"/>
                </a:solidFill>
                <a:latin typeface="Arial"/>
                <a:cs typeface="Arial"/>
              </a:defRPr>
            </a:lvl1pPr>
            <a:lvl2pPr>
              <a:defRPr lang="en-GB" sz="1800" dirty="0" smtClean="0"/>
            </a:lvl2pPr>
            <a:lvl3pPr>
              <a:defRPr lang="en-GB" sz="1800" dirty="0" smtClean="0"/>
            </a:lvl3pPr>
            <a:lvl4pPr>
              <a:defRPr lang="en-GB" sz="1800" dirty="0" smtClean="0"/>
            </a:lvl4pPr>
            <a:lvl5pPr>
              <a:defRPr lang="en-US" sz="1800" dirty="0"/>
            </a:lvl5pPr>
          </a:lstStyle>
          <a:p>
            <a:pPr marL="0" lvl="0"/>
            <a:r>
              <a:rPr lang="en-GB" dirty="0" smtClean="0"/>
              <a:t>Click to insert subtitle</a:t>
            </a:r>
            <a:endParaRPr lang="en-US" dirty="0"/>
          </a:p>
        </p:txBody>
      </p:sp>
      <p:sp>
        <p:nvSpPr>
          <p:cNvPr id="10" name="Text Placeholder 7"/>
          <p:cNvSpPr>
            <a:spLocks noGrp="1"/>
          </p:cNvSpPr>
          <p:nvPr>
            <p:ph type="body" sz="quarter" idx="15" hasCustomPrompt="1"/>
          </p:nvPr>
        </p:nvSpPr>
        <p:spPr>
          <a:xfrm>
            <a:off x="436321" y="5805976"/>
            <a:ext cx="11307791" cy="304800"/>
          </a:xfrm>
          <a:prstGeom prst="rect">
            <a:avLst/>
          </a:prstGeom>
        </p:spPr>
        <p:txBody>
          <a:bodyPr/>
          <a:lstStyle>
            <a:lvl1pPr>
              <a:buNone/>
              <a:defRPr sz="800" i="0" baseline="0">
                <a:solidFill>
                  <a:schemeClr val="tx1"/>
                </a:solidFill>
              </a:defRPr>
            </a:lvl1pPr>
          </a:lstStyle>
          <a:p>
            <a:pPr lvl="0"/>
            <a:r>
              <a:rPr lang="en-US" dirty="0" smtClean="0"/>
              <a:t>Source: </a:t>
            </a:r>
          </a:p>
        </p:txBody>
      </p:sp>
    </p:spTree>
    <p:extLst>
      <p:ext uri="{BB962C8B-B14F-4D97-AF65-F5344CB8AC3E}">
        <p14:creationId xmlns:p14="http://schemas.microsoft.com/office/powerpoint/2010/main" val="4035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Mixed Media">
    <p:spTree>
      <p:nvGrpSpPr>
        <p:cNvPr id="1" name=""/>
        <p:cNvGrpSpPr/>
        <p:nvPr/>
      </p:nvGrpSpPr>
      <p:grpSpPr>
        <a:xfrm>
          <a:off x="0" y="0"/>
          <a:ext cx="0" cy="0"/>
          <a:chOff x="0" y="0"/>
          <a:chExt cx="0" cy="0"/>
        </a:xfrm>
      </p:grpSpPr>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Content Placeholder 2"/>
          <p:cNvSpPr>
            <a:spLocks noGrp="1"/>
          </p:cNvSpPr>
          <p:nvPr>
            <p:ph sz="quarter" idx="17"/>
          </p:nvPr>
        </p:nvSpPr>
        <p:spPr>
          <a:xfrm>
            <a:off x="360363" y="1709738"/>
            <a:ext cx="11466511" cy="42120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82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33"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
        <p:nvSpPr>
          <p:cNvPr id="2" name="Title 1"/>
          <p:cNvSpPr>
            <a:spLocks noGrp="1"/>
          </p:cNvSpPr>
          <p:nvPr>
            <p:ph type="ctrTitle"/>
          </p:nvPr>
        </p:nvSpPr>
        <p:spPr>
          <a:xfrm>
            <a:off x="7162801" y="1138239"/>
            <a:ext cx="4665663" cy="1787237"/>
          </a:xfr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7162801" y="3146902"/>
            <a:ext cx="4665663" cy="1882298"/>
          </a:xfr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586" y="457201"/>
            <a:ext cx="2858420" cy="493777"/>
          </a:xfrm>
          <a:prstGeom prst="rect">
            <a:avLst/>
          </a:prstGeom>
        </p:spPr>
      </p:pic>
    </p:spTree>
    <p:extLst>
      <p:ext uri="{BB962C8B-B14F-4D97-AF65-F5344CB8AC3E}">
        <p14:creationId xmlns:p14="http://schemas.microsoft.com/office/powerpoint/2010/main" val="42908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32" name="Picture Placeholder 31"/>
          <p:cNvSpPr>
            <a:spLocks noGrp="1"/>
          </p:cNvSpPr>
          <p:nvPr>
            <p:ph type="pic" sz="quarter" idx="13"/>
          </p:nvPr>
        </p:nvSpPr>
        <p:spPr>
          <a:xfrm>
            <a:off x="-6651" y="859"/>
            <a:ext cx="12200176" cy="6857143"/>
          </a:xfrm>
        </p:spPr>
        <p:txBody>
          <a:bodyPr anchor="ctr"/>
          <a:lstStyle>
            <a:lvl1pPr algn="ctr">
              <a:defRPr>
                <a:solidFill>
                  <a:schemeClr val="tx1"/>
                </a:solidFill>
              </a:defRPr>
            </a:lvl1pPr>
          </a:lstStyle>
          <a:p>
            <a:r>
              <a:rPr lang="en-US" smtClean="0"/>
              <a:t>Click icon to add picture</a:t>
            </a:r>
            <a:endParaRPr lang="en-GB" dirty="0"/>
          </a:p>
        </p:txBody>
      </p:sp>
      <p:sp>
        <p:nvSpPr>
          <p:cNvPr id="2" name="Title 1"/>
          <p:cNvSpPr>
            <a:spLocks noGrp="1"/>
          </p:cNvSpPr>
          <p:nvPr>
            <p:ph type="ctrTitle"/>
          </p:nvPr>
        </p:nvSpPr>
        <p:spPr>
          <a:xfrm>
            <a:off x="360001" y="3846097"/>
            <a:ext cx="11466875" cy="1143000"/>
          </a:xfr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60001" y="4989097"/>
            <a:ext cx="11466875" cy="1125748"/>
          </a:xfr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7"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3588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DD98664-882C-4D8A-B754-A20392790825}" type="slidenum">
              <a:rPr lang="en-GB" smtClean="0">
                <a:solidFill>
                  <a:srgbClr val="717171"/>
                </a:solidFill>
              </a:rPr>
              <a:pPr/>
              <a:t>‹#›</a:t>
            </a:fld>
            <a:endParaRPr lang="en-GB">
              <a:solidFill>
                <a:srgbClr val="717171"/>
              </a:solidFill>
            </a:endParaRPr>
          </a:p>
        </p:txBody>
      </p:sp>
      <p:sp>
        <p:nvSpPr>
          <p:cNvPr id="3" name="Text Placeholder 2"/>
          <p:cNvSpPr>
            <a:spLocks noGrp="1"/>
          </p:cNvSpPr>
          <p:nvPr>
            <p:ph type="body" sz="quarter" idx="15"/>
          </p:nvPr>
        </p:nvSpPr>
        <p:spPr>
          <a:xfrm>
            <a:off x="360363" y="2984855"/>
            <a:ext cx="11466511"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smtClean="0"/>
              <a:t>Click to edit Master text styles</a:t>
            </a:r>
          </a:p>
          <a:p>
            <a:pPr lvl="1"/>
            <a:r>
              <a:rPr lang="en-US" smtClean="0"/>
              <a:t>Second level</a:t>
            </a:r>
          </a:p>
        </p:txBody>
      </p:sp>
      <p:sp>
        <p:nvSpPr>
          <p:cNvPr id="8"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
        <p:nvSpPr>
          <p:cNvPr id="5" name="Text Placeholder 2"/>
          <p:cNvSpPr>
            <a:spLocks noGrp="1"/>
          </p:cNvSpPr>
          <p:nvPr>
            <p:ph type="body" sz="quarter" idx="16" hasCustomPrompt="1"/>
          </p:nvPr>
        </p:nvSpPr>
        <p:spPr>
          <a:xfrm>
            <a:off x="359999" y="2564674"/>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23032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9" name="Text Placeholder 7"/>
          <p:cNvSpPr>
            <a:spLocks noGrp="1"/>
          </p:cNvSpPr>
          <p:nvPr>
            <p:ph type="body" sz="quarter" idx="13"/>
          </p:nvPr>
        </p:nvSpPr>
        <p:spPr>
          <a:xfrm>
            <a:off x="360363" y="1692002"/>
            <a:ext cx="11466511" cy="4427813"/>
          </a:xfrm>
        </p:spPr>
        <p:txBody>
          <a:bodyPr>
            <a:noAutofit/>
          </a:bodyPr>
          <a:lstStyle>
            <a:lvl1pPr>
              <a:defRPr sz="160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Title 1"/>
          <p:cNvSpPr>
            <a:spLocks noGrp="1"/>
          </p:cNvSpPr>
          <p:nvPr>
            <p:ph type="title"/>
          </p:nvPr>
        </p:nvSpPr>
        <p:spPr>
          <a:xfrm>
            <a:off x="360001" y="853200"/>
            <a:ext cx="11466999" cy="838800"/>
          </a:xfrm>
        </p:spPr>
        <p:txBody>
          <a:bodyPr>
            <a:noAutofit/>
          </a:bodyPr>
          <a:lstStyle>
            <a:lvl1pPr>
              <a:defRPr>
                <a:solidFill>
                  <a:schemeClr val="tx1"/>
                </a:solidFill>
              </a:defRPr>
            </a:lvl1pPr>
          </a:lstStyle>
          <a:p>
            <a:r>
              <a:rPr lang="en-US" smtClean="0"/>
              <a:t>Click to edit Master title style</a:t>
            </a:r>
            <a:endParaRPr lang="en-GB" dirty="0"/>
          </a:p>
        </p:txBody>
      </p:sp>
      <p:sp>
        <p:nvSpPr>
          <p:cNvPr id="12" name="Content Placeholder 4"/>
          <p:cNvSpPr>
            <a:spLocks noGrp="1"/>
          </p:cNvSpPr>
          <p:nvPr>
            <p:ph sz="quarter" idx="14" hasCustomPrompt="1"/>
          </p:nvPr>
        </p:nvSpPr>
        <p:spPr>
          <a:xfrm>
            <a:off x="360001" y="1219827"/>
            <a:ext cx="11466999" cy="472175"/>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13" name="Text Placeholder 17"/>
          <p:cNvSpPr>
            <a:spLocks noGrp="1"/>
          </p:cNvSpPr>
          <p:nvPr>
            <p:ph type="body" sz="quarter" idx="15"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79408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693236"/>
            <a:ext cx="5626800" cy="4426579"/>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58" name="Content Placeholder 35"/>
          <p:cNvSpPr>
            <a:spLocks noGrp="1"/>
          </p:cNvSpPr>
          <p:nvPr>
            <p:ph sz="quarter" idx="14"/>
          </p:nvPr>
        </p:nvSpPr>
        <p:spPr>
          <a:xfrm>
            <a:off x="6191575" y="1693234"/>
            <a:ext cx="5628408" cy="442658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itle 1"/>
          <p:cNvSpPr>
            <a:spLocks noGrp="1"/>
          </p:cNvSpPr>
          <p:nvPr>
            <p:ph type="title"/>
          </p:nvPr>
        </p:nvSpPr>
        <p:spPr>
          <a:xfrm>
            <a:off x="360000" y="853200"/>
            <a:ext cx="11459981" cy="840032"/>
          </a:xfrm>
        </p:spPr>
        <p:txBody>
          <a:bodyPr>
            <a:noAutofit/>
          </a:bodyPr>
          <a:lstStyle>
            <a:lvl1pPr>
              <a:defRPr>
                <a:solidFill>
                  <a:schemeClr val="tx1"/>
                </a:solidFill>
              </a:defRPr>
            </a:lvl1pPr>
          </a:lstStyle>
          <a:p>
            <a:r>
              <a:rPr lang="en-US" smtClean="0"/>
              <a:t>Click to edit Master title style</a:t>
            </a:r>
            <a:endParaRPr lang="en-GB" dirty="0"/>
          </a:p>
        </p:txBody>
      </p:sp>
      <p:sp>
        <p:nvSpPr>
          <p:cNvPr id="13" name="Content Placeholder 4"/>
          <p:cNvSpPr>
            <a:spLocks noGrp="1"/>
          </p:cNvSpPr>
          <p:nvPr>
            <p:ph sz="quarter" idx="16" hasCustomPrompt="1"/>
          </p:nvPr>
        </p:nvSpPr>
        <p:spPr>
          <a:xfrm>
            <a:off x="360002" y="1219825"/>
            <a:ext cx="11468463" cy="473408"/>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12" name="Text Placeholder 17"/>
          <p:cNvSpPr>
            <a:spLocks noGrp="1"/>
          </p:cNvSpPr>
          <p:nvPr>
            <p:ph type="body" sz="quarter" idx="17"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161589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9" y="1692002"/>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32" name="Title 1"/>
          <p:cNvSpPr>
            <a:spLocks noGrp="1"/>
          </p:cNvSpPr>
          <p:nvPr>
            <p:ph type="title"/>
          </p:nvPr>
        </p:nvSpPr>
        <p:spPr>
          <a:xfrm>
            <a:off x="360000" y="853200"/>
            <a:ext cx="11459981" cy="838800"/>
          </a:xfrm>
        </p:spPr>
        <p:txBody>
          <a:bodyPr>
            <a:noAutofit/>
          </a:bodyPr>
          <a:lstStyle>
            <a:lvl1pPr>
              <a:defRPr>
                <a:solidFill>
                  <a:schemeClr val="tx1"/>
                </a:solidFill>
              </a:defRPr>
            </a:lvl1pPr>
          </a:lstStyle>
          <a:p>
            <a:r>
              <a:rPr lang="en-US" smtClean="0"/>
              <a:t>Click to edit Master title style</a:t>
            </a:r>
            <a:endParaRPr lang="en-GB" dirty="0"/>
          </a:p>
        </p:txBody>
      </p:sp>
      <p:sp>
        <p:nvSpPr>
          <p:cNvPr id="12" name="Content Placeholder 2"/>
          <p:cNvSpPr>
            <a:spLocks noGrp="1"/>
          </p:cNvSpPr>
          <p:nvPr>
            <p:ph idx="14"/>
          </p:nvPr>
        </p:nvSpPr>
        <p:spPr>
          <a:xfrm>
            <a:off x="4251325" y="1692002"/>
            <a:ext cx="36792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Content Placeholder 2"/>
          <p:cNvSpPr>
            <a:spLocks noGrp="1"/>
          </p:cNvSpPr>
          <p:nvPr>
            <p:ph idx="15"/>
          </p:nvPr>
        </p:nvSpPr>
        <p:spPr>
          <a:xfrm>
            <a:off x="8142653" y="1692002"/>
            <a:ext cx="3677328"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4" name="Content Placeholder 4"/>
          <p:cNvSpPr>
            <a:spLocks noGrp="1"/>
          </p:cNvSpPr>
          <p:nvPr>
            <p:ph sz="quarter" idx="16" hasCustomPrompt="1"/>
          </p:nvPr>
        </p:nvSpPr>
        <p:spPr>
          <a:xfrm>
            <a:off x="360002" y="1219827"/>
            <a:ext cx="11468463" cy="472175"/>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15" name="Text Placeholder 17"/>
          <p:cNvSpPr>
            <a:spLocks noGrp="1"/>
          </p:cNvSpPr>
          <p:nvPr>
            <p:ph type="body" sz="quarter" idx="17"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108991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9" y="1692002"/>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32" name="Title 1"/>
          <p:cNvSpPr>
            <a:spLocks noGrp="1"/>
          </p:cNvSpPr>
          <p:nvPr>
            <p:ph type="title"/>
          </p:nvPr>
        </p:nvSpPr>
        <p:spPr>
          <a:xfrm>
            <a:off x="360000" y="853200"/>
            <a:ext cx="11459981" cy="838800"/>
          </a:xfrm>
        </p:spPr>
        <p:txBody>
          <a:bodyPr>
            <a:noAutofit/>
          </a:bodyPr>
          <a:lstStyle>
            <a:lvl1pPr>
              <a:defRPr>
                <a:solidFill>
                  <a:schemeClr val="tx1"/>
                </a:solidFill>
              </a:defRPr>
            </a:lvl1pPr>
          </a:lstStyle>
          <a:p>
            <a:r>
              <a:rPr lang="en-US" smtClean="0"/>
              <a:t>Click to edit Master title style</a:t>
            </a:r>
            <a:endParaRPr lang="en-GB" dirty="0"/>
          </a:p>
        </p:txBody>
      </p:sp>
      <p:sp>
        <p:nvSpPr>
          <p:cNvPr id="14" name="Content Placeholder 2"/>
          <p:cNvSpPr>
            <a:spLocks noGrp="1"/>
          </p:cNvSpPr>
          <p:nvPr>
            <p:ph idx="14"/>
          </p:nvPr>
        </p:nvSpPr>
        <p:spPr>
          <a:xfrm>
            <a:off x="3279775" y="1692002"/>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5" name="Content Placeholder 2"/>
          <p:cNvSpPr>
            <a:spLocks noGrp="1"/>
          </p:cNvSpPr>
          <p:nvPr>
            <p:ph idx="15"/>
          </p:nvPr>
        </p:nvSpPr>
        <p:spPr>
          <a:xfrm>
            <a:off x="6199553" y="1692002"/>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Content Placeholder 2"/>
          <p:cNvSpPr>
            <a:spLocks noGrp="1"/>
          </p:cNvSpPr>
          <p:nvPr>
            <p:ph idx="16"/>
          </p:nvPr>
        </p:nvSpPr>
        <p:spPr>
          <a:xfrm>
            <a:off x="9105580" y="1692002"/>
            <a:ext cx="2714400" cy="4427813"/>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4"/>
          <p:cNvSpPr>
            <a:spLocks noGrp="1"/>
          </p:cNvSpPr>
          <p:nvPr>
            <p:ph sz="quarter" idx="17" hasCustomPrompt="1"/>
          </p:nvPr>
        </p:nvSpPr>
        <p:spPr>
          <a:xfrm>
            <a:off x="360001" y="1219827"/>
            <a:ext cx="11459980" cy="472175"/>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12" name="Text Placeholder 17"/>
          <p:cNvSpPr>
            <a:spLocks noGrp="1"/>
          </p:cNvSpPr>
          <p:nvPr>
            <p:ph type="body" sz="quarter" idx="18"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262642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Layout 2 (White)">
    <p:spTree>
      <p:nvGrpSpPr>
        <p:cNvPr id="1" name=""/>
        <p:cNvGrpSpPr/>
        <p:nvPr/>
      </p:nvGrpSpPr>
      <p:grpSpPr>
        <a:xfrm>
          <a:off x="0" y="0"/>
          <a:ext cx="0" cy="0"/>
          <a:chOff x="0" y="0"/>
          <a:chExt cx="0" cy="0"/>
        </a:xfrm>
      </p:grpSpPr>
      <p:sp>
        <p:nvSpPr>
          <p:cNvPr id="20" name="Picture Placeholder 22"/>
          <p:cNvSpPr>
            <a:spLocks noGrp="1"/>
          </p:cNvSpPr>
          <p:nvPr>
            <p:ph type="pic" sz="quarter" idx="13"/>
          </p:nvPr>
        </p:nvSpPr>
        <p:spPr>
          <a:xfrm>
            <a:off x="0" y="0"/>
            <a:ext cx="12192000" cy="6858000"/>
          </a:xfrm>
        </p:spPr>
        <p:txBody>
          <a:bodyPr anchor="ctr"/>
          <a:lstStyle>
            <a:lvl1pPr marL="0" indent="0" algn="ctr">
              <a:buNone/>
              <a:defRPr baseline="0"/>
            </a:lvl1pPr>
          </a:lstStyle>
          <a:p>
            <a:r>
              <a:rPr lang="en-US" dirty="0" smtClean="0"/>
              <a:t>Click icon to add picture</a:t>
            </a:r>
            <a:endParaRPr lang="en-US" dirty="0"/>
          </a:p>
        </p:txBody>
      </p:sp>
      <p:grpSp>
        <p:nvGrpSpPr>
          <p:cNvPr id="24" name="Group 23"/>
          <p:cNvGrpSpPr/>
          <p:nvPr userDrawn="1"/>
        </p:nvGrpSpPr>
        <p:grpSpPr>
          <a:xfrm>
            <a:off x="-1143000" y="-438330"/>
            <a:ext cx="13716000" cy="6744832"/>
            <a:chOff x="-1143000" y="-438330"/>
            <a:chExt cx="13716000" cy="6744832"/>
          </a:xfrm>
        </p:grpSpPr>
        <p:cxnSp>
          <p:nvCxnSpPr>
            <p:cNvPr id="25" name="Straight Connector 24"/>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30" name="TextBox 29"/>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31" name="TextBox 30"/>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32" name="TextBox 31"/>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33" name="Straight Connector 32"/>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35" name="TextBox 34"/>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36" name="TextBox 35"/>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37" name="TextBox 36"/>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38" name="TextBox 37"/>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21" name="Title 1"/>
          <p:cNvSpPr>
            <a:spLocks noGrp="1"/>
          </p:cNvSpPr>
          <p:nvPr>
            <p:ph type="title"/>
          </p:nvPr>
        </p:nvSpPr>
        <p:spPr>
          <a:xfrm>
            <a:off x="381000" y="3429000"/>
            <a:ext cx="11430000" cy="1138237"/>
          </a:xfrm>
        </p:spPr>
        <p:txBody>
          <a:bodyPr anchor="b">
            <a:normAutofit/>
          </a:bodyPr>
          <a:lstStyle>
            <a:lvl1pPr>
              <a:defRPr sz="2400"/>
            </a:lvl1pPr>
          </a:lstStyle>
          <a:p>
            <a:r>
              <a:rPr lang="en-US" dirty="0" smtClean="0"/>
              <a:t>Click to edit Master title style</a:t>
            </a:r>
            <a:endParaRPr lang="en-US" dirty="0"/>
          </a:p>
        </p:txBody>
      </p:sp>
      <p:sp>
        <p:nvSpPr>
          <p:cNvPr id="22" name="Text Placeholder 2"/>
          <p:cNvSpPr>
            <a:spLocks noGrp="1"/>
          </p:cNvSpPr>
          <p:nvPr>
            <p:ph type="body" idx="1"/>
          </p:nvPr>
        </p:nvSpPr>
        <p:spPr>
          <a:xfrm>
            <a:off x="381000" y="4572000"/>
            <a:ext cx="11430000" cy="1600200"/>
          </a:xfrm>
        </p:spPr>
        <p:txBody>
          <a:bodyPr>
            <a:noAutofit/>
          </a:bodyPr>
          <a:lstStyle>
            <a:lvl1pPr marL="0" indent="0">
              <a:spcBef>
                <a:spcPts val="200"/>
              </a:spcBef>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01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7" name="Title 1"/>
          <p:cNvSpPr>
            <a:spLocks noGrp="1"/>
          </p:cNvSpPr>
          <p:nvPr>
            <p:ph type="title"/>
          </p:nvPr>
        </p:nvSpPr>
        <p:spPr>
          <a:xfrm>
            <a:off x="360000" y="853200"/>
            <a:ext cx="11466875" cy="838800"/>
          </a:xfrm>
        </p:spPr>
        <p:txBody>
          <a:bodyPr>
            <a:noAutofit/>
          </a:bodyPr>
          <a:lstStyle>
            <a:lvl1pPr>
              <a:defRPr>
                <a:solidFill>
                  <a:schemeClr val="tx1"/>
                </a:solidFill>
              </a:defRPr>
            </a:lvl1pPr>
          </a:lstStyle>
          <a:p>
            <a:r>
              <a:rPr lang="en-US" smtClean="0"/>
              <a:t>Click to edit Master title style</a:t>
            </a:r>
            <a:endParaRPr lang="en-GB" dirty="0"/>
          </a:p>
        </p:txBody>
      </p:sp>
      <p:sp>
        <p:nvSpPr>
          <p:cNvPr id="12" name="Content Placeholder 4"/>
          <p:cNvSpPr>
            <a:spLocks noGrp="1"/>
          </p:cNvSpPr>
          <p:nvPr>
            <p:ph sz="quarter" idx="14" hasCustomPrompt="1"/>
          </p:nvPr>
        </p:nvSpPr>
        <p:spPr>
          <a:xfrm>
            <a:off x="360001" y="1219827"/>
            <a:ext cx="11466873" cy="472175"/>
          </a:xfrm>
        </p:spPr>
        <p:txBody>
          <a:bodyPr>
            <a:noAutofit/>
          </a:bodyPr>
          <a:lstStyle>
            <a:lvl1pPr>
              <a:spcBef>
                <a:spcPts val="0"/>
              </a:spcBef>
              <a:defRPr sz="2200" b="0">
                <a:solidFill>
                  <a:schemeClr val="tx1"/>
                </a:solidFill>
              </a:defRPr>
            </a:lvl1pPr>
          </a:lstStyle>
          <a:p>
            <a:pPr lvl="0"/>
            <a:r>
              <a:rPr lang="en-US" dirty="0" smtClean="0"/>
              <a:t>Click to add sub-title</a:t>
            </a:r>
          </a:p>
        </p:txBody>
      </p:sp>
      <p:sp>
        <p:nvSpPr>
          <p:cNvPr id="9" name="Text Placeholder 17"/>
          <p:cNvSpPr>
            <a:spLocks noGrp="1"/>
          </p:cNvSpPr>
          <p:nvPr>
            <p:ph type="body" sz="quarter" idx="15"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1099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9"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4818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st Page Contac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9"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tx1"/>
                </a:solidFill>
              </a:defRPr>
            </a:lvl1pPr>
          </a:lstStyle>
          <a:p>
            <a:pPr lvl="0"/>
            <a:r>
              <a:rPr lang="en-US" dirty="0" smtClean="0"/>
              <a:t>Click to add footer text</a:t>
            </a:r>
          </a:p>
        </p:txBody>
      </p:sp>
      <p:sp>
        <p:nvSpPr>
          <p:cNvPr id="2" name="Rectangle 1"/>
          <p:cNvSpPr/>
          <p:nvPr userDrawn="1"/>
        </p:nvSpPr>
        <p:spPr>
          <a:xfrm>
            <a:off x="0" y="590804"/>
            <a:ext cx="12192000" cy="6267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solidFill>
                <a:srgbClr val="FFFFFF"/>
              </a:solidFill>
            </a:endParaRPr>
          </a:p>
        </p:txBody>
      </p:sp>
    </p:spTree>
    <p:extLst>
      <p:ext uri="{BB962C8B-B14F-4D97-AF65-F5344CB8AC3E}">
        <p14:creationId xmlns:p14="http://schemas.microsoft.com/office/powerpoint/2010/main" val="161449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6" y="457200"/>
            <a:ext cx="2858420" cy="493777"/>
          </a:xfrm>
          <a:prstGeom prst="rect">
            <a:avLst/>
          </a:prstGeom>
        </p:spPr>
      </p:pic>
    </p:spTree>
    <p:extLst>
      <p:ext uri="{BB962C8B-B14F-4D97-AF65-F5344CB8AC3E}">
        <p14:creationId xmlns:p14="http://schemas.microsoft.com/office/powerpoint/2010/main" val="340245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00000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4034BEE3-566C-4068-A777-C3A4762E861B}" type="slidenum">
              <a:rPr lang="en-GB" smtClean="0">
                <a:solidFill>
                  <a:srgbClr val="FFFFFF"/>
                </a:solidFill>
              </a:rPr>
              <a:pPr/>
              <a:t>‹#›</a:t>
            </a:fld>
            <a:endParaRPr lang="en-GB">
              <a:solidFill>
                <a:srgbClr val="FFFFFF"/>
              </a:solidFill>
            </a:endParaRPr>
          </a:p>
        </p:txBody>
      </p:sp>
      <p:sp>
        <p:nvSpPr>
          <p:cNvPr id="32" name="Picture Placeholder 31"/>
          <p:cNvSpPr>
            <a:spLocks noGrp="1"/>
          </p:cNvSpPr>
          <p:nvPr>
            <p:ph type="pic" sz="quarter" idx="13"/>
          </p:nvPr>
        </p:nvSpPr>
        <p:spPr>
          <a:xfrm>
            <a:off x="-6651" y="859"/>
            <a:ext cx="12200176" cy="6857143"/>
          </a:xfrm>
        </p:spPr>
        <p:txBody>
          <a:bodyPr anchor="ctr"/>
          <a:lstStyle>
            <a:lvl1pPr algn="ctr">
              <a:defRPr>
                <a:solidFill>
                  <a:schemeClr val="bg1"/>
                </a:solidFill>
              </a:defRPr>
            </a:lvl1pPr>
          </a:lstStyle>
          <a:p>
            <a:r>
              <a:rPr lang="en-US" smtClean="0"/>
              <a:t>Click icon to add picture</a:t>
            </a:r>
            <a:endParaRPr lang="en-GB" dirty="0"/>
          </a:p>
        </p:txBody>
      </p:sp>
      <p:sp>
        <p:nvSpPr>
          <p:cNvPr id="7"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bg1"/>
                </a:solidFill>
              </a:defRPr>
            </a:lvl1pPr>
          </a:lstStyle>
          <a:p>
            <a:pPr lvl="0"/>
            <a:r>
              <a:rPr lang="en-US" dirty="0" smtClean="0"/>
              <a:t>Click to add footer text</a:t>
            </a:r>
          </a:p>
        </p:txBody>
      </p:sp>
      <p:sp>
        <p:nvSpPr>
          <p:cNvPr id="8" name="Title 1"/>
          <p:cNvSpPr>
            <a:spLocks noGrp="1"/>
          </p:cNvSpPr>
          <p:nvPr>
            <p:ph type="ctrTitle"/>
          </p:nvPr>
        </p:nvSpPr>
        <p:spPr>
          <a:xfrm>
            <a:off x="360001" y="3846097"/>
            <a:ext cx="11466875" cy="11430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9" name="Subtitle 2"/>
          <p:cNvSpPr>
            <a:spLocks noGrp="1"/>
          </p:cNvSpPr>
          <p:nvPr>
            <p:ph type="subTitle" idx="1"/>
          </p:nvPr>
        </p:nvSpPr>
        <p:spPr>
          <a:xfrm>
            <a:off x="360001" y="4989097"/>
            <a:ext cx="11466875" cy="1125748"/>
          </a:xfr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3385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4DD98664-882C-4D8A-B754-A20392790825}" type="slidenum">
              <a:rPr lang="en-GB" smtClean="0">
                <a:solidFill>
                  <a:srgbClr val="FFFFFF"/>
                </a:solidFill>
              </a:rPr>
              <a:pPr/>
              <a:t>‹#›</a:t>
            </a:fld>
            <a:endParaRPr lang="en-GB">
              <a:solidFill>
                <a:srgbClr val="FFFFFF"/>
              </a:solidFill>
            </a:endParaRPr>
          </a:p>
        </p:txBody>
      </p:sp>
      <p:sp>
        <p:nvSpPr>
          <p:cNvPr id="8" name="Text Placeholder 17"/>
          <p:cNvSpPr>
            <a:spLocks noGrp="1"/>
          </p:cNvSpPr>
          <p:nvPr>
            <p:ph type="body" sz="quarter" idx="14" hasCustomPrompt="1"/>
          </p:nvPr>
        </p:nvSpPr>
        <p:spPr>
          <a:xfrm>
            <a:off x="360000" y="6286502"/>
            <a:ext cx="11466875" cy="264675"/>
          </a:xfrm>
        </p:spPr>
        <p:txBody>
          <a:bodyPr anchor="b">
            <a:noAutofit/>
          </a:bodyPr>
          <a:lstStyle>
            <a:lvl1pPr>
              <a:defRPr sz="800">
                <a:solidFill>
                  <a:schemeClr val="bg1"/>
                </a:solidFill>
              </a:defRPr>
            </a:lvl1pPr>
          </a:lstStyle>
          <a:p>
            <a:pPr lvl="0"/>
            <a:r>
              <a:rPr lang="en-US" dirty="0" smtClean="0"/>
              <a:t>Click to add footer text</a:t>
            </a:r>
          </a:p>
        </p:txBody>
      </p:sp>
      <p:sp>
        <p:nvSpPr>
          <p:cNvPr id="5" name="Text Placeholder 2"/>
          <p:cNvSpPr>
            <a:spLocks noGrp="1"/>
          </p:cNvSpPr>
          <p:nvPr>
            <p:ph type="body" sz="quarter" idx="15"/>
          </p:nvPr>
        </p:nvSpPr>
        <p:spPr>
          <a:xfrm>
            <a:off x="360000"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7" name="Text Placeholder 2"/>
          <p:cNvSpPr>
            <a:spLocks noGrp="1"/>
          </p:cNvSpPr>
          <p:nvPr>
            <p:ph type="body" sz="quarter" idx="16" hasCustomPrompt="1"/>
          </p:nvPr>
        </p:nvSpPr>
        <p:spPr>
          <a:xfrm>
            <a:off x="360363" y="2564674"/>
            <a:ext cx="976312"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17100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Slide With Subtitle">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196937" y="261005"/>
            <a:ext cx="470131" cy="123111"/>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a:solidFill>
                  <a:srgbClr val="717171"/>
                </a:solidFill>
              </a:rPr>
              <a:pPr>
                <a:spcBef>
                  <a:spcPct val="20000"/>
                </a:spcBef>
                <a:buFont typeface="Arial"/>
                <a:buNone/>
              </a:pPr>
              <a:t>‹#›</a:t>
            </a:fld>
            <a:endParaRPr lang="en-GB" dirty="0">
              <a:solidFill>
                <a:srgbClr val="717171"/>
              </a:solidFill>
            </a:endParaRPr>
          </a:p>
        </p:txBody>
      </p:sp>
      <p:sp>
        <p:nvSpPr>
          <p:cNvPr id="5" name="Content Placeholder 4"/>
          <p:cNvSpPr>
            <a:spLocks noGrp="1"/>
          </p:cNvSpPr>
          <p:nvPr>
            <p:ph sz="quarter" idx="16"/>
          </p:nvPr>
        </p:nvSpPr>
        <p:spPr>
          <a:xfrm>
            <a:off x="518401" y="1241426"/>
            <a:ext cx="11148667" cy="4550902"/>
          </a:xfrm>
          <a:prstGeom prst="rect">
            <a:avLst/>
          </a:prstGeom>
        </p:spPr>
        <p:txBody>
          <a:bodyPr lIns="0" tIns="0" rIns="0" bIns="0" numCol="1" spcCol="216000"/>
          <a:lstStyle>
            <a:lvl1pPr marL="177800" indent="-177800">
              <a:buFont typeface="Arial" panose="020B0604020202020204" pitchFamily="34" charset="0"/>
              <a:buChar char="‒"/>
              <a:defRPr sz="1800"/>
            </a:lvl1pPr>
            <a:lvl2pPr marL="447675" indent="-180975">
              <a:buFont typeface="Wingdings" panose="05000000000000000000" pitchFamily="2" charset="2"/>
              <a:buChar char="§"/>
              <a:defRPr sz="1600"/>
            </a:lvl2pPr>
            <a:lvl3pPr marL="809625" indent="-236538">
              <a:buFont typeface="Arial" panose="020B0604020202020204" pitchFamily="34" charset="0"/>
              <a:buChar char="‒"/>
              <a:defRPr sz="1600"/>
            </a:lvl3pPr>
            <a:lvl4pPr marL="1171575" indent="-190500">
              <a:buFont typeface="Wingdings" panose="05000000000000000000" pitchFamily="2" charset="2"/>
              <a:buChar char="§"/>
              <a:defRPr lang="en-US" sz="1600" kern="1200" dirty="0" smtClean="0">
                <a:solidFill>
                  <a:schemeClr val="tx1"/>
                </a:solidFill>
                <a:latin typeface="+mn-lt"/>
                <a:ea typeface="+mn-ea"/>
                <a:cs typeface="+mn-cs"/>
              </a:defRPr>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p:nvPr>
        </p:nvSpPr>
        <p:spPr>
          <a:xfrm>
            <a:off x="518400" y="259200"/>
            <a:ext cx="10862400" cy="363600"/>
          </a:xfrm>
          <a:prstGeom prst="rect">
            <a:avLst/>
          </a:prstGeom>
        </p:spPr>
        <p:txBody>
          <a:bodyPr lIns="0" tIns="0" rIns="0" bIns="0"/>
          <a:lstStyle>
            <a:lvl1pPr algn="l">
              <a:defRPr sz="2400"/>
            </a:lvl1pPr>
          </a:lstStyle>
          <a:p>
            <a:r>
              <a:rPr lang="en-US" smtClean="0"/>
              <a:t>Click to edit Master title style</a:t>
            </a:r>
            <a:endParaRPr lang="en-GB" dirty="0"/>
          </a:p>
        </p:txBody>
      </p:sp>
      <p:sp>
        <p:nvSpPr>
          <p:cNvPr id="7" name="Text Placeholder 8"/>
          <p:cNvSpPr>
            <a:spLocks noGrp="1"/>
          </p:cNvSpPr>
          <p:nvPr>
            <p:ph type="body" sz="quarter" idx="10" hasCustomPrompt="1"/>
          </p:nvPr>
        </p:nvSpPr>
        <p:spPr>
          <a:xfrm>
            <a:off x="524937" y="750439"/>
            <a:ext cx="10855865" cy="276999"/>
          </a:xfrm>
          <a:prstGeom prst="rect">
            <a:avLst/>
          </a:prstGeom>
          <a:noFill/>
        </p:spPr>
        <p:txBody>
          <a:bodyPr wrap="square" lIns="0" tIns="0" rIns="0" bIns="0" rtlCol="0">
            <a:spAutoFit/>
          </a:bodyPr>
          <a:lstStyle>
            <a:lvl1pPr marL="0" indent="0">
              <a:buNone/>
              <a:defRPr lang="en-GB" sz="1800" baseline="0" dirty="0" smtClean="0">
                <a:solidFill>
                  <a:schemeClr val="tx1"/>
                </a:solidFill>
                <a:latin typeface="Arial"/>
                <a:cs typeface="Arial"/>
              </a:defRPr>
            </a:lvl1pPr>
            <a:lvl2pPr>
              <a:defRPr lang="en-GB" sz="1800" dirty="0" smtClean="0"/>
            </a:lvl2pPr>
            <a:lvl3pPr>
              <a:defRPr lang="en-GB" sz="1800" dirty="0" smtClean="0"/>
            </a:lvl3pPr>
            <a:lvl4pPr>
              <a:defRPr lang="en-GB" sz="1800" dirty="0" smtClean="0"/>
            </a:lvl4pPr>
            <a:lvl5pPr>
              <a:defRPr lang="en-US" sz="1800" dirty="0"/>
            </a:lvl5pPr>
          </a:lstStyle>
          <a:p>
            <a:pPr marL="0" lvl="0"/>
            <a:r>
              <a:rPr lang="en-GB" dirty="0" smtClean="0"/>
              <a:t>Click to insert subtitle</a:t>
            </a:r>
            <a:endParaRPr lang="en-US" dirty="0"/>
          </a:p>
        </p:txBody>
      </p:sp>
      <p:sp>
        <p:nvSpPr>
          <p:cNvPr id="11" name="Text Placeholder 7"/>
          <p:cNvSpPr>
            <a:spLocks noGrp="1"/>
          </p:cNvSpPr>
          <p:nvPr>
            <p:ph type="body" sz="quarter" idx="15" hasCustomPrompt="1"/>
          </p:nvPr>
        </p:nvSpPr>
        <p:spPr>
          <a:xfrm>
            <a:off x="436322" y="5805976"/>
            <a:ext cx="11307791" cy="304800"/>
          </a:xfrm>
          <a:prstGeom prst="rect">
            <a:avLst/>
          </a:prstGeom>
        </p:spPr>
        <p:txBody>
          <a:bodyPr/>
          <a:lstStyle>
            <a:lvl1pPr>
              <a:buNone/>
              <a:defRPr sz="800" i="0" baseline="0">
                <a:solidFill>
                  <a:schemeClr val="tx1"/>
                </a:solidFill>
              </a:defRPr>
            </a:lvl1pPr>
          </a:lstStyle>
          <a:p>
            <a:pPr lvl="0"/>
            <a:r>
              <a:rPr lang="en-US" dirty="0" smtClean="0"/>
              <a:t>Source: </a:t>
            </a:r>
          </a:p>
        </p:txBody>
      </p:sp>
    </p:spTree>
    <p:custDataLst>
      <p:tags r:id="rId1"/>
    </p:custDataLst>
    <p:extLst>
      <p:ext uri="{BB962C8B-B14F-4D97-AF65-F5344CB8AC3E}">
        <p14:creationId xmlns:p14="http://schemas.microsoft.com/office/powerpoint/2010/main" val="327656664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amp; Content with Subtitle">
    <p:spTree>
      <p:nvGrpSpPr>
        <p:cNvPr id="1" name=""/>
        <p:cNvGrpSpPr/>
        <p:nvPr/>
      </p:nvGrpSpPr>
      <p:grpSpPr>
        <a:xfrm>
          <a:off x="0" y="0"/>
          <a:ext cx="0" cy="0"/>
          <a:chOff x="0" y="0"/>
          <a:chExt cx="0" cy="0"/>
        </a:xfrm>
      </p:grpSpPr>
      <p:sp>
        <p:nvSpPr>
          <p:cNvPr id="3" name="Content Placeholder 2"/>
          <p:cNvSpPr>
            <a:spLocks noGrp="1"/>
          </p:cNvSpPr>
          <p:nvPr>
            <p:ph sz="quarter" idx="17" hasCustomPrompt="1"/>
          </p:nvPr>
        </p:nvSpPr>
        <p:spPr>
          <a:xfrm>
            <a:off x="6250519" y="1241425"/>
            <a:ext cx="5416549" cy="4718050"/>
          </a:xfrm>
          <a:prstGeom prst="rect">
            <a:avLst/>
          </a:prstGeom>
        </p:spPr>
        <p:txBody>
          <a:bodyPr/>
          <a:lstStyle>
            <a:lvl1pPr>
              <a:defRPr sz="1800" baseline="0"/>
            </a:lvl1pPr>
          </a:lstStyle>
          <a:p>
            <a:pPr lvl="0"/>
            <a:r>
              <a:rPr lang="en-US" dirty="0" smtClean="0"/>
              <a:t>Click to add content (chart, graph, image…)</a:t>
            </a:r>
            <a:endParaRPr lang="en-US" dirty="0"/>
          </a:p>
        </p:txBody>
      </p:sp>
      <p:sp>
        <p:nvSpPr>
          <p:cNvPr id="10" name="Slide Number Placeholder 5"/>
          <p:cNvSpPr>
            <a:spLocks noGrp="1"/>
          </p:cNvSpPr>
          <p:nvPr>
            <p:ph type="sldNum" sz="quarter" idx="4"/>
          </p:nvPr>
        </p:nvSpPr>
        <p:spPr>
          <a:xfrm>
            <a:off x="11196937" y="261005"/>
            <a:ext cx="470131" cy="123111"/>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a:solidFill>
                  <a:srgbClr val="717171"/>
                </a:solidFill>
              </a:rPr>
              <a:pPr>
                <a:spcBef>
                  <a:spcPct val="20000"/>
                </a:spcBef>
                <a:buFont typeface="Arial"/>
                <a:buNone/>
              </a:pPr>
              <a:t>‹#›</a:t>
            </a:fld>
            <a:endParaRPr lang="en-GB" dirty="0">
              <a:solidFill>
                <a:srgbClr val="717171"/>
              </a:solidFill>
            </a:endParaRPr>
          </a:p>
        </p:txBody>
      </p:sp>
      <p:sp>
        <p:nvSpPr>
          <p:cNvPr id="4" name="Content Placeholder 3"/>
          <p:cNvSpPr>
            <a:spLocks noGrp="1"/>
          </p:cNvSpPr>
          <p:nvPr>
            <p:ph sz="quarter" idx="16"/>
          </p:nvPr>
        </p:nvSpPr>
        <p:spPr>
          <a:xfrm>
            <a:off x="524935" y="1241425"/>
            <a:ext cx="5560484" cy="4718050"/>
          </a:xfrm>
          <a:prstGeom prst="rect">
            <a:avLst/>
          </a:prstGeom>
        </p:spPr>
        <p:txBody>
          <a:bodyPr lIns="0" tIns="0" rIns="0" bIns="0"/>
          <a:lstStyle>
            <a:lvl1pPr marL="174625" indent="-174625">
              <a:buFont typeface="Arial" panose="020B0604020202020204" pitchFamily="34" charset="0"/>
              <a:buChar char="‒"/>
              <a:defRPr sz="1800"/>
            </a:lvl1pPr>
            <a:lvl2pPr marL="449263" indent="-182563">
              <a:buFont typeface="Wingdings" panose="05000000000000000000" pitchFamily="2" charset="2"/>
              <a:buChar char="§"/>
              <a:defRPr sz="1600"/>
            </a:lvl2pPr>
            <a:lvl3pPr marL="809625" indent="-236538">
              <a:buFont typeface="Arial" panose="020B0604020202020204" pitchFamily="34" charset="0"/>
              <a:buChar char="‒"/>
              <a:defRPr sz="1600"/>
            </a:lvl3pPr>
            <a:lvl4pPr marL="1171575" indent="-190500">
              <a:buFont typeface="Wingdings" panose="05000000000000000000" pitchFamily="2" charset="2"/>
              <a:buChar cha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4"/>
          <p:cNvSpPr>
            <a:spLocks noGrp="1"/>
          </p:cNvSpPr>
          <p:nvPr>
            <p:ph type="title"/>
          </p:nvPr>
        </p:nvSpPr>
        <p:spPr>
          <a:xfrm>
            <a:off x="526867" y="259200"/>
            <a:ext cx="10862400" cy="363600"/>
          </a:xfrm>
          <a:prstGeom prst="rect">
            <a:avLst/>
          </a:prstGeom>
        </p:spPr>
        <p:txBody>
          <a:bodyPr lIns="0" tIns="0" rIns="0" bIns="0"/>
          <a:lstStyle>
            <a:lvl1pPr algn="l">
              <a:defRPr sz="2400"/>
            </a:lvl1pPr>
          </a:lstStyle>
          <a:p>
            <a:r>
              <a:rPr lang="en-US" smtClean="0"/>
              <a:t>Click to edit Master title style</a:t>
            </a:r>
            <a:endParaRPr lang="en-GB" dirty="0"/>
          </a:p>
        </p:txBody>
      </p:sp>
      <p:sp>
        <p:nvSpPr>
          <p:cNvPr id="7" name="Text Placeholder 8"/>
          <p:cNvSpPr>
            <a:spLocks noGrp="1"/>
          </p:cNvSpPr>
          <p:nvPr>
            <p:ph type="body" sz="quarter" idx="10" hasCustomPrompt="1"/>
          </p:nvPr>
        </p:nvSpPr>
        <p:spPr>
          <a:xfrm>
            <a:off x="524937" y="750439"/>
            <a:ext cx="10855865" cy="276999"/>
          </a:xfrm>
          <a:prstGeom prst="rect">
            <a:avLst/>
          </a:prstGeom>
          <a:noFill/>
        </p:spPr>
        <p:txBody>
          <a:bodyPr wrap="square" lIns="0" tIns="0" rIns="0" bIns="0" rtlCol="0">
            <a:spAutoFit/>
          </a:bodyPr>
          <a:lstStyle>
            <a:lvl1pPr marL="0" indent="0">
              <a:buNone/>
              <a:defRPr lang="en-GB" sz="1800" baseline="0" dirty="0" smtClean="0">
                <a:solidFill>
                  <a:schemeClr val="tx1"/>
                </a:solidFill>
                <a:latin typeface="Arial"/>
                <a:cs typeface="Arial"/>
              </a:defRPr>
            </a:lvl1pPr>
            <a:lvl2pPr>
              <a:defRPr lang="en-GB" sz="1800" dirty="0" smtClean="0"/>
            </a:lvl2pPr>
            <a:lvl3pPr>
              <a:defRPr lang="en-GB" sz="1800" dirty="0" smtClean="0"/>
            </a:lvl3pPr>
            <a:lvl4pPr>
              <a:defRPr lang="en-GB" sz="1800" dirty="0" smtClean="0"/>
            </a:lvl4pPr>
            <a:lvl5pPr>
              <a:defRPr lang="en-US" sz="1800" dirty="0"/>
            </a:lvl5pPr>
          </a:lstStyle>
          <a:p>
            <a:pPr marL="0" lvl="0"/>
            <a:r>
              <a:rPr lang="en-GB" dirty="0" smtClean="0"/>
              <a:t>Click to insert subtitle</a:t>
            </a:r>
            <a:endParaRPr lang="en-US" dirty="0"/>
          </a:p>
        </p:txBody>
      </p:sp>
    </p:spTree>
    <p:extLst>
      <p:ext uri="{BB962C8B-B14F-4D97-AF65-F5344CB8AC3E}">
        <p14:creationId xmlns:p14="http://schemas.microsoft.com/office/powerpoint/2010/main" val="370148903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Image">
    <p:spTree>
      <p:nvGrpSpPr>
        <p:cNvPr id="1" name=""/>
        <p:cNvGrpSpPr/>
        <p:nvPr/>
      </p:nvGrpSpPr>
      <p:grpSpPr>
        <a:xfrm>
          <a:off x="0" y="0"/>
          <a:ext cx="0" cy="0"/>
          <a:chOff x="0" y="0"/>
          <a:chExt cx="0" cy="0"/>
        </a:xfrm>
      </p:grpSpPr>
      <p:sp>
        <p:nvSpPr>
          <p:cNvPr id="10" name="Text Placeholder 8"/>
          <p:cNvSpPr>
            <a:spLocks noGrp="1"/>
          </p:cNvSpPr>
          <p:nvPr>
            <p:ph type="body" sz="quarter" idx="10"/>
          </p:nvPr>
        </p:nvSpPr>
        <p:spPr>
          <a:xfrm>
            <a:off x="524935" y="750439"/>
            <a:ext cx="5560484" cy="246221"/>
          </a:xfrm>
          <a:prstGeom prst="rect">
            <a:avLst/>
          </a:prstGeom>
          <a:noFill/>
        </p:spPr>
        <p:txBody>
          <a:bodyPr wrap="square" lIns="0" tIns="0" rIns="0" bIns="0" rtlCol="0">
            <a:spAutoFit/>
          </a:bodyPr>
          <a:lstStyle>
            <a:lvl1pPr marL="0" indent="0">
              <a:buNone/>
              <a:defRPr lang="en-GB" sz="1600" baseline="0" dirty="0" smtClean="0">
                <a:solidFill>
                  <a:schemeClr val="tx1"/>
                </a:solidFill>
                <a:latin typeface="Arial"/>
                <a:cs typeface="Arial"/>
              </a:defRPr>
            </a:lvl1pPr>
            <a:lvl2pPr>
              <a:defRPr lang="en-GB" sz="1800" dirty="0" smtClean="0"/>
            </a:lvl2pPr>
            <a:lvl3pPr>
              <a:defRPr lang="en-GB" sz="1800" dirty="0" smtClean="0"/>
            </a:lvl3pPr>
            <a:lvl4pPr>
              <a:defRPr lang="en-GB" sz="1800" dirty="0" smtClean="0"/>
            </a:lvl4pPr>
            <a:lvl5pPr>
              <a:defRPr lang="en-US" sz="1800" dirty="0"/>
            </a:lvl5pPr>
          </a:lstStyle>
          <a:p>
            <a:pPr lvl="0"/>
            <a:r>
              <a:rPr lang="en-US" smtClean="0"/>
              <a:t>Click to edit Master text styles</a:t>
            </a:r>
          </a:p>
        </p:txBody>
      </p:sp>
      <p:sp>
        <p:nvSpPr>
          <p:cNvPr id="6" name="Picture Placeholder 10"/>
          <p:cNvSpPr>
            <a:spLocks noGrp="1"/>
          </p:cNvSpPr>
          <p:nvPr>
            <p:ph type="pic" sz="quarter" idx="13"/>
          </p:nvPr>
        </p:nvSpPr>
        <p:spPr>
          <a:xfrm>
            <a:off x="524934" y="1241426"/>
            <a:ext cx="11142135" cy="4718049"/>
          </a:xfrm>
          <a:prstGeom prst="rect">
            <a:avLst/>
          </a:prstGeom>
        </p:spPr>
        <p:txBody>
          <a:bodyPr vert="horz"/>
          <a:lstStyle>
            <a:lvl1pPr marL="0" indent="0">
              <a:buNone/>
              <a:defRPr sz="1000" b="0" i="0" baseline="0">
                <a:latin typeface="+mn-lt"/>
                <a:cs typeface="Trebuchet MS"/>
              </a:defRPr>
            </a:lvl1pPr>
          </a:lstStyle>
          <a:p>
            <a:pPr lvl="0"/>
            <a:r>
              <a:rPr lang="en-US" noProof="0" smtClean="0"/>
              <a:t>Click icon to add picture</a:t>
            </a:r>
            <a:endParaRPr lang="en-US" noProof="0" dirty="0"/>
          </a:p>
        </p:txBody>
      </p:sp>
      <p:sp>
        <p:nvSpPr>
          <p:cNvPr id="2" name="Title 1"/>
          <p:cNvSpPr>
            <a:spLocks noGrp="1"/>
          </p:cNvSpPr>
          <p:nvPr>
            <p:ph type="title"/>
          </p:nvPr>
        </p:nvSpPr>
        <p:spPr>
          <a:xfrm>
            <a:off x="518400" y="259200"/>
            <a:ext cx="10862400" cy="363600"/>
          </a:xfrm>
          <a:prstGeom prst="rect">
            <a:avLst/>
          </a:prstGeom>
        </p:spPr>
        <p:txBody>
          <a:bodyPr lIns="0" tIns="0" rIns="0" bIns="0"/>
          <a:lstStyle>
            <a:lvl1pPr algn="l">
              <a:defRPr sz="2200"/>
            </a:lvl1pPr>
          </a:lstStyle>
          <a:p>
            <a:r>
              <a:rPr lang="en-US" smtClean="0"/>
              <a:t>Click to edit Master title style</a:t>
            </a:r>
            <a:endParaRPr lang="en-GB"/>
          </a:p>
        </p:txBody>
      </p:sp>
      <p:sp>
        <p:nvSpPr>
          <p:cNvPr id="15" name="Picture Placeholder 14"/>
          <p:cNvSpPr>
            <a:spLocks noGrp="1"/>
          </p:cNvSpPr>
          <p:nvPr>
            <p:ph type="pic" sz="quarter" idx="14"/>
          </p:nvPr>
        </p:nvSpPr>
        <p:spPr>
          <a:xfrm>
            <a:off x="9775767" y="750440"/>
            <a:ext cx="1891301" cy="371287"/>
          </a:xfrm>
          <a:prstGeom prst="rect">
            <a:avLst/>
          </a:prstGeom>
        </p:spPr>
        <p:txBody>
          <a:bodyPr anchor="ctr"/>
          <a:lstStyle>
            <a:lvl1pPr marL="0" indent="0" algn="ctr">
              <a:buNone/>
              <a:defRPr sz="1200"/>
            </a:lvl1pPr>
          </a:lstStyle>
          <a:p>
            <a:pPr lvl="0"/>
            <a:r>
              <a:rPr lang="en-US" noProof="0" smtClean="0"/>
              <a:t>Click icon to add picture</a:t>
            </a:r>
            <a:endParaRPr lang="en-GB" noProof="0" dirty="0"/>
          </a:p>
        </p:txBody>
      </p:sp>
      <p:sp>
        <p:nvSpPr>
          <p:cNvPr id="7" name="Slide Number Placeholder 5"/>
          <p:cNvSpPr>
            <a:spLocks noGrp="1"/>
          </p:cNvSpPr>
          <p:nvPr>
            <p:ph type="sldNum" sz="quarter" idx="15"/>
          </p:nvPr>
        </p:nvSpPr>
        <p:spPr>
          <a:xfrm>
            <a:off x="11197167" y="260351"/>
            <a:ext cx="469900" cy="123825"/>
          </a:xfrm>
          <a:prstGeom prst="rect">
            <a:avLst/>
          </a:prstGeom>
        </p:spPr>
        <p:txBody>
          <a:bodyPr/>
          <a:lstStyle>
            <a:lvl1pPr algn="r" fontAlgn="auto">
              <a:spcBef>
                <a:spcPts val="0"/>
              </a:spcBef>
              <a:spcAft>
                <a:spcPts val="0"/>
              </a:spcAft>
              <a:defRPr lang="en-US" sz="800" baseline="0">
                <a:solidFill>
                  <a:prstClr val="black"/>
                </a:solidFill>
                <a:latin typeface="+mn-lt"/>
                <a:cs typeface="Trebuchet MS"/>
              </a:defRPr>
            </a:lvl1pPr>
          </a:lstStyle>
          <a:p>
            <a:pPr>
              <a:defRPr/>
            </a:pPr>
            <a:fld id="{34B36B71-DC8C-4CA8-B70E-67C4C7374F7E}" type="slidenum">
              <a:rPr lang="en-GB"/>
              <a:pPr>
                <a:defRPr/>
              </a:pPr>
              <a:t>‹#›</a:t>
            </a:fld>
            <a:endParaRPr lang="en-GB" dirty="0"/>
          </a:p>
        </p:txBody>
      </p:sp>
    </p:spTree>
    <p:extLst>
      <p:ext uri="{BB962C8B-B14F-4D97-AF65-F5344CB8AC3E}">
        <p14:creationId xmlns:p14="http://schemas.microsoft.com/office/powerpoint/2010/main" val="3896802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2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6" name="Slide Number Placeholder 4"/>
          <p:cNvSpPr>
            <a:spLocks noGrp="1"/>
          </p:cNvSpPr>
          <p:nvPr>
            <p:ph type="sldNum" sz="quarter" idx="12"/>
          </p:nvPr>
        </p:nvSpPr>
        <p:spPr>
          <a:xfrm>
            <a:off x="10864645" y="6449961"/>
            <a:ext cx="946355" cy="179440"/>
          </a:xfrm>
        </p:spPr>
        <p:txBody>
          <a:bodyPr/>
          <a:lstStyle/>
          <a:p>
            <a:fld id="{784497E4-7F62-4A38-9641-7F7D91FE09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48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Layout 2 (Black)">
    <p:bg>
      <p:bgPr>
        <a:solidFill>
          <a:schemeClr val="tx1"/>
        </a:solidFill>
        <a:effectLst/>
      </p:bgPr>
    </p:bg>
    <p:spTree>
      <p:nvGrpSpPr>
        <p:cNvPr id="1" name=""/>
        <p:cNvGrpSpPr/>
        <p:nvPr/>
      </p:nvGrpSpPr>
      <p:grpSpPr>
        <a:xfrm>
          <a:off x="0" y="0"/>
          <a:ext cx="0" cy="0"/>
          <a:chOff x="0" y="0"/>
          <a:chExt cx="0" cy="0"/>
        </a:xfrm>
      </p:grpSpPr>
      <p:sp>
        <p:nvSpPr>
          <p:cNvPr id="20" name="Picture Placeholder 22"/>
          <p:cNvSpPr>
            <a:spLocks noGrp="1"/>
          </p:cNvSpPr>
          <p:nvPr>
            <p:ph type="pic" sz="quarter" idx="13"/>
          </p:nvPr>
        </p:nvSpPr>
        <p:spPr>
          <a:xfrm>
            <a:off x="0" y="0"/>
            <a:ext cx="12192000" cy="6858000"/>
          </a:xfrm>
        </p:spPr>
        <p:txBody>
          <a:bodyPr anchor="ctr"/>
          <a:lstStyle>
            <a:lvl1pPr marL="0" indent="0" algn="ctr">
              <a:buNone/>
              <a:defRPr baseline="0">
                <a:solidFill>
                  <a:schemeClr val="bg1"/>
                </a:solidFill>
              </a:defRPr>
            </a:lvl1pPr>
          </a:lstStyle>
          <a:p>
            <a:r>
              <a:rPr lang="en-US" dirty="0" smtClean="0"/>
              <a:t>Click icon to add picture</a:t>
            </a:r>
            <a:endParaRPr lang="en-US" dirty="0"/>
          </a:p>
        </p:txBody>
      </p:sp>
      <p:grpSp>
        <p:nvGrpSpPr>
          <p:cNvPr id="22" name="Group 21"/>
          <p:cNvGrpSpPr/>
          <p:nvPr userDrawn="1"/>
        </p:nvGrpSpPr>
        <p:grpSpPr>
          <a:xfrm>
            <a:off x="-1143000" y="-438330"/>
            <a:ext cx="13716000" cy="6744832"/>
            <a:chOff x="-1143000" y="-438330"/>
            <a:chExt cx="13716000" cy="6744832"/>
          </a:xfrm>
        </p:grpSpPr>
        <p:cxnSp>
          <p:nvCxnSpPr>
            <p:cNvPr id="24" name="Straight Connector 23"/>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29" name="TextBox 28"/>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30" name="TextBox 29"/>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31" name="TextBox 30"/>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32" name="Straight Connector 31"/>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3" name="TextBox 32"/>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34" name="TextBox 33"/>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35" name="TextBox 34"/>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36" name="TextBox 35"/>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37" name="TextBox 36"/>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21" name="Title 1"/>
          <p:cNvSpPr>
            <a:spLocks noGrp="1"/>
          </p:cNvSpPr>
          <p:nvPr>
            <p:ph type="title"/>
          </p:nvPr>
        </p:nvSpPr>
        <p:spPr>
          <a:xfrm>
            <a:off x="381000" y="3429000"/>
            <a:ext cx="11430000" cy="1138237"/>
          </a:xfrm>
        </p:spPr>
        <p:txBody>
          <a:bodyPr anchor="b">
            <a:normAutofit/>
          </a:bodyPr>
          <a:lstStyle>
            <a:lvl1pPr>
              <a:defRPr sz="2400">
                <a:solidFill>
                  <a:schemeClr val="bg1"/>
                </a:solidFill>
              </a:defRPr>
            </a:lvl1pPr>
          </a:lstStyle>
          <a:p>
            <a:r>
              <a:rPr lang="en-US" dirty="0" smtClean="0"/>
              <a:t>Click to edit Master title style</a:t>
            </a:r>
            <a:endParaRPr lang="en-US" dirty="0"/>
          </a:p>
        </p:txBody>
      </p:sp>
      <p:sp>
        <p:nvSpPr>
          <p:cNvPr id="38" name="Text Placeholder 2"/>
          <p:cNvSpPr>
            <a:spLocks noGrp="1"/>
          </p:cNvSpPr>
          <p:nvPr>
            <p:ph type="body" idx="1"/>
          </p:nvPr>
        </p:nvSpPr>
        <p:spPr>
          <a:xfrm>
            <a:off x="381000" y="4572000"/>
            <a:ext cx="11430000" cy="1600200"/>
          </a:xfrm>
        </p:spPr>
        <p:txBody>
          <a:bodyPr>
            <a:noAutofit/>
          </a:bodyPr>
          <a:lstStyle>
            <a:lvl1pPr marL="0" indent="0">
              <a:spcBef>
                <a:spcPts val="20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23661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0"/>
          <p:cNvSpPr>
            <a:spLocks noGrp="1"/>
          </p:cNvSpPr>
          <p:nvPr>
            <p:ph type="title"/>
          </p:nvPr>
        </p:nvSpPr>
        <p:spPr>
          <a:xfrm>
            <a:off x="717550" y="76201"/>
            <a:ext cx="10756901" cy="3905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dirty="0"/>
            </a:lvl1pPr>
          </a:lstStyle>
          <a:p>
            <a:pPr lvl="0"/>
            <a:r>
              <a:rPr lang="en-US" dirty="0" smtClean="0"/>
              <a:t>Click to edit Master title style</a:t>
            </a:r>
            <a:endParaRPr lang="en-US" dirty="0"/>
          </a:p>
        </p:txBody>
      </p:sp>
      <p:sp>
        <p:nvSpPr>
          <p:cNvPr id="4" name="Text Placeholder 7"/>
          <p:cNvSpPr>
            <a:spLocks noGrp="1"/>
          </p:cNvSpPr>
          <p:nvPr>
            <p:ph type="body" sz="quarter" idx="15"/>
          </p:nvPr>
        </p:nvSpPr>
        <p:spPr>
          <a:xfrm>
            <a:off x="743712" y="6629400"/>
            <a:ext cx="8400288" cy="304800"/>
          </a:xfrm>
          <a:prstGeom prst="rect">
            <a:avLst/>
          </a:prstGeom>
        </p:spPr>
        <p:txBody>
          <a:bodyPr/>
          <a:lstStyle>
            <a:lvl1pPr>
              <a:buNone/>
              <a:defRPr sz="1000" i="1" baseline="0">
                <a:solidFill>
                  <a:schemeClr val="bg1">
                    <a:lumMod val="50000"/>
                  </a:schemeClr>
                </a:solidFill>
              </a:defRPr>
            </a:lvl1pPr>
          </a:lstStyle>
          <a:p>
            <a:pPr lvl="0"/>
            <a:r>
              <a:rPr lang="en-US" smtClean="0"/>
              <a:t>Click to edit Master text styles</a:t>
            </a:r>
          </a:p>
        </p:txBody>
      </p:sp>
      <p:sp>
        <p:nvSpPr>
          <p:cNvPr id="5" name="Slide Number Placeholder 3"/>
          <p:cNvSpPr>
            <a:spLocks noGrp="1"/>
          </p:cNvSpPr>
          <p:nvPr>
            <p:ph type="sldNum" sz="quarter" idx="16"/>
          </p:nvPr>
        </p:nvSpPr>
        <p:spPr/>
        <p:txBody>
          <a:bodyPr/>
          <a:lstStyle>
            <a:lvl1pPr>
              <a:defRPr>
                <a:solidFill>
                  <a:srgbClr val="FFFFFF">
                    <a:lumMod val="50000"/>
                  </a:srgbClr>
                </a:solidFill>
              </a:defRPr>
            </a:lvl1pPr>
          </a:lstStyle>
          <a:p>
            <a:pPr>
              <a:defRPr/>
            </a:pPr>
            <a:r>
              <a:rPr dirty="0"/>
              <a:t> </a:t>
            </a:r>
            <a:fld id="{66EC359B-1B77-4CD2-AB7C-1A7E554A902E}" type="slidenum">
              <a:rPr/>
              <a:pPr>
                <a:defRPr/>
              </a:pPr>
              <a:t>‹#›</a:t>
            </a:fld>
            <a:endParaRPr dirty="0"/>
          </a:p>
        </p:txBody>
      </p:sp>
    </p:spTree>
    <p:custDataLst>
      <p:tags r:id="rId1"/>
    </p:custDataLst>
    <p:extLst>
      <p:ext uri="{BB962C8B-B14F-4D97-AF65-F5344CB8AC3E}">
        <p14:creationId xmlns:p14="http://schemas.microsoft.com/office/powerpoint/2010/main" val="12742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600200"/>
            <a:ext cx="5450416" cy="4373563"/>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3584" y="1600200"/>
            <a:ext cx="5450417" cy="4373563"/>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a:xfrm>
            <a:off x="508000" y="295276"/>
            <a:ext cx="11176000" cy="390525"/>
          </a:xfrm>
        </p:spPr>
        <p:txBody>
          <a:bodyPr/>
          <a:lstStyle/>
          <a:p>
            <a:r>
              <a:rPr lang="en-US" smtClean="0"/>
              <a:t>Click to edit Master title style</a:t>
            </a:r>
            <a:endParaRPr lang="en-US" dirty="0"/>
          </a:p>
        </p:txBody>
      </p:sp>
      <p:sp>
        <p:nvSpPr>
          <p:cNvPr id="6" name="Text Placeholder 7"/>
          <p:cNvSpPr>
            <a:spLocks noGrp="1"/>
          </p:cNvSpPr>
          <p:nvPr>
            <p:ph type="body" sz="quarter" idx="15"/>
          </p:nvPr>
        </p:nvSpPr>
        <p:spPr>
          <a:xfrm>
            <a:off x="743712" y="6629400"/>
            <a:ext cx="8400288" cy="304800"/>
          </a:xfrm>
        </p:spPr>
        <p:txBody>
          <a:bodyPr/>
          <a:lstStyle>
            <a:lvl1pPr>
              <a:buNone/>
              <a:defRPr sz="1000" i="1" baseline="0">
                <a:solidFill>
                  <a:schemeClr val="bg1">
                    <a:lumMod val="50000"/>
                  </a:schemeClr>
                </a:solidFill>
              </a:defRPr>
            </a:lvl1pPr>
          </a:lstStyle>
          <a:p>
            <a:pPr lvl="0"/>
            <a:r>
              <a:rPr lang="en-US" smtClean="0"/>
              <a:t>Click to edit Master text styles</a:t>
            </a:r>
          </a:p>
        </p:txBody>
      </p:sp>
      <p:sp>
        <p:nvSpPr>
          <p:cNvPr id="8" name="Slide Number Placeholder 3"/>
          <p:cNvSpPr>
            <a:spLocks noGrp="1"/>
          </p:cNvSpPr>
          <p:nvPr>
            <p:ph type="sldNum" sz="quarter" idx="16"/>
          </p:nvPr>
        </p:nvSpPr>
        <p:spPr/>
        <p:txBody>
          <a:bodyPr/>
          <a:lstStyle>
            <a:lvl1pPr>
              <a:defRPr>
                <a:solidFill>
                  <a:srgbClr val="FFFFFF">
                    <a:lumMod val="50000"/>
                  </a:srgbClr>
                </a:solidFill>
              </a:defRPr>
            </a:lvl1pPr>
          </a:lstStyle>
          <a:p>
            <a:pPr>
              <a:defRPr/>
            </a:pPr>
            <a:r>
              <a:t> </a:t>
            </a:r>
            <a:fld id="{402F52C6-DFCB-4A3B-8316-CCF3CC17FBF4}" type="slidenum">
              <a:rPr/>
              <a:pPr>
                <a:defRPr/>
              </a:pPr>
              <a:t>‹#›</a:t>
            </a:fld>
            <a:endParaRPr/>
          </a:p>
        </p:txBody>
      </p:sp>
      <p:sp>
        <p:nvSpPr>
          <p:cNvPr id="9" name="Text Placeholder 5"/>
          <p:cNvSpPr>
            <a:spLocks noGrp="1"/>
          </p:cNvSpPr>
          <p:nvPr>
            <p:ph type="body" sz="quarter" idx="14"/>
          </p:nvPr>
        </p:nvSpPr>
        <p:spPr>
          <a:xfrm>
            <a:off x="508000" y="749808"/>
            <a:ext cx="11176000" cy="393192"/>
          </a:xfrm>
        </p:spPr>
        <p:txBody>
          <a:bodyPr/>
          <a:lstStyle>
            <a:lvl1pPr marL="0" indent="0">
              <a:buNone/>
              <a:defRPr sz="2400" baseline="0">
                <a:solidFill>
                  <a:srgbClr val="292929"/>
                </a:solidFill>
              </a:defRPr>
            </a:lvl1pPr>
          </a:lstStyle>
          <a:p>
            <a:pPr lvl="0"/>
            <a:r>
              <a:rPr lang="en-US" smtClean="0"/>
              <a:t>Click to edit Master text styles</a:t>
            </a:r>
          </a:p>
        </p:txBody>
      </p:sp>
    </p:spTree>
    <p:extLst>
      <p:ext uri="{BB962C8B-B14F-4D97-AF65-F5344CB8AC3E}">
        <p14:creationId xmlns:p14="http://schemas.microsoft.com/office/powerpoint/2010/main" val="2504405546"/>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585" y="457199"/>
            <a:ext cx="2858420" cy="493777"/>
          </a:xfrm>
          <a:prstGeom prst="rect">
            <a:avLst/>
          </a:prstGeom>
        </p:spPr>
      </p:pic>
    </p:spTree>
    <p:extLst>
      <p:ext uri="{BB962C8B-B14F-4D97-AF65-F5344CB8AC3E}">
        <p14:creationId xmlns:p14="http://schemas.microsoft.com/office/powerpoint/2010/main" val="113737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smtClean="0"/>
              <a:t>Click icon to add picture</a:t>
            </a:r>
            <a:endParaRPr lang="en-GB" dirty="0"/>
          </a:p>
        </p:txBody>
      </p:sp>
      <p:sp>
        <p:nvSpPr>
          <p:cNvPr id="2"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37032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smtClean="0"/>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15100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64805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Mixed Media">
    <p:spTree>
      <p:nvGrpSpPr>
        <p:cNvPr id="1" name=""/>
        <p:cNvGrpSpPr/>
        <p:nvPr/>
      </p:nvGrpSpPr>
      <p:grpSpPr>
        <a:xfrm>
          <a:off x="0" y="0"/>
          <a:ext cx="0" cy="0"/>
          <a:chOff x="0" y="0"/>
          <a:chExt cx="0" cy="0"/>
        </a:xfrm>
      </p:grpSpPr>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3" name="Content Placeholder 2"/>
          <p:cNvSpPr>
            <a:spLocks noGrp="1"/>
          </p:cNvSpPr>
          <p:nvPr>
            <p:ph sz="quarter" idx="17"/>
          </p:nvPr>
        </p:nvSpPr>
        <p:spPr>
          <a:xfrm>
            <a:off x="360363" y="1709738"/>
            <a:ext cx="11466511" cy="42120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265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17630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en-US" smtClean="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18204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4"/>
          </p:nvPr>
        </p:nvSpPr>
        <p:spPr>
          <a:xfrm>
            <a:off x="3279775"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Content Placeholder 2"/>
          <p:cNvSpPr>
            <a:spLocks noGrp="1"/>
          </p:cNvSpPr>
          <p:nvPr>
            <p:ph idx="15"/>
          </p:nvPr>
        </p:nvSpPr>
        <p:spPr>
          <a:xfrm>
            <a:off x="6199553"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Content Placeholder 2"/>
          <p:cNvSpPr>
            <a:spLocks noGrp="1"/>
          </p:cNvSpPr>
          <p:nvPr>
            <p:ph idx="16"/>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20" name="Text Placeholder 2"/>
          <p:cNvSpPr>
            <a:spLocks noGrp="1"/>
          </p:cNvSpPr>
          <p:nvPr>
            <p:ph type="body" sz="quarter" idx="18"/>
          </p:nvPr>
        </p:nvSpPr>
        <p:spPr>
          <a:xfrm>
            <a:off x="357188" y="909635"/>
            <a:ext cx="11477331" cy="396875"/>
          </a:xfrm>
        </p:spPr>
        <p:txBody>
          <a:bodyPr/>
          <a:lstStyle>
            <a:lvl1pPr>
              <a:defRPr sz="1800"/>
            </a:lvl1pPr>
          </a:lstStyle>
          <a:p>
            <a:pPr lvl="0"/>
            <a:r>
              <a:rPr lang="en-US" smtClean="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4307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Layout (White)">
    <p:spTree>
      <p:nvGrpSpPr>
        <p:cNvPr id="1" name=""/>
        <p:cNvGrpSpPr/>
        <p:nvPr/>
      </p:nvGrpSpPr>
      <p:grpSpPr>
        <a:xfrm>
          <a:off x="0" y="0"/>
          <a:ext cx="0" cy="0"/>
          <a:chOff x="0" y="0"/>
          <a:chExt cx="0" cy="0"/>
        </a:xfrm>
      </p:grpSpPr>
      <p:sp>
        <p:nvSpPr>
          <p:cNvPr id="2" name="Title 1"/>
          <p:cNvSpPr>
            <a:spLocks noGrp="1"/>
          </p:cNvSpPr>
          <p:nvPr>
            <p:ph type="title"/>
          </p:nvPr>
        </p:nvSpPr>
        <p:spPr>
          <a:xfrm>
            <a:off x="381000" y="3127159"/>
            <a:ext cx="11430000" cy="1138237"/>
          </a:xfrm>
        </p:spPr>
        <p:txBody>
          <a:bodyPr anchor="t">
            <a:noAutofit/>
          </a:bodyPr>
          <a:lstStyle>
            <a:lvl1pPr>
              <a:defRPr sz="2400" b="1"/>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81000" y="2669959"/>
            <a:ext cx="1143000" cy="457200"/>
          </a:xfrm>
        </p:spPr>
        <p:txBody>
          <a:bodyPr anchor="b">
            <a:normAutofit/>
          </a:bodyPr>
          <a:lstStyle>
            <a:lvl1pPr marL="0" indent="0">
              <a:spcBef>
                <a:spcPts val="200"/>
              </a:spcBef>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No.</a:t>
            </a:r>
          </a:p>
        </p:txBody>
      </p:sp>
      <p:sp>
        <p:nvSpPr>
          <p:cNvPr id="5" name="Text Placeholder 4"/>
          <p:cNvSpPr>
            <a:spLocks noGrp="1"/>
          </p:cNvSpPr>
          <p:nvPr>
            <p:ph type="body" sz="quarter" idx="13" hasCustomPrompt="1"/>
          </p:nvPr>
        </p:nvSpPr>
        <p:spPr>
          <a:xfrm>
            <a:off x="381000" y="6446521"/>
            <a:ext cx="5715000" cy="182880"/>
          </a:xfrm>
        </p:spPr>
        <p:txBody>
          <a:bodyPr anchor="ctr">
            <a:normAutofit/>
          </a:bodyPr>
          <a:lstStyle>
            <a:lvl1pPr marL="0" indent="0">
              <a:buNone/>
              <a:defRPr sz="800"/>
            </a:lvl1pPr>
          </a:lstStyle>
          <a:p>
            <a:pPr lvl="0"/>
            <a:r>
              <a:rPr lang="en-US" dirty="0" smtClean="0"/>
              <a:t>Click to add footer text</a:t>
            </a:r>
            <a:endParaRPr lang="en-US" dirty="0"/>
          </a:p>
        </p:txBody>
      </p:sp>
      <p:grpSp>
        <p:nvGrpSpPr>
          <p:cNvPr id="24" name="Group 23"/>
          <p:cNvGrpSpPr/>
          <p:nvPr userDrawn="1"/>
        </p:nvGrpSpPr>
        <p:grpSpPr>
          <a:xfrm>
            <a:off x="-1143000" y="-438330"/>
            <a:ext cx="13716000" cy="6744832"/>
            <a:chOff x="-1143000" y="-438330"/>
            <a:chExt cx="13716000" cy="6744832"/>
          </a:xfrm>
        </p:grpSpPr>
        <p:cxnSp>
          <p:nvCxnSpPr>
            <p:cNvPr id="25" name="Straight Connector 24"/>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30" name="TextBox 29"/>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31" name="TextBox 30"/>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32" name="TextBox 31"/>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33" name="Straight Connector 32"/>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35" name="TextBox 34"/>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36" name="TextBox 35"/>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37" name="TextBox 36"/>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38" name="TextBox 37"/>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21" name="Slide Number Placeholder 5"/>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266429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0" name="Text Placeholder 17"/>
          <p:cNvSpPr>
            <a:spLocks noGrp="1"/>
          </p:cNvSpPr>
          <p:nvPr>
            <p:ph type="body" sz="quarter" idx="17"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12220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45381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a:prstGeom prst="rect">
            <a:avLst/>
          </a:prstGeo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27779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en-US" smtClean="0"/>
              <a:t>Click icon to add picture</a:t>
            </a:r>
            <a:endParaRPr lang="en-GB" dirty="0"/>
          </a:p>
        </p:txBody>
      </p:sp>
      <p:sp>
        <p:nvSpPr>
          <p:cNvPr id="8"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9"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19052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solidFill>
                  <a:srgbClr val="FFFFFF"/>
                </a:solidFill>
              </a:rPr>
              <a:pPr/>
              <a:t>‹#›</a:t>
            </a:fld>
            <a:endParaRPr lang="en-GB" dirty="0">
              <a:solidFill>
                <a:srgbClr val="FFFFFF"/>
              </a:solidFill>
            </a:endParaRPr>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smtClean="0"/>
              <a:t>Click to add footer text</a:t>
            </a:r>
          </a:p>
        </p:txBody>
      </p:sp>
    </p:spTree>
    <p:extLst>
      <p:ext uri="{BB962C8B-B14F-4D97-AF65-F5344CB8AC3E}">
        <p14:creationId xmlns:p14="http://schemas.microsoft.com/office/powerpoint/2010/main" val="347755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155613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3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217458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4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145959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29750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6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41558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Layout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127159"/>
            <a:ext cx="11430000" cy="1138237"/>
          </a:xfrm>
        </p:spPr>
        <p:txBody>
          <a:bodyPr anchor="t">
            <a:noAutofit/>
          </a:bodyPr>
          <a:lstStyle>
            <a:lvl1pPr>
              <a:defRPr sz="2400" b="1">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81000" y="2669959"/>
            <a:ext cx="1143000" cy="457200"/>
          </a:xfrm>
        </p:spPr>
        <p:txBody>
          <a:bodyPr anchor="b">
            <a:normAutofit/>
          </a:bodyPr>
          <a:lstStyle>
            <a:lvl1pPr marL="0" indent="0">
              <a:spcBef>
                <a:spcPts val="2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No.</a:t>
            </a:r>
          </a:p>
        </p:txBody>
      </p:sp>
      <p:sp>
        <p:nvSpPr>
          <p:cNvPr id="5" name="Text Placeholder 4"/>
          <p:cNvSpPr>
            <a:spLocks noGrp="1"/>
          </p:cNvSpPr>
          <p:nvPr>
            <p:ph type="body" sz="quarter" idx="13" hasCustomPrompt="1"/>
          </p:nvPr>
        </p:nvSpPr>
        <p:spPr>
          <a:xfrm>
            <a:off x="381000" y="6446521"/>
            <a:ext cx="5715000" cy="182880"/>
          </a:xfrm>
        </p:spPr>
        <p:txBody>
          <a:bodyPr anchor="ctr">
            <a:normAutofit/>
          </a:bodyPr>
          <a:lstStyle>
            <a:lvl1pPr marL="0" indent="0">
              <a:buNone/>
              <a:defRPr sz="800">
                <a:solidFill>
                  <a:schemeClr val="bg1"/>
                </a:solidFill>
              </a:defRPr>
            </a:lvl1pPr>
          </a:lstStyle>
          <a:p>
            <a:pPr lvl="0"/>
            <a:r>
              <a:rPr lang="en-US" dirty="0" smtClean="0"/>
              <a:t>Click to add footer text</a:t>
            </a:r>
            <a:endParaRPr lang="en-US" dirty="0"/>
          </a:p>
        </p:txBody>
      </p:sp>
      <p:grpSp>
        <p:nvGrpSpPr>
          <p:cNvPr id="22" name="Group 21"/>
          <p:cNvGrpSpPr/>
          <p:nvPr userDrawn="1"/>
        </p:nvGrpSpPr>
        <p:grpSpPr>
          <a:xfrm>
            <a:off x="-1143000" y="-438330"/>
            <a:ext cx="13716000" cy="6744832"/>
            <a:chOff x="-1143000" y="-438330"/>
            <a:chExt cx="13716000" cy="6744832"/>
          </a:xfrm>
        </p:grpSpPr>
        <p:cxnSp>
          <p:nvCxnSpPr>
            <p:cNvPr id="23" name="Straight Connector 22"/>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28" name="TextBox 27"/>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29" name="TextBox 2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30" name="TextBox 2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31" name="Straight Connector 30"/>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33" name="TextBox 32"/>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34" name="TextBox 33"/>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35" name="TextBox 34"/>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36" name="TextBox 35"/>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21" name="Slide Number Placeholder 5"/>
          <p:cNvSpPr>
            <a:spLocks noGrp="1"/>
          </p:cNvSpPr>
          <p:nvPr>
            <p:ph type="sldNum" sz="quarter" idx="12"/>
          </p:nvPr>
        </p:nvSpPr>
        <p:spPr>
          <a:xfrm>
            <a:off x="10864645" y="6449961"/>
            <a:ext cx="946355" cy="179440"/>
          </a:xfrm>
        </p:spPr>
        <p:txBody>
          <a:bodyPr/>
          <a:lstStyle>
            <a:lvl1pPr>
              <a:defRPr>
                <a:solidFill>
                  <a:schemeClr val="bg1"/>
                </a:solidFill>
              </a:defRPr>
            </a:lvl1pPr>
          </a:lstStyle>
          <a:p>
            <a:fld id="{784497E4-7F62-4A38-9641-7F7D91FE09B5}" type="slidenum">
              <a:rPr lang="en-US" smtClean="0"/>
              <a:pPr/>
              <a:t>‹#›</a:t>
            </a:fld>
            <a:endParaRPr lang="en-US" dirty="0"/>
          </a:p>
        </p:txBody>
      </p:sp>
    </p:spTree>
    <p:extLst>
      <p:ext uri="{BB962C8B-B14F-4D97-AF65-F5344CB8AC3E}">
        <p14:creationId xmlns:p14="http://schemas.microsoft.com/office/powerpoint/2010/main" val="16495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62799" y="1138238"/>
            <a:ext cx="4665663" cy="1787237"/>
          </a:xfrm>
          <a:prstGeom prst="rect">
            <a:avLst/>
          </a:prstGeo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7162799"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585" y="457199"/>
            <a:ext cx="2858420" cy="493777"/>
          </a:xfrm>
          <a:prstGeom prst="rect">
            <a:avLst/>
          </a:prstGeom>
        </p:spPr>
      </p:pic>
    </p:spTree>
    <p:extLst>
      <p:ext uri="{BB962C8B-B14F-4D97-AF65-F5344CB8AC3E}">
        <p14:creationId xmlns:p14="http://schemas.microsoft.com/office/powerpoint/2010/main" val="54092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smtClean="0"/>
              <a:t>Click icon to add picture</a:t>
            </a:r>
            <a:endParaRPr lang="en-GB" dirty="0"/>
          </a:p>
        </p:txBody>
      </p:sp>
      <p:sp>
        <p:nvSpPr>
          <p:cNvPr id="2"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32643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smtClean="0"/>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299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0362" y="1708149"/>
            <a:ext cx="11466511"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284674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Mixed Media">
    <p:spTree>
      <p:nvGrpSpPr>
        <p:cNvPr id="1" name=""/>
        <p:cNvGrpSpPr/>
        <p:nvPr/>
      </p:nvGrpSpPr>
      <p:grpSpPr>
        <a:xfrm>
          <a:off x="0" y="0"/>
          <a:ext cx="0" cy="0"/>
          <a:chOff x="0" y="0"/>
          <a:chExt cx="0" cy="0"/>
        </a:xfrm>
      </p:grpSpPr>
      <p:sp>
        <p:nvSpPr>
          <p:cNvPr id="10"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3" name="Content Placeholder 2"/>
          <p:cNvSpPr>
            <a:spLocks noGrp="1"/>
          </p:cNvSpPr>
          <p:nvPr>
            <p:ph sz="quarter" idx="17"/>
          </p:nvPr>
        </p:nvSpPr>
        <p:spPr>
          <a:xfrm>
            <a:off x="360363" y="1709738"/>
            <a:ext cx="11466511" cy="42120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95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8" name="Content Placeholder 2"/>
          <p:cNvSpPr>
            <a:spLocks noGrp="1"/>
          </p:cNvSpPr>
          <p:nvPr>
            <p:ph idx="1"/>
          </p:nvPr>
        </p:nvSpPr>
        <p:spPr>
          <a:xfrm>
            <a:off x="360000" y="1708150"/>
            <a:ext cx="56268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35"/>
          <p:cNvSpPr>
            <a:spLocks noGrp="1"/>
          </p:cNvSpPr>
          <p:nvPr>
            <p:ph sz="quarter" idx="14"/>
          </p:nvPr>
        </p:nvSpPr>
        <p:spPr>
          <a:xfrm>
            <a:off x="6191574" y="1708150"/>
            <a:ext cx="5628408" cy="4003676"/>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8551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7" name="Text Placeholder 2"/>
          <p:cNvSpPr>
            <a:spLocks noGrp="1"/>
          </p:cNvSpPr>
          <p:nvPr>
            <p:ph type="body" sz="quarter" idx="17"/>
          </p:nvPr>
        </p:nvSpPr>
        <p:spPr>
          <a:xfrm>
            <a:off x="357188" y="909635"/>
            <a:ext cx="11477331" cy="396875"/>
          </a:xfrm>
        </p:spPr>
        <p:txBody>
          <a:bodyPr/>
          <a:lstStyle>
            <a:lvl1pPr>
              <a:defRPr sz="1800"/>
            </a:lvl1pPr>
          </a:lstStyle>
          <a:p>
            <a:pPr lvl="0"/>
            <a:r>
              <a:rPr lang="en-US" smtClean="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221013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4"/>
          </p:nvPr>
        </p:nvSpPr>
        <p:spPr>
          <a:xfrm>
            <a:off x="3279775"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Content Placeholder 2"/>
          <p:cNvSpPr>
            <a:spLocks noGrp="1"/>
          </p:cNvSpPr>
          <p:nvPr>
            <p:ph idx="15"/>
          </p:nvPr>
        </p:nvSpPr>
        <p:spPr>
          <a:xfrm>
            <a:off x="6199553"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Content Placeholder 2"/>
          <p:cNvSpPr>
            <a:spLocks noGrp="1"/>
          </p:cNvSpPr>
          <p:nvPr>
            <p:ph idx="16"/>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20" name="Text Placeholder 2"/>
          <p:cNvSpPr>
            <a:spLocks noGrp="1"/>
          </p:cNvSpPr>
          <p:nvPr>
            <p:ph type="body" sz="quarter" idx="18"/>
          </p:nvPr>
        </p:nvSpPr>
        <p:spPr>
          <a:xfrm>
            <a:off x="357188" y="909635"/>
            <a:ext cx="11477331" cy="396875"/>
          </a:xfrm>
        </p:spPr>
        <p:txBody>
          <a:bodyPr/>
          <a:lstStyle>
            <a:lvl1pPr>
              <a:defRPr sz="1800"/>
            </a:lvl1pPr>
          </a:lstStyle>
          <a:p>
            <a:pPr lvl="0"/>
            <a:r>
              <a:rPr lang="en-US" smtClean="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34525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8" name="Text Placeholder 2"/>
          <p:cNvSpPr>
            <a:spLocks noGrp="1"/>
          </p:cNvSpPr>
          <p:nvPr>
            <p:ph type="body" sz="quarter" idx="16"/>
          </p:nvPr>
        </p:nvSpPr>
        <p:spPr>
          <a:xfrm>
            <a:off x="357188" y="909635"/>
            <a:ext cx="11477331" cy="396875"/>
          </a:xfrm>
        </p:spPr>
        <p:txBody>
          <a:bodyPr/>
          <a:lstStyle>
            <a:lvl1pPr>
              <a:defRPr sz="1800"/>
            </a:lvl1pPr>
          </a:lstStyle>
          <a:p>
            <a:pPr lvl="0"/>
            <a:r>
              <a:rPr lang="en-US" smtClean="0"/>
              <a:t>Click to edit Master text styles</a:t>
            </a:r>
          </a:p>
        </p:txBody>
      </p:sp>
      <p:sp>
        <p:nvSpPr>
          <p:cNvPr id="10" name="Text Placeholder 17"/>
          <p:cNvSpPr>
            <a:spLocks noGrp="1"/>
          </p:cNvSpPr>
          <p:nvPr>
            <p:ph type="body" sz="quarter" idx="17"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17637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417478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381000" y="924702"/>
            <a:ext cx="11430000" cy="404369"/>
          </a:xfrm>
        </p:spPr>
        <p:txBody>
          <a:bodyPr>
            <a:noAutofit/>
          </a:bodyPr>
          <a:lstStyle>
            <a:lvl1pPr marL="0" indent="0">
              <a:buNone/>
              <a:defRPr sz="1800"/>
            </a:lvl1pPr>
          </a:lstStyle>
          <a:p>
            <a:pPr lvl="0"/>
            <a:r>
              <a:rPr lang="en-US" dirty="0" smtClean="0"/>
              <a:t>Click to edit Master text styles</a:t>
            </a:r>
            <a:endParaRPr lang="en-US" dirty="0"/>
          </a:p>
        </p:txBody>
      </p:sp>
      <p:sp>
        <p:nvSpPr>
          <p:cNvPr id="14" name="Content Placeholder 2"/>
          <p:cNvSpPr>
            <a:spLocks noGrp="1"/>
          </p:cNvSpPr>
          <p:nvPr>
            <p:ph idx="1"/>
          </p:nvPr>
        </p:nvSpPr>
        <p:spPr>
          <a:xfrm>
            <a:off x="381000" y="1714500"/>
            <a:ext cx="114300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7" name="Slide Number Placeholder 5"/>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193673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a:prstGeom prst="rect">
            <a:avLst/>
          </a:prstGeo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224223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en-US" smtClean="0"/>
              <a:t>Click icon to add picture</a:t>
            </a:r>
            <a:endParaRPr lang="en-GB" dirty="0"/>
          </a:p>
        </p:txBody>
      </p:sp>
      <p:sp>
        <p:nvSpPr>
          <p:cNvPr id="8" name="Title 1"/>
          <p:cNvSpPr>
            <a:spLocks noGrp="1"/>
          </p:cNvSpPr>
          <p:nvPr>
            <p:ph type="ctrTitle"/>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9" name="Subtitle 2"/>
          <p:cNvSpPr>
            <a:spLocks noGrp="1"/>
          </p:cNvSpPr>
          <p:nvPr>
            <p:ph type="subTitle" idx="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06112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solidFill>
                  <a:srgbClr val="FFFFFF"/>
                </a:solidFill>
              </a:rPr>
              <a:pPr/>
              <a:t>‹#›</a:t>
            </a:fld>
            <a:endParaRPr lang="en-GB" dirty="0">
              <a:solidFill>
                <a:srgbClr val="FFFFFF"/>
              </a:solidFill>
            </a:endParaRPr>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smtClean="0"/>
              <a:t>Click to add footer text</a:t>
            </a:r>
          </a:p>
        </p:txBody>
      </p:sp>
    </p:spTree>
    <p:extLst>
      <p:ext uri="{BB962C8B-B14F-4D97-AF65-F5344CB8AC3E}">
        <p14:creationId xmlns:p14="http://schemas.microsoft.com/office/powerpoint/2010/main" val="27583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7517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3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17636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4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358254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5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31548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6_Title Slide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585" y="457198"/>
            <a:ext cx="2858420" cy="493777"/>
          </a:xfrm>
          <a:prstGeom prst="rect">
            <a:avLst/>
          </a:prstGeom>
        </p:spPr>
      </p:pic>
    </p:spTree>
    <p:extLst>
      <p:ext uri="{BB962C8B-B14F-4D97-AF65-F5344CB8AC3E}">
        <p14:creationId xmlns:p14="http://schemas.microsoft.com/office/powerpoint/2010/main" val="253201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Last Page Contac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1"/>
                </a:solidFill>
              </a:defRPr>
            </a:lvl1pPr>
          </a:lstStyle>
          <a:p>
            <a:fld id="{4034BEE3-566C-4068-A777-C3A4762E861B}" type="slidenum">
              <a:rPr lang="en-GB" smtClean="0">
                <a:solidFill>
                  <a:srgbClr val="717171"/>
                </a:solidFill>
              </a:rPr>
              <a:pPr/>
              <a:t>‹#›</a:t>
            </a:fld>
            <a:endParaRPr lang="en-GB">
              <a:solidFill>
                <a:srgbClr val="717171"/>
              </a:solidFill>
            </a:endParaRPr>
          </a:p>
        </p:txBody>
      </p:sp>
      <p:sp>
        <p:nvSpPr>
          <p:cNvPr id="2" name="Rectangle 1"/>
          <p:cNvSpPr/>
          <p:nvPr userDrawn="1"/>
        </p:nvSpPr>
        <p:spPr>
          <a:xfrm>
            <a:off x="0" y="0"/>
            <a:ext cx="12192000" cy="6126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solidFill>
                <a:srgbClr val="FFFFFF"/>
              </a:solidFill>
            </a:endParaRPr>
          </a:p>
        </p:txBody>
      </p:sp>
      <p:sp>
        <p:nvSpPr>
          <p:cNvPr id="5" name="Text Placeholder 17"/>
          <p:cNvSpPr>
            <a:spLocks noGrp="1"/>
          </p:cNvSpPr>
          <p:nvPr>
            <p:ph type="body" sz="quarter" idx="15"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152402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Title 2"/>
          <p:cNvSpPr>
            <a:spLocks noGrp="1"/>
          </p:cNvSpPr>
          <p:nvPr>
            <p:ph type="title"/>
          </p:nvPr>
        </p:nvSpPr>
        <p:spPr>
          <a:xfrm>
            <a:off x="518400" y="259200"/>
            <a:ext cx="10862400" cy="363600"/>
          </a:xfrm>
          <a:prstGeom prst="rect">
            <a:avLst/>
          </a:prstGeom>
        </p:spPr>
        <p:txBody>
          <a:bodyPr lIns="0" tIns="0" rIns="0" bIns="0"/>
          <a:lstStyle>
            <a:lvl1pPr algn="l">
              <a:defRPr sz="2400"/>
            </a:lvl1pPr>
          </a:lstStyle>
          <a:p>
            <a:r>
              <a:rPr lang="en-US" dirty="0" smtClean="0"/>
              <a:t>Click to edit Master title style</a:t>
            </a:r>
            <a:endParaRPr lang="en-GB" dirty="0"/>
          </a:p>
        </p:txBody>
      </p:sp>
      <p:sp>
        <p:nvSpPr>
          <p:cNvPr id="7" name="Text Placeholder 7"/>
          <p:cNvSpPr>
            <a:spLocks noGrp="1"/>
          </p:cNvSpPr>
          <p:nvPr>
            <p:ph type="body" sz="quarter" idx="15"/>
          </p:nvPr>
        </p:nvSpPr>
        <p:spPr>
          <a:xfrm>
            <a:off x="436321" y="5805976"/>
            <a:ext cx="11307791" cy="304800"/>
          </a:xfrm>
          <a:prstGeom prst="rect">
            <a:avLst/>
          </a:prstGeom>
        </p:spPr>
        <p:txBody>
          <a:bodyPr/>
          <a:lstStyle>
            <a:lvl1pPr>
              <a:buNone/>
              <a:defRPr sz="800" i="0" baseline="0">
                <a:solidFill>
                  <a:schemeClr val="tx1"/>
                </a:solidFill>
              </a:defRPr>
            </a:lvl1pPr>
          </a:lstStyle>
          <a:p>
            <a:pPr lvl="0"/>
            <a:r>
              <a:rPr lang="en-US" smtClean="0"/>
              <a:t>Click to edit Master text styles</a:t>
            </a:r>
          </a:p>
        </p:txBody>
      </p:sp>
      <p:sp>
        <p:nvSpPr>
          <p:cNvPr id="4" name="Slide Number Placeholder 5"/>
          <p:cNvSpPr>
            <a:spLocks noGrp="1"/>
          </p:cNvSpPr>
          <p:nvPr>
            <p:ph type="sldNum" sz="quarter" idx="16"/>
          </p:nvPr>
        </p:nvSpPr>
        <p:spPr/>
        <p:txBody>
          <a:bodyPr/>
          <a:lstStyle>
            <a:lvl1pPr>
              <a:defRPr/>
            </a:lvl1pPr>
          </a:lstStyle>
          <a:p>
            <a:pPr>
              <a:defRPr/>
            </a:pPr>
            <a:fld id="{7D16FBA2-83CD-4E1E-A581-8C2AF94C9660}" type="slidenum">
              <a:rPr lang="en-GB">
                <a:solidFill>
                  <a:srgbClr val="717171"/>
                </a:solidFill>
              </a:rPr>
              <a:pPr>
                <a:defRPr/>
              </a:pPr>
              <a:t>‹#›</a:t>
            </a:fld>
            <a:endParaRPr lang="en-GB" dirty="0">
              <a:solidFill>
                <a:srgbClr val="717171"/>
              </a:solidFill>
            </a:endParaRPr>
          </a:p>
        </p:txBody>
      </p:sp>
    </p:spTree>
    <p:custDataLst>
      <p:tags r:id="rId1"/>
    </p:custDataLst>
    <p:extLst>
      <p:ext uri="{BB962C8B-B14F-4D97-AF65-F5344CB8AC3E}">
        <p14:creationId xmlns:p14="http://schemas.microsoft.com/office/powerpoint/2010/main" val="3730650102"/>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9" name="Text Placeholder 9"/>
          <p:cNvSpPr>
            <a:spLocks noGrp="1"/>
          </p:cNvSpPr>
          <p:nvPr>
            <p:ph type="body" sz="quarter" idx="13"/>
          </p:nvPr>
        </p:nvSpPr>
        <p:spPr>
          <a:xfrm>
            <a:off x="381000" y="924702"/>
            <a:ext cx="11430000" cy="404369"/>
          </a:xfrm>
        </p:spPr>
        <p:txBody>
          <a:bodyPr>
            <a:noAutofit/>
          </a:bodyPr>
          <a:lstStyle>
            <a:lvl1pPr marL="0" indent="0">
              <a:buNone/>
              <a:defRPr sz="1800"/>
            </a:lvl1pPr>
          </a:lstStyle>
          <a:p>
            <a:pPr lvl="0"/>
            <a:r>
              <a:rPr lang="en-US" dirty="0" smtClean="0"/>
              <a:t>Click to edit Master text styles</a:t>
            </a:r>
            <a:endParaRPr lang="en-US" dirty="0"/>
          </a:p>
        </p:txBody>
      </p:sp>
      <p:sp>
        <p:nvSpPr>
          <p:cNvPr id="11" name="Content Placeholder 2"/>
          <p:cNvSpPr>
            <a:spLocks noGrp="1"/>
          </p:cNvSpPr>
          <p:nvPr>
            <p:ph sz="half" idx="1"/>
          </p:nvPr>
        </p:nvSpPr>
        <p:spPr>
          <a:xfrm>
            <a:off x="381000" y="1714501"/>
            <a:ext cx="56007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2"/>
          </p:nvPr>
        </p:nvSpPr>
        <p:spPr>
          <a:xfrm>
            <a:off x="6210300" y="1714500"/>
            <a:ext cx="5600700" cy="40005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8" name="Slide Number Placeholder 6"/>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363844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List Page 3 Col">
    <p:spTree>
      <p:nvGrpSpPr>
        <p:cNvPr id="1" name=""/>
        <p:cNvGrpSpPr/>
        <p:nvPr/>
      </p:nvGrpSpPr>
      <p:grpSpPr>
        <a:xfrm>
          <a:off x="0" y="0"/>
          <a:ext cx="0" cy="0"/>
          <a:chOff x="0" y="0"/>
          <a:chExt cx="0" cy="0"/>
        </a:xfrm>
      </p:grpSpPr>
      <p:sp>
        <p:nvSpPr>
          <p:cNvPr id="28" name="Text Placeholder 5"/>
          <p:cNvSpPr>
            <a:spLocks noGrp="1"/>
          </p:cNvSpPr>
          <p:nvPr>
            <p:ph type="body" sz="quarter" idx="23" hasCustomPrompt="1"/>
          </p:nvPr>
        </p:nvSpPr>
        <p:spPr>
          <a:xfrm>
            <a:off x="524937" y="1314166"/>
            <a:ext cx="3552855" cy="342900"/>
          </a:xfrm>
          <a:prstGeom prst="rect">
            <a:avLst/>
          </a:prstGeom>
        </p:spPr>
        <p:txBody>
          <a:bodyPr lIns="0" tIns="0" rIns="0" bIns="0"/>
          <a:lstStyle>
            <a:lvl1pPr marL="0" indent="0">
              <a:buNone/>
              <a:defRPr sz="1400" b="1"/>
            </a:lvl1pPr>
          </a:lstStyle>
          <a:p>
            <a:pPr lvl="0"/>
            <a:r>
              <a:rPr lang="en-US" dirty="0" smtClean="0"/>
              <a:t>Click to add list title</a:t>
            </a:r>
            <a:endParaRPr lang="en-GB" dirty="0"/>
          </a:p>
        </p:txBody>
      </p:sp>
      <p:cxnSp>
        <p:nvCxnSpPr>
          <p:cNvPr id="3" name="Straight Connector 2"/>
          <p:cNvCxnSpPr/>
          <p:nvPr userDrawn="1"/>
        </p:nvCxnSpPr>
        <p:spPr>
          <a:xfrm>
            <a:off x="524937" y="1241425"/>
            <a:ext cx="3552855" cy="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4318993" y="1241425"/>
            <a:ext cx="3552855"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8114217" y="1241425"/>
            <a:ext cx="3552855"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p:cNvSpPr>
            <a:spLocks noGrp="1"/>
          </p:cNvSpPr>
          <p:nvPr>
            <p:ph type="body" sz="quarter" idx="24" hasCustomPrompt="1"/>
          </p:nvPr>
        </p:nvSpPr>
        <p:spPr>
          <a:xfrm>
            <a:off x="4315925" y="1314166"/>
            <a:ext cx="3552855" cy="342900"/>
          </a:xfrm>
          <a:prstGeom prst="rect">
            <a:avLst/>
          </a:prstGeom>
        </p:spPr>
        <p:txBody>
          <a:bodyPr lIns="0" tIns="0" rIns="0" bIns="0"/>
          <a:lstStyle>
            <a:lvl1pPr marL="0" indent="0">
              <a:buNone/>
              <a:defRPr sz="1400" b="1"/>
            </a:lvl1pPr>
          </a:lstStyle>
          <a:p>
            <a:pPr lvl="0"/>
            <a:r>
              <a:rPr lang="en-US" dirty="0" smtClean="0"/>
              <a:t>Click to add list title</a:t>
            </a:r>
            <a:endParaRPr lang="en-GB" dirty="0"/>
          </a:p>
        </p:txBody>
      </p:sp>
      <p:sp>
        <p:nvSpPr>
          <p:cNvPr id="30" name="Text Placeholder 5"/>
          <p:cNvSpPr>
            <a:spLocks noGrp="1"/>
          </p:cNvSpPr>
          <p:nvPr>
            <p:ph type="body" sz="quarter" idx="25" hasCustomPrompt="1"/>
          </p:nvPr>
        </p:nvSpPr>
        <p:spPr>
          <a:xfrm>
            <a:off x="8114217" y="1314166"/>
            <a:ext cx="3552855" cy="342900"/>
          </a:xfrm>
          <a:prstGeom prst="rect">
            <a:avLst/>
          </a:prstGeom>
        </p:spPr>
        <p:txBody>
          <a:bodyPr lIns="0" tIns="0" rIns="0" bIns="0"/>
          <a:lstStyle>
            <a:lvl1pPr marL="0" indent="0">
              <a:buNone/>
              <a:defRPr sz="1400" b="1"/>
            </a:lvl1pPr>
          </a:lstStyle>
          <a:p>
            <a:pPr lvl="0"/>
            <a:r>
              <a:rPr lang="en-US" dirty="0" smtClean="0"/>
              <a:t>Click to add list title</a:t>
            </a:r>
            <a:endParaRPr lang="en-GB" dirty="0"/>
          </a:p>
        </p:txBody>
      </p:sp>
      <p:sp>
        <p:nvSpPr>
          <p:cNvPr id="19" name="Slide Number Placeholder 5"/>
          <p:cNvSpPr>
            <a:spLocks noGrp="1"/>
          </p:cNvSpPr>
          <p:nvPr>
            <p:ph type="sldNum" sz="quarter" idx="4"/>
          </p:nvPr>
        </p:nvSpPr>
        <p:spPr>
          <a:xfrm>
            <a:off x="11196937" y="261019"/>
            <a:ext cx="470131" cy="125617"/>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a:solidFill>
                  <a:prstClr val="black"/>
                </a:solidFill>
              </a:rPr>
              <a:pPr>
                <a:spcBef>
                  <a:spcPct val="20000"/>
                </a:spcBef>
                <a:buFont typeface="Arial"/>
                <a:buNone/>
              </a:pPr>
              <a:t>‹#›</a:t>
            </a:fld>
            <a:endParaRPr lang="en-GB" dirty="0">
              <a:solidFill>
                <a:prstClr val="black"/>
              </a:solidFill>
            </a:endParaRPr>
          </a:p>
        </p:txBody>
      </p:sp>
      <p:sp>
        <p:nvSpPr>
          <p:cNvPr id="5" name="Content Placeholder 4"/>
          <p:cNvSpPr>
            <a:spLocks noGrp="1"/>
          </p:cNvSpPr>
          <p:nvPr>
            <p:ph sz="quarter" idx="29"/>
          </p:nvPr>
        </p:nvSpPr>
        <p:spPr>
          <a:xfrm>
            <a:off x="523906" y="1660239"/>
            <a:ext cx="3553884" cy="4299237"/>
          </a:xfrm>
          <a:prstGeom prst="rect">
            <a:avLst/>
          </a:prstGeom>
        </p:spPr>
        <p:txBody>
          <a:bodyPr lIns="0" tIns="0" rIns="0" bIns="0"/>
          <a:lstStyle>
            <a:lvl1pPr marL="182051" indent="-182051">
              <a:buFont typeface="Arial" panose="020B0604020202020204" pitchFamily="34" charset="0"/>
              <a:buChar char="‒"/>
              <a:defRPr sz="1400"/>
            </a:lvl1pPr>
            <a:lvl2pPr marL="451163" indent="-194709">
              <a:buFont typeface="Wingdings" panose="05000000000000000000" pitchFamily="2" charset="2"/>
              <a:buChar char="§"/>
              <a:defRPr sz="1200"/>
            </a:lvl2pPr>
            <a:lvl3pPr>
              <a:defRPr sz="1600"/>
            </a:lvl3pPr>
            <a:lvl4pPr>
              <a:defRPr sz="1600"/>
            </a:lvl4pPr>
            <a:lvl5pPr>
              <a:defRPr sz="1600"/>
            </a:lvl5pPr>
          </a:lstStyle>
          <a:p>
            <a:pPr lvl="0"/>
            <a:r>
              <a:rPr lang="en-US" smtClean="0"/>
              <a:t>Click to edit Master text styles</a:t>
            </a:r>
          </a:p>
          <a:p>
            <a:pPr lvl="1"/>
            <a:r>
              <a:rPr lang="en-US" smtClean="0"/>
              <a:t>Second level</a:t>
            </a:r>
          </a:p>
        </p:txBody>
      </p:sp>
      <p:sp>
        <p:nvSpPr>
          <p:cNvPr id="7" name="Content Placeholder 6"/>
          <p:cNvSpPr>
            <a:spLocks noGrp="1"/>
          </p:cNvSpPr>
          <p:nvPr>
            <p:ph sz="quarter" idx="30"/>
          </p:nvPr>
        </p:nvSpPr>
        <p:spPr>
          <a:xfrm>
            <a:off x="4315884" y="1660238"/>
            <a:ext cx="3553883" cy="4299239"/>
          </a:xfrm>
          <a:prstGeom prst="rect">
            <a:avLst/>
          </a:prstGeom>
        </p:spPr>
        <p:txBody>
          <a:bodyPr lIns="0" tIns="0" rIns="0" bIns="0"/>
          <a:lstStyle>
            <a:lvl1pPr marL="182051" indent="-182051">
              <a:buFont typeface="Arial" panose="020B0604020202020204" pitchFamily="34" charset="0"/>
              <a:buChar char="‒"/>
              <a:defRPr sz="1400"/>
            </a:lvl1pPr>
            <a:lvl2pPr marL="451163" indent="-202628">
              <a:buFont typeface="Wingdings" panose="05000000000000000000" pitchFamily="2" charset="2"/>
              <a:buChar char="§"/>
              <a:defRPr sz="1200"/>
            </a:lvl2pPr>
            <a:lvl3pPr>
              <a:defRPr sz="1600"/>
            </a:lvl3pPr>
            <a:lvl4pPr>
              <a:defRPr sz="1600"/>
            </a:lvl4pPr>
            <a:lvl5pPr>
              <a:defRPr sz="1600"/>
            </a:lvl5pPr>
          </a:lstStyle>
          <a:p>
            <a:pPr lvl="0"/>
            <a:r>
              <a:rPr lang="en-US" smtClean="0"/>
              <a:t>Click to edit Master text styles</a:t>
            </a:r>
          </a:p>
          <a:p>
            <a:pPr lvl="1"/>
            <a:r>
              <a:rPr lang="en-US" smtClean="0"/>
              <a:t>Second level</a:t>
            </a:r>
          </a:p>
        </p:txBody>
      </p:sp>
      <p:sp>
        <p:nvSpPr>
          <p:cNvPr id="11" name="Content Placeholder 10"/>
          <p:cNvSpPr>
            <a:spLocks noGrp="1"/>
          </p:cNvSpPr>
          <p:nvPr>
            <p:ph sz="quarter" idx="31"/>
          </p:nvPr>
        </p:nvSpPr>
        <p:spPr>
          <a:xfrm>
            <a:off x="8114212" y="1660239"/>
            <a:ext cx="3553883" cy="4299237"/>
          </a:xfrm>
          <a:prstGeom prst="rect">
            <a:avLst/>
          </a:prstGeom>
        </p:spPr>
        <p:txBody>
          <a:bodyPr lIns="0" tIns="0" rIns="0" bIns="0"/>
          <a:lstStyle>
            <a:lvl1pPr marL="182051" indent="-182051">
              <a:buFont typeface="Arial" panose="020B0604020202020204" pitchFamily="34" charset="0"/>
              <a:buChar char="‒"/>
              <a:defRPr sz="1400"/>
            </a:lvl1pPr>
            <a:lvl2pPr marL="451163" indent="-202628">
              <a:buFont typeface="Wingdings" panose="05000000000000000000" pitchFamily="2" charset="2"/>
              <a:buChar char="§"/>
              <a:defRPr sz="1200"/>
            </a:lvl2pPr>
            <a:lvl3pPr>
              <a:defRPr sz="1600"/>
            </a:lvl3pPr>
            <a:lvl4pPr>
              <a:defRPr sz="1600"/>
            </a:lvl4pPr>
            <a:lvl5pPr>
              <a:defRPr sz="16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a:xfrm>
            <a:off x="518400" y="259200"/>
            <a:ext cx="10862400" cy="363600"/>
          </a:xfrm>
          <a:prstGeom prst="rect">
            <a:avLst/>
          </a:prstGeom>
        </p:spPr>
        <p:txBody>
          <a:bodyPr lIns="0" tIns="0" rIns="0" bIns="0"/>
          <a:lstStyle>
            <a:lvl1pPr algn="l">
              <a:defRPr sz="1900"/>
            </a:lvl1pPr>
          </a:lstStyle>
          <a:p>
            <a:r>
              <a:rPr lang="en-US" smtClean="0"/>
              <a:t>Click to edit Master title style</a:t>
            </a:r>
            <a:endParaRPr lang="en-GB" dirty="0"/>
          </a:p>
        </p:txBody>
      </p:sp>
      <p:sp>
        <p:nvSpPr>
          <p:cNvPr id="16" name="Footer Placeholder 4"/>
          <p:cNvSpPr>
            <a:spLocks noGrp="1"/>
          </p:cNvSpPr>
          <p:nvPr>
            <p:ph type="ftr" sz="quarter" idx="3"/>
          </p:nvPr>
        </p:nvSpPr>
        <p:spPr>
          <a:xfrm>
            <a:off x="3046276" y="6257810"/>
            <a:ext cx="4478347" cy="107691"/>
          </a:xfrm>
          <a:prstGeom prst="rect">
            <a:avLst/>
          </a:prstGeom>
          <a:noFill/>
        </p:spPr>
        <p:txBody>
          <a:bodyPr wrap="square" lIns="0" tIns="0" rIns="0" bIns="0" rtlCol="0">
            <a:noAutofit/>
          </a:bodyPr>
          <a:lstStyle>
            <a:lvl1pPr>
              <a:defRPr lang="en-US" sz="800" baseline="0" dirty="0">
                <a:latin typeface="Arial"/>
                <a:cs typeface="Arial"/>
              </a:defRPr>
            </a:lvl1pPr>
          </a:lstStyle>
          <a:p>
            <a:pPr>
              <a:spcBef>
                <a:spcPct val="20000"/>
              </a:spcBef>
              <a:buFont typeface="Arial"/>
              <a:buNone/>
            </a:pPr>
            <a:r>
              <a:rPr smtClean="0">
                <a:solidFill>
                  <a:prstClr val="black"/>
                </a:solidFill>
              </a:rPr>
              <a:t>Insert document footer</a:t>
            </a:r>
            <a:endParaRPr>
              <a:solidFill>
                <a:prstClr val="black"/>
              </a:solidFill>
            </a:endParaRPr>
          </a:p>
        </p:txBody>
      </p:sp>
      <p:sp>
        <p:nvSpPr>
          <p:cNvPr id="17" name="Date Placeholder 3"/>
          <p:cNvSpPr>
            <a:spLocks noGrp="1"/>
          </p:cNvSpPr>
          <p:nvPr>
            <p:ph type="dt" sz="half" idx="2"/>
          </p:nvPr>
        </p:nvSpPr>
        <p:spPr>
          <a:xfrm>
            <a:off x="3046273" y="6393205"/>
            <a:ext cx="2250667" cy="145868"/>
          </a:xfrm>
          <a:prstGeom prst="rect">
            <a:avLst/>
          </a:prstGeom>
          <a:noFill/>
        </p:spPr>
        <p:txBody>
          <a:bodyPr wrap="square" lIns="0" tIns="0" rIns="0" bIns="0" rtlCol="0">
            <a:normAutofit/>
          </a:bodyPr>
          <a:lstStyle>
            <a:lvl1pPr>
              <a:defRPr lang="en-GB" sz="800" baseline="0" smtClean="0">
                <a:latin typeface="Arial"/>
                <a:cs typeface="Arial"/>
              </a:defRPr>
            </a:lvl1pPr>
          </a:lstStyle>
          <a:p>
            <a:pPr>
              <a:spcBef>
                <a:spcPct val="20000"/>
              </a:spcBef>
              <a:buFont typeface="Arial"/>
              <a:buNone/>
            </a:pPr>
            <a:r>
              <a:rPr lang="en-US">
                <a:solidFill>
                  <a:prstClr val="black"/>
                </a:solidFill>
              </a:rPr>
              <a:t>February 2015</a:t>
            </a:r>
            <a:endParaRPr dirty="0">
              <a:solidFill>
                <a:prstClr val="black"/>
              </a:solidFill>
            </a:endParaRPr>
          </a:p>
        </p:txBody>
      </p:sp>
    </p:spTree>
    <p:custDataLst>
      <p:tags r:id="rId1"/>
    </p:custDataLst>
    <p:extLst>
      <p:ext uri="{BB962C8B-B14F-4D97-AF65-F5344CB8AC3E}">
        <p14:creationId xmlns:p14="http://schemas.microsoft.com/office/powerpoint/2010/main" val="413890360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lide Imag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24937" y="750443"/>
            <a:ext cx="5560484" cy="223320"/>
          </a:xfrm>
          <a:prstGeom prst="rect">
            <a:avLst/>
          </a:prstGeom>
          <a:noFill/>
        </p:spPr>
        <p:txBody>
          <a:bodyPr wrap="square" lIns="0" tIns="0" rIns="0" bIns="0" rtlCol="0">
            <a:spAutoFit/>
          </a:bodyPr>
          <a:lstStyle>
            <a:lvl1pPr marL="0" indent="0">
              <a:buNone/>
              <a:defRPr lang="en-GB" sz="1400" baseline="0" dirty="0" smtClean="0">
                <a:solidFill>
                  <a:schemeClr val="tx1"/>
                </a:solidFill>
                <a:latin typeface="Arial"/>
                <a:cs typeface="Arial"/>
              </a:defRPr>
            </a:lvl1pPr>
            <a:lvl2pPr>
              <a:defRPr lang="en-GB" sz="1800" dirty="0" smtClean="0"/>
            </a:lvl2pPr>
            <a:lvl3pPr>
              <a:defRPr lang="en-GB" sz="1800" dirty="0" smtClean="0"/>
            </a:lvl3pPr>
            <a:lvl4pPr>
              <a:defRPr lang="en-GB" sz="1800" dirty="0" smtClean="0"/>
            </a:lvl4pPr>
            <a:lvl5pPr>
              <a:defRPr lang="en-US" sz="1800" dirty="0"/>
            </a:lvl5pPr>
          </a:lstStyle>
          <a:p>
            <a:pPr marL="0" lvl="0"/>
            <a:r>
              <a:rPr lang="en-GB" dirty="0" smtClean="0"/>
              <a:t>Click to insert subtitle</a:t>
            </a:r>
            <a:endParaRPr lang="en-US" dirty="0"/>
          </a:p>
        </p:txBody>
      </p:sp>
      <p:sp>
        <p:nvSpPr>
          <p:cNvPr id="6" name="Picture Placeholder 10"/>
          <p:cNvSpPr>
            <a:spLocks noGrp="1"/>
          </p:cNvSpPr>
          <p:nvPr>
            <p:ph type="pic" sz="quarter" idx="13" hasCustomPrompt="1"/>
          </p:nvPr>
        </p:nvSpPr>
        <p:spPr>
          <a:xfrm>
            <a:off x="524938" y="1241426"/>
            <a:ext cx="11142133" cy="4718049"/>
          </a:xfrm>
          <a:prstGeom prst="rect">
            <a:avLst/>
          </a:prstGeom>
        </p:spPr>
        <p:txBody>
          <a:bodyPr vert="horz" lIns="91184" tIns="45592" rIns="91184" bIns="45592"/>
          <a:lstStyle>
            <a:lvl1pPr marL="0" indent="0">
              <a:buNone/>
              <a:defRPr sz="1000" b="0" i="0" baseline="0">
                <a:latin typeface="+mn-lt"/>
                <a:cs typeface="Trebuchet MS"/>
              </a:defRPr>
            </a:lvl1pPr>
          </a:lstStyle>
          <a:p>
            <a:r>
              <a:rPr lang="en-US" dirty="0" smtClean="0"/>
              <a:t>Click to add an image</a:t>
            </a:r>
            <a:endParaRPr lang="en-US" dirty="0"/>
          </a:p>
        </p:txBody>
      </p:sp>
      <p:sp>
        <p:nvSpPr>
          <p:cNvPr id="12" name="Slide Number Placeholder 5"/>
          <p:cNvSpPr>
            <a:spLocks noGrp="1"/>
          </p:cNvSpPr>
          <p:nvPr>
            <p:ph type="sldNum" sz="quarter" idx="4"/>
          </p:nvPr>
        </p:nvSpPr>
        <p:spPr>
          <a:xfrm>
            <a:off x="11196937" y="261019"/>
            <a:ext cx="470131" cy="125617"/>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a:solidFill>
                  <a:prstClr val="black"/>
                </a:solidFill>
              </a:rPr>
              <a:pPr>
                <a:spcBef>
                  <a:spcPct val="20000"/>
                </a:spcBef>
                <a:buFont typeface="Arial"/>
                <a:buNone/>
              </a:pPr>
              <a:t>‹#›</a:t>
            </a:fld>
            <a:endParaRPr lang="en-GB" dirty="0">
              <a:solidFill>
                <a:prstClr val="black"/>
              </a:solidFill>
            </a:endParaRPr>
          </a:p>
        </p:txBody>
      </p:sp>
      <p:sp>
        <p:nvSpPr>
          <p:cNvPr id="2" name="Title 1"/>
          <p:cNvSpPr>
            <a:spLocks noGrp="1"/>
          </p:cNvSpPr>
          <p:nvPr>
            <p:ph type="title"/>
          </p:nvPr>
        </p:nvSpPr>
        <p:spPr>
          <a:xfrm>
            <a:off x="518400" y="223760"/>
            <a:ext cx="10862400" cy="363600"/>
          </a:xfrm>
          <a:prstGeom prst="rect">
            <a:avLst/>
          </a:prstGeom>
        </p:spPr>
        <p:txBody>
          <a:bodyPr lIns="0" tIns="0" rIns="0" bIns="0"/>
          <a:lstStyle>
            <a:lvl1pPr algn="l">
              <a:defRPr sz="2200"/>
            </a:lvl1pPr>
          </a:lstStyle>
          <a:p>
            <a:r>
              <a:rPr lang="en-US" dirty="0" smtClean="0"/>
              <a:t>Click to edit Master title style</a:t>
            </a:r>
            <a:endParaRPr lang="en-GB" dirty="0"/>
          </a:p>
        </p:txBody>
      </p:sp>
      <p:sp>
        <p:nvSpPr>
          <p:cNvPr id="11" name="Footer Placeholder 4"/>
          <p:cNvSpPr>
            <a:spLocks noGrp="1"/>
          </p:cNvSpPr>
          <p:nvPr>
            <p:ph type="ftr" sz="quarter" idx="3"/>
          </p:nvPr>
        </p:nvSpPr>
        <p:spPr>
          <a:xfrm>
            <a:off x="3046276" y="6257810"/>
            <a:ext cx="4478347" cy="107691"/>
          </a:xfrm>
          <a:prstGeom prst="rect">
            <a:avLst/>
          </a:prstGeom>
          <a:noFill/>
        </p:spPr>
        <p:txBody>
          <a:bodyPr wrap="square" lIns="0" tIns="0" rIns="0" bIns="0" rtlCol="0">
            <a:noAutofit/>
          </a:bodyPr>
          <a:lstStyle>
            <a:lvl1pPr>
              <a:defRPr lang="en-US" sz="800" baseline="0" dirty="0">
                <a:latin typeface="Arial"/>
                <a:cs typeface="Arial"/>
              </a:defRPr>
            </a:lvl1pPr>
          </a:lstStyle>
          <a:p>
            <a:pPr>
              <a:spcBef>
                <a:spcPct val="20000"/>
              </a:spcBef>
              <a:buFont typeface="Arial"/>
              <a:buNone/>
            </a:pPr>
            <a:r>
              <a:rPr smtClean="0">
                <a:solidFill>
                  <a:prstClr val="black"/>
                </a:solidFill>
              </a:rPr>
              <a:t>Insert document footer</a:t>
            </a:r>
            <a:endParaRPr>
              <a:solidFill>
                <a:prstClr val="black"/>
              </a:solidFill>
            </a:endParaRPr>
          </a:p>
        </p:txBody>
      </p:sp>
    </p:spTree>
    <p:custDataLst>
      <p:tags r:id="rId1"/>
    </p:custDataLst>
    <p:extLst>
      <p:ext uri="{BB962C8B-B14F-4D97-AF65-F5344CB8AC3E}">
        <p14:creationId xmlns:p14="http://schemas.microsoft.com/office/powerpoint/2010/main" val="407201198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Only 1 Column">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11196937" y="261019"/>
            <a:ext cx="470131" cy="125617"/>
          </a:xfrm>
          <a:prstGeom prst="rect">
            <a:avLst/>
          </a:prstGeom>
          <a:noFill/>
        </p:spPr>
        <p:txBody>
          <a:bodyPr wrap="square" lIns="0" tIns="0" rIns="0" bIns="0" rtlCol="0">
            <a:spAutoFit/>
          </a:bodyPr>
          <a:lstStyle>
            <a:lvl1pPr algn="r">
              <a:defRPr lang="en-US" sz="800" baseline="0" smtClean="0">
                <a:latin typeface="+mn-lt"/>
                <a:cs typeface="Trebuchet MS"/>
              </a:defRPr>
            </a:lvl1pPr>
          </a:lstStyle>
          <a:p>
            <a:pPr>
              <a:spcBef>
                <a:spcPct val="20000"/>
              </a:spcBef>
              <a:buFont typeface="Arial"/>
              <a:buNone/>
            </a:pPr>
            <a:fld id="{D06453FD-EBAD-E243-B59F-73FA6678EEF9}" type="slidenum">
              <a:rPr lang="en-GB">
                <a:solidFill>
                  <a:prstClr val="black"/>
                </a:solidFill>
              </a:rPr>
              <a:pPr>
                <a:spcBef>
                  <a:spcPct val="20000"/>
                </a:spcBef>
                <a:buFont typeface="Arial"/>
                <a:buNone/>
              </a:pPr>
              <a:t>‹#›</a:t>
            </a:fld>
            <a:endParaRPr lang="en-GB" dirty="0">
              <a:solidFill>
                <a:prstClr val="black"/>
              </a:solidFill>
            </a:endParaRPr>
          </a:p>
        </p:txBody>
      </p:sp>
      <p:sp>
        <p:nvSpPr>
          <p:cNvPr id="5" name="Content Placeholder 4"/>
          <p:cNvSpPr>
            <a:spLocks noGrp="1"/>
          </p:cNvSpPr>
          <p:nvPr>
            <p:ph sz="quarter" idx="16"/>
          </p:nvPr>
        </p:nvSpPr>
        <p:spPr>
          <a:xfrm>
            <a:off x="516919" y="1241429"/>
            <a:ext cx="11142133" cy="4718050"/>
          </a:xfrm>
          <a:prstGeom prst="rect">
            <a:avLst/>
          </a:prstGeom>
        </p:spPr>
        <p:txBody>
          <a:bodyPr lIns="0" tIns="0" rIns="0" bIns="0"/>
          <a:lstStyle>
            <a:lvl1pPr marL="177299" indent="-177299">
              <a:lnSpc>
                <a:spcPct val="90000"/>
              </a:lnSpc>
              <a:spcAft>
                <a:spcPts val="263"/>
              </a:spcAft>
              <a:buFont typeface="Arial" panose="020B0604020202020204" pitchFamily="34" charset="0"/>
              <a:buChar char="‒"/>
              <a:defRPr sz="1400"/>
            </a:lvl1pPr>
            <a:lvl2pPr marL="447997" indent="-182051" defTabSz="447997">
              <a:lnSpc>
                <a:spcPct val="90000"/>
              </a:lnSpc>
              <a:spcAft>
                <a:spcPts val="263"/>
              </a:spcAft>
              <a:buFont typeface="Wingdings" panose="05000000000000000000" pitchFamily="2" charset="2"/>
              <a:buChar char="§"/>
              <a:defRPr sz="1200"/>
            </a:lvl2pPr>
            <a:lvl3pPr marL="802593" indent="-227955">
              <a:lnSpc>
                <a:spcPct val="90000"/>
              </a:lnSpc>
              <a:spcAft>
                <a:spcPts val="263"/>
              </a:spcAft>
              <a:buFont typeface="Arial" panose="020B0604020202020204" pitchFamily="34" charset="0"/>
              <a:buChar char="‒"/>
              <a:defRPr sz="1200"/>
            </a:lvl3pPr>
            <a:lvl4pPr marL="1165104" indent="-185214">
              <a:lnSpc>
                <a:spcPct val="90000"/>
              </a:lnSpc>
              <a:spcAft>
                <a:spcPts val="263"/>
              </a:spcAft>
              <a:buFont typeface="Wingdings" panose="05000000000000000000" pitchFamily="2" charset="2"/>
              <a:buChar char="§"/>
              <a:defRPr sz="12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 name="Title 2"/>
          <p:cNvSpPr>
            <a:spLocks noGrp="1"/>
          </p:cNvSpPr>
          <p:nvPr>
            <p:ph type="title"/>
          </p:nvPr>
        </p:nvSpPr>
        <p:spPr>
          <a:xfrm>
            <a:off x="518422" y="259205"/>
            <a:ext cx="10864495" cy="364255"/>
          </a:xfrm>
          <a:prstGeom prst="rect">
            <a:avLst/>
          </a:prstGeom>
        </p:spPr>
        <p:txBody>
          <a:bodyPr lIns="0" tIns="0" rIns="0" bIns="0"/>
          <a:lstStyle>
            <a:lvl1pPr algn="l">
              <a:defRPr sz="1900"/>
            </a:lvl1pPr>
          </a:lstStyle>
          <a:p>
            <a:r>
              <a:rPr lang="en-US" smtClean="0"/>
              <a:t>Click to edit Master title style</a:t>
            </a:r>
            <a:endParaRPr lang="en-GB" dirty="0"/>
          </a:p>
        </p:txBody>
      </p:sp>
      <p:sp>
        <p:nvSpPr>
          <p:cNvPr id="8" name="Footer Placeholder 4"/>
          <p:cNvSpPr>
            <a:spLocks noGrp="1"/>
          </p:cNvSpPr>
          <p:nvPr>
            <p:ph type="ftr" sz="quarter" idx="3"/>
          </p:nvPr>
        </p:nvSpPr>
        <p:spPr>
          <a:xfrm>
            <a:off x="3046276" y="6257810"/>
            <a:ext cx="4478347" cy="107691"/>
          </a:xfrm>
          <a:prstGeom prst="rect">
            <a:avLst/>
          </a:prstGeom>
          <a:noFill/>
        </p:spPr>
        <p:txBody>
          <a:bodyPr wrap="square" lIns="0" tIns="0" rIns="0" bIns="0" rtlCol="0">
            <a:noAutofit/>
          </a:bodyPr>
          <a:lstStyle>
            <a:lvl1pPr>
              <a:defRPr lang="en-US" sz="800" baseline="0" dirty="0">
                <a:latin typeface="Arial"/>
                <a:cs typeface="Arial"/>
              </a:defRPr>
            </a:lvl1pPr>
          </a:lstStyle>
          <a:p>
            <a:pPr>
              <a:spcBef>
                <a:spcPct val="20000"/>
              </a:spcBef>
              <a:buFont typeface="Arial"/>
              <a:buNone/>
            </a:pPr>
            <a:r>
              <a:rPr smtClean="0">
                <a:solidFill>
                  <a:prstClr val="black"/>
                </a:solidFill>
              </a:rPr>
              <a:t>Insert document footer</a:t>
            </a:r>
            <a:endParaRPr>
              <a:solidFill>
                <a:prstClr val="black"/>
              </a:solidFill>
            </a:endParaRPr>
          </a:p>
        </p:txBody>
      </p:sp>
      <p:sp>
        <p:nvSpPr>
          <p:cNvPr id="9" name="Date Placeholder 3"/>
          <p:cNvSpPr>
            <a:spLocks noGrp="1"/>
          </p:cNvSpPr>
          <p:nvPr>
            <p:ph type="dt" sz="half" idx="2"/>
          </p:nvPr>
        </p:nvSpPr>
        <p:spPr>
          <a:xfrm>
            <a:off x="3046273" y="6393205"/>
            <a:ext cx="2250667" cy="145868"/>
          </a:xfrm>
          <a:prstGeom prst="rect">
            <a:avLst/>
          </a:prstGeom>
          <a:noFill/>
        </p:spPr>
        <p:txBody>
          <a:bodyPr wrap="square" lIns="0" tIns="0" rIns="0" bIns="0" rtlCol="0">
            <a:normAutofit/>
          </a:bodyPr>
          <a:lstStyle>
            <a:lvl1pPr>
              <a:defRPr lang="en-GB" sz="800" baseline="0" smtClean="0">
                <a:latin typeface="Arial"/>
                <a:cs typeface="Arial"/>
              </a:defRPr>
            </a:lvl1pPr>
          </a:lstStyle>
          <a:p>
            <a:pPr>
              <a:spcBef>
                <a:spcPct val="20000"/>
              </a:spcBef>
              <a:buFont typeface="Arial"/>
              <a:buNone/>
            </a:pPr>
            <a:r>
              <a:rPr lang="en-US">
                <a:solidFill>
                  <a:prstClr val="black"/>
                </a:solidFill>
              </a:rPr>
              <a:t>February 2015</a:t>
            </a:r>
            <a:endParaRPr dirty="0">
              <a:solidFill>
                <a:prstClr val="black"/>
              </a:solidFill>
            </a:endParaRPr>
          </a:p>
        </p:txBody>
      </p:sp>
    </p:spTree>
    <p:custDataLst>
      <p:tags r:id="rId1"/>
    </p:custDataLst>
    <p:extLst>
      <p:ext uri="{BB962C8B-B14F-4D97-AF65-F5344CB8AC3E}">
        <p14:creationId xmlns:p14="http://schemas.microsoft.com/office/powerpoint/2010/main" val="11657751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388938"/>
            <a:ext cx="11430000" cy="397872"/>
          </a:xfrm>
        </p:spPr>
        <p:txBody>
          <a:bodyPr/>
          <a:lstStyle/>
          <a:p>
            <a:r>
              <a:rPr lang="en-US" dirty="0" smtClean="0"/>
              <a:t>Click to edit Master title style</a:t>
            </a:r>
            <a:endParaRPr lang="en-US" dirty="0"/>
          </a:p>
        </p:txBody>
      </p:sp>
      <p:sp>
        <p:nvSpPr>
          <p:cNvPr id="9" name="Text Placeholder 9"/>
          <p:cNvSpPr>
            <a:spLocks noGrp="1"/>
          </p:cNvSpPr>
          <p:nvPr>
            <p:ph type="body" sz="quarter" idx="13"/>
          </p:nvPr>
        </p:nvSpPr>
        <p:spPr>
          <a:xfrm>
            <a:off x="381000" y="924702"/>
            <a:ext cx="11430000" cy="404369"/>
          </a:xfrm>
        </p:spPr>
        <p:txBody>
          <a:bodyPr>
            <a:noAutofit/>
          </a:bodyPr>
          <a:lstStyle>
            <a:lvl1pPr marL="0" indent="0">
              <a:buNone/>
              <a:defRPr sz="1800"/>
            </a:lvl1pPr>
          </a:lstStyle>
          <a:p>
            <a:pPr lvl="0"/>
            <a:r>
              <a:rPr lang="en-US" dirty="0" smtClean="0"/>
              <a:t>Click to edit Master text styles</a:t>
            </a:r>
            <a:endParaRPr lang="en-US" dirty="0"/>
          </a:p>
        </p:txBody>
      </p:sp>
      <p:sp>
        <p:nvSpPr>
          <p:cNvPr id="11" name="Content Placeholder 2"/>
          <p:cNvSpPr>
            <a:spLocks noGrp="1"/>
          </p:cNvSpPr>
          <p:nvPr>
            <p:ph sz="half" idx="1"/>
          </p:nvPr>
        </p:nvSpPr>
        <p:spPr>
          <a:xfrm>
            <a:off x="381000" y="1714501"/>
            <a:ext cx="36576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3"/>
          <p:cNvSpPr>
            <a:spLocks noGrp="1"/>
          </p:cNvSpPr>
          <p:nvPr>
            <p:ph sz="half" idx="2"/>
          </p:nvPr>
        </p:nvSpPr>
        <p:spPr>
          <a:xfrm>
            <a:off x="4267200" y="1714500"/>
            <a:ext cx="3657600" cy="40005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3"/>
          <p:cNvSpPr>
            <a:spLocks noGrp="1"/>
          </p:cNvSpPr>
          <p:nvPr>
            <p:ph sz="half" idx="15"/>
          </p:nvPr>
        </p:nvSpPr>
        <p:spPr>
          <a:xfrm>
            <a:off x="8153400" y="1714500"/>
            <a:ext cx="3657600" cy="400050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4" hasCustomPrompt="1"/>
          </p:nvPr>
        </p:nvSpPr>
        <p:spPr>
          <a:xfrm>
            <a:off x="6096000" y="6446521"/>
            <a:ext cx="4663440" cy="182880"/>
          </a:xfrm>
        </p:spPr>
        <p:txBody>
          <a:bodyPr anchor="ctr">
            <a:normAutofit/>
          </a:bodyPr>
          <a:lstStyle>
            <a:lvl1pPr marL="0" indent="0">
              <a:buNone/>
              <a:defRPr sz="800"/>
            </a:lvl1pPr>
          </a:lstStyle>
          <a:p>
            <a:pPr lvl="0"/>
            <a:r>
              <a:rPr lang="en-US" dirty="0" smtClean="0"/>
              <a:t>Click to add footer text</a:t>
            </a:r>
            <a:endParaRPr lang="en-US" dirty="0"/>
          </a:p>
        </p:txBody>
      </p:sp>
      <p:sp>
        <p:nvSpPr>
          <p:cNvPr id="10" name="Slide Number Placeholder 6"/>
          <p:cNvSpPr>
            <a:spLocks noGrp="1"/>
          </p:cNvSpPr>
          <p:nvPr>
            <p:ph type="sldNum" sz="quarter" idx="12"/>
          </p:nvPr>
        </p:nvSpPr>
        <p:spPr>
          <a:xfrm>
            <a:off x="10864645" y="6449961"/>
            <a:ext cx="946355" cy="179440"/>
          </a:xfrm>
        </p:spPr>
        <p:txBody>
          <a:bodyPr/>
          <a:lstStyle/>
          <a:p>
            <a:fld id="{784497E4-7F62-4A38-9641-7F7D91FE09B5}" type="slidenum">
              <a:rPr lang="en-US" smtClean="0"/>
              <a:t>‹#›</a:t>
            </a:fld>
            <a:endParaRPr lang="en-US" dirty="0"/>
          </a:p>
        </p:txBody>
      </p:sp>
    </p:spTree>
    <p:extLst>
      <p:ext uri="{BB962C8B-B14F-4D97-AF65-F5344CB8AC3E}">
        <p14:creationId xmlns:p14="http://schemas.microsoft.com/office/powerpoint/2010/main" val="15437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2.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image" Target="../media/image4.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88937"/>
            <a:ext cx="11430000" cy="754063"/>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714500"/>
            <a:ext cx="11430000" cy="40005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0864645" y="6449961"/>
            <a:ext cx="946355" cy="179440"/>
          </a:xfrm>
          <a:prstGeom prst="rect">
            <a:avLst/>
          </a:prstGeom>
        </p:spPr>
        <p:txBody>
          <a:bodyPr vert="horz" lIns="0" tIns="0" rIns="0" bIns="0" rtlCol="0" anchor="ctr"/>
          <a:lstStyle>
            <a:lvl1pPr algn="r">
              <a:defRPr sz="1000">
                <a:solidFill>
                  <a:schemeClr val="tx1">
                    <a:tint val="75000"/>
                  </a:schemeClr>
                </a:solidFill>
              </a:defRPr>
            </a:lvl1pPr>
          </a:lstStyle>
          <a:p>
            <a:fld id="{784497E4-7F62-4A38-9641-7F7D91FE09B5}" type="slidenum">
              <a:rPr lang="en-US" smtClean="0"/>
              <a:pPr/>
              <a:t>‹#›</a:t>
            </a:fld>
            <a:endParaRPr lang="en-US" dirty="0"/>
          </a:p>
        </p:txBody>
      </p:sp>
      <p:grpSp>
        <p:nvGrpSpPr>
          <p:cNvPr id="7" name="Group 6"/>
          <p:cNvGrpSpPr/>
          <p:nvPr userDrawn="1"/>
        </p:nvGrpSpPr>
        <p:grpSpPr>
          <a:xfrm>
            <a:off x="-1143000" y="-438330"/>
            <a:ext cx="13716000" cy="6744832"/>
            <a:chOff x="-1143000" y="-438330"/>
            <a:chExt cx="13716000" cy="6744832"/>
          </a:xfrm>
        </p:grpSpPr>
        <p:cxnSp>
          <p:nvCxnSpPr>
            <p:cNvPr id="8" name="Straight Connector 7"/>
            <p:cNvCxnSpPr/>
            <p:nvPr userDrawn="1"/>
          </p:nvCxnSpPr>
          <p:spPr>
            <a:xfrm>
              <a:off x="1181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56200" y="1143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56200" y="17145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56200" y="61722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1.25in</a:t>
              </a:r>
            </a:p>
          </p:txBody>
        </p:sp>
        <p:sp>
          <p:nvSpPr>
            <p:cNvPr id="13" name="TextBox 12"/>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1.88in</a:t>
              </a:r>
            </a:p>
          </p:txBody>
        </p:sp>
        <p:sp>
          <p:nvSpPr>
            <p:cNvPr id="14" name="TextBox 13"/>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6.75in</a:t>
              </a:r>
            </a:p>
          </p:txBody>
        </p:sp>
        <p:sp>
          <p:nvSpPr>
            <p:cNvPr id="15" name="TextBox 14"/>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0.42in</a:t>
              </a:r>
            </a:p>
          </p:txBody>
        </p:sp>
        <p:cxnSp>
          <p:nvCxnSpPr>
            <p:cNvPr id="16" name="Straight Connector 15"/>
            <p:cNvCxnSpPr/>
            <p:nvPr userDrawn="1"/>
          </p:nvCxnSpPr>
          <p:spPr>
            <a:xfrm>
              <a:off x="381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18" name="TextBox 17"/>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19" name="TextBox 18"/>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20" name="TextBox 19"/>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21" name="TextBox 20"/>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cxnSp>
        <p:nvCxnSpPr>
          <p:cNvPr id="24" name="Straight Connector 23"/>
          <p:cNvCxnSpPr/>
          <p:nvPr userDrawn="1"/>
        </p:nvCxnSpPr>
        <p:spPr>
          <a:xfrm>
            <a:off x="0" y="6172200"/>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pic>
        <p:nvPicPr>
          <p:cNvPr id="29" name="Picture 28" descr="logo-10.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23359" y="6376696"/>
            <a:ext cx="4329415" cy="324431"/>
          </a:xfrm>
          <a:prstGeom prst="rect">
            <a:avLst/>
          </a:prstGeom>
        </p:spPr>
      </p:pic>
    </p:spTree>
    <p:extLst>
      <p:ext uri="{BB962C8B-B14F-4D97-AF65-F5344CB8AC3E}">
        <p14:creationId xmlns:p14="http://schemas.microsoft.com/office/powerpoint/2010/main" val="306025400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1" r:id="rId3"/>
    <p:sldLayoutId id="2147483660" r:id="rId4"/>
    <p:sldLayoutId id="2147483656" r:id="rId5"/>
    <p:sldLayoutId id="2147483661" r:id="rId6"/>
    <p:sldLayoutId id="2147483650" r:id="rId7"/>
    <p:sldLayoutId id="2147483652" r:id="rId8"/>
    <p:sldLayoutId id="2147483657" r:id="rId9"/>
    <p:sldLayoutId id="2147483658" r:id="rId10"/>
    <p:sldLayoutId id="2147483654" r:id="rId11"/>
    <p:sldLayoutId id="2147483662" r:id="rId12"/>
    <p:sldLayoutId id="2147483665" r:id="rId13"/>
    <p:sldLayoutId id="2147483663" r:id="rId14"/>
    <p:sldLayoutId id="2147483655" r:id="rId15"/>
    <p:sldLayoutId id="2147483667" r:id="rId16"/>
    <p:sldLayoutId id="2147483668" r:id="rId17"/>
    <p:sldLayoutId id="2147483670" r:id="rId18"/>
    <p:sldLayoutId id="2147483671" r:id="rId19"/>
    <p:sldLayoutId id="2147483692" r:id="rId20"/>
    <p:sldLayoutId id="2147483693" r:id="rId21"/>
    <p:sldLayoutId id="214748369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100000"/>
        </a:lnSpc>
        <a:spcBef>
          <a:spcPts val="600"/>
        </a:spcBef>
        <a:buNone/>
        <a:defRPr sz="2000" b="1" kern="1200">
          <a:solidFill>
            <a:schemeClr val="tx2"/>
          </a:solidFill>
          <a:latin typeface="+mj-lt"/>
          <a:ea typeface="+mj-ea"/>
          <a:cs typeface="+mj-cs"/>
        </a:defRPr>
      </a:lvl1pPr>
    </p:titleStyle>
    <p:bodyStyle>
      <a:lvl1pPr marL="166688" indent="-166688"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1pPr>
      <a:lvl2pPr marL="344488" indent="-171450"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2pPr>
      <a:lvl3pPr marL="511175"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3pPr>
      <a:lvl4pPr marL="688975" indent="-169863"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914400"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5ACBF0"/>
          </p15:clr>
        </p15:guide>
        <p15:guide id="2" pos="3840" userDrawn="1">
          <p15:clr>
            <a:srgbClr val="5ACBF0"/>
          </p15:clr>
        </p15:guide>
        <p15:guide id="3" pos="240" userDrawn="1">
          <p15:clr>
            <a:srgbClr val="A4A3A4"/>
          </p15:clr>
        </p15:guide>
        <p15:guide id="4" pos="7440" userDrawn="1">
          <p15:clr>
            <a:srgbClr val="A4A3A4"/>
          </p15:clr>
        </p15:guide>
        <p15:guide id="5" orient="horz" pos="720" userDrawn="1">
          <p15:clr>
            <a:srgbClr val="A4A3A4"/>
          </p15:clr>
        </p15:guide>
        <p15:guide id="6" orient="horz" pos="1080" userDrawn="1">
          <p15:clr>
            <a:srgbClr val="A4A3A4"/>
          </p15:clr>
        </p15:guide>
        <p15:guide id="7" orient="horz" pos="3888" userDrawn="1">
          <p15:clr>
            <a:srgbClr val="A4A3A4"/>
          </p15:clr>
        </p15:guide>
        <p15:guide id="8" orient="horz" pos="3600" userDrawn="1">
          <p15:clr>
            <a:srgbClr val="A4A3A4"/>
          </p15:clr>
        </p15:guide>
        <p15:guide id="9" orient="horz" pos="4176" userDrawn="1">
          <p15:clr>
            <a:srgbClr val="A4A3A4"/>
          </p15:clr>
        </p15:guide>
        <p15:guide id="10" orient="horz" pos="24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854016"/>
            <a:ext cx="11466875" cy="813485"/>
          </a:xfrm>
          <a:prstGeom prst="rect">
            <a:avLst/>
          </a:prstGeom>
        </p:spPr>
        <p:txBody>
          <a:bodyPr vert="horz" lIns="0" tIns="0" rIns="0" bIns="0" rtlCol="0" anchor="t">
            <a:noAutofit/>
          </a:bodyPr>
          <a:lstStyle/>
          <a:p>
            <a:r>
              <a:rPr lang="en-US" smtClean="0"/>
              <a:t>Click to edit Master title style</a:t>
            </a:r>
            <a:endParaRPr lang="en-GB" dirty="0"/>
          </a:p>
        </p:txBody>
      </p:sp>
      <p:sp>
        <p:nvSpPr>
          <p:cNvPr id="3" name="Text Placeholder 2"/>
          <p:cNvSpPr>
            <a:spLocks noGrp="1"/>
          </p:cNvSpPr>
          <p:nvPr>
            <p:ph type="body" idx="1"/>
          </p:nvPr>
        </p:nvSpPr>
        <p:spPr>
          <a:xfrm>
            <a:off x="360000" y="1693236"/>
            <a:ext cx="11466875" cy="4426579"/>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4"/>
          </p:nvPr>
        </p:nvSpPr>
        <p:spPr>
          <a:xfrm>
            <a:off x="10856913" y="263088"/>
            <a:ext cx="969963"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cxnSp>
        <p:nvCxnSpPr>
          <p:cNvPr id="9" name="Straight Connector 8"/>
          <p:cNvCxnSpPr/>
          <p:nvPr/>
        </p:nvCxnSpPr>
        <p:spPr>
          <a:xfrm>
            <a:off x="0" y="577800"/>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43000" y="-438330"/>
            <a:ext cx="13716003" cy="6744832"/>
            <a:chOff x="-1143000" y="-438330"/>
            <a:chExt cx="13716002"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rgbClr val="717171"/>
                  </a:solidFill>
                </a:rPr>
                <a:t>3.16cm</a:t>
              </a:r>
            </a:p>
          </p:txBody>
        </p: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rgbClr val="717171"/>
                  </a:solidFill>
                </a:rPr>
                <a:t>4.75cm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rgbClr val="71717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r>
                <a:rPr lang="en-GB" sz="800" dirty="0" smtClean="0">
                  <a:solidFill>
                    <a:srgbClr val="717171"/>
                  </a:solidFill>
                </a:rPr>
                <a:t>1.00cm</a:t>
              </a:r>
            </a:p>
          </p:txBody>
        </p:sp>
        <p:sp>
          <p:nvSpPr>
            <p:cNvPr id="72" name="TextBox 71"/>
            <p:cNvSpPr txBox="1"/>
            <p:nvPr userDrawn="1"/>
          </p:nvSpPr>
          <p:spPr>
            <a:xfrm>
              <a:off x="11461751" y="-437436"/>
              <a:ext cx="438671" cy="123111"/>
            </a:xfrm>
            <a:prstGeom prst="rect">
              <a:avLst/>
            </a:prstGeom>
            <a:noFill/>
          </p:spPr>
          <p:txBody>
            <a:bodyPr wrap="square" lIns="0" tIns="0" rIns="0" bIns="0" rtlCol="0">
              <a:spAutoFit/>
            </a:bodyPr>
            <a:lstStyle/>
            <a:p>
              <a:pPr algn="r"/>
              <a:r>
                <a:rPr lang="en-GB" sz="800" dirty="0" smtClean="0">
                  <a:solidFill>
                    <a:srgbClr val="717171"/>
                  </a:solidFill>
                </a:rPr>
                <a:t>32.85cm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rgbClr val="71717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rgbClr val="71717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rgbClr val="71717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rgbClr val="717171"/>
                  </a:solidFill>
                </a:rPr>
                <a:t>Left Margin</a:t>
              </a:r>
            </a:p>
          </p:txBody>
        </p:sp>
        <p:sp>
          <p:nvSpPr>
            <p:cNvPr id="89" name="TextBox 88"/>
            <p:cNvSpPr txBox="1"/>
            <p:nvPr userDrawn="1"/>
          </p:nvSpPr>
          <p:spPr>
            <a:xfrm>
              <a:off x="11933759" y="-438330"/>
              <a:ext cx="639243" cy="123111"/>
            </a:xfrm>
            <a:prstGeom prst="rect">
              <a:avLst/>
            </a:prstGeom>
            <a:noFill/>
          </p:spPr>
          <p:txBody>
            <a:bodyPr wrap="square" lIns="0" tIns="0" rIns="0" bIns="0" rtlCol="0">
              <a:spAutoFit/>
            </a:bodyPr>
            <a:lstStyle/>
            <a:p>
              <a:r>
                <a:rPr lang="en-GB" sz="800" dirty="0" smtClean="0">
                  <a:solidFill>
                    <a:srgbClr val="717171"/>
                  </a:solidFill>
                </a:rPr>
                <a:t>Right Margin</a:t>
              </a:r>
            </a:p>
          </p:txBody>
        </p:sp>
      </p:grpSp>
      <p:sp>
        <p:nvSpPr>
          <p:cNvPr id="23" name="Rectangle 22"/>
          <p:cNvSpPr/>
          <p:nvPr/>
        </p:nvSpPr>
        <p:spPr>
          <a:xfrm>
            <a:off x="7254873" y="6611337"/>
            <a:ext cx="4572000" cy="123111"/>
          </a:xfrm>
          <a:prstGeom prst="rect">
            <a:avLst/>
          </a:prstGeom>
        </p:spPr>
        <p:txBody>
          <a:bodyPr lIns="0" tIns="0" rIns="0" bIns="0">
            <a:spAutoFit/>
          </a:bodyPr>
          <a:lstStyle/>
          <a:p>
            <a:pPr algn="r"/>
            <a:r>
              <a:rPr lang="en-US" sz="800" dirty="0" smtClean="0">
                <a:solidFill>
                  <a:srgbClr val="717171"/>
                </a:solidFill>
              </a:rPr>
              <a:t>© Kantar Retail 2016</a:t>
            </a:r>
            <a:endParaRPr lang="en-US" sz="800" dirty="0">
              <a:solidFill>
                <a:srgbClr val="717171"/>
              </a:solidFill>
            </a:endParaRPr>
          </a:p>
        </p:txBody>
      </p:sp>
      <p:pic>
        <p:nvPicPr>
          <p:cNvPr id="24" name="Picture 2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63601" y="82800"/>
            <a:ext cx="2375761" cy="410400"/>
          </a:xfrm>
          <a:prstGeom prst="rect">
            <a:avLst/>
          </a:prstGeom>
        </p:spPr>
      </p:pic>
    </p:spTree>
    <p:extLst>
      <p:ext uri="{BB962C8B-B14F-4D97-AF65-F5344CB8AC3E}">
        <p14:creationId xmlns:p14="http://schemas.microsoft.com/office/powerpoint/2010/main" val="30808588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p15:clr>
            <a:srgbClr val="A4A3A4"/>
          </p15:clr>
        </p15:guide>
        <p15:guide id="2" pos="7451">
          <p15:clr>
            <a:srgbClr val="A4A3A4"/>
          </p15:clr>
        </p15:guide>
        <p15:guide id="3" orient="horz" pos="717">
          <p15:clr>
            <a:srgbClr val="A4A3A4"/>
          </p15:clr>
        </p15:guide>
        <p15:guide id="4" orient="horz" pos="1074">
          <p15:clr>
            <a:srgbClr val="A4A3A4"/>
          </p15:clr>
        </p15:guide>
        <p15:guide id="5" orient="horz" pos="3855">
          <p15:clr>
            <a:srgbClr val="A4A3A4"/>
          </p15:clr>
        </p15:guide>
        <p15:guide id="6" orient="horz">
          <p15:clr>
            <a:srgbClr val="A4A3A4"/>
          </p15:clr>
        </p15:guide>
        <p15:guide id="7" pos="3840">
          <p15:clr>
            <a:srgbClr val="F26B43"/>
          </p15:clr>
        </p15:guide>
        <p15:guide id="8" orient="horz" pos="21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143000" y="-438330"/>
            <a:ext cx="13716000" cy="6744832"/>
            <a:chOff x="-1143000" y="-438330"/>
            <a:chExt cx="13716000"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rgbClr val="717171"/>
                  </a:solidFill>
                </a:rPr>
                <a:t>3.16cm</a:t>
              </a:r>
            </a:p>
          </p:txBody>
        </p: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rgbClr val="717171"/>
                  </a:solidFill>
                </a:rPr>
                <a:t>4.75cm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rgbClr val="71717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r>
                <a:rPr lang="en-GB" sz="800" dirty="0" smtClean="0">
                  <a:solidFill>
                    <a:srgbClr val="717171"/>
                  </a:solidFill>
                </a:rPr>
                <a:t>1.00cm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rgbClr val="71717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rgbClr val="71717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rgbClr val="71717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rgbClr val="71717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r>
                <a:rPr lang="en-GB" sz="800" dirty="0" smtClean="0">
                  <a:solidFill>
                    <a:srgbClr val="717171"/>
                  </a:solidFill>
                </a:rPr>
                <a:t>Right Margin</a:t>
              </a:r>
            </a:p>
          </p:txBody>
        </p:sp>
      </p:grpSp>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US" smtClean="0"/>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60363" y="6407713"/>
            <a:ext cx="1777720" cy="183422"/>
          </a:xfrm>
          <a:prstGeom prst="rect">
            <a:avLst/>
          </a:prstGeom>
        </p:spPr>
      </p:pic>
    </p:spTree>
    <p:extLst>
      <p:ext uri="{BB962C8B-B14F-4D97-AF65-F5344CB8AC3E}">
        <p14:creationId xmlns:p14="http://schemas.microsoft.com/office/powerpoint/2010/main" val="169170684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p15:clr>
            <a:srgbClr val="A4A3A4"/>
          </p15:clr>
        </p15:guide>
        <p15:guide id="2" pos="3840">
          <p15:clr>
            <a:srgbClr val="A4A3A4"/>
          </p15:clr>
        </p15:guide>
        <p15:guide id="3" pos="7451">
          <p15:clr>
            <a:srgbClr val="A4A3A4"/>
          </p15:clr>
        </p15:guide>
        <p15:guide id="4" orient="horz" pos="2160">
          <p15:clr>
            <a:srgbClr val="A4A3A4"/>
          </p15:clr>
        </p15:guide>
        <p15:guide id="5" orient="horz" pos="1077">
          <p15:clr>
            <a:srgbClr val="A4A3A4"/>
          </p15:clr>
        </p15:guide>
        <p15:guide id="6" orient="horz" pos="717">
          <p15:clr>
            <a:srgbClr val="A4A3A4"/>
          </p15:clr>
        </p15:guide>
        <p15:guide id="7" orient="horz" pos="385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143000" y="-438330"/>
            <a:ext cx="13716000" cy="6744832"/>
            <a:chOff x="-1143000" y="-438330"/>
            <a:chExt cx="13716000"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rgbClr val="717171"/>
                  </a:solidFill>
                </a:rPr>
                <a:t>3.16cm</a:t>
              </a:r>
            </a:p>
          </p:txBody>
        </p: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rgbClr val="717171"/>
                  </a:solidFill>
                </a:rPr>
                <a:t>4.75cm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rgbClr val="71717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r>
                <a:rPr lang="en-GB" sz="800" dirty="0" smtClean="0">
                  <a:solidFill>
                    <a:srgbClr val="717171"/>
                  </a:solidFill>
                </a:rPr>
                <a:t>1.00cm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rgbClr val="71717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rgbClr val="71717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rgbClr val="71717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rgbClr val="71717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r>
                <a:rPr lang="en-GB" sz="800" dirty="0" smtClean="0">
                  <a:solidFill>
                    <a:srgbClr val="717171"/>
                  </a:solidFill>
                </a:rPr>
                <a:t>Right Margin</a:t>
              </a:r>
            </a:p>
          </p:txBody>
        </p:sp>
      </p:grpSp>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US" smtClean="0"/>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60363" y="6407713"/>
            <a:ext cx="1777720" cy="183422"/>
          </a:xfrm>
          <a:prstGeom prst="rect">
            <a:avLst/>
          </a:prstGeom>
        </p:spPr>
      </p:pic>
      <p:sp>
        <p:nvSpPr>
          <p:cNvPr id="4" name="TextBox 3"/>
          <p:cNvSpPr txBox="1"/>
          <p:nvPr userDrawn="1"/>
        </p:nvSpPr>
        <p:spPr>
          <a:xfrm>
            <a:off x="2238291" y="6444379"/>
            <a:ext cx="2383813" cy="153888"/>
          </a:xfrm>
          <a:prstGeom prst="rect">
            <a:avLst/>
          </a:prstGeom>
          <a:noFill/>
        </p:spPr>
        <p:txBody>
          <a:bodyPr wrap="square" lIns="0" tIns="0" rIns="0" bIns="0" rtlCol="0">
            <a:spAutoFit/>
          </a:bodyPr>
          <a:lstStyle/>
          <a:p>
            <a:r>
              <a:rPr lang="en-US" sz="1000" dirty="0" smtClean="0">
                <a:solidFill>
                  <a:srgbClr val="717171"/>
                </a:solidFill>
              </a:rPr>
              <a:t>Copyright 2017</a:t>
            </a:r>
          </a:p>
        </p:txBody>
      </p:sp>
    </p:spTree>
    <p:extLst>
      <p:ext uri="{BB962C8B-B14F-4D97-AF65-F5344CB8AC3E}">
        <p14:creationId xmlns:p14="http://schemas.microsoft.com/office/powerpoint/2010/main" val="30458332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p15:clr>
            <a:srgbClr val="A4A3A4"/>
          </p15:clr>
        </p15:guide>
        <p15:guide id="2" pos="3840">
          <p15:clr>
            <a:srgbClr val="A4A3A4"/>
          </p15:clr>
        </p15:guide>
        <p15:guide id="3" pos="7451">
          <p15:clr>
            <a:srgbClr val="A4A3A4"/>
          </p15:clr>
        </p15:guide>
        <p15:guide id="4" orient="horz" pos="2160">
          <p15:clr>
            <a:srgbClr val="A4A3A4"/>
          </p15:clr>
        </p15:guide>
        <p15:guide id="5" orient="horz" pos="1077">
          <p15:clr>
            <a:srgbClr val="A4A3A4"/>
          </p15:clr>
        </p15:guide>
        <p15:guide id="6" orient="horz" pos="717">
          <p15:clr>
            <a:srgbClr val="A4A3A4"/>
          </p15:clr>
        </p15:guide>
        <p15:guide id="7" orient="horz" pos="3859">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chart" Target="../charts/chart5.xml"/><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9.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CtBTLo7Pc1s" TargetMode="External"/><Relationship Id="rId11" Type="http://schemas.openxmlformats.org/officeDocument/2006/relationships/image" Target="../media/image73.png"/><Relationship Id="rId5" Type="http://schemas.openxmlformats.org/officeDocument/2006/relationships/hyperlink" Target="https://www.youtube.com/watch?v=NrmMk1Myrxc" TargetMode="External"/><Relationship Id="rId10" Type="http://schemas.openxmlformats.org/officeDocument/2006/relationships/image" Target="../media/image72.png"/><Relationship Id="rId4" Type="http://schemas.openxmlformats.org/officeDocument/2006/relationships/hyperlink" Target="https://youtu.be/yAuiXhJPnr8" TargetMode="External"/><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jpe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notesSlide" Target="../notesSlides/notesSlide2.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e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Layout" Target="../diagrams/layout3.xml"/><Relationship Id="rId7" Type="http://schemas.openxmlformats.org/officeDocument/2006/relationships/image" Target="../media/image101.png"/><Relationship Id="rId2" Type="http://schemas.openxmlformats.org/officeDocument/2006/relationships/diagramData" Target="../diagrams/data3.xml"/><Relationship Id="rId1" Type="http://schemas.openxmlformats.org/officeDocument/2006/relationships/slideLayout" Target="../slideLayouts/slideLayout65.xml"/><Relationship Id="rId6" Type="http://schemas.microsoft.com/office/2007/relationships/diagramDrawing" Target="../diagrams/drawing3.xml"/><Relationship Id="rId11" Type="http://schemas.openxmlformats.org/officeDocument/2006/relationships/image" Target="../media/image105.png"/><Relationship Id="rId5" Type="http://schemas.openxmlformats.org/officeDocument/2006/relationships/diagramColors" Target="../diagrams/colors3.xml"/><Relationship Id="rId10" Type="http://schemas.openxmlformats.org/officeDocument/2006/relationships/image" Target="../media/image104.png"/><Relationship Id="rId4" Type="http://schemas.openxmlformats.org/officeDocument/2006/relationships/diagramQuickStyle" Target="../diagrams/quickStyle3.xml"/><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8.xml"/><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diagramQuickStyle" Target="../diagrams/quickStyle8.xml"/><Relationship Id="rId12" Type="http://schemas.openxmlformats.org/officeDocument/2006/relationships/image" Target="../media/image134.png"/><Relationship Id="rId2" Type="http://schemas.openxmlformats.org/officeDocument/2006/relationships/image" Target="../media/image129.jpeg"/><Relationship Id="rId1" Type="http://schemas.openxmlformats.org/officeDocument/2006/relationships/slideLayout" Target="../slideLayouts/slideLayout26.xml"/><Relationship Id="rId6" Type="http://schemas.openxmlformats.org/officeDocument/2006/relationships/diagramLayout" Target="../diagrams/layout8.xml"/><Relationship Id="rId11" Type="http://schemas.openxmlformats.org/officeDocument/2006/relationships/image" Target="../media/image133.png"/><Relationship Id="rId5" Type="http://schemas.openxmlformats.org/officeDocument/2006/relationships/diagramData" Target="../diagrams/data8.xml"/><Relationship Id="rId10" Type="http://schemas.openxmlformats.org/officeDocument/2006/relationships/image" Target="../media/image132.jpeg"/><Relationship Id="rId4" Type="http://schemas.openxmlformats.org/officeDocument/2006/relationships/image" Target="../media/image131.png"/><Relationship Id="rId9" Type="http://schemas.microsoft.com/office/2007/relationships/diagramDrawing" Target="../diagrams/drawing8.xml"/></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1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8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0" y="1694330"/>
            <a:ext cx="12192000" cy="964464"/>
          </a:xfrm>
          <a:solidFill>
            <a:schemeClr val="tx1">
              <a:alpha val="70000"/>
            </a:schemeClr>
          </a:solidFill>
        </p:spPr>
        <p:txBody>
          <a:bodyPr anchor="ctr" anchorCtr="1">
            <a:noAutofit/>
          </a:bodyPr>
          <a:lstStyle/>
          <a:p>
            <a:pPr algn="ctr"/>
            <a:r>
              <a:rPr lang="en-GB" sz="2800" dirty="0" smtClean="0">
                <a:solidFill>
                  <a:srgbClr val="FFFF00"/>
                </a:solidFill>
              </a:rPr>
              <a:t>Keeping Pace with Retail Evolution – </a:t>
            </a:r>
            <a:r>
              <a:rPr lang="en-GB" sz="2800" dirty="0">
                <a:solidFill>
                  <a:srgbClr val="FFFF00"/>
                </a:solidFill>
              </a:rPr>
              <a:t/>
            </a:r>
            <a:br>
              <a:rPr lang="en-GB" sz="2800" dirty="0">
                <a:solidFill>
                  <a:srgbClr val="FFFF00"/>
                </a:solidFill>
              </a:rPr>
            </a:br>
            <a:r>
              <a:rPr lang="en-GB" sz="2800" dirty="0" smtClean="0">
                <a:solidFill>
                  <a:srgbClr val="FFFF00"/>
                </a:solidFill>
              </a:rPr>
              <a:t>Five C’s On the Move</a:t>
            </a:r>
            <a:endParaRPr lang="en-US" sz="2800" dirty="0">
              <a:solidFill>
                <a:srgbClr val="FFFF00"/>
              </a:solidFill>
            </a:endParaRPr>
          </a:p>
        </p:txBody>
      </p:sp>
      <p:sp>
        <p:nvSpPr>
          <p:cNvPr id="3" name="Subtitle 2"/>
          <p:cNvSpPr>
            <a:spLocks noGrp="1"/>
          </p:cNvSpPr>
          <p:nvPr>
            <p:ph type="subTitle" idx="1"/>
          </p:nvPr>
        </p:nvSpPr>
        <p:spPr>
          <a:xfrm>
            <a:off x="0" y="5202238"/>
            <a:ext cx="4157823" cy="1655762"/>
          </a:xfrm>
          <a:solidFill>
            <a:schemeClr val="bg1">
              <a:lumMod val="95000"/>
              <a:alpha val="60000"/>
            </a:schemeClr>
          </a:solidFill>
        </p:spPr>
        <p:txBody>
          <a:bodyPr lIns="108000" anchor="ctr" anchorCtr="0"/>
          <a:lstStyle/>
          <a:p>
            <a:r>
              <a:rPr lang="en-US" sz="1600" dirty="0" smtClean="0">
                <a:solidFill>
                  <a:schemeClr val="tx1">
                    <a:alpha val="72000"/>
                  </a:schemeClr>
                </a:solidFill>
              </a:rPr>
              <a:t>Presented by:</a:t>
            </a:r>
          </a:p>
          <a:p>
            <a:r>
              <a:rPr lang="en-US" sz="1800" b="1" dirty="0" smtClean="0">
                <a:solidFill>
                  <a:schemeClr val="tx1">
                    <a:alpha val="72000"/>
                  </a:schemeClr>
                </a:solidFill>
              </a:rPr>
              <a:t>Ray Gaul</a:t>
            </a:r>
          </a:p>
          <a:p>
            <a:r>
              <a:rPr lang="en-US" sz="1800" dirty="0" smtClean="0">
                <a:solidFill>
                  <a:schemeClr val="tx1">
                    <a:alpha val="72000"/>
                  </a:schemeClr>
                </a:solidFill>
              </a:rPr>
              <a:t>Vice President – Kantar Retail</a:t>
            </a:r>
          </a:p>
          <a:p>
            <a:endParaRPr lang="en-US" sz="1600" dirty="0">
              <a:solidFill>
                <a:schemeClr val="tx1">
                  <a:alpha val="72000"/>
                </a:schemeClr>
              </a:solidFill>
            </a:endParaRPr>
          </a:p>
          <a:p>
            <a:r>
              <a:rPr lang="en-US" sz="1600" dirty="0" smtClean="0">
                <a:solidFill>
                  <a:schemeClr val="tx1">
                    <a:alpha val="72000"/>
                  </a:schemeClr>
                </a:solidFill>
              </a:rPr>
              <a:t>April 2017</a:t>
            </a:r>
          </a:p>
        </p:txBody>
      </p:sp>
    </p:spTree>
    <p:extLst>
      <p:ext uri="{BB962C8B-B14F-4D97-AF65-F5344CB8AC3E}">
        <p14:creationId xmlns:p14="http://schemas.microsoft.com/office/powerpoint/2010/main" val="94360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Populism</a:t>
            </a:r>
            <a:endParaRPr lang="en-US" dirty="0"/>
          </a:p>
        </p:txBody>
      </p:sp>
      <p:sp>
        <p:nvSpPr>
          <p:cNvPr id="12" name="Text Placeholder 11"/>
          <p:cNvSpPr>
            <a:spLocks noGrp="1"/>
          </p:cNvSpPr>
          <p:nvPr>
            <p:ph type="body" sz="quarter" idx="13"/>
          </p:nvPr>
        </p:nvSpPr>
        <p:spPr/>
        <p:txBody>
          <a:bodyPr/>
          <a:lstStyle/>
          <a:p>
            <a:r>
              <a:rPr lang="en-US" dirty="0" smtClean="0"/>
              <a:t>A move away from centralist politics – regional consumer preferences emerging</a:t>
            </a:r>
            <a:endParaRPr lang="en-US" dirty="0"/>
          </a:p>
        </p:txBody>
      </p:sp>
      <p:pic>
        <p:nvPicPr>
          <p:cNvPr id="14" name="Content Placeholder 13"/>
          <p:cNvPicPr>
            <a:picLocks noGrp="1" noChangeAspect="1"/>
          </p:cNvPicPr>
          <p:nvPr>
            <p:ph sz="half" idx="1"/>
          </p:nvPr>
        </p:nvPicPr>
        <p:blipFill>
          <a:blip r:embed="rId2"/>
          <a:stretch>
            <a:fillRect/>
          </a:stretch>
        </p:blipFill>
        <p:spPr>
          <a:xfrm>
            <a:off x="791160" y="1714500"/>
            <a:ext cx="4780380" cy="4000500"/>
          </a:xfrm>
          <a:prstGeom prst="rect">
            <a:avLst/>
          </a:prstGeom>
        </p:spPr>
      </p:pic>
      <p:sp>
        <p:nvSpPr>
          <p:cNvPr id="13" name="Text Placeholder 12"/>
          <p:cNvSpPr>
            <a:spLocks noGrp="1"/>
          </p:cNvSpPr>
          <p:nvPr>
            <p:ph type="body" sz="quarter" idx="14"/>
          </p:nvPr>
        </p:nvSpPr>
        <p:spPr/>
        <p:txBody>
          <a:bodyPr/>
          <a:lstStyle/>
          <a:p>
            <a:endParaRPr lang="en-US"/>
          </a:p>
        </p:txBody>
      </p:sp>
      <p:sp>
        <p:nvSpPr>
          <p:cNvPr id="9" name="Slide Number Placeholder 8"/>
          <p:cNvSpPr>
            <a:spLocks noGrp="1"/>
          </p:cNvSpPr>
          <p:nvPr>
            <p:ph type="sldNum" sz="quarter" idx="12"/>
          </p:nvPr>
        </p:nvSpPr>
        <p:spPr/>
        <p:txBody>
          <a:bodyPr/>
          <a:lstStyle/>
          <a:p>
            <a:fld id="{784497E4-7F62-4A38-9641-7F7D91FE09B5}" type="slidenum">
              <a:rPr lang="en-US" smtClean="0"/>
              <a:t>10</a:t>
            </a:fld>
            <a:endParaRPr lang="en-US" dirty="0"/>
          </a:p>
        </p:txBody>
      </p:sp>
      <p:pic>
        <p:nvPicPr>
          <p:cNvPr id="15" name="Picture 14"/>
          <p:cNvPicPr>
            <a:picLocks noChangeAspect="1"/>
          </p:cNvPicPr>
          <p:nvPr/>
        </p:nvPicPr>
        <p:blipFill>
          <a:blip r:embed="rId3"/>
          <a:stretch>
            <a:fillRect/>
          </a:stretch>
        </p:blipFill>
        <p:spPr>
          <a:xfrm>
            <a:off x="6817632" y="2608951"/>
            <a:ext cx="2875965" cy="1699800"/>
          </a:xfrm>
          <a:prstGeom prst="rect">
            <a:avLst/>
          </a:prstGeom>
        </p:spPr>
      </p:pic>
      <p:pic>
        <p:nvPicPr>
          <p:cNvPr id="16" name="Picture 15"/>
          <p:cNvPicPr>
            <a:picLocks noChangeAspect="1"/>
          </p:cNvPicPr>
          <p:nvPr/>
        </p:nvPicPr>
        <p:blipFill>
          <a:blip r:embed="rId4"/>
          <a:stretch>
            <a:fillRect/>
          </a:stretch>
        </p:blipFill>
        <p:spPr>
          <a:xfrm>
            <a:off x="9023893" y="846565"/>
            <a:ext cx="2777309" cy="1777633"/>
          </a:xfrm>
          <a:prstGeom prst="rect">
            <a:avLst/>
          </a:prstGeom>
        </p:spPr>
      </p:pic>
      <p:pic>
        <p:nvPicPr>
          <p:cNvPr id="17" name="Picture 16"/>
          <p:cNvPicPr>
            <a:picLocks noChangeAspect="1"/>
          </p:cNvPicPr>
          <p:nvPr/>
        </p:nvPicPr>
        <p:blipFill>
          <a:blip r:embed="rId5"/>
          <a:stretch>
            <a:fillRect/>
          </a:stretch>
        </p:blipFill>
        <p:spPr>
          <a:xfrm>
            <a:off x="7980797" y="4436196"/>
            <a:ext cx="3949946" cy="1534554"/>
          </a:xfrm>
          <a:prstGeom prst="rect">
            <a:avLst/>
          </a:prstGeom>
        </p:spPr>
      </p:pic>
    </p:spTree>
    <p:extLst>
      <p:ext uri="{BB962C8B-B14F-4D97-AF65-F5344CB8AC3E}">
        <p14:creationId xmlns:p14="http://schemas.microsoft.com/office/powerpoint/2010/main" val="15387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Inflation is Back</a:t>
            </a:r>
            <a:endParaRPr lang="en-US" dirty="0"/>
          </a:p>
        </p:txBody>
      </p:sp>
      <p:sp>
        <p:nvSpPr>
          <p:cNvPr id="12" name="Text Placeholder 11"/>
          <p:cNvSpPr>
            <a:spLocks noGrp="1"/>
          </p:cNvSpPr>
          <p:nvPr>
            <p:ph type="body" sz="quarter" idx="13"/>
          </p:nvPr>
        </p:nvSpPr>
        <p:spPr/>
        <p:txBody>
          <a:bodyPr/>
          <a:lstStyle/>
          <a:p>
            <a:r>
              <a:rPr lang="en-US" dirty="0" smtClean="0"/>
              <a:t>When prices rise, wallet-pinched consumers react in three ways</a:t>
            </a:r>
            <a:endParaRPr lang="en-US" dirty="0"/>
          </a:p>
        </p:txBody>
      </p:sp>
      <p:graphicFrame>
        <p:nvGraphicFramePr>
          <p:cNvPr id="18" name="Content Placeholder 17"/>
          <p:cNvGraphicFramePr>
            <a:graphicFrameLocks noGrp="1"/>
          </p:cNvGraphicFramePr>
          <p:nvPr>
            <p:ph sz="half" idx="2"/>
            <p:extLst>
              <p:ext uri="{D42A27DB-BD31-4B8C-83A1-F6EECF244321}">
                <p14:modId xmlns:p14="http://schemas.microsoft.com/office/powerpoint/2010/main" val="1598906766"/>
              </p:ext>
            </p:extLst>
          </p:nvPr>
        </p:nvGraphicFramePr>
        <p:xfrm>
          <a:off x="6210300" y="1714500"/>
          <a:ext cx="56007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12"/>
          <p:cNvSpPr>
            <a:spLocks noGrp="1"/>
          </p:cNvSpPr>
          <p:nvPr>
            <p:ph type="body" sz="quarter" idx="14"/>
          </p:nvPr>
        </p:nvSpPr>
        <p:spPr/>
        <p:txBody>
          <a:bodyPr/>
          <a:lstStyle/>
          <a:p>
            <a:r>
              <a:rPr lang="en-US" dirty="0"/>
              <a:t>https://www.cnb.cz/en/monetary_policy/inflation_reports/2017/2017_I/zoi_2017_I_charts.html</a:t>
            </a:r>
          </a:p>
        </p:txBody>
      </p:sp>
      <p:sp>
        <p:nvSpPr>
          <p:cNvPr id="9" name="Slide Number Placeholder 8"/>
          <p:cNvSpPr>
            <a:spLocks noGrp="1"/>
          </p:cNvSpPr>
          <p:nvPr>
            <p:ph type="sldNum" sz="quarter" idx="12"/>
          </p:nvPr>
        </p:nvSpPr>
        <p:spPr/>
        <p:txBody>
          <a:bodyPr/>
          <a:lstStyle/>
          <a:p>
            <a:fld id="{784497E4-7F62-4A38-9641-7F7D91FE09B5}" type="slidenum">
              <a:rPr lang="en-US" smtClean="0"/>
              <a:t>11</a:t>
            </a:fld>
            <a:endParaRPr lang="en-US" dirty="0"/>
          </a:p>
        </p:txBody>
      </p:sp>
      <p:graphicFrame>
        <p:nvGraphicFramePr>
          <p:cNvPr id="17" name="Content Placeholder 16"/>
          <p:cNvGraphicFramePr>
            <a:graphicFrameLocks noGrp="1"/>
          </p:cNvGraphicFramePr>
          <p:nvPr>
            <p:ph sz="half" idx="1"/>
          </p:nvPr>
        </p:nvGraphicFramePr>
        <p:xfrm>
          <a:off x="381000" y="1714500"/>
          <a:ext cx="5600700" cy="40005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65017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GINI</a:t>
            </a:r>
            <a:endParaRPr lang="en-US" dirty="0"/>
          </a:p>
        </p:txBody>
      </p:sp>
      <p:sp>
        <p:nvSpPr>
          <p:cNvPr id="12" name="Text Placeholder 11"/>
          <p:cNvSpPr>
            <a:spLocks noGrp="1"/>
          </p:cNvSpPr>
          <p:nvPr>
            <p:ph type="body" sz="quarter" idx="13"/>
          </p:nvPr>
        </p:nvSpPr>
        <p:spPr/>
        <p:txBody>
          <a:bodyPr/>
          <a:lstStyle/>
          <a:p>
            <a:r>
              <a:rPr lang="en-US" dirty="0" smtClean="0"/>
              <a:t>Pressure on CZ with rising inequality and demographics that favor ‘difficulty’ to earn enough to get by</a:t>
            </a:r>
            <a:endParaRPr lang="en-US" dirty="0"/>
          </a:p>
        </p:txBody>
      </p:sp>
      <p:pic>
        <p:nvPicPr>
          <p:cNvPr id="14" name="Content Placeholder 13"/>
          <p:cNvPicPr>
            <a:picLocks noGrp="1" noChangeAspect="1"/>
          </p:cNvPicPr>
          <p:nvPr>
            <p:ph sz="half" idx="2"/>
          </p:nvPr>
        </p:nvPicPr>
        <p:blipFill>
          <a:blip r:embed="rId2"/>
          <a:stretch>
            <a:fillRect/>
          </a:stretch>
        </p:blipFill>
        <p:spPr>
          <a:xfrm>
            <a:off x="6210300" y="2229009"/>
            <a:ext cx="5600700" cy="2971482"/>
          </a:xfrm>
          <a:prstGeom prst="rect">
            <a:avLst/>
          </a:prstGeom>
        </p:spPr>
      </p:pic>
      <p:sp>
        <p:nvSpPr>
          <p:cNvPr id="13" name="Text Placeholder 12"/>
          <p:cNvSpPr>
            <a:spLocks noGrp="1"/>
          </p:cNvSpPr>
          <p:nvPr>
            <p:ph type="body" sz="quarter" idx="14"/>
          </p:nvPr>
        </p:nvSpPr>
        <p:spPr/>
        <p:txBody>
          <a:bodyPr/>
          <a:lstStyle/>
          <a:p>
            <a:r>
              <a:rPr lang="en-US" dirty="0" smtClean="0"/>
              <a:t>EUROSTAT</a:t>
            </a:r>
            <a:endParaRPr lang="en-US" dirty="0"/>
          </a:p>
        </p:txBody>
      </p:sp>
      <p:sp>
        <p:nvSpPr>
          <p:cNvPr id="9" name="Slide Number Placeholder 8"/>
          <p:cNvSpPr>
            <a:spLocks noGrp="1"/>
          </p:cNvSpPr>
          <p:nvPr>
            <p:ph type="sldNum" sz="quarter" idx="12"/>
          </p:nvPr>
        </p:nvSpPr>
        <p:spPr/>
        <p:txBody>
          <a:bodyPr/>
          <a:lstStyle/>
          <a:p>
            <a:fld id="{784497E4-7F62-4A38-9641-7F7D91FE09B5}" type="slidenum">
              <a:rPr lang="en-US" smtClean="0"/>
              <a:t>12</a:t>
            </a:fld>
            <a:endParaRPr lang="en-US" dirty="0"/>
          </a:p>
        </p:txBody>
      </p:sp>
      <p:graphicFrame>
        <p:nvGraphicFramePr>
          <p:cNvPr id="15" name="Content Placeholder 14"/>
          <p:cNvGraphicFramePr>
            <a:graphicFrameLocks noGrp="1"/>
          </p:cNvGraphicFramePr>
          <p:nvPr>
            <p:ph sz="half" idx="1"/>
          </p:nvPr>
        </p:nvGraphicFramePr>
        <p:xfrm>
          <a:off x="381000" y="1714500"/>
          <a:ext cx="5600700" cy="400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80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131642" y="2127153"/>
            <a:ext cx="4555157" cy="2585524"/>
          </a:xfrm>
          <a:prstGeom prst="rect">
            <a:avLst/>
          </a:prstGeom>
        </p:spPr>
      </p:pic>
      <p:pic>
        <p:nvPicPr>
          <p:cNvPr id="17" name="Picture 16"/>
          <p:cNvPicPr>
            <a:picLocks noChangeAspect="1"/>
          </p:cNvPicPr>
          <p:nvPr/>
        </p:nvPicPr>
        <p:blipFill>
          <a:blip r:embed="rId3"/>
          <a:stretch>
            <a:fillRect/>
          </a:stretch>
        </p:blipFill>
        <p:spPr>
          <a:xfrm>
            <a:off x="7284281" y="1806232"/>
            <a:ext cx="4359666" cy="3314407"/>
          </a:xfrm>
          <a:prstGeom prst="rect">
            <a:avLst/>
          </a:prstGeom>
        </p:spPr>
      </p:pic>
      <p:sp>
        <p:nvSpPr>
          <p:cNvPr id="2" name="Title 1"/>
          <p:cNvSpPr>
            <a:spLocks noGrp="1"/>
          </p:cNvSpPr>
          <p:nvPr>
            <p:ph type="title"/>
          </p:nvPr>
        </p:nvSpPr>
        <p:spPr/>
        <p:txBody>
          <a:bodyPr/>
          <a:lstStyle/>
          <a:p>
            <a:r>
              <a:rPr lang="en-US" dirty="0" smtClean="0"/>
              <a:t>Old &amp; Urban</a:t>
            </a:r>
            <a:endParaRPr lang="en-US" dirty="0"/>
          </a:p>
        </p:txBody>
      </p:sp>
      <p:sp>
        <p:nvSpPr>
          <p:cNvPr id="10" name="Text Placeholder 9"/>
          <p:cNvSpPr>
            <a:spLocks noGrp="1"/>
          </p:cNvSpPr>
          <p:nvPr>
            <p:ph type="body" sz="quarter" idx="14"/>
          </p:nvPr>
        </p:nvSpPr>
        <p:spPr/>
        <p:txBody>
          <a:bodyPr/>
          <a:lstStyle/>
          <a:p>
            <a:endParaRPr lang="en-US"/>
          </a:p>
        </p:txBody>
      </p:sp>
      <p:sp>
        <p:nvSpPr>
          <p:cNvPr id="9" name="Slide Number Placeholder 8"/>
          <p:cNvSpPr>
            <a:spLocks noGrp="1"/>
          </p:cNvSpPr>
          <p:nvPr>
            <p:ph type="sldNum" sz="quarter" idx="12"/>
          </p:nvPr>
        </p:nvSpPr>
        <p:spPr/>
        <p:txBody>
          <a:bodyPr/>
          <a:lstStyle/>
          <a:p>
            <a:fld id="{784497E4-7F62-4A38-9641-7F7D91FE09B5}" type="slidenum">
              <a:rPr lang="en-US" smtClean="0"/>
              <a:t>13</a:t>
            </a:fld>
            <a:endParaRPr lang="en-US" dirty="0"/>
          </a:p>
        </p:txBody>
      </p:sp>
      <p:graphicFrame>
        <p:nvGraphicFramePr>
          <p:cNvPr id="11" name="Content Placeholder 6"/>
          <p:cNvGraphicFramePr>
            <a:graphicFrameLocks/>
          </p:cNvGraphicFramePr>
          <p:nvPr>
            <p:extLst>
              <p:ext uri="{D42A27DB-BD31-4B8C-83A1-F6EECF244321}">
                <p14:modId xmlns:p14="http://schemas.microsoft.com/office/powerpoint/2010/main" val="2015621989"/>
              </p:ext>
            </p:extLst>
          </p:nvPr>
        </p:nvGraphicFramePr>
        <p:xfrm>
          <a:off x="295979" y="1219157"/>
          <a:ext cx="5935662" cy="5356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6"/>
          <p:cNvGraphicFramePr>
            <a:graphicFrameLocks/>
          </p:cNvGraphicFramePr>
          <p:nvPr>
            <p:extLst>
              <p:ext uri="{D42A27DB-BD31-4B8C-83A1-F6EECF244321}">
                <p14:modId xmlns:p14="http://schemas.microsoft.com/office/powerpoint/2010/main" val="2917570262"/>
              </p:ext>
            </p:extLst>
          </p:nvPr>
        </p:nvGraphicFramePr>
        <p:xfrm>
          <a:off x="6231641" y="1165138"/>
          <a:ext cx="5855154" cy="52705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2627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Working / Ownership</a:t>
            </a:r>
            <a:endParaRPr lang="en-US" dirty="0"/>
          </a:p>
        </p:txBody>
      </p:sp>
      <p:sp>
        <p:nvSpPr>
          <p:cNvPr id="3" name="Text Placeholder 2"/>
          <p:cNvSpPr>
            <a:spLocks noGrp="1"/>
          </p:cNvSpPr>
          <p:nvPr>
            <p:ph type="body" sz="quarter" idx="14"/>
          </p:nvPr>
        </p:nvSpPr>
        <p:spPr/>
        <p:txBody>
          <a:bodyPr/>
          <a:lstStyle/>
          <a:p>
            <a:endParaRPr lang="en-US"/>
          </a:p>
        </p:txBody>
      </p:sp>
      <p:sp>
        <p:nvSpPr>
          <p:cNvPr id="4" name="Slide Number Placeholder 3"/>
          <p:cNvSpPr>
            <a:spLocks noGrp="1"/>
          </p:cNvSpPr>
          <p:nvPr>
            <p:ph type="sldNum" sz="quarter" idx="12"/>
          </p:nvPr>
        </p:nvSpPr>
        <p:spPr/>
        <p:txBody>
          <a:bodyPr/>
          <a:lstStyle/>
          <a:p>
            <a:fld id="{784497E4-7F62-4A38-9641-7F7D91FE09B5}" type="slidenum">
              <a:rPr lang="en-US" smtClean="0"/>
              <a:t>14</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94773"/>
            <a:ext cx="7300212" cy="183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381000" y="3034358"/>
            <a:ext cx="7300212" cy="2899432"/>
          </a:xfrm>
          <a:prstGeom prst="rect">
            <a:avLst/>
          </a:prstGeom>
        </p:spPr>
      </p:pic>
      <p:sp>
        <p:nvSpPr>
          <p:cNvPr id="7" name="Rounded Rectangle 6"/>
          <p:cNvSpPr/>
          <p:nvPr/>
        </p:nvSpPr>
        <p:spPr>
          <a:xfrm>
            <a:off x="8117058" y="1069145"/>
            <a:ext cx="3693942" cy="15755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Gig Economy</a:t>
            </a:r>
            <a:endParaRPr lang="en-US" dirty="0"/>
          </a:p>
        </p:txBody>
      </p:sp>
      <p:sp>
        <p:nvSpPr>
          <p:cNvPr id="8" name="Rounded Rectangle 7"/>
          <p:cNvSpPr/>
          <p:nvPr/>
        </p:nvSpPr>
        <p:spPr>
          <a:xfrm>
            <a:off x="8117058" y="2753004"/>
            <a:ext cx="3693942" cy="15755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Mobile Workplace</a:t>
            </a:r>
            <a:endParaRPr lang="en-US" dirty="0"/>
          </a:p>
        </p:txBody>
      </p:sp>
      <p:sp>
        <p:nvSpPr>
          <p:cNvPr id="9" name="Rounded Rectangle 8"/>
          <p:cNvSpPr/>
          <p:nvPr/>
        </p:nvSpPr>
        <p:spPr>
          <a:xfrm>
            <a:off x="8117058" y="4533314"/>
            <a:ext cx="3693942" cy="15755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Generation Rent</a:t>
            </a:r>
            <a:endParaRPr lang="en-US" dirty="0"/>
          </a:p>
        </p:txBody>
      </p:sp>
    </p:spTree>
    <p:extLst>
      <p:ext uri="{BB962C8B-B14F-4D97-AF65-F5344CB8AC3E}">
        <p14:creationId xmlns:p14="http://schemas.microsoft.com/office/powerpoint/2010/main" val="100029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a:t>
            </a:r>
            <a:r>
              <a:rPr lang="en-US" dirty="0" err="1"/>
              <a:t>MegaTrends</a:t>
            </a:r>
            <a:r>
              <a:rPr lang="en-US" dirty="0"/>
              <a:t> Key Action Points</a:t>
            </a:r>
          </a:p>
        </p:txBody>
      </p:sp>
      <p:sp>
        <p:nvSpPr>
          <p:cNvPr id="10" name="Text Placeholder 9"/>
          <p:cNvSpPr>
            <a:spLocks noGrp="1"/>
          </p:cNvSpPr>
          <p:nvPr>
            <p:ph type="body" sz="quarter" idx="13"/>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9" name="Slide Number Placeholder 8"/>
          <p:cNvSpPr>
            <a:spLocks noGrp="1"/>
          </p:cNvSpPr>
          <p:nvPr>
            <p:ph type="sldNum" sz="quarter" idx="12"/>
          </p:nvPr>
        </p:nvSpPr>
        <p:spPr/>
        <p:txBody>
          <a:bodyPr/>
          <a:lstStyle/>
          <a:p>
            <a:fld id="{784497E4-7F62-4A38-9641-7F7D91FE09B5}" type="slidenum">
              <a:rPr lang="en-US" smtClean="0"/>
              <a:t>15</a:t>
            </a:fld>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159507648"/>
              </p:ext>
            </p:extLst>
          </p:nvPr>
        </p:nvGraphicFramePr>
        <p:xfrm>
          <a:off x="381000" y="1714500"/>
          <a:ext cx="114300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85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Discussion Areas</a:t>
            </a:r>
            <a:endParaRPr lang="en-US" dirty="0"/>
          </a:p>
        </p:txBody>
      </p:sp>
      <p:sp>
        <p:nvSpPr>
          <p:cNvPr id="8" name="Text Placeholder 7"/>
          <p:cNvSpPr>
            <a:spLocks noGrp="1"/>
          </p:cNvSpPr>
          <p:nvPr>
            <p:ph type="body" sz="quarter" idx="13"/>
          </p:nvPr>
        </p:nvSpPr>
        <p:spPr/>
        <p:txBody>
          <a:bodyPr/>
          <a:lstStyle/>
          <a:p>
            <a:r>
              <a:rPr lang="en-US" dirty="0" smtClean="0"/>
              <a:t>Thinking about how to win a complex 5C environment</a:t>
            </a:r>
            <a:endParaRPr lang="en-US" dirty="0"/>
          </a:p>
        </p:txBody>
      </p:sp>
      <p:sp>
        <p:nvSpPr>
          <p:cNvPr id="6" name="Content Placeholder 5"/>
          <p:cNvSpPr>
            <a:spLocks noGrp="1"/>
          </p:cNvSpPr>
          <p:nvPr>
            <p:ph sz="half" idx="1"/>
          </p:nvPr>
        </p:nvSpPr>
        <p:spPr/>
        <p:txBody>
          <a:bodyPr/>
          <a:lstStyle/>
          <a:p>
            <a:pPr marL="0" indent="0">
              <a:buNone/>
            </a:pPr>
            <a:r>
              <a:rPr lang="en-US" b="1" dirty="0" smtClean="0">
                <a:solidFill>
                  <a:schemeClr val="accent2"/>
                </a:solidFill>
              </a:rPr>
              <a:t>Megatrends for Consumers</a:t>
            </a:r>
          </a:p>
          <a:p>
            <a:pPr marL="342900" indent="-342900">
              <a:buFont typeface="+mj-lt"/>
              <a:buAutoNum type="arabicPeriod"/>
            </a:pPr>
            <a:r>
              <a:rPr lang="en-US" b="1" dirty="0" smtClean="0"/>
              <a:t>Politics</a:t>
            </a:r>
            <a:r>
              <a:rPr lang="en-US" dirty="0" smtClean="0"/>
              <a:t>:  Back to extremism rather than centralism</a:t>
            </a:r>
          </a:p>
          <a:p>
            <a:pPr marL="342900" indent="-342900">
              <a:buFont typeface="+mj-lt"/>
              <a:buAutoNum type="arabicPeriod"/>
            </a:pPr>
            <a:r>
              <a:rPr lang="en-US" b="1" dirty="0" smtClean="0"/>
              <a:t>Economics</a:t>
            </a:r>
            <a:r>
              <a:rPr lang="en-US" dirty="0" smtClean="0"/>
              <a:t>:  Return of inflation</a:t>
            </a:r>
          </a:p>
          <a:p>
            <a:pPr marL="342900" indent="-342900">
              <a:buFont typeface="+mj-lt"/>
              <a:buAutoNum type="arabicPeriod"/>
            </a:pPr>
            <a:r>
              <a:rPr lang="en-US" b="1" dirty="0" smtClean="0"/>
              <a:t>Demographics</a:t>
            </a:r>
            <a:r>
              <a:rPr lang="en-US" dirty="0" smtClean="0"/>
              <a:t>:  </a:t>
            </a:r>
            <a:r>
              <a:rPr lang="en-US" dirty="0" err="1" smtClean="0"/>
              <a:t>Heterogenous</a:t>
            </a:r>
            <a:r>
              <a:rPr lang="en-US" dirty="0" smtClean="0"/>
              <a:t> is back goodbye middle class homogenous consumption</a:t>
            </a:r>
          </a:p>
          <a:p>
            <a:pPr marL="342900" indent="-342900">
              <a:buFont typeface="+mj-lt"/>
              <a:buAutoNum type="arabicPeriod"/>
            </a:pPr>
            <a:r>
              <a:rPr lang="en-US" b="1" dirty="0" smtClean="0"/>
              <a:t>Urban</a:t>
            </a:r>
            <a:r>
              <a:rPr lang="en-US" dirty="0" smtClean="0"/>
              <a:t>: Population overload and population decline – urban v rural</a:t>
            </a:r>
          </a:p>
          <a:p>
            <a:pPr marL="342900" indent="-342900">
              <a:buFont typeface="+mj-lt"/>
              <a:buAutoNum type="arabicPeriod"/>
            </a:pPr>
            <a:r>
              <a:rPr lang="en-US" b="1" dirty="0" smtClean="0"/>
              <a:t>Ownership</a:t>
            </a:r>
            <a:r>
              <a:rPr lang="en-US" dirty="0" smtClean="0"/>
              <a:t>: The death of assets (the gig economy, generation rent, </a:t>
            </a:r>
            <a:r>
              <a:rPr lang="en-US" dirty="0" err="1" smtClean="0"/>
              <a:t>etc</a:t>
            </a:r>
            <a:r>
              <a:rPr lang="en-US" dirty="0" smtClean="0"/>
              <a:t>), the rise of unpredictable shopping</a:t>
            </a:r>
          </a:p>
          <a:p>
            <a:pPr marL="342900" indent="-342900">
              <a:buFont typeface="+mj-lt"/>
              <a:buAutoNum type="arabicPeriod"/>
            </a:pPr>
            <a:endParaRPr lang="en-US" dirty="0"/>
          </a:p>
        </p:txBody>
      </p:sp>
      <p:sp>
        <p:nvSpPr>
          <p:cNvPr id="7" name="Content Placeholder 6"/>
          <p:cNvSpPr>
            <a:spLocks noGrp="1"/>
          </p:cNvSpPr>
          <p:nvPr>
            <p:ph sz="half" idx="2"/>
          </p:nvPr>
        </p:nvSpPr>
        <p:spPr/>
        <p:txBody>
          <a:bodyPr/>
          <a:lstStyle/>
          <a:p>
            <a:pPr marL="0" indent="0">
              <a:buNone/>
            </a:pPr>
            <a:r>
              <a:rPr lang="en-US" b="1" dirty="0">
                <a:solidFill>
                  <a:schemeClr val="accent3">
                    <a:lumMod val="50000"/>
                  </a:schemeClr>
                </a:solidFill>
              </a:rPr>
              <a:t>Megatrends for </a:t>
            </a:r>
            <a:r>
              <a:rPr lang="en-US" b="1" dirty="0" smtClean="0">
                <a:solidFill>
                  <a:schemeClr val="accent3">
                    <a:lumMod val="50000"/>
                  </a:schemeClr>
                </a:solidFill>
              </a:rPr>
              <a:t>Retailers</a:t>
            </a:r>
            <a:endParaRPr lang="en-US" b="1" dirty="0">
              <a:solidFill>
                <a:schemeClr val="accent3">
                  <a:lumMod val="50000"/>
                </a:schemeClr>
              </a:solidFill>
            </a:endParaRPr>
          </a:p>
          <a:p>
            <a:pPr marL="342900" indent="-342900">
              <a:buFont typeface="+mj-lt"/>
              <a:buAutoNum type="arabicPeriod"/>
            </a:pPr>
            <a:r>
              <a:rPr lang="en-US" b="1" dirty="0"/>
              <a:t>Profitability</a:t>
            </a:r>
            <a:r>
              <a:rPr lang="en-US" dirty="0"/>
              <a:t>: Retailers selling B2B services, exiting businesses, focusing on supply-chain</a:t>
            </a:r>
          </a:p>
          <a:p>
            <a:pPr marL="342900" indent="-342900">
              <a:buFont typeface="+mj-lt"/>
              <a:buAutoNum type="arabicPeriod"/>
            </a:pPr>
            <a:r>
              <a:rPr lang="en-US" b="1" dirty="0"/>
              <a:t>Buying Power</a:t>
            </a:r>
            <a:r>
              <a:rPr lang="en-US" dirty="0"/>
              <a:t>:  Rise of global retailer purchasing alliances</a:t>
            </a:r>
          </a:p>
          <a:p>
            <a:pPr marL="342900" indent="-342900">
              <a:buFont typeface="+mj-lt"/>
              <a:buAutoNum type="arabicPeriod"/>
            </a:pPr>
            <a:r>
              <a:rPr lang="en-US" b="1" dirty="0"/>
              <a:t>Agile Retailing:  </a:t>
            </a:r>
            <a:r>
              <a:rPr lang="en-US" dirty="0"/>
              <a:t>Move to agile and local retail</a:t>
            </a:r>
          </a:p>
          <a:p>
            <a:pPr marL="342900" indent="-342900">
              <a:buFont typeface="+mj-lt"/>
              <a:buAutoNum type="arabicPeriod"/>
            </a:pPr>
            <a:r>
              <a:rPr lang="en-US" b="1" dirty="0"/>
              <a:t>Partnering</a:t>
            </a:r>
            <a:r>
              <a:rPr lang="en-US" dirty="0"/>
              <a:t>: Alliances and supply-chain partnerships</a:t>
            </a:r>
          </a:p>
          <a:p>
            <a:pPr marL="342900" indent="-342900">
              <a:buFont typeface="+mj-lt"/>
              <a:buAutoNum type="arabicPeriod"/>
            </a:pPr>
            <a:r>
              <a:rPr lang="en-US" b="1" dirty="0"/>
              <a:t>AI / Robots</a:t>
            </a:r>
            <a:r>
              <a:rPr lang="en-US" dirty="0"/>
              <a:t>:  Move to new tech in retail</a:t>
            </a:r>
          </a:p>
        </p:txBody>
      </p:sp>
      <p:sp>
        <p:nvSpPr>
          <p:cNvPr id="10" name="Content Placeholder 9"/>
          <p:cNvSpPr>
            <a:spLocks noGrp="1"/>
          </p:cNvSpPr>
          <p:nvPr>
            <p:ph sz="half" idx="15"/>
          </p:nvPr>
        </p:nvSpPr>
        <p:spPr/>
        <p:txBody>
          <a:bodyPr/>
          <a:lstStyle/>
          <a:p>
            <a:pPr marL="0" indent="0">
              <a:buNone/>
            </a:pPr>
            <a:r>
              <a:rPr lang="en-US" b="1" dirty="0" smtClean="0">
                <a:solidFill>
                  <a:schemeClr val="accent5">
                    <a:lumMod val="75000"/>
                  </a:schemeClr>
                </a:solidFill>
              </a:rPr>
              <a:t>Changes in Suppliers</a:t>
            </a:r>
          </a:p>
          <a:p>
            <a:pPr marL="342900" indent="-342900">
              <a:buFont typeface="+mj-lt"/>
              <a:buAutoNum type="arabicPeriod"/>
            </a:pPr>
            <a:r>
              <a:rPr lang="en-US" b="1" dirty="0"/>
              <a:t>Channels</a:t>
            </a:r>
            <a:r>
              <a:rPr lang="en-US" dirty="0"/>
              <a:t>: Managing channel blurring</a:t>
            </a:r>
          </a:p>
          <a:p>
            <a:pPr marL="342900" indent="-342900">
              <a:buFont typeface="+mj-lt"/>
              <a:buAutoNum type="arabicPeriod"/>
            </a:pPr>
            <a:r>
              <a:rPr lang="en-US" b="1" dirty="0"/>
              <a:t>Placement: </a:t>
            </a:r>
            <a:r>
              <a:rPr lang="en-US" dirty="0"/>
              <a:t>Understanding how stores change with Phygital shoppers and new services</a:t>
            </a:r>
          </a:p>
          <a:p>
            <a:pPr marL="342900" indent="-342900">
              <a:buFont typeface="+mj-lt"/>
              <a:buAutoNum type="arabicPeriod"/>
            </a:pPr>
            <a:r>
              <a:rPr lang="en-US" b="1" dirty="0"/>
              <a:t>Space: </a:t>
            </a:r>
            <a:r>
              <a:rPr lang="en-US" dirty="0"/>
              <a:t>Doing more with less space</a:t>
            </a:r>
          </a:p>
          <a:p>
            <a:pPr marL="342900" indent="-342900">
              <a:buFont typeface="+mj-lt"/>
              <a:buAutoNum type="arabicPeriod"/>
            </a:pPr>
            <a:r>
              <a:rPr lang="en-US" b="1" dirty="0"/>
              <a:t>Communication</a:t>
            </a:r>
            <a:r>
              <a:rPr lang="en-US" dirty="0"/>
              <a:t>: Aligning to shopper objectives and not consumer/brand</a:t>
            </a:r>
          </a:p>
          <a:p>
            <a:pPr marL="342900" indent="-342900">
              <a:buFont typeface="+mj-lt"/>
              <a:buAutoNum type="arabicPeriod"/>
            </a:pPr>
            <a:r>
              <a:rPr lang="en-US" b="1" dirty="0"/>
              <a:t>SPEED &amp; Forecasting</a:t>
            </a:r>
            <a:r>
              <a:rPr lang="en-US" dirty="0"/>
              <a:t>. Fast and ‘good enough’ rather than slow and ‘perfect’</a:t>
            </a:r>
          </a:p>
        </p:txBody>
      </p:sp>
      <p:sp>
        <p:nvSpPr>
          <p:cNvPr id="11" name="Content Placeholder 10"/>
          <p:cNvSpPr>
            <a:spLocks noGrp="1"/>
          </p:cNvSpPr>
          <p:nvPr>
            <p:ph sz="half" idx="16"/>
          </p:nvPr>
        </p:nvSpPr>
        <p:spPr/>
        <p:txBody>
          <a:bodyPr/>
          <a:lstStyle/>
          <a:p>
            <a:pPr marL="0" indent="0">
              <a:buNone/>
            </a:pPr>
            <a:r>
              <a:rPr lang="en-US" b="1" dirty="0" smtClean="0">
                <a:solidFill>
                  <a:schemeClr val="accent6">
                    <a:lumMod val="75000"/>
                  </a:schemeClr>
                </a:solidFill>
              </a:rPr>
              <a:t>Winning in Central Europe / CZ</a:t>
            </a:r>
          </a:p>
          <a:p>
            <a:pPr marL="342900" indent="-342900">
              <a:buFont typeface="+mj-lt"/>
              <a:buAutoNum type="arabicPeriod"/>
            </a:pPr>
            <a:r>
              <a:rPr lang="en-US" b="1" dirty="0"/>
              <a:t>Pricing Corridors:  </a:t>
            </a:r>
            <a:r>
              <a:rPr lang="en-US" dirty="0"/>
              <a:t>Getting CZ pricing right matters for all of Central Europe and Europe</a:t>
            </a:r>
            <a:endParaRPr lang="en-US" b="1" dirty="0"/>
          </a:p>
          <a:p>
            <a:pPr marL="342900" indent="-342900">
              <a:buFont typeface="+mj-lt"/>
              <a:buAutoNum type="arabicPeriod"/>
            </a:pPr>
            <a:r>
              <a:rPr lang="en-US" b="1" dirty="0"/>
              <a:t>Discounter Strength:  </a:t>
            </a:r>
            <a:r>
              <a:rPr lang="en-US" dirty="0"/>
              <a:t>Working against discounters not an option</a:t>
            </a:r>
            <a:endParaRPr lang="en-US" b="1" dirty="0"/>
          </a:p>
          <a:p>
            <a:pPr marL="342900" indent="-342900">
              <a:buFont typeface="+mj-lt"/>
              <a:buAutoNum type="arabicPeriod"/>
            </a:pPr>
            <a:r>
              <a:rPr lang="en-US" b="1" dirty="0"/>
              <a:t>Demographic/Shopper – high frequency trip missions with Phygital pre-shop:  </a:t>
            </a:r>
            <a:r>
              <a:rPr lang="en-US" dirty="0"/>
              <a:t>Traffic is the currency of success</a:t>
            </a:r>
            <a:endParaRPr lang="en-US" b="1" dirty="0"/>
          </a:p>
          <a:p>
            <a:pPr marL="342900" indent="-342900">
              <a:buFont typeface="+mj-lt"/>
              <a:buAutoNum type="arabicPeriod"/>
            </a:pPr>
            <a:r>
              <a:rPr lang="en-US" b="1" dirty="0"/>
              <a:t>Localization:  </a:t>
            </a:r>
            <a:r>
              <a:rPr lang="en-US" dirty="0"/>
              <a:t>Finding communication that works</a:t>
            </a:r>
            <a:endParaRPr lang="en-US" b="1" dirty="0"/>
          </a:p>
          <a:p>
            <a:pPr marL="342900" indent="-342900">
              <a:buFont typeface="+mj-lt"/>
              <a:buAutoNum type="arabicPeriod"/>
            </a:pPr>
            <a:r>
              <a:rPr lang="en-US" b="1" dirty="0"/>
              <a:t>Rapid Delivery / Proximity / Ultrafresh:  </a:t>
            </a:r>
            <a:r>
              <a:rPr lang="en-US" dirty="0"/>
              <a:t>Partnering and </a:t>
            </a:r>
            <a:r>
              <a:rPr lang="en-US" dirty="0" smtClean="0"/>
              <a:t>agile</a:t>
            </a:r>
            <a:endParaRPr lang="en-US" b="1" dirty="0"/>
          </a:p>
        </p:txBody>
      </p:sp>
      <p:sp>
        <p:nvSpPr>
          <p:cNvPr id="9" name="Text Placeholder 8"/>
          <p:cNvSpPr>
            <a:spLocks noGrp="1"/>
          </p:cNvSpPr>
          <p:nvPr>
            <p:ph type="body" sz="quarter" idx="14"/>
          </p:nvPr>
        </p:nvSpPr>
        <p:spPr/>
        <p:txBody>
          <a:bodyPr/>
          <a:lstStyle/>
          <a:p>
            <a:endParaRPr lang="en-US"/>
          </a:p>
        </p:txBody>
      </p:sp>
      <p:sp>
        <p:nvSpPr>
          <p:cNvPr id="12" name="Rectangle 11"/>
          <p:cNvSpPr/>
          <p:nvPr/>
        </p:nvSpPr>
        <p:spPr>
          <a:xfrm>
            <a:off x="6096000" y="1518330"/>
            <a:ext cx="5917809"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8191" y="1518330"/>
            <a:ext cx="2912523"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2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6"/>
          <p:cNvGraphicFramePr>
            <a:graphicFrameLocks/>
          </p:cNvGraphicFramePr>
          <p:nvPr>
            <p:extLst>
              <p:ext uri="{D42A27DB-BD31-4B8C-83A1-F6EECF244321}">
                <p14:modId xmlns:p14="http://schemas.microsoft.com/office/powerpoint/2010/main" val="1863515384"/>
              </p:ext>
            </p:extLst>
          </p:nvPr>
        </p:nvGraphicFramePr>
        <p:xfrm>
          <a:off x="6950073" y="1794968"/>
          <a:ext cx="4876800" cy="4264538"/>
        </p:xfrm>
        <a:graphic>
          <a:graphicData uri="http://schemas.openxmlformats.org/drawingml/2006/table">
            <a:tbl>
              <a:tblPr firstRow="1" bandRow="1"/>
              <a:tblGrid>
                <a:gridCol w="2190951"/>
                <a:gridCol w="2685849"/>
              </a:tblGrid>
              <a:tr h="40983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defTabSz="457200" rtl="0" eaLnBrk="1" latinLnBrk="0" hangingPunct="1"/>
                      <a:endParaRPr lang="en-GB" sz="1400" b="1" kern="1200" dirty="0">
                        <a:solidFill>
                          <a:schemeClr val="lt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defTabSz="457200" rtl="0" eaLnBrk="1" latinLnBrk="0" hangingPunct="1"/>
                      <a:r>
                        <a:rPr lang="en-GB" sz="1400" b="0" kern="1200" dirty="0" smtClean="0">
                          <a:solidFill>
                            <a:schemeClr val="lt1"/>
                          </a:solidFill>
                          <a:latin typeface="+mn-lt"/>
                          <a:ea typeface="+mn-ea"/>
                          <a:cs typeface="+mn-cs"/>
                        </a:rPr>
                        <a:t>Disposal</a:t>
                      </a:r>
                      <a:r>
                        <a:rPr lang="en-GB" sz="1400" b="0" kern="1200" baseline="0" dirty="0" smtClean="0">
                          <a:solidFill>
                            <a:schemeClr val="lt1"/>
                          </a:solidFill>
                          <a:latin typeface="+mn-lt"/>
                          <a:ea typeface="+mn-ea"/>
                          <a:cs typeface="+mn-cs"/>
                        </a:rPr>
                        <a:t> </a:t>
                      </a:r>
                      <a:r>
                        <a:rPr lang="en-GB" sz="1400" b="0" kern="1200" dirty="0" smtClean="0">
                          <a:solidFill>
                            <a:schemeClr val="bg1"/>
                          </a:solidFill>
                          <a:latin typeface="+mn-lt"/>
                          <a:ea typeface="+mn-ea"/>
                          <a:cs typeface="+mn-cs"/>
                        </a:rPr>
                        <a:t>Value/ (Estimates)</a:t>
                      </a:r>
                      <a:endParaRPr lang="en-GB" sz="1400" b="0" kern="1200" dirty="0">
                        <a:solidFill>
                          <a:schemeClr val="bg1"/>
                        </a:solidFill>
                        <a:latin typeface="+mn-lt"/>
                        <a:ea typeface="+mn-ea"/>
                        <a:cs typeface="+mn-cs"/>
                      </a:endParaRPr>
                    </a:p>
                  </a:txBody>
                  <a:tcPr marL="45720" marR="4572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F2F2F2">
                        <a:lumMod val="25000"/>
                      </a:srgbClr>
                    </a:solidFill>
                  </a:tcPr>
                </a:tc>
              </a:tr>
              <a:tr h="4373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smtClean="0"/>
                    </a:p>
                    <a:p>
                      <a:endParaRPr lang="en-GB" sz="12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600" b="1" baseline="0" dirty="0" smtClean="0">
                          <a:solidFill>
                            <a:schemeClr val="tx1"/>
                          </a:solidFill>
                        </a:rPr>
                        <a:t>£</a:t>
                      </a:r>
                      <a:r>
                        <a:rPr lang="en-GB" sz="1600" b="1" dirty="0" smtClean="0">
                          <a:solidFill>
                            <a:schemeClr val="tx1"/>
                          </a:solidFill>
                        </a:rPr>
                        <a:t>4.2 bn</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373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smtClean="0"/>
                    </a:p>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600" b="1" baseline="0" dirty="0" smtClean="0">
                          <a:solidFill>
                            <a:schemeClr val="tx1"/>
                          </a:solidFill>
                        </a:rPr>
                        <a:t>£30 mn</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3738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smtClean="0"/>
                    </a:p>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600" b="1" baseline="0" dirty="0" smtClean="0">
                          <a:solidFill>
                            <a:schemeClr val="tx1"/>
                          </a:solidFill>
                        </a:rPr>
                        <a:t>£25 mn</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dirty="0" smtClean="0">
                          <a:solidFill>
                            <a:schemeClr val="tx1"/>
                          </a:solidFill>
                        </a:rPr>
                        <a:t>£5 mn</a:t>
                      </a: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600" b="1" dirty="0" smtClean="0">
                          <a:solidFill>
                            <a:schemeClr val="tx1"/>
                          </a:solidFill>
                        </a:rPr>
                        <a:t>£217</a:t>
                      </a:r>
                      <a:r>
                        <a:rPr lang="en-GB" sz="1600" b="1" baseline="0" dirty="0" smtClean="0">
                          <a:solidFill>
                            <a:schemeClr val="tx1"/>
                          </a:solidFill>
                        </a:rPr>
                        <a:t> mn</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600" b="1" dirty="0" smtClean="0">
                          <a:solidFill>
                            <a:schemeClr val="tx1"/>
                          </a:solidFill>
                        </a:rPr>
                        <a:t>N/A</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baseline="0" dirty="0" smtClean="0">
                          <a:solidFill>
                            <a:schemeClr val="tx1"/>
                          </a:solidFill>
                        </a:rPr>
                        <a:t>~ £1.5-£2 bn **</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FFFF0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baseline="0" dirty="0" smtClean="0">
                          <a:solidFill>
                            <a:schemeClr val="tx1"/>
                          </a:solidFill>
                        </a:rPr>
                        <a:t>~ £2.8-£3.2 bn **</a:t>
                      </a:r>
                      <a:endParaRPr lang="en-GB" sz="1600" b="1" dirty="0" smtClean="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FFFF00">
                        <a:alpha val="50000"/>
                      </a:srgbClr>
                    </a:solidFill>
                  </a:tcPr>
                </a:tc>
              </a:tr>
              <a:tr h="4138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GB"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baseline="0" dirty="0" smtClean="0">
                          <a:solidFill>
                            <a:schemeClr val="tx1"/>
                          </a:solidFill>
                        </a:rPr>
                        <a:t>~ £1.5-£2 bn **</a:t>
                      </a:r>
                      <a:endParaRPr lang="en-GB" sz="1600" b="1" dirty="0">
                        <a:solidFill>
                          <a:schemeClr val="tx1"/>
                        </a:solidFill>
                      </a:endParaRPr>
                    </a:p>
                  </a:txBody>
                  <a:tcPr marL="45720" marR="4572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solidFill>
                      <a:srgbClr val="FFFF00">
                        <a:alpha val="50000"/>
                      </a:srgbClr>
                    </a:solidFill>
                  </a:tcPr>
                </a:tc>
              </a:tr>
            </a:tbl>
          </a:graphicData>
        </a:graphic>
      </p:graphicFrame>
      <p:pic>
        <p:nvPicPr>
          <p:cNvPr id="26" name="Picture 14" descr="https://upload.wikimedia.org/wikipedia/en/thumb/9/9c/Poland_map_flag.svg/512px-Poland_map_flag.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72" y="5743053"/>
            <a:ext cx="411540" cy="292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p:nvPr>
        </p:nvSpPr>
        <p:spPr/>
        <p:txBody>
          <a:bodyPr/>
          <a:lstStyle/>
          <a:p>
            <a:r>
              <a:rPr lang="en-GB" dirty="0" smtClean="0"/>
              <a:t>Europe’s Leading Retailers Facing Profit Crunch – Results in New Economics</a:t>
            </a:r>
            <a:endParaRPr lang="en-GB" dirty="0"/>
          </a:p>
        </p:txBody>
      </p:sp>
      <p:sp>
        <p:nvSpPr>
          <p:cNvPr id="5" name="Text Placeholder 4"/>
          <p:cNvSpPr>
            <a:spLocks noGrp="1"/>
          </p:cNvSpPr>
          <p:nvPr>
            <p:ph type="body" sz="quarter" idx="14"/>
          </p:nvPr>
        </p:nvSpPr>
        <p:spPr/>
        <p:txBody>
          <a:bodyPr/>
          <a:lstStyle/>
          <a:p>
            <a:r>
              <a:rPr lang="en-GB" dirty="0" smtClean="0"/>
              <a:t>Source: Tesco Plc. </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17</a:t>
            </a:fld>
            <a:endParaRPr lang="en-US" dirty="0"/>
          </a:p>
        </p:txBody>
      </p:sp>
      <p:graphicFrame>
        <p:nvGraphicFramePr>
          <p:cNvPr id="13" name="Content Placeholder 6"/>
          <p:cNvGraphicFramePr>
            <a:graphicFrameLocks/>
          </p:cNvGraphicFramePr>
          <p:nvPr>
            <p:extLst>
              <p:ext uri="{D42A27DB-BD31-4B8C-83A1-F6EECF244321}">
                <p14:modId xmlns:p14="http://schemas.microsoft.com/office/powerpoint/2010/main" val="4078859089"/>
              </p:ext>
            </p:extLst>
          </p:nvPr>
        </p:nvGraphicFramePr>
        <p:xfrm>
          <a:off x="281081" y="1466963"/>
          <a:ext cx="6090959" cy="455596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6873872" y="6248856"/>
            <a:ext cx="2604816" cy="153888"/>
          </a:xfrm>
          <a:prstGeom prst="rect">
            <a:avLst/>
          </a:prstGeom>
          <a:noFill/>
        </p:spPr>
        <p:txBody>
          <a:bodyPr wrap="square" lIns="0" tIns="0" rIns="0" bIns="0" rtlCol="0">
            <a:spAutoFit/>
          </a:bodyPr>
          <a:lstStyle/>
          <a:p>
            <a:r>
              <a:rPr lang="en-GB" sz="1000" i="1" dirty="0" smtClean="0"/>
              <a:t>** Possible sales </a:t>
            </a:r>
            <a:endParaRPr lang="en-GB" sz="1000" i="1" dirty="0"/>
          </a:p>
        </p:txBody>
      </p:sp>
      <p:pic>
        <p:nvPicPr>
          <p:cNvPr id="1026" name="Picture 2" descr="Image result for tesco logo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917" y="1510285"/>
            <a:ext cx="845857" cy="2238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http://www.adfmedia.org/files/HungaryFlagMa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1072" y="5760317"/>
            <a:ext cx="551605" cy="2503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7718" y="5766747"/>
            <a:ext cx="569327" cy="24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1" descr="https://upload.wikimedia.org/wikipedia/en/3/31/Slovakia-stub-ma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6472" y="5733360"/>
            <a:ext cx="473342" cy="263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exploringkorea.com/wp-content/uploads/2011/06/homeplus-tesco-300x205.jpg"/>
          <p:cNvPicPr>
            <a:picLocks noChangeAspect="1" noChangeArrowheads="1"/>
          </p:cNvPicPr>
          <p:nvPr/>
        </p:nvPicPr>
        <p:blipFill rotWithShape="1">
          <a:blip r:embed="rId8">
            <a:extLst>
              <a:ext uri="{28A0092B-C50C-407E-A947-70E740481C1C}">
                <a14:useLocalDpi xmlns:a14="http://schemas.microsoft.com/office/drawing/2010/main" val="0"/>
              </a:ext>
            </a:extLst>
          </a:blip>
          <a:srcRect l="7117" t="22970" r="6857" b="23511"/>
          <a:stretch/>
        </p:blipFill>
        <p:spPr bwMode="auto">
          <a:xfrm>
            <a:off x="7179972" y="2249269"/>
            <a:ext cx="1763623" cy="3598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i.emlaktasondakika.com/Files/NewsImages2/2012/09/01/466x255/d4a70747-9a20-4d0e-b90f-e3f40a1691d7.jpg"/>
          <p:cNvPicPr>
            <a:picLocks noChangeAspect="1" noChangeArrowheads="1"/>
          </p:cNvPicPr>
          <p:nvPr/>
        </p:nvPicPr>
        <p:blipFill rotWithShape="1">
          <a:blip r:embed="rId9">
            <a:extLst>
              <a:ext uri="{28A0092B-C50C-407E-A947-70E740481C1C}">
                <a14:useLocalDpi xmlns:a14="http://schemas.microsoft.com/office/drawing/2010/main" val="0"/>
              </a:ext>
            </a:extLst>
          </a:blip>
          <a:srcRect l="25657" t="13749" r="19764" b="10468"/>
          <a:stretch/>
        </p:blipFill>
        <p:spPr bwMode="auto">
          <a:xfrm>
            <a:off x="7422865" y="2721582"/>
            <a:ext cx="1246257" cy="3591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www.dunnhumby.com/sites/all/themes/dunnhumby/images/logos/charcoal.png"/>
          <p:cNvPicPr>
            <a:picLocks noChangeAspect="1" noChangeArrowheads="1"/>
          </p:cNvPicPr>
          <p:nvPr/>
        </p:nvPicPr>
        <p:blipFill rotWithShape="1">
          <a:blip r:embed="rId10">
            <a:extLst>
              <a:ext uri="{28A0092B-C50C-407E-A947-70E740481C1C}">
                <a14:useLocalDpi xmlns:a14="http://schemas.microsoft.com/office/drawing/2010/main" val="0"/>
              </a:ext>
            </a:extLst>
          </a:blip>
          <a:srcRect l="9517" t="23720" r="9028" b="19069"/>
          <a:stretch/>
        </p:blipFill>
        <p:spPr bwMode="auto">
          <a:xfrm>
            <a:off x="7149047" y="4894376"/>
            <a:ext cx="1761121" cy="3228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news.blinkbox.com/wp-content/uploads/2012/10/blinkbox-from-Tesco-lozenge.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786" t="26553" r="8994" b="26694"/>
          <a:stretch/>
        </p:blipFill>
        <p:spPr bwMode="auto">
          <a:xfrm>
            <a:off x="8048791" y="3147067"/>
            <a:ext cx="1028951" cy="4202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s://pbs.twimg.com/profile_images/1995031053/Screen_Shot_2012-03-30_at_21.32.57_400x40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191" t="4987" r="5095" b="2921"/>
          <a:stretch/>
        </p:blipFill>
        <p:spPr bwMode="auto">
          <a:xfrm>
            <a:off x="7036715" y="3159261"/>
            <a:ext cx="973976" cy="3723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http://www.instantcompare.co.uk/wp-content/uploads/2014/04/blinkbox-music.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9226" t="20568" r="16982" b="12652"/>
          <a:stretch/>
        </p:blipFill>
        <p:spPr bwMode="auto">
          <a:xfrm>
            <a:off x="7559005" y="3599760"/>
            <a:ext cx="977607" cy="3478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18552" y="5290803"/>
            <a:ext cx="732715" cy="34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9" descr="https://www.mvnodynamics.com/wp-content/uploads/2013/07/Flag_map_of_Malaysia-ft.png"/>
          <p:cNvPicPr>
            <a:picLocks noChangeAspect="1" noChangeArrowheads="1"/>
          </p:cNvPicPr>
          <p:nvPr/>
        </p:nvPicPr>
        <p:blipFill rotWithShape="1">
          <a:blip r:embed="rId15">
            <a:extLst>
              <a:ext uri="{28A0092B-C50C-407E-A947-70E740481C1C}">
                <a14:useLocalDpi xmlns:a14="http://schemas.microsoft.com/office/drawing/2010/main" val="0"/>
              </a:ext>
            </a:extLst>
          </a:blip>
          <a:srcRect l="9594" t="25113" r="7700" b="26300"/>
          <a:stretch/>
        </p:blipFill>
        <p:spPr bwMode="auto">
          <a:xfrm>
            <a:off x="7939348" y="5276160"/>
            <a:ext cx="1082012" cy="35426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www.dobbies.com/images/dobbies-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4910" y="4013974"/>
            <a:ext cx="1153746" cy="3477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harrisandhoole.co.uk/images/hh_logo_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91575" y="4480905"/>
            <a:ext cx="1125297" cy="2605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hops.lsimages.co.uk/giraffe.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8761" t="18222" r="7420" b="20881"/>
          <a:stretch/>
        </p:blipFill>
        <p:spPr bwMode="auto">
          <a:xfrm>
            <a:off x="8074433" y="4430248"/>
            <a:ext cx="844723" cy="3577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Profitability</a:t>
            </a:r>
            <a:endParaRPr lang="en-US" dirty="0"/>
          </a:p>
        </p:txBody>
      </p:sp>
    </p:spTree>
    <p:extLst>
      <p:ext uri="{BB962C8B-B14F-4D97-AF65-F5344CB8AC3E}">
        <p14:creationId xmlns:p14="http://schemas.microsoft.com/office/powerpoint/2010/main" val="274090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Buying Power via M&amp;A, Franchising, Buying Alliances </a:t>
            </a:r>
            <a:endParaRPr lang="en-GB" dirty="0"/>
          </a:p>
        </p:txBody>
      </p:sp>
      <p:sp>
        <p:nvSpPr>
          <p:cNvPr id="3" name="Text Placeholder 2"/>
          <p:cNvSpPr>
            <a:spLocks noGrp="1"/>
          </p:cNvSpPr>
          <p:nvPr>
            <p:ph type="body" sz="quarter" idx="13"/>
          </p:nvPr>
        </p:nvSpPr>
        <p:spPr>
          <a:xfrm>
            <a:off x="381000" y="924702"/>
            <a:ext cx="11702066" cy="404369"/>
          </a:xfrm>
        </p:spPr>
        <p:txBody>
          <a:bodyPr/>
          <a:lstStyle/>
          <a:p>
            <a:r>
              <a:rPr lang="en-GB" dirty="0" smtClean="0"/>
              <a:t>Challenges Range from Tougher Negotiations &amp; Pricing Exposure, To Need of Ramping-up Internal Competencies  </a:t>
            </a:r>
            <a:endParaRPr lang="en-GB" dirty="0"/>
          </a:p>
        </p:txBody>
      </p:sp>
      <p:sp>
        <p:nvSpPr>
          <p:cNvPr id="5" name="Text Placeholder 4"/>
          <p:cNvSpPr>
            <a:spLocks noGrp="1"/>
          </p:cNvSpPr>
          <p:nvPr>
            <p:ph type="body" sz="quarter" idx="14"/>
          </p:nvPr>
        </p:nvSpPr>
        <p:spPr/>
        <p:txBody>
          <a:bodyPr/>
          <a:lstStyle/>
          <a:p>
            <a:r>
              <a:rPr lang="en-GB" dirty="0" smtClean="0"/>
              <a:t>Source: Kantar Retail analysis</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18</a:t>
            </a:fld>
            <a:endParaRPr lang="en-US" dirty="0"/>
          </a:p>
        </p:txBody>
      </p:sp>
      <p:sp>
        <p:nvSpPr>
          <p:cNvPr id="7" name="Rectangle 6"/>
          <p:cNvSpPr/>
          <p:nvPr/>
        </p:nvSpPr>
        <p:spPr>
          <a:xfrm>
            <a:off x="381000" y="1532368"/>
            <a:ext cx="2752732" cy="4490922"/>
          </a:xfrm>
          <a:prstGeom prst="rect">
            <a:avLst/>
          </a:prstGeom>
          <a:solidFill>
            <a:srgbClr val="24338A">
              <a:lumMod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sp>
        <p:nvSpPr>
          <p:cNvPr id="8" name="Rectangle 7"/>
          <p:cNvSpPr/>
          <p:nvPr/>
        </p:nvSpPr>
        <p:spPr>
          <a:xfrm>
            <a:off x="3364112" y="1532368"/>
            <a:ext cx="2752732" cy="4490922"/>
          </a:xfrm>
          <a:prstGeom prst="rect">
            <a:avLst/>
          </a:prstGeom>
          <a:solidFill>
            <a:srgbClr val="8CC640">
              <a:lumMod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sp>
        <p:nvSpPr>
          <p:cNvPr id="9" name="Rectangle 8"/>
          <p:cNvSpPr/>
          <p:nvPr/>
        </p:nvSpPr>
        <p:spPr>
          <a:xfrm>
            <a:off x="6347224" y="1532368"/>
            <a:ext cx="2752732" cy="4490922"/>
          </a:xfrm>
          <a:prstGeom prst="rect">
            <a:avLst/>
          </a:prstGeom>
          <a:solidFill>
            <a:srgbClr val="FD9803"/>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sp>
        <p:nvSpPr>
          <p:cNvPr id="10" name="Rectangle 9"/>
          <p:cNvSpPr/>
          <p:nvPr/>
        </p:nvSpPr>
        <p:spPr>
          <a:xfrm>
            <a:off x="9330335" y="1532368"/>
            <a:ext cx="2752732" cy="4490922"/>
          </a:xfrm>
          <a:prstGeom prst="rect">
            <a:avLst/>
          </a:prstGeom>
          <a:solidFill>
            <a:srgbClr val="C00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sp>
        <p:nvSpPr>
          <p:cNvPr id="11" name="Content Placeholder 1"/>
          <p:cNvSpPr txBox="1">
            <a:spLocks/>
          </p:cNvSpPr>
          <p:nvPr/>
        </p:nvSpPr>
        <p:spPr>
          <a:xfrm>
            <a:off x="400742" y="1635640"/>
            <a:ext cx="2471233" cy="538720"/>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600" b="1" i="0" u="none" strike="noStrike" kern="1200" cap="none" spc="0" normalizeH="0" baseline="0" noProof="0" dirty="0" smtClean="0">
                <a:ln>
                  <a:noFill/>
                </a:ln>
                <a:solidFill>
                  <a:srgbClr val="FFFFFF"/>
                </a:solidFill>
                <a:effectLst/>
                <a:uLnTx/>
                <a:uFillTx/>
                <a:latin typeface="Arial"/>
                <a:ea typeface="+mn-ea"/>
                <a:cs typeface="+mn-cs"/>
              </a:rPr>
              <a:t>CONSOLIDATION of TRADITIONAL TRADE</a:t>
            </a:r>
          </a:p>
        </p:txBody>
      </p:sp>
      <p:sp>
        <p:nvSpPr>
          <p:cNvPr id="12" name="Content Placeholder 3"/>
          <p:cNvSpPr txBox="1">
            <a:spLocks/>
          </p:cNvSpPr>
          <p:nvPr/>
        </p:nvSpPr>
        <p:spPr>
          <a:xfrm>
            <a:off x="3415836" y="1605102"/>
            <a:ext cx="2647968" cy="53872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noProof="0" dirty="0" smtClean="0">
                <a:ln>
                  <a:noFill/>
                </a:ln>
                <a:solidFill>
                  <a:srgbClr val="FFFFFF"/>
                </a:solidFill>
                <a:effectLst/>
                <a:uLnTx/>
                <a:uFillTx/>
                <a:latin typeface="Arial"/>
                <a:ea typeface="+mn-ea"/>
                <a:cs typeface="+mn-cs"/>
              </a:rPr>
              <a:t>REGIONAL ALLIANCES and MERGERS</a:t>
            </a: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Content Placeholder 4"/>
          <p:cNvSpPr txBox="1">
            <a:spLocks/>
          </p:cNvSpPr>
          <p:nvPr/>
        </p:nvSpPr>
        <p:spPr>
          <a:xfrm>
            <a:off x="6517246" y="1631186"/>
            <a:ext cx="2071132" cy="53872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600" b="1" i="0" u="none" strike="noStrike" kern="1200" cap="none" spc="0" normalizeH="0" baseline="0" noProof="0" dirty="0" smtClean="0">
                <a:ln>
                  <a:noFill/>
                </a:ln>
                <a:solidFill>
                  <a:srgbClr val="FFFFFF"/>
                </a:solidFill>
                <a:effectLst/>
                <a:uLnTx/>
                <a:uFillTx/>
                <a:latin typeface="Arial"/>
                <a:ea typeface="+mn-ea"/>
                <a:cs typeface="+mn-cs"/>
              </a:rPr>
              <a:t>BUYING ALLIANCES </a:t>
            </a: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8" name="Picture 27"/>
          <p:cNvPicPr>
            <a:picLocks noChangeAspect="1"/>
          </p:cNvPicPr>
          <p:nvPr/>
        </p:nvPicPr>
        <p:blipFill>
          <a:blip r:embed="rId2"/>
          <a:stretch>
            <a:fillRect/>
          </a:stretch>
        </p:blipFill>
        <p:spPr>
          <a:xfrm>
            <a:off x="523752" y="3150122"/>
            <a:ext cx="2545313" cy="1140523"/>
          </a:xfrm>
          <a:prstGeom prst="rect">
            <a:avLst/>
          </a:prstGeom>
        </p:spPr>
      </p:pic>
      <p:sp>
        <p:nvSpPr>
          <p:cNvPr id="14" name="Rectangle 13"/>
          <p:cNvSpPr/>
          <p:nvPr/>
        </p:nvSpPr>
        <p:spPr>
          <a:xfrm>
            <a:off x="380999" y="4397215"/>
            <a:ext cx="2760737" cy="1426067"/>
          </a:xfrm>
          <a:prstGeom prst="rect">
            <a:avLst/>
          </a:prstGeom>
          <a:solidFill>
            <a:srgbClr val="717171">
              <a:lumMod val="85000"/>
              <a:lumOff val="15000"/>
              <a:alpha val="65000"/>
            </a:srgbClr>
          </a:solidFill>
          <a:ln w="12700" cap="flat" cmpd="sng" algn="ctr">
            <a:noFill/>
            <a:prstDash val="solid"/>
            <a:miter lim="800000"/>
          </a:ln>
          <a:effectLst/>
        </p:spPr>
        <p:txBody>
          <a:bodyPr wrap="square">
            <a:no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GB" sz="1600" b="0" i="1"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rPr>
              <a:t>Local stores enter franchise agreements to maximize their purchasing power.</a:t>
            </a:r>
            <a:r>
              <a:rPr kumimoji="0" lang="en-GB" sz="16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 </a:t>
            </a:r>
            <a:r>
              <a:rPr kumimoji="0" lang="en-GB" sz="14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E.g. Symbol groups in central Europe- </a:t>
            </a:r>
            <a:r>
              <a:rPr kumimoji="0" lang="en-GB" sz="1400" b="0" i="1" u="none" strike="noStrike" kern="0" cap="none" spc="0" normalizeH="0" noProof="0" dirty="0" err="1" smtClean="0">
                <a:ln>
                  <a:noFill/>
                </a:ln>
                <a:solidFill>
                  <a:srgbClr val="FFFFFF"/>
                </a:solidFill>
                <a:effectLst/>
                <a:uLnTx/>
                <a:uFillTx/>
                <a:latin typeface="Arial"/>
                <a:ea typeface="+mn-ea"/>
                <a:cs typeface="Arial" panose="020B0604020202020204" pitchFamily="34" charset="0"/>
              </a:rPr>
              <a:t>Eurocash</a:t>
            </a:r>
            <a:r>
              <a:rPr kumimoji="0" lang="en-GB" sz="14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 in Poland, CBA in </a:t>
            </a:r>
            <a:r>
              <a:rPr kumimoji="0" lang="en-GB" sz="1400" b="0" i="1" u="none" strike="noStrike" kern="0" cap="none" spc="0" normalizeH="0" noProof="0" dirty="0" err="1" smtClean="0">
                <a:ln>
                  <a:noFill/>
                </a:ln>
                <a:solidFill>
                  <a:srgbClr val="FFFFFF"/>
                </a:solidFill>
                <a:effectLst/>
                <a:uLnTx/>
                <a:uFillTx/>
                <a:latin typeface="Arial"/>
                <a:ea typeface="+mn-ea"/>
                <a:cs typeface="Arial" panose="020B0604020202020204" pitchFamily="34" charset="0"/>
              </a:rPr>
              <a:t>Hunary</a:t>
            </a:r>
            <a:r>
              <a:rPr kumimoji="0" lang="en-GB" sz="14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 Coop, Metro Franchising (Slovakia)</a:t>
            </a:r>
            <a:endParaRPr kumimoji="0" lang="en-GB" sz="1400" b="0" i="1"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sp>
        <p:nvSpPr>
          <p:cNvPr id="15" name="Rectangle 14"/>
          <p:cNvSpPr/>
          <p:nvPr/>
        </p:nvSpPr>
        <p:spPr>
          <a:xfrm>
            <a:off x="3374007" y="4013327"/>
            <a:ext cx="2697764" cy="1804007"/>
          </a:xfrm>
          <a:prstGeom prst="rect">
            <a:avLst/>
          </a:prstGeom>
          <a:solidFill>
            <a:srgbClr val="717171">
              <a:lumMod val="85000"/>
              <a:lumOff val="15000"/>
              <a:alpha val="65000"/>
            </a:srgbClr>
          </a:solidFill>
          <a:ln w="12700" cap="flat" cmpd="sng" algn="ctr">
            <a:noFill/>
            <a:prstDash val="solid"/>
            <a:miter lim="800000"/>
          </a:ln>
          <a:effectLst/>
        </p:spPr>
        <p:txBody>
          <a:bodyPr wrap="square">
            <a:noAutofit/>
          </a:bodyPr>
          <a:lstStyle/>
          <a:p>
            <a:pPr marL="0" marR="0" lvl="0" indent="0" defTabSz="914400" eaLnBrk="1" fontAlgn="auto" latinLnBrk="0" hangingPunct="1">
              <a:lnSpc>
                <a:spcPct val="85000"/>
              </a:lnSpc>
              <a:spcBef>
                <a:spcPts val="0"/>
              </a:spcBef>
              <a:spcAft>
                <a:spcPts val="0"/>
              </a:spcAft>
              <a:buClrTx/>
              <a:buSzTx/>
              <a:buFontTx/>
              <a:buNone/>
              <a:tabLst/>
              <a:defRPr/>
            </a:pPr>
            <a:r>
              <a:rPr lang="en-GB" sz="1600" i="1" kern="0" dirty="0">
                <a:solidFill>
                  <a:srgbClr val="FFFFFF"/>
                </a:solidFill>
                <a:latin typeface="Arial"/>
                <a:cs typeface="Arial" panose="020B0604020202020204" pitchFamily="34" charset="0"/>
              </a:rPr>
              <a:t>R</a:t>
            </a:r>
            <a:r>
              <a:rPr kumimoji="0" lang="en-GB" sz="1600" b="0" i="1" u="none" strike="noStrike" kern="0" cap="none" spc="0" normalizeH="0" baseline="0" noProof="0" dirty="0" smtClean="0">
                <a:ln>
                  <a:noFill/>
                </a:ln>
                <a:solidFill>
                  <a:srgbClr val="FFFFFF"/>
                </a:solidFill>
                <a:effectLst/>
                <a:uLnTx/>
                <a:uFillTx/>
                <a:latin typeface="Arial"/>
                <a:cs typeface="Arial" panose="020B0604020202020204" pitchFamily="34" charset="0"/>
              </a:rPr>
              <a:t>etailers expand through local or</a:t>
            </a:r>
            <a:r>
              <a:rPr kumimoji="0" lang="en-GB" sz="1600" b="0" i="1" u="none" strike="noStrike" kern="0" cap="none" spc="0" normalizeH="0" noProof="0" dirty="0" smtClean="0">
                <a:ln>
                  <a:noFill/>
                </a:ln>
                <a:solidFill>
                  <a:srgbClr val="FFFFFF"/>
                </a:solidFill>
                <a:effectLst/>
                <a:uLnTx/>
                <a:uFillTx/>
                <a:latin typeface="Arial"/>
                <a:cs typeface="Arial" panose="020B0604020202020204" pitchFamily="34" charset="0"/>
              </a:rPr>
              <a:t> regional M&amp;A to gain scale</a:t>
            </a:r>
            <a:r>
              <a:rPr lang="en-GB" sz="1600" i="1" kern="0" dirty="0">
                <a:solidFill>
                  <a:srgbClr val="FFFFFF"/>
                </a:solidFill>
                <a:latin typeface="Arial"/>
                <a:cs typeface="Arial" panose="020B0604020202020204" pitchFamily="34" charset="0"/>
              </a:rPr>
              <a:t> </a:t>
            </a:r>
            <a:r>
              <a:rPr lang="en-GB" sz="1600" i="1" kern="0" dirty="0" smtClean="0">
                <a:solidFill>
                  <a:srgbClr val="FFFFFF"/>
                </a:solidFill>
                <a:latin typeface="Arial"/>
                <a:cs typeface="Arial" panose="020B0604020202020204" pitchFamily="34" charset="0"/>
              </a:rPr>
              <a:t>or  remove competition. </a:t>
            </a:r>
            <a:r>
              <a:rPr lang="en-GB" sz="1400" i="1" kern="0" dirty="0" smtClean="0">
                <a:solidFill>
                  <a:srgbClr val="FFFFFF"/>
                </a:solidFill>
                <a:latin typeface="Arial"/>
                <a:cs typeface="Arial" panose="020B0604020202020204" pitchFamily="34" charset="0"/>
              </a:rPr>
              <a:t>E.g. Ahold-Delhaize merger (US, EU); Migros acquisition of Kipa (Turkey) </a:t>
            </a:r>
            <a:endParaRPr kumimoji="0" lang="en-GB" sz="1400" b="0" i="1" u="none" strike="noStrike" kern="0" cap="none" spc="0" normalizeH="0" baseline="0" noProof="0" dirty="0" smtClean="0">
              <a:ln>
                <a:noFill/>
              </a:ln>
              <a:solidFill>
                <a:srgbClr val="FFFFFF"/>
              </a:solidFill>
              <a:effectLst/>
              <a:uLnTx/>
              <a:uFillTx/>
              <a:latin typeface="Arial"/>
              <a:cs typeface="Arial" panose="020B0604020202020204" pitchFamily="34" charset="0"/>
            </a:endParaRPr>
          </a:p>
        </p:txBody>
      </p:sp>
      <p:sp>
        <p:nvSpPr>
          <p:cNvPr id="16" name="Rectangle 15"/>
          <p:cNvSpPr/>
          <p:nvPr/>
        </p:nvSpPr>
        <p:spPr>
          <a:xfrm>
            <a:off x="6339220" y="4047723"/>
            <a:ext cx="2760735" cy="1755946"/>
          </a:xfrm>
          <a:prstGeom prst="rect">
            <a:avLst/>
          </a:prstGeom>
          <a:solidFill>
            <a:srgbClr val="717171">
              <a:lumMod val="85000"/>
              <a:lumOff val="15000"/>
              <a:alpha val="65000"/>
            </a:srgbClr>
          </a:solidFill>
          <a:ln w="12700" cap="flat" cmpd="sng" algn="ctr">
            <a:noFill/>
            <a:prstDash val="solid"/>
            <a:miter lim="800000"/>
          </a:ln>
          <a:effectLst/>
        </p:spPr>
        <p:txBody>
          <a:bodyPr wrap="square">
            <a:noAutofit/>
          </a:bodyPr>
          <a:lstStyle/>
          <a:p>
            <a:pPr marL="0" marR="0" lvl="0" indent="0" defTabSz="914400" eaLnBrk="1" fontAlgn="auto" latinLnBrk="0" hangingPunct="1">
              <a:lnSpc>
                <a:spcPct val="85000"/>
              </a:lnSpc>
              <a:spcBef>
                <a:spcPts val="0"/>
              </a:spcBef>
              <a:spcAft>
                <a:spcPts val="0"/>
              </a:spcAft>
              <a:buClrTx/>
              <a:buSzTx/>
              <a:buFontTx/>
              <a:buNone/>
              <a:tabLst/>
              <a:defRPr/>
            </a:pPr>
            <a:r>
              <a:rPr lang="en-GB" sz="1600" i="1" kern="0" dirty="0" smtClean="0">
                <a:solidFill>
                  <a:srgbClr val="FFFFFF"/>
                </a:solidFill>
                <a:latin typeface="Arial"/>
                <a:cs typeface="Arial" panose="020B0604020202020204" pitchFamily="34" charset="0"/>
              </a:rPr>
              <a:t>Loose alliances for better procurement. These alliances can further expand to cover strategic partnership around supply chain or format development. </a:t>
            </a:r>
            <a:r>
              <a:rPr lang="en-GB" sz="1400" i="1" kern="0" dirty="0" smtClean="0">
                <a:solidFill>
                  <a:srgbClr val="FFFFFF"/>
                </a:solidFill>
                <a:latin typeface="Arial"/>
                <a:cs typeface="Arial" panose="020B0604020202020204" pitchFamily="34" charset="0"/>
              </a:rPr>
              <a:t>E.g. Metro &amp; Auchan</a:t>
            </a:r>
            <a:endParaRPr kumimoji="0" lang="en-GB" sz="1400" b="0" i="1" u="none" strike="noStrike" kern="0" cap="none" spc="0" normalizeH="0" baseline="0" noProof="0" dirty="0" smtClean="0">
              <a:ln>
                <a:noFill/>
              </a:ln>
              <a:solidFill>
                <a:srgbClr val="FFFFFF"/>
              </a:solidFill>
              <a:effectLst/>
              <a:uLnTx/>
              <a:uFillTx/>
              <a:latin typeface="Arial"/>
              <a:cs typeface="Arial" panose="020B0604020202020204" pitchFamily="34" charset="0"/>
            </a:endParaRPr>
          </a:p>
        </p:txBody>
      </p:sp>
      <p:grpSp>
        <p:nvGrpSpPr>
          <p:cNvPr id="17" name="Group 16"/>
          <p:cNvGrpSpPr/>
          <p:nvPr/>
        </p:nvGrpSpPr>
        <p:grpSpPr>
          <a:xfrm>
            <a:off x="6385855" y="2404756"/>
            <a:ext cx="2655966" cy="1336249"/>
            <a:chOff x="5722669" y="2529743"/>
            <a:chExt cx="2333914" cy="1336249"/>
          </a:xfrm>
        </p:grpSpPr>
        <p:sp>
          <p:nvSpPr>
            <p:cNvPr id="18" name="Rectangle 17"/>
            <p:cNvSpPr/>
            <p:nvPr/>
          </p:nvSpPr>
          <p:spPr>
            <a:xfrm>
              <a:off x="5722669" y="2529743"/>
              <a:ext cx="2333914" cy="1336249"/>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7485" y="2639620"/>
              <a:ext cx="583577" cy="443353"/>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06254" y="2572076"/>
              <a:ext cx="889185" cy="553230"/>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2286" y="3168539"/>
              <a:ext cx="848382" cy="50902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5807" y="3196424"/>
              <a:ext cx="506933" cy="453258"/>
            </a:xfrm>
            <a:prstGeom prst="rect">
              <a:avLst/>
            </a:prstGeom>
          </p:spPr>
        </p:pic>
      </p:grpSp>
      <p:sp>
        <p:nvSpPr>
          <p:cNvPr id="23" name="Rectangle 22"/>
          <p:cNvSpPr/>
          <p:nvPr/>
        </p:nvSpPr>
        <p:spPr>
          <a:xfrm>
            <a:off x="9372288" y="4044455"/>
            <a:ext cx="2710778" cy="1759462"/>
          </a:xfrm>
          <a:prstGeom prst="rect">
            <a:avLst/>
          </a:prstGeom>
          <a:solidFill>
            <a:srgbClr val="717171">
              <a:lumMod val="85000"/>
              <a:lumOff val="15000"/>
              <a:alpha val="65000"/>
            </a:srgbClr>
          </a:solidFill>
          <a:ln w="12700" cap="flat" cmpd="sng" algn="ctr">
            <a:noFill/>
            <a:prstDash val="solid"/>
            <a:miter lim="800000"/>
          </a:ln>
          <a:effectLst/>
        </p:spPr>
        <p:txBody>
          <a:bodyPr wrap="square">
            <a:no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GB" sz="1600" b="0" i="1"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rPr>
              <a:t>Retailers partner for specific</a:t>
            </a:r>
            <a:r>
              <a:rPr kumimoji="0" lang="en-GB" sz="16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 capabilities – such as Online/Digital, or Food Service, or Wholesale capabilities. </a:t>
            </a:r>
            <a:r>
              <a:rPr kumimoji="0" lang="en-GB" sz="1400" b="0" i="1" u="none" strike="noStrike" kern="0" cap="none" spc="0" normalizeH="0" noProof="0" dirty="0" smtClean="0">
                <a:ln>
                  <a:noFill/>
                </a:ln>
                <a:solidFill>
                  <a:srgbClr val="FFFFFF"/>
                </a:solidFill>
                <a:effectLst/>
                <a:uLnTx/>
                <a:uFillTx/>
                <a:latin typeface="Arial"/>
                <a:ea typeface="+mn-ea"/>
                <a:cs typeface="Arial" panose="020B0604020202020204" pitchFamily="34" charset="0"/>
              </a:rPr>
              <a:t>E.g. Morrisons &amp; Amazon, Tesco &amp; Booker</a:t>
            </a:r>
            <a:endParaRPr kumimoji="0" lang="en-GB" sz="1400" b="0" i="1" u="none" strike="noStrike" kern="0" cap="none" spc="0" normalizeH="0" baseline="0" noProof="0" dirty="0" smtClean="0">
              <a:ln>
                <a:noFill/>
              </a:ln>
              <a:solidFill>
                <a:srgbClr val="FFFFFF"/>
              </a:solidFill>
              <a:effectLst/>
              <a:uLnTx/>
              <a:uFillTx/>
              <a:latin typeface="Arial"/>
              <a:ea typeface="+mn-ea"/>
              <a:cs typeface="Arial" panose="020B0604020202020204" pitchFamily="34" charset="0"/>
            </a:endParaRPr>
          </a:p>
        </p:txBody>
      </p:sp>
      <p:pic>
        <p:nvPicPr>
          <p:cNvPr id="24" name="Picture 2" descr="Image result for ahold and delhaize merge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746"/>
          <a:stretch/>
        </p:blipFill>
        <p:spPr bwMode="auto">
          <a:xfrm>
            <a:off x="3415835" y="2382177"/>
            <a:ext cx="2616353" cy="13596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Content Placeholder 4"/>
          <p:cNvSpPr txBox="1">
            <a:spLocks/>
          </p:cNvSpPr>
          <p:nvPr/>
        </p:nvSpPr>
        <p:spPr>
          <a:xfrm>
            <a:off x="9330335" y="1653750"/>
            <a:ext cx="2752731" cy="53872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600" b="1" i="0" u="none" strike="noStrike" kern="1200" cap="none" spc="0" normalizeH="0" baseline="0" noProof="0" dirty="0" smtClean="0">
                <a:ln>
                  <a:noFill/>
                </a:ln>
                <a:solidFill>
                  <a:srgbClr val="FFFFFF"/>
                </a:solidFill>
                <a:effectLst/>
                <a:uLnTx/>
                <a:uFillTx/>
                <a:latin typeface="Arial"/>
                <a:ea typeface="+mn-ea"/>
                <a:cs typeface="+mn-cs"/>
              </a:rPr>
              <a:t>CAPABILITY</a:t>
            </a:r>
            <a:r>
              <a:rPr kumimoji="0" lang="en-GB" sz="1600" b="1" i="0" u="none" strike="noStrike" kern="1200" cap="none" spc="0" normalizeH="0" noProof="0" dirty="0" smtClean="0">
                <a:ln>
                  <a:noFill/>
                </a:ln>
                <a:solidFill>
                  <a:srgbClr val="FFFFFF"/>
                </a:solidFill>
                <a:effectLst/>
                <a:uLnTx/>
                <a:uFillTx/>
                <a:latin typeface="Arial"/>
                <a:ea typeface="+mn-ea"/>
                <a:cs typeface="+mn-cs"/>
              </a:rPr>
              <a:t> LED ALLIANCES and M&amp;A</a:t>
            </a: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6" name="Picture 2" descr="Image result for morrisons and amazon"/>
          <p:cNvPicPr>
            <a:picLocks noChangeAspect="1" noChangeArrowheads="1"/>
          </p:cNvPicPr>
          <p:nvPr/>
        </p:nvPicPr>
        <p:blipFill rotWithShape="1">
          <a:blip r:embed="rId8">
            <a:extLst>
              <a:ext uri="{28A0092B-C50C-407E-A947-70E740481C1C}">
                <a14:useLocalDpi xmlns:a14="http://schemas.microsoft.com/office/drawing/2010/main" val="0"/>
              </a:ext>
            </a:extLst>
          </a:blip>
          <a:srcRect l="9944" t="6103" b="15024"/>
          <a:stretch/>
        </p:blipFill>
        <p:spPr bwMode="auto">
          <a:xfrm>
            <a:off x="9463685" y="2418005"/>
            <a:ext cx="2532636" cy="1361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523753" y="2280931"/>
            <a:ext cx="2527195" cy="762621"/>
          </a:xfrm>
          <a:prstGeom prst="rect">
            <a:avLst/>
          </a:prstGeom>
        </p:spPr>
      </p:pic>
    </p:spTree>
    <p:extLst>
      <p:ext uri="{BB962C8B-B14F-4D97-AF65-F5344CB8AC3E}">
        <p14:creationId xmlns:p14="http://schemas.microsoft.com/office/powerpoint/2010/main" val="239348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What do These Middle Aged White Men Have Share in Common?</a:t>
            </a:r>
            <a:endParaRPr lang="en-US" dirty="0"/>
          </a:p>
        </p:txBody>
      </p:sp>
      <p:sp>
        <p:nvSpPr>
          <p:cNvPr id="3" name="Text Placeholder 2"/>
          <p:cNvSpPr>
            <a:spLocks noGrp="1"/>
          </p:cNvSpPr>
          <p:nvPr>
            <p:ph type="body" sz="quarter" idx="13"/>
          </p:nvPr>
        </p:nvSpPr>
        <p:spPr/>
        <p:txBody>
          <a:bodyPr/>
          <a:lstStyle/>
          <a:p>
            <a:r>
              <a:rPr lang="en-US" dirty="0" smtClean="0"/>
              <a:t>Hint:  I already told you they are men and middle-aged… </a:t>
            </a:r>
            <a:endParaRPr lang="en-US" dirty="0"/>
          </a:p>
        </p:txBody>
      </p:sp>
      <p:sp>
        <p:nvSpPr>
          <p:cNvPr id="5" name="Text Placeholder 4"/>
          <p:cNvSpPr>
            <a:spLocks noGrp="1"/>
          </p:cNvSpPr>
          <p:nvPr>
            <p:ph type="body" sz="quarter" idx="14"/>
          </p:nvPr>
        </p:nvSpPr>
        <p:spPr/>
        <p:txBody>
          <a:bodyPr/>
          <a:lstStyle/>
          <a:p>
            <a:endParaRPr lang="en-US"/>
          </a:p>
        </p:txBody>
      </p:sp>
      <p:sp>
        <p:nvSpPr>
          <p:cNvPr id="6" name="Slide Number Placeholder 5"/>
          <p:cNvSpPr>
            <a:spLocks noGrp="1"/>
          </p:cNvSpPr>
          <p:nvPr>
            <p:ph type="sldNum" sz="quarter" idx="12"/>
          </p:nvPr>
        </p:nvSpPr>
        <p:spPr/>
        <p:txBody>
          <a:bodyPr/>
          <a:lstStyle/>
          <a:p>
            <a:fld id="{784497E4-7F62-4A38-9641-7F7D91FE09B5}" type="slidenum">
              <a:rPr lang="en-US" smtClean="0"/>
              <a:t>19</a:t>
            </a:fld>
            <a:endParaRPr lang="en-US" dirty="0"/>
          </a:p>
        </p:txBody>
      </p:sp>
      <p:pic>
        <p:nvPicPr>
          <p:cNvPr id="7" name="Picture 6"/>
          <p:cNvPicPr>
            <a:picLocks noChangeAspect="1"/>
          </p:cNvPicPr>
          <p:nvPr/>
        </p:nvPicPr>
        <p:blipFill>
          <a:blip r:embed="rId2"/>
          <a:stretch>
            <a:fillRect/>
          </a:stretch>
        </p:blipFill>
        <p:spPr>
          <a:xfrm>
            <a:off x="356560" y="1672042"/>
            <a:ext cx="1793265" cy="1793265"/>
          </a:xfrm>
          <a:prstGeom prst="rect">
            <a:avLst/>
          </a:prstGeom>
        </p:spPr>
      </p:pic>
      <p:sp>
        <p:nvSpPr>
          <p:cNvPr id="8" name="TextBox 7"/>
          <p:cNvSpPr txBox="1"/>
          <p:nvPr/>
        </p:nvSpPr>
        <p:spPr>
          <a:xfrm>
            <a:off x="155912" y="4009293"/>
            <a:ext cx="2194560" cy="1384995"/>
          </a:xfrm>
          <a:prstGeom prst="rect">
            <a:avLst/>
          </a:prstGeom>
        </p:spPr>
        <p:txBody>
          <a:bodyPr wrap="square" lIns="0" tIns="0" rIns="0" bIns="0" rtlCol="0">
            <a:spAutoFit/>
          </a:bodyPr>
          <a:lstStyle/>
          <a:p>
            <a:pPr algn="ctr"/>
            <a:r>
              <a:rPr lang="en-US" b="1" dirty="0" smtClean="0"/>
              <a:t>Markus </a:t>
            </a:r>
            <a:r>
              <a:rPr lang="en-US" b="1" dirty="0" err="1" smtClean="0"/>
              <a:t>Kaser</a:t>
            </a:r>
            <a:endParaRPr lang="en-US" b="1" dirty="0" smtClean="0"/>
          </a:p>
          <a:p>
            <a:pPr algn="ctr"/>
            <a:r>
              <a:rPr lang="en-US" dirty="0" smtClean="0"/>
              <a:t>CEO </a:t>
            </a:r>
            <a:r>
              <a:rPr lang="en-US" dirty="0" err="1" smtClean="0"/>
              <a:t>Intespar</a:t>
            </a:r>
            <a:r>
              <a:rPr lang="en-US" dirty="0" smtClean="0"/>
              <a:t> International</a:t>
            </a:r>
          </a:p>
          <a:p>
            <a:pPr algn="ctr"/>
            <a:r>
              <a:rPr lang="en-US" dirty="0" smtClean="0"/>
              <a:t>Sold </a:t>
            </a:r>
            <a:r>
              <a:rPr lang="en-US" dirty="0" err="1" smtClean="0"/>
              <a:t>Interspar</a:t>
            </a:r>
            <a:r>
              <a:rPr lang="en-US" dirty="0" smtClean="0"/>
              <a:t> CZ to Albert in 2014</a:t>
            </a:r>
          </a:p>
        </p:txBody>
      </p:sp>
      <p:pic>
        <p:nvPicPr>
          <p:cNvPr id="9" name="Picture 8"/>
          <p:cNvPicPr>
            <a:picLocks noChangeAspect="1"/>
          </p:cNvPicPr>
          <p:nvPr/>
        </p:nvPicPr>
        <p:blipFill>
          <a:blip r:embed="rId3"/>
          <a:stretch>
            <a:fillRect/>
          </a:stretch>
        </p:blipFill>
        <p:spPr>
          <a:xfrm>
            <a:off x="2747202" y="1427894"/>
            <a:ext cx="1519311" cy="2281560"/>
          </a:xfrm>
          <a:prstGeom prst="rect">
            <a:avLst/>
          </a:prstGeom>
        </p:spPr>
      </p:pic>
      <p:sp>
        <p:nvSpPr>
          <p:cNvPr id="10" name="TextBox 9"/>
          <p:cNvSpPr txBox="1"/>
          <p:nvPr/>
        </p:nvSpPr>
        <p:spPr>
          <a:xfrm>
            <a:off x="2409577" y="4009293"/>
            <a:ext cx="2194560" cy="1384995"/>
          </a:xfrm>
          <a:prstGeom prst="rect">
            <a:avLst/>
          </a:prstGeom>
        </p:spPr>
        <p:txBody>
          <a:bodyPr wrap="square" lIns="0" tIns="0" rIns="0" bIns="0" rtlCol="0">
            <a:spAutoFit/>
          </a:bodyPr>
          <a:lstStyle/>
          <a:p>
            <a:pPr algn="ctr"/>
            <a:r>
              <a:rPr lang="en-US" b="1" dirty="0" smtClean="0"/>
              <a:t>Jose Luis Durant</a:t>
            </a:r>
          </a:p>
          <a:p>
            <a:pPr algn="ctr"/>
            <a:r>
              <a:rPr lang="en-US" dirty="0" smtClean="0"/>
              <a:t>Ex-CEO Carrefour</a:t>
            </a:r>
          </a:p>
          <a:p>
            <a:pPr algn="ctr"/>
            <a:r>
              <a:rPr lang="en-US" dirty="0" smtClean="0"/>
              <a:t>Traded Carrefour CZ for Tesco stores in Taiwan, 2005-06</a:t>
            </a:r>
          </a:p>
        </p:txBody>
      </p:sp>
      <p:pic>
        <p:nvPicPr>
          <p:cNvPr id="11" name="Picture 10"/>
          <p:cNvPicPr>
            <a:picLocks noChangeAspect="1"/>
          </p:cNvPicPr>
          <p:nvPr/>
        </p:nvPicPr>
        <p:blipFill>
          <a:blip r:embed="rId4"/>
          <a:stretch>
            <a:fillRect/>
          </a:stretch>
        </p:blipFill>
        <p:spPr>
          <a:xfrm>
            <a:off x="4692132" y="1737105"/>
            <a:ext cx="2350169" cy="1663139"/>
          </a:xfrm>
          <a:prstGeom prst="rect">
            <a:avLst/>
          </a:prstGeom>
        </p:spPr>
      </p:pic>
      <p:sp>
        <p:nvSpPr>
          <p:cNvPr id="12" name="TextBox 11"/>
          <p:cNvSpPr txBox="1"/>
          <p:nvPr/>
        </p:nvSpPr>
        <p:spPr>
          <a:xfrm>
            <a:off x="4769936" y="4009293"/>
            <a:ext cx="2194560" cy="1938992"/>
          </a:xfrm>
          <a:prstGeom prst="rect">
            <a:avLst/>
          </a:prstGeom>
        </p:spPr>
        <p:txBody>
          <a:bodyPr wrap="square" lIns="0" tIns="0" rIns="0" bIns="0" rtlCol="0">
            <a:spAutoFit/>
          </a:bodyPr>
          <a:lstStyle/>
          <a:p>
            <a:pPr algn="ctr"/>
            <a:r>
              <a:rPr lang="en-US" b="1" dirty="0" smtClean="0"/>
              <a:t>David Morris</a:t>
            </a:r>
          </a:p>
          <a:p>
            <a:pPr algn="ctr"/>
            <a:r>
              <a:rPr lang="en-US" dirty="0" smtClean="0"/>
              <a:t>Ex-CEO Tesco CZ</a:t>
            </a:r>
          </a:p>
          <a:p>
            <a:pPr algn="ctr"/>
            <a:r>
              <a:rPr lang="en-US" dirty="0" smtClean="0"/>
              <a:t>Merged Tesco Central Europe, 2015-16</a:t>
            </a:r>
          </a:p>
          <a:p>
            <a:pPr algn="ctr"/>
            <a:r>
              <a:rPr lang="en-US" dirty="0" smtClean="0"/>
              <a:t>Replaced by Matt </a:t>
            </a:r>
            <a:r>
              <a:rPr lang="en-US" dirty="0" err="1" smtClean="0"/>
              <a:t>Simister</a:t>
            </a:r>
            <a:r>
              <a:rPr lang="en-US" dirty="0" smtClean="0"/>
              <a:t> in April 2017</a:t>
            </a:r>
          </a:p>
        </p:txBody>
      </p:sp>
      <p:pic>
        <p:nvPicPr>
          <p:cNvPr id="13" name="Picture 12"/>
          <p:cNvPicPr>
            <a:picLocks noChangeAspect="1"/>
          </p:cNvPicPr>
          <p:nvPr/>
        </p:nvPicPr>
        <p:blipFill>
          <a:blip r:embed="rId5"/>
          <a:stretch>
            <a:fillRect/>
          </a:stretch>
        </p:blipFill>
        <p:spPr>
          <a:xfrm>
            <a:off x="7468099" y="1473739"/>
            <a:ext cx="2189871" cy="2189871"/>
          </a:xfrm>
          <a:prstGeom prst="rect">
            <a:avLst/>
          </a:prstGeom>
        </p:spPr>
      </p:pic>
      <p:sp>
        <p:nvSpPr>
          <p:cNvPr id="14" name="TextBox 13"/>
          <p:cNvSpPr txBox="1"/>
          <p:nvPr/>
        </p:nvSpPr>
        <p:spPr>
          <a:xfrm>
            <a:off x="7465754" y="4009293"/>
            <a:ext cx="2194560" cy="1384995"/>
          </a:xfrm>
          <a:prstGeom prst="rect">
            <a:avLst/>
          </a:prstGeom>
        </p:spPr>
        <p:txBody>
          <a:bodyPr wrap="square" lIns="0" tIns="0" rIns="0" bIns="0" rtlCol="0">
            <a:spAutoFit/>
          </a:bodyPr>
          <a:lstStyle/>
          <a:p>
            <a:pPr algn="ctr"/>
            <a:r>
              <a:rPr lang="en-US" b="1" dirty="0" smtClean="0"/>
              <a:t>Christian </a:t>
            </a:r>
            <a:r>
              <a:rPr lang="en-US" b="1" dirty="0" err="1" smtClean="0"/>
              <a:t>Karnath</a:t>
            </a:r>
            <a:endParaRPr lang="en-US" b="1" dirty="0" smtClean="0"/>
          </a:p>
          <a:p>
            <a:pPr algn="ctr"/>
            <a:r>
              <a:rPr lang="en-US" dirty="0" smtClean="0"/>
              <a:t>Ex-CEO </a:t>
            </a:r>
            <a:r>
              <a:rPr lang="en-US" dirty="0" err="1" smtClean="0"/>
              <a:t>Kaufland</a:t>
            </a:r>
            <a:r>
              <a:rPr lang="en-US" dirty="0" smtClean="0"/>
              <a:t> CZ, Replaced by Andrzej </a:t>
            </a:r>
            <a:r>
              <a:rPr lang="en-US" dirty="0" err="1" smtClean="0"/>
              <a:t>Urbanczyk</a:t>
            </a:r>
            <a:r>
              <a:rPr lang="en-US" dirty="0" smtClean="0"/>
              <a:t> in April 2017</a:t>
            </a:r>
          </a:p>
        </p:txBody>
      </p:sp>
      <p:pic>
        <p:nvPicPr>
          <p:cNvPr id="15" name="Picture 14"/>
          <p:cNvPicPr>
            <a:picLocks noChangeAspect="1"/>
          </p:cNvPicPr>
          <p:nvPr/>
        </p:nvPicPr>
        <p:blipFill>
          <a:blip r:embed="rId6"/>
          <a:stretch>
            <a:fillRect/>
          </a:stretch>
        </p:blipFill>
        <p:spPr>
          <a:xfrm>
            <a:off x="10311854" y="1466478"/>
            <a:ext cx="1469595" cy="2204393"/>
          </a:xfrm>
          <a:prstGeom prst="rect">
            <a:avLst/>
          </a:prstGeom>
        </p:spPr>
      </p:pic>
      <p:sp>
        <p:nvSpPr>
          <p:cNvPr id="16" name="TextBox 15"/>
          <p:cNvSpPr txBox="1"/>
          <p:nvPr/>
        </p:nvSpPr>
        <p:spPr>
          <a:xfrm>
            <a:off x="9949371" y="4009293"/>
            <a:ext cx="2194560" cy="1107996"/>
          </a:xfrm>
          <a:prstGeom prst="rect">
            <a:avLst/>
          </a:prstGeom>
        </p:spPr>
        <p:txBody>
          <a:bodyPr wrap="square" lIns="0" tIns="0" rIns="0" bIns="0" rtlCol="0">
            <a:spAutoFit/>
          </a:bodyPr>
          <a:lstStyle/>
          <a:p>
            <a:pPr algn="ctr"/>
            <a:r>
              <a:rPr lang="en-US" b="1" dirty="0" smtClean="0"/>
              <a:t>Jan van Dam</a:t>
            </a:r>
          </a:p>
          <a:p>
            <a:pPr algn="ctr"/>
            <a:r>
              <a:rPr lang="en-US" dirty="0" smtClean="0"/>
              <a:t>Ex-CEO Albert CZ</a:t>
            </a:r>
          </a:p>
          <a:p>
            <a:pPr algn="ctr"/>
            <a:r>
              <a:rPr lang="en-US" dirty="0" smtClean="0"/>
              <a:t>Replaced by </a:t>
            </a:r>
            <a:r>
              <a:rPr lang="en-US" dirty="0" err="1" smtClean="0"/>
              <a:t>Jesper</a:t>
            </a:r>
            <a:r>
              <a:rPr lang="en-US" dirty="0" smtClean="0"/>
              <a:t> </a:t>
            </a:r>
            <a:r>
              <a:rPr lang="en-US" dirty="0" err="1" smtClean="0"/>
              <a:t>Lauridsen</a:t>
            </a:r>
            <a:r>
              <a:rPr lang="en-US" dirty="0" smtClean="0"/>
              <a:t> in 2013</a:t>
            </a:r>
          </a:p>
        </p:txBody>
      </p:sp>
    </p:spTree>
    <p:extLst>
      <p:ext uri="{BB962C8B-B14F-4D97-AF65-F5344CB8AC3E}">
        <p14:creationId xmlns:p14="http://schemas.microsoft.com/office/powerpoint/2010/main" val="99367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of Retail:  5Cs On-The-Move</a:t>
            </a:r>
            <a:endParaRPr lang="en-GB" dirty="0"/>
          </a:p>
        </p:txBody>
      </p:sp>
      <p:sp>
        <p:nvSpPr>
          <p:cNvPr id="3" name="Text Placeholder 2"/>
          <p:cNvSpPr>
            <a:spLocks noGrp="1"/>
          </p:cNvSpPr>
          <p:nvPr>
            <p:ph type="body" sz="quarter" idx="13"/>
          </p:nvPr>
        </p:nvSpPr>
        <p:spPr/>
        <p:txBody>
          <a:bodyPr/>
          <a:lstStyle/>
          <a:p>
            <a:r>
              <a:rPr lang="en-GB" dirty="0" smtClean="0"/>
              <a:t>All of the 5C Elements in Retailing are in a State of Rapid Transformation – Have we Ever Seen That Before?</a:t>
            </a:r>
            <a:endParaRPr lang="en-GB" dirty="0"/>
          </a:p>
        </p:txBody>
      </p:sp>
      <p:sp>
        <p:nvSpPr>
          <p:cNvPr id="5" name="Text Placeholder 4"/>
          <p:cNvSpPr>
            <a:spLocks noGrp="1"/>
          </p:cNvSpPr>
          <p:nvPr>
            <p:ph type="body" sz="quarter" idx="14"/>
          </p:nvPr>
        </p:nvSpPr>
        <p:spPr/>
        <p:txBody>
          <a:bodyPr/>
          <a:lstStyle/>
          <a:p>
            <a:r>
              <a:rPr lang="en-GB" dirty="0" smtClean="0"/>
              <a:t>Source: Kantar Retail analysis</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2</a:t>
            </a:fld>
            <a:endParaRPr lang="en-US" dirty="0"/>
          </a:p>
        </p:txBody>
      </p:sp>
      <p:grpSp>
        <p:nvGrpSpPr>
          <p:cNvPr id="7" name="Group 24"/>
          <p:cNvGrpSpPr>
            <a:grpSpLocks/>
          </p:cNvGrpSpPr>
          <p:nvPr/>
        </p:nvGrpSpPr>
        <p:grpSpPr bwMode="auto">
          <a:xfrm>
            <a:off x="99379" y="1648097"/>
            <a:ext cx="6544193" cy="819349"/>
            <a:chOff x="5208016" y="1239838"/>
            <a:chExt cx="6062749" cy="814094"/>
          </a:xfrm>
        </p:grpSpPr>
        <p:sp>
          <p:nvSpPr>
            <p:cNvPr id="8" name="Rectangle 7"/>
            <p:cNvSpPr/>
            <p:nvPr/>
          </p:nvSpPr>
          <p:spPr>
            <a:xfrm>
              <a:off x="5208016" y="1241053"/>
              <a:ext cx="1057165" cy="8128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smtClean="0">
                  <a:solidFill>
                    <a:prstClr val="white"/>
                  </a:solidFill>
                  <a:effectLst>
                    <a:outerShdw blurRad="38100" dist="38100" dir="2700000" algn="tl">
                      <a:srgbClr val="000000">
                        <a:alpha val="43137"/>
                      </a:srgbClr>
                    </a:outerShdw>
                  </a:effectLst>
                </a:rPr>
                <a:t>C</a:t>
              </a:r>
              <a:endParaRPr lang="en-US" sz="4800" b="1" dirty="0">
                <a:solidFill>
                  <a:prstClr val="white"/>
                </a:solidFill>
                <a:effectLst>
                  <a:outerShdw blurRad="38100" dist="38100" dir="2700000" algn="tl">
                    <a:srgbClr val="000000">
                      <a:alpha val="43137"/>
                    </a:srgbClr>
                  </a:outerShdw>
                </a:effectLst>
              </a:endParaRPr>
            </a:p>
          </p:txBody>
        </p:sp>
        <p:sp>
          <p:nvSpPr>
            <p:cNvPr id="9" name="Rectangle 8"/>
            <p:cNvSpPr/>
            <p:nvPr/>
          </p:nvSpPr>
          <p:spPr>
            <a:xfrm>
              <a:off x="6349309" y="1241053"/>
              <a:ext cx="4921456" cy="81287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Ins="914400" anchor="ctr"/>
            <a:lstStyle/>
            <a:p>
              <a:pPr>
                <a:defRPr/>
              </a:pPr>
              <a:r>
                <a:rPr lang="en-US" b="1" dirty="0" smtClean="0">
                  <a:solidFill>
                    <a:prstClr val="black"/>
                  </a:solidFill>
                </a:rPr>
                <a:t>  1. </a:t>
              </a:r>
              <a:r>
                <a:rPr lang="en-US" b="1" u="sng" dirty="0">
                  <a:solidFill>
                    <a:prstClr val="black"/>
                  </a:solidFill>
                </a:rPr>
                <a:t>C</a:t>
              </a:r>
              <a:r>
                <a:rPr lang="en-US" b="1" dirty="0" smtClean="0">
                  <a:solidFill>
                    <a:prstClr val="black"/>
                  </a:solidFill>
                </a:rPr>
                <a:t>ountry (Politics &amp; Economics)</a:t>
              </a:r>
              <a:endParaRPr lang="en-US" b="1" dirty="0">
                <a:solidFill>
                  <a:prstClr val="black"/>
                </a:solidFill>
              </a:endParaRPr>
            </a:p>
            <a:p>
              <a:pPr marL="176213">
                <a:defRPr/>
              </a:pPr>
              <a:r>
                <a:rPr lang="en-US" sz="1300" i="1" dirty="0" smtClean="0">
                  <a:solidFill>
                    <a:prstClr val="black"/>
                  </a:solidFill>
                </a:rPr>
                <a:t>(Political Extremism; Growing Have / Have Not Divide; Changing Role of Regulation – Death of Eurocentrism)</a:t>
              </a:r>
              <a:endParaRPr lang="en-US" sz="1300" i="1" dirty="0">
                <a:solidFill>
                  <a:prstClr val="black"/>
                </a:solidFill>
              </a:endParaRPr>
            </a:p>
          </p:txBody>
        </p:sp>
        <p:sp>
          <p:nvSpPr>
            <p:cNvPr id="10" name="Rectangle 9"/>
            <p:cNvSpPr/>
            <p:nvPr/>
          </p:nvSpPr>
          <p:spPr>
            <a:xfrm>
              <a:off x="6265182" y="1239838"/>
              <a:ext cx="84128" cy="8140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black"/>
                </a:solidFill>
              </a:endParaRPr>
            </a:p>
          </p:txBody>
        </p:sp>
      </p:grpSp>
      <p:grpSp>
        <p:nvGrpSpPr>
          <p:cNvPr id="11" name="Group 26"/>
          <p:cNvGrpSpPr>
            <a:grpSpLocks/>
          </p:cNvGrpSpPr>
          <p:nvPr/>
        </p:nvGrpSpPr>
        <p:grpSpPr bwMode="auto">
          <a:xfrm>
            <a:off x="97830" y="2520979"/>
            <a:ext cx="6545908" cy="801733"/>
            <a:chOff x="5206428" y="1241564"/>
            <a:chExt cx="6064337" cy="812879"/>
          </a:xfrm>
        </p:grpSpPr>
        <p:sp>
          <p:nvSpPr>
            <p:cNvPr id="12" name="Rectangle 11"/>
            <p:cNvSpPr/>
            <p:nvPr/>
          </p:nvSpPr>
          <p:spPr>
            <a:xfrm>
              <a:off x="5206428" y="1241564"/>
              <a:ext cx="1057165" cy="8128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a:solidFill>
                    <a:prstClr val="white"/>
                  </a:solidFill>
                  <a:effectLst>
                    <a:outerShdw blurRad="38100" dist="38100" dir="2700000" algn="tl">
                      <a:srgbClr val="000000">
                        <a:alpha val="43137"/>
                      </a:srgbClr>
                    </a:outerShdw>
                  </a:effectLst>
                </a:rPr>
                <a:t>C</a:t>
              </a:r>
            </a:p>
          </p:txBody>
        </p:sp>
        <p:sp>
          <p:nvSpPr>
            <p:cNvPr id="13" name="Rectangle 12"/>
            <p:cNvSpPr/>
            <p:nvPr/>
          </p:nvSpPr>
          <p:spPr>
            <a:xfrm>
              <a:off x="6349308" y="1241564"/>
              <a:ext cx="4921457" cy="81287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Ins="914400" anchor="ctr"/>
            <a:lstStyle/>
            <a:p>
              <a:pPr>
                <a:defRPr/>
              </a:pPr>
              <a:r>
                <a:rPr lang="en-US" b="1" dirty="0" smtClean="0">
                  <a:solidFill>
                    <a:prstClr val="black"/>
                  </a:solidFill>
                </a:rPr>
                <a:t>  2. </a:t>
              </a:r>
              <a:r>
                <a:rPr lang="en-US" b="1" u="sng" dirty="0">
                  <a:solidFill>
                    <a:prstClr val="black"/>
                  </a:solidFill>
                </a:rPr>
                <a:t>C</a:t>
              </a:r>
              <a:r>
                <a:rPr lang="en-US" b="1" dirty="0" smtClean="0">
                  <a:solidFill>
                    <a:prstClr val="black"/>
                  </a:solidFill>
                </a:rPr>
                <a:t>onsumer (Shoppers &amp; Missions) </a:t>
              </a:r>
              <a:endParaRPr lang="en-US" b="1" dirty="0">
                <a:solidFill>
                  <a:prstClr val="black"/>
                </a:solidFill>
              </a:endParaRPr>
            </a:p>
            <a:p>
              <a:pPr marL="176213">
                <a:defRPr/>
              </a:pPr>
              <a:r>
                <a:rPr lang="en-US" sz="1300" i="1" dirty="0" smtClean="0">
                  <a:solidFill>
                    <a:prstClr val="black"/>
                  </a:solidFill>
                </a:rPr>
                <a:t>(Emergence of Multi-Ethnic &amp; ‘Phygital’ Consumer, Unending Quest for Value, Growing H&amp;W Realization)</a:t>
              </a:r>
              <a:endParaRPr lang="en-US" sz="1300" i="1" dirty="0">
                <a:solidFill>
                  <a:prstClr val="black"/>
                </a:solidFill>
              </a:endParaRPr>
            </a:p>
          </p:txBody>
        </p:sp>
        <p:sp>
          <p:nvSpPr>
            <p:cNvPr id="14" name="Rectangle 13"/>
            <p:cNvSpPr/>
            <p:nvPr/>
          </p:nvSpPr>
          <p:spPr>
            <a:xfrm>
              <a:off x="6263594" y="1241564"/>
              <a:ext cx="84128" cy="81287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black"/>
                </a:solidFill>
              </a:endParaRPr>
            </a:p>
          </p:txBody>
        </p:sp>
      </p:grpSp>
      <p:grpSp>
        <p:nvGrpSpPr>
          <p:cNvPr id="15" name="Group 30"/>
          <p:cNvGrpSpPr>
            <a:grpSpLocks/>
          </p:cNvGrpSpPr>
          <p:nvPr/>
        </p:nvGrpSpPr>
        <p:grpSpPr bwMode="auto">
          <a:xfrm>
            <a:off x="99380" y="3355430"/>
            <a:ext cx="6544194" cy="853410"/>
            <a:chOff x="5208956" y="1240857"/>
            <a:chExt cx="6062750" cy="812878"/>
          </a:xfrm>
        </p:grpSpPr>
        <p:sp>
          <p:nvSpPr>
            <p:cNvPr id="16" name="Rectangle 15"/>
            <p:cNvSpPr/>
            <p:nvPr/>
          </p:nvSpPr>
          <p:spPr>
            <a:xfrm>
              <a:off x="5208956" y="1240857"/>
              <a:ext cx="1057165" cy="81287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a:solidFill>
                    <a:prstClr val="white"/>
                  </a:solidFill>
                  <a:effectLst>
                    <a:outerShdw blurRad="38100" dist="38100" dir="2700000" algn="tl">
                      <a:srgbClr val="000000">
                        <a:alpha val="43137"/>
                      </a:srgbClr>
                    </a:outerShdw>
                  </a:effectLst>
                </a:rPr>
                <a:t>C</a:t>
              </a:r>
            </a:p>
          </p:txBody>
        </p:sp>
        <p:sp>
          <p:nvSpPr>
            <p:cNvPr id="17" name="Rectangle 16"/>
            <p:cNvSpPr/>
            <p:nvPr/>
          </p:nvSpPr>
          <p:spPr>
            <a:xfrm>
              <a:off x="6350249" y="1240857"/>
              <a:ext cx="4921457" cy="812878"/>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Ins="914400" anchor="ctr"/>
            <a:lstStyle/>
            <a:p>
              <a:pPr>
                <a:defRPr/>
              </a:pPr>
              <a:r>
                <a:rPr lang="en-US" b="1" dirty="0" smtClean="0">
                  <a:solidFill>
                    <a:prstClr val="black"/>
                  </a:solidFill>
                </a:rPr>
                <a:t>  3. </a:t>
              </a:r>
              <a:r>
                <a:rPr lang="en-US" b="1" u="sng" dirty="0">
                  <a:solidFill>
                    <a:prstClr val="black"/>
                  </a:solidFill>
                </a:rPr>
                <a:t>C</a:t>
              </a:r>
              <a:r>
                <a:rPr lang="en-US" b="1" dirty="0" smtClean="0">
                  <a:solidFill>
                    <a:prstClr val="black"/>
                  </a:solidFill>
                </a:rPr>
                <a:t>hannel (Format &amp; Store Design) </a:t>
              </a:r>
              <a:endParaRPr lang="en-US" b="1" dirty="0">
                <a:solidFill>
                  <a:prstClr val="black"/>
                </a:solidFill>
              </a:endParaRPr>
            </a:p>
            <a:p>
              <a:pPr marL="176213">
                <a:defRPr/>
              </a:pPr>
              <a:r>
                <a:rPr lang="en-US" sz="1300" i="1" dirty="0" smtClean="0">
                  <a:solidFill>
                    <a:prstClr val="black"/>
                  </a:solidFill>
                </a:rPr>
                <a:t>(Channel Blurring; New Routes to Consumer such as D2C; Continuous Format Reconfiguration) </a:t>
              </a:r>
              <a:endParaRPr lang="en-US" sz="1300" i="1" dirty="0">
                <a:solidFill>
                  <a:prstClr val="black"/>
                </a:solidFill>
              </a:endParaRPr>
            </a:p>
          </p:txBody>
        </p:sp>
        <p:sp>
          <p:nvSpPr>
            <p:cNvPr id="18" name="Rectangle 17"/>
            <p:cNvSpPr/>
            <p:nvPr/>
          </p:nvSpPr>
          <p:spPr>
            <a:xfrm>
              <a:off x="6266122" y="1240857"/>
              <a:ext cx="84128" cy="812878"/>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black"/>
                </a:solidFill>
              </a:endParaRPr>
            </a:p>
          </p:txBody>
        </p:sp>
      </p:grpSp>
      <p:pic>
        <p:nvPicPr>
          <p:cNvPr id="19" name="Group 98"/>
          <p:cNvPicPr>
            <a:picLocks noChangeArrowheads="1"/>
          </p:cNvPicPr>
          <p:nvPr/>
        </p:nvPicPr>
        <p:blipFill>
          <a:blip r:embed="rId2">
            <a:extLst>
              <a:ext uri="{28A0092B-C50C-407E-A947-70E740481C1C}">
                <a14:useLocalDpi xmlns:a14="http://schemas.microsoft.com/office/drawing/2010/main"/>
              </a:ext>
            </a:extLst>
          </a:blip>
          <a:stretch>
            <a:fillRect/>
          </a:stretch>
        </p:blipFill>
        <p:spPr bwMode="auto">
          <a:xfrm>
            <a:off x="5985142" y="2520979"/>
            <a:ext cx="426821" cy="8017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Group 262"/>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840726" y="1658662"/>
            <a:ext cx="707312" cy="77399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1" name="Group 30"/>
          <p:cNvGrpSpPr>
            <a:grpSpLocks/>
          </p:cNvGrpSpPr>
          <p:nvPr/>
        </p:nvGrpSpPr>
        <p:grpSpPr bwMode="auto">
          <a:xfrm>
            <a:off x="99382" y="4250491"/>
            <a:ext cx="6544191" cy="911622"/>
            <a:chOff x="5208019" y="1240857"/>
            <a:chExt cx="6062747" cy="812878"/>
          </a:xfrm>
        </p:grpSpPr>
        <p:sp>
          <p:nvSpPr>
            <p:cNvPr id="22" name="Rectangle 21"/>
            <p:cNvSpPr/>
            <p:nvPr/>
          </p:nvSpPr>
          <p:spPr>
            <a:xfrm>
              <a:off x="5208019" y="1240857"/>
              <a:ext cx="1057165" cy="81287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800" b="1" dirty="0">
                  <a:solidFill>
                    <a:prstClr val="white"/>
                  </a:solidFill>
                  <a:effectLst>
                    <a:outerShdw blurRad="38100" dist="38100" dir="2700000" algn="tl">
                      <a:srgbClr val="000000">
                        <a:alpha val="43137"/>
                      </a:srgbClr>
                    </a:outerShdw>
                  </a:effectLst>
                </a:rPr>
                <a:t>C</a:t>
              </a:r>
            </a:p>
          </p:txBody>
        </p:sp>
        <p:sp>
          <p:nvSpPr>
            <p:cNvPr id="23" name="Rectangle 22"/>
            <p:cNvSpPr/>
            <p:nvPr/>
          </p:nvSpPr>
          <p:spPr>
            <a:xfrm>
              <a:off x="6349309" y="1240857"/>
              <a:ext cx="4921457" cy="81287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Ins="914400" anchor="ctr"/>
            <a:lstStyle/>
            <a:p>
              <a:pPr>
                <a:defRPr/>
              </a:pPr>
              <a:r>
                <a:rPr lang="en-US" b="1" dirty="0" smtClean="0">
                  <a:solidFill>
                    <a:prstClr val="black"/>
                  </a:solidFill>
                </a:rPr>
                <a:t>  4. </a:t>
              </a:r>
              <a:r>
                <a:rPr lang="en-US" b="1" u="sng" dirty="0">
                  <a:solidFill>
                    <a:prstClr val="black"/>
                  </a:solidFill>
                </a:rPr>
                <a:t>C</a:t>
              </a:r>
              <a:r>
                <a:rPr lang="en-US" b="1" dirty="0" smtClean="0">
                  <a:solidFill>
                    <a:prstClr val="black"/>
                  </a:solidFill>
                </a:rPr>
                <a:t>ustomer (Retailer &amp; Profits) </a:t>
              </a:r>
              <a:endParaRPr lang="en-US" b="1" dirty="0">
                <a:solidFill>
                  <a:prstClr val="black"/>
                </a:solidFill>
              </a:endParaRPr>
            </a:p>
            <a:p>
              <a:pPr marL="176213">
                <a:defRPr/>
              </a:pPr>
              <a:r>
                <a:rPr lang="en-US" sz="1300" i="1" dirty="0" smtClean="0">
                  <a:solidFill>
                    <a:prstClr val="black"/>
                  </a:solidFill>
                </a:rPr>
                <a:t>(Consolidation of Buying Power; Trade Sophistication; Scale ≠ Growth Customers) </a:t>
              </a:r>
              <a:endParaRPr lang="en-US" sz="1300" i="1" dirty="0">
                <a:solidFill>
                  <a:prstClr val="black"/>
                </a:solidFill>
              </a:endParaRPr>
            </a:p>
          </p:txBody>
        </p:sp>
        <p:sp>
          <p:nvSpPr>
            <p:cNvPr id="24" name="Rectangle 23"/>
            <p:cNvSpPr/>
            <p:nvPr/>
          </p:nvSpPr>
          <p:spPr>
            <a:xfrm>
              <a:off x="6265182" y="1240857"/>
              <a:ext cx="84128" cy="81287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black"/>
                </a:solidFill>
              </a:endParaRPr>
            </a:p>
          </p:txBody>
        </p:sp>
      </p:grpSp>
      <p:pic>
        <p:nvPicPr>
          <p:cNvPr id="25" name="Group 2048"/>
          <p:cNvPicPr>
            <a:picLocks noChangeArrowheads="1"/>
          </p:cNvPicPr>
          <p:nvPr/>
        </p:nvPicPr>
        <p:blipFill>
          <a:blip r:embed="rId4">
            <a:extLst>
              <a:ext uri="{28A0092B-C50C-407E-A947-70E740481C1C}">
                <a14:useLocalDpi xmlns:a14="http://schemas.microsoft.com/office/drawing/2010/main"/>
              </a:ext>
            </a:extLst>
          </a:blip>
          <a:stretch>
            <a:fillRect/>
          </a:stretch>
        </p:blipFill>
        <p:spPr bwMode="auto">
          <a:xfrm>
            <a:off x="5751709" y="4262688"/>
            <a:ext cx="801764" cy="8785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15" descr="http://worldartsme.com/images/shop-cart-icon-clipart-1.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83571" y="3507681"/>
            <a:ext cx="691907" cy="5660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6700203" y="1658662"/>
            <a:ext cx="92654" cy="4405648"/>
          </a:xfrm>
          <a:prstGeom prst="rect">
            <a:avLst/>
          </a:prstGeom>
          <a:solidFill>
            <a:schemeClr val="accent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black"/>
              </a:solidFill>
            </a:endParaRPr>
          </a:p>
        </p:txBody>
      </p:sp>
      <p:grpSp>
        <p:nvGrpSpPr>
          <p:cNvPr id="36" name="Group 35"/>
          <p:cNvGrpSpPr/>
          <p:nvPr/>
        </p:nvGrpSpPr>
        <p:grpSpPr>
          <a:xfrm>
            <a:off x="102490" y="5210044"/>
            <a:ext cx="6543644" cy="854660"/>
            <a:chOff x="5532620" y="5210044"/>
            <a:chExt cx="6543644" cy="854660"/>
          </a:xfrm>
        </p:grpSpPr>
        <p:grpSp>
          <p:nvGrpSpPr>
            <p:cNvPr id="28" name="Group 27"/>
            <p:cNvGrpSpPr/>
            <p:nvPr/>
          </p:nvGrpSpPr>
          <p:grpSpPr>
            <a:xfrm>
              <a:off x="5532620" y="5210044"/>
              <a:ext cx="6543644" cy="843701"/>
              <a:chOff x="5209520" y="1241424"/>
              <a:chExt cx="6062870" cy="812822"/>
            </a:xfrm>
          </p:grpSpPr>
          <p:sp>
            <p:nvSpPr>
              <p:cNvPr id="30" name="Rectangle 29"/>
              <p:cNvSpPr/>
              <p:nvPr/>
            </p:nvSpPr>
            <p:spPr>
              <a:xfrm>
                <a:off x="5209520" y="1241425"/>
                <a:ext cx="1057013" cy="8128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solidFill>
                      <a:prstClr val="white"/>
                    </a:solidFill>
                    <a:effectLst>
                      <a:outerShdw blurRad="38100" dist="38100" dir="2700000" algn="tl">
                        <a:srgbClr val="000000">
                          <a:alpha val="43137"/>
                        </a:srgbClr>
                      </a:outerShdw>
                    </a:effectLst>
                  </a:rPr>
                  <a:t>C</a:t>
                </a:r>
                <a:endParaRPr lang="en-US" sz="4800" b="1" dirty="0" smtClean="0">
                  <a:solidFill>
                    <a:prstClr val="white"/>
                  </a:solidFill>
                  <a:effectLst>
                    <a:outerShdw blurRad="38100" dist="38100" dir="2700000" algn="tl">
                      <a:srgbClr val="000000">
                        <a:alpha val="43137"/>
                      </a:srgbClr>
                    </a:outerShdw>
                  </a:effectLst>
                </a:endParaRPr>
              </a:p>
            </p:txBody>
          </p:sp>
          <p:sp>
            <p:nvSpPr>
              <p:cNvPr id="31" name="Rectangle 30"/>
              <p:cNvSpPr/>
              <p:nvPr/>
            </p:nvSpPr>
            <p:spPr>
              <a:xfrm>
                <a:off x="6350422" y="1241425"/>
                <a:ext cx="4921968" cy="81282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Ins="914400" rtlCol="0" anchor="ctr"/>
              <a:lstStyle/>
              <a:p>
                <a:r>
                  <a:rPr lang="en-IN" b="1" dirty="0" smtClean="0">
                    <a:solidFill>
                      <a:prstClr val="black"/>
                    </a:solidFill>
                  </a:rPr>
                  <a:t>  5. </a:t>
                </a:r>
                <a:r>
                  <a:rPr lang="en-US" b="1" u="sng" dirty="0">
                    <a:solidFill>
                      <a:prstClr val="black"/>
                    </a:solidFill>
                  </a:rPr>
                  <a:t>C</a:t>
                </a:r>
                <a:r>
                  <a:rPr lang="en-IN" b="1" dirty="0" err="1" smtClean="0">
                    <a:solidFill>
                      <a:prstClr val="black"/>
                    </a:solidFill>
                  </a:rPr>
                  <a:t>ategory</a:t>
                </a:r>
                <a:r>
                  <a:rPr lang="en-IN" b="1" dirty="0" smtClean="0">
                    <a:solidFill>
                      <a:prstClr val="black"/>
                    </a:solidFill>
                  </a:rPr>
                  <a:t> (Products</a:t>
                </a:r>
                <a:r>
                  <a:rPr lang="en-IN" b="1" dirty="0">
                    <a:solidFill>
                      <a:prstClr val="black"/>
                    </a:solidFill>
                  </a:rPr>
                  <a:t> </a:t>
                </a:r>
                <a:r>
                  <a:rPr lang="en-IN" b="1" dirty="0" smtClean="0">
                    <a:solidFill>
                      <a:prstClr val="black"/>
                    </a:solidFill>
                  </a:rPr>
                  <a:t>&amp; Services)</a:t>
                </a:r>
              </a:p>
              <a:p>
                <a:pPr marL="176213"/>
                <a:r>
                  <a:rPr lang="en-IN" sz="1300" i="1" dirty="0" smtClean="0">
                    <a:solidFill>
                      <a:prstClr val="black"/>
                    </a:solidFill>
                  </a:rPr>
                  <a:t>(Category RESET; Reallocation of Space to Hero Categories, EDLP+; Different Commercial Expectations)</a:t>
                </a:r>
                <a:endParaRPr lang="en-IN" sz="1300" i="1" dirty="0">
                  <a:solidFill>
                    <a:prstClr val="black"/>
                  </a:solidFill>
                </a:endParaRPr>
              </a:p>
            </p:txBody>
          </p:sp>
          <p:sp>
            <p:nvSpPr>
              <p:cNvPr id="32" name="Rectangle 31"/>
              <p:cNvSpPr/>
              <p:nvPr/>
            </p:nvSpPr>
            <p:spPr>
              <a:xfrm>
                <a:off x="6266533" y="1241424"/>
                <a:ext cx="83890" cy="81282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black"/>
                  </a:solidFill>
                </a:endParaRPr>
              </a:p>
            </p:txBody>
          </p:sp>
        </p:grpSp>
        <p:pic>
          <p:nvPicPr>
            <p:cNvPr id="10242" name="Picture 2" descr="Image result for home care category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95448" y="5283737"/>
              <a:ext cx="772746" cy="780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7103715" y="2029679"/>
            <a:ext cx="4753354" cy="3711950"/>
            <a:chOff x="521217" y="1669871"/>
            <a:chExt cx="4753354" cy="3711950"/>
          </a:xfrm>
        </p:grpSpPr>
        <p:pic>
          <p:nvPicPr>
            <p:cNvPr id="27" name="Picture 26"/>
            <p:cNvPicPr>
              <a:picLocks noChangeAspect="1"/>
            </p:cNvPicPr>
            <p:nvPr/>
          </p:nvPicPr>
          <p:blipFill>
            <a:blip r:embed="rId7"/>
            <a:stretch>
              <a:fillRect/>
            </a:stretch>
          </p:blipFill>
          <p:spPr>
            <a:xfrm>
              <a:off x="521217" y="2182448"/>
              <a:ext cx="4753354" cy="3199373"/>
            </a:xfrm>
            <a:prstGeom prst="rect">
              <a:avLst/>
            </a:prstGeom>
          </p:spPr>
        </p:pic>
        <p:sp>
          <p:nvSpPr>
            <p:cNvPr id="38" name="TextBox 37"/>
            <p:cNvSpPr txBox="1"/>
            <p:nvPr/>
          </p:nvSpPr>
          <p:spPr>
            <a:xfrm>
              <a:off x="660251" y="1669871"/>
              <a:ext cx="1920476" cy="276999"/>
            </a:xfrm>
            <a:prstGeom prst="rect">
              <a:avLst/>
            </a:prstGeom>
          </p:spPr>
          <p:txBody>
            <a:bodyPr wrap="square" lIns="0" tIns="0" rIns="0" bIns="0" rtlCol="0">
              <a:spAutoFit/>
            </a:bodyPr>
            <a:lstStyle/>
            <a:p>
              <a:r>
                <a:rPr lang="en-US" dirty="0" smtClean="0"/>
                <a:t>The Past</a:t>
              </a:r>
            </a:p>
          </p:txBody>
        </p:sp>
      </p:grpSp>
      <p:grpSp>
        <p:nvGrpSpPr>
          <p:cNvPr id="29" name="Group 28"/>
          <p:cNvGrpSpPr/>
          <p:nvPr/>
        </p:nvGrpSpPr>
        <p:grpSpPr>
          <a:xfrm>
            <a:off x="6992650" y="2050748"/>
            <a:ext cx="4846449" cy="3690880"/>
            <a:chOff x="6992650" y="2050748"/>
            <a:chExt cx="4846449" cy="3690880"/>
          </a:xfrm>
        </p:grpSpPr>
        <p:sp>
          <p:nvSpPr>
            <p:cNvPr id="41" name="TextBox 40"/>
            <p:cNvSpPr txBox="1"/>
            <p:nvPr/>
          </p:nvSpPr>
          <p:spPr>
            <a:xfrm>
              <a:off x="6992650" y="2050748"/>
              <a:ext cx="1827368" cy="276999"/>
            </a:xfrm>
            <a:prstGeom prst="rect">
              <a:avLst/>
            </a:prstGeom>
            <a:solidFill>
              <a:schemeClr val="bg2"/>
            </a:solidFill>
          </p:spPr>
          <p:txBody>
            <a:bodyPr wrap="square" lIns="0" tIns="0" rIns="0" bIns="0" rtlCol="0">
              <a:spAutoFit/>
            </a:bodyPr>
            <a:lstStyle/>
            <a:p>
              <a:r>
                <a:rPr lang="en-US" dirty="0" smtClean="0"/>
                <a:t>The Present</a:t>
              </a:r>
            </a:p>
          </p:txBody>
        </p:sp>
        <p:pic>
          <p:nvPicPr>
            <p:cNvPr id="4" name="Picture 3"/>
            <p:cNvPicPr>
              <a:picLocks noChangeAspect="1"/>
            </p:cNvPicPr>
            <p:nvPr/>
          </p:nvPicPr>
          <p:blipFill>
            <a:blip r:embed="rId8"/>
            <a:stretch>
              <a:fillRect/>
            </a:stretch>
          </p:blipFill>
          <p:spPr>
            <a:xfrm>
              <a:off x="7095869" y="2542255"/>
              <a:ext cx="4743230" cy="3199373"/>
            </a:xfrm>
            <a:prstGeom prst="rect">
              <a:avLst/>
            </a:prstGeom>
          </p:spPr>
        </p:pic>
      </p:grpSp>
      <p:grpSp>
        <p:nvGrpSpPr>
          <p:cNvPr id="49" name="Group 48"/>
          <p:cNvGrpSpPr/>
          <p:nvPr/>
        </p:nvGrpSpPr>
        <p:grpSpPr>
          <a:xfrm>
            <a:off x="6846926" y="1907649"/>
            <a:ext cx="5029093" cy="4026326"/>
            <a:chOff x="381000" y="1519861"/>
            <a:chExt cx="5029093" cy="3861960"/>
          </a:xfrm>
        </p:grpSpPr>
        <p:sp>
          <p:nvSpPr>
            <p:cNvPr id="48" name="Rectangle 47"/>
            <p:cNvSpPr/>
            <p:nvPr/>
          </p:nvSpPr>
          <p:spPr>
            <a:xfrm>
              <a:off x="381000" y="1519861"/>
              <a:ext cx="5029093" cy="386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483266" y="1663068"/>
              <a:ext cx="4804300" cy="3499393"/>
              <a:chOff x="519506" y="1666091"/>
              <a:chExt cx="4804300" cy="3499393"/>
            </a:xfrm>
            <a:solidFill>
              <a:schemeClr val="bg1"/>
            </a:solidFill>
          </p:grpSpPr>
          <p:grpSp>
            <p:nvGrpSpPr>
              <p:cNvPr id="43" name="Group 42"/>
              <p:cNvGrpSpPr/>
              <p:nvPr/>
            </p:nvGrpSpPr>
            <p:grpSpPr>
              <a:xfrm>
                <a:off x="519506" y="2116633"/>
                <a:ext cx="4804300" cy="3048851"/>
                <a:chOff x="519506" y="2116633"/>
                <a:chExt cx="4804300" cy="3048851"/>
              </a:xfrm>
              <a:grpFill/>
            </p:grpSpPr>
            <p:pic>
              <p:nvPicPr>
                <p:cNvPr id="4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506" y="2116633"/>
                  <a:ext cx="1592350" cy="2078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0953" y="2171711"/>
                  <a:ext cx="3352853" cy="2993773"/>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46" name="TextBox 45"/>
              <p:cNvSpPr txBox="1"/>
              <p:nvPr/>
            </p:nvSpPr>
            <p:spPr>
              <a:xfrm>
                <a:off x="634220" y="1666091"/>
                <a:ext cx="1982372" cy="276999"/>
              </a:xfrm>
              <a:prstGeom prst="rect">
                <a:avLst/>
              </a:prstGeom>
              <a:grpFill/>
            </p:spPr>
            <p:txBody>
              <a:bodyPr wrap="square" lIns="0" tIns="0" rIns="0" bIns="0" rtlCol="0">
                <a:spAutoFit/>
              </a:bodyPr>
              <a:lstStyle/>
              <a:p>
                <a:r>
                  <a:rPr lang="en-US" dirty="0" smtClean="0"/>
                  <a:t>The Future</a:t>
                </a:r>
              </a:p>
            </p:txBody>
          </p:sp>
        </p:grpSp>
      </p:grpSp>
    </p:spTree>
    <p:extLst>
      <p:ext uri="{BB962C8B-B14F-4D97-AF65-F5344CB8AC3E}">
        <p14:creationId xmlns:p14="http://schemas.microsoft.com/office/powerpoint/2010/main" val="12168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991641" y="3887796"/>
            <a:ext cx="5064153" cy="21752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05256" y="1721882"/>
            <a:ext cx="2433311" cy="4331828"/>
          </a:xfrm>
          <a:prstGeom prst="rect">
            <a:avLst/>
          </a:prstGeom>
        </p:spPr>
      </p:pic>
      <p:sp>
        <p:nvSpPr>
          <p:cNvPr id="2" name="Title 1"/>
          <p:cNvSpPr>
            <a:spLocks noGrp="1"/>
          </p:cNvSpPr>
          <p:nvPr>
            <p:ph type="title"/>
          </p:nvPr>
        </p:nvSpPr>
        <p:spPr>
          <a:xfrm>
            <a:off x="380999" y="388938"/>
            <a:ext cx="11674795" cy="397872"/>
          </a:xfrm>
        </p:spPr>
        <p:txBody>
          <a:bodyPr/>
          <a:lstStyle/>
          <a:p>
            <a:r>
              <a:rPr lang="en-GB" sz="2400" dirty="0" smtClean="0"/>
              <a:t>Agile Sizing</a:t>
            </a:r>
            <a:endParaRPr lang="en-GB" sz="2400" dirty="0"/>
          </a:p>
        </p:txBody>
      </p:sp>
      <p:sp>
        <p:nvSpPr>
          <p:cNvPr id="3" name="Text Placeholder 2"/>
          <p:cNvSpPr>
            <a:spLocks noGrp="1"/>
          </p:cNvSpPr>
          <p:nvPr>
            <p:ph type="body" sz="quarter" idx="13"/>
          </p:nvPr>
        </p:nvSpPr>
        <p:spPr/>
        <p:txBody>
          <a:bodyPr/>
          <a:lstStyle/>
          <a:p>
            <a:r>
              <a:rPr lang="en-GB" dirty="0" smtClean="0"/>
              <a:t>Opportunities and Challenges Arise as Channels </a:t>
            </a:r>
            <a:r>
              <a:rPr lang="en-GB" dirty="0"/>
              <a:t>Venture into Unchartered </a:t>
            </a:r>
            <a:r>
              <a:rPr lang="en-GB" dirty="0" smtClean="0"/>
              <a:t>Territories…</a:t>
            </a:r>
            <a:endParaRPr lang="en-GB" dirty="0"/>
          </a:p>
        </p:txBody>
      </p:sp>
      <p:sp>
        <p:nvSpPr>
          <p:cNvPr id="5" name="Text Placeholder 4"/>
          <p:cNvSpPr>
            <a:spLocks noGrp="1"/>
          </p:cNvSpPr>
          <p:nvPr>
            <p:ph type="body" sz="quarter" idx="14"/>
          </p:nvPr>
        </p:nvSpPr>
        <p:spPr>
          <a:xfrm>
            <a:off x="3147206" y="6551952"/>
            <a:ext cx="8205422" cy="411555"/>
          </a:xfrm>
        </p:spPr>
        <p:txBody>
          <a:bodyPr>
            <a:noAutofit/>
          </a:bodyPr>
          <a:lstStyle/>
          <a:p>
            <a:r>
              <a:rPr lang="en-GB" sz="1400" dirty="0" smtClean="0"/>
              <a:t>Watch the </a:t>
            </a:r>
            <a:r>
              <a:rPr lang="en-GB" sz="1400" dirty="0"/>
              <a:t>Videos: </a:t>
            </a:r>
            <a:r>
              <a:rPr lang="en-GB" sz="1400" dirty="0">
                <a:hlinkClick r:id="rId4"/>
              </a:rPr>
              <a:t>https://</a:t>
            </a:r>
            <a:r>
              <a:rPr lang="en-GB" sz="1400" dirty="0" smtClean="0">
                <a:hlinkClick r:id="rId4"/>
              </a:rPr>
              <a:t>youtu.be/yAuiXhJPnr8</a:t>
            </a:r>
            <a:r>
              <a:rPr lang="en-GB" sz="1400" dirty="0"/>
              <a:t>, </a:t>
            </a:r>
            <a:r>
              <a:rPr lang="en-GB" sz="1400" dirty="0">
                <a:hlinkClick r:id="rId5"/>
              </a:rPr>
              <a:t>https://</a:t>
            </a:r>
            <a:r>
              <a:rPr lang="en-GB" sz="1400" dirty="0" smtClean="0">
                <a:hlinkClick r:id="rId5"/>
              </a:rPr>
              <a:t>www.youtube.com/watch?v=NrmMk1Myrxc</a:t>
            </a:r>
            <a:r>
              <a:rPr lang="en-GB" sz="1400" dirty="0"/>
              <a:t>, </a:t>
            </a:r>
            <a:r>
              <a:rPr lang="en-GB" sz="1400" dirty="0">
                <a:hlinkClick r:id="rId6"/>
              </a:rPr>
              <a:t>https://</a:t>
            </a:r>
            <a:r>
              <a:rPr lang="en-GB" sz="1400" dirty="0" smtClean="0">
                <a:hlinkClick r:id="rId6"/>
              </a:rPr>
              <a:t>www.youtube.com/watch?v=CtBTLo7Pc1s</a:t>
            </a:r>
            <a:r>
              <a:rPr lang="en-GB" sz="1400" dirty="0" smtClean="0"/>
              <a:t> </a:t>
            </a:r>
          </a:p>
          <a:p>
            <a:r>
              <a:rPr lang="en-GB" sz="1400" dirty="0" smtClean="0"/>
              <a:t>  </a:t>
            </a:r>
            <a:endParaRPr lang="en-GB" sz="1400" dirty="0"/>
          </a:p>
        </p:txBody>
      </p:sp>
      <p:sp>
        <p:nvSpPr>
          <p:cNvPr id="6" name="Slide Number Placeholder 5"/>
          <p:cNvSpPr>
            <a:spLocks noGrp="1"/>
          </p:cNvSpPr>
          <p:nvPr>
            <p:ph type="sldNum" sz="quarter" idx="12"/>
          </p:nvPr>
        </p:nvSpPr>
        <p:spPr/>
        <p:txBody>
          <a:bodyPr/>
          <a:lstStyle/>
          <a:p>
            <a:fld id="{784497E4-7F62-4A38-9641-7F7D91FE09B5}" type="slidenum">
              <a:rPr lang="en-US" smtClean="0"/>
              <a:t>20</a:t>
            </a:fld>
            <a:endParaRPr lang="en-US" dirty="0"/>
          </a:p>
        </p:txBody>
      </p:sp>
      <p:sp>
        <p:nvSpPr>
          <p:cNvPr id="14" name="TextBox 13"/>
          <p:cNvSpPr txBox="1"/>
          <p:nvPr/>
        </p:nvSpPr>
        <p:spPr>
          <a:xfrm>
            <a:off x="1572498" y="5247027"/>
            <a:ext cx="1366069" cy="791737"/>
          </a:xfrm>
          <a:prstGeom prst="rect">
            <a:avLst/>
          </a:prstGeom>
          <a:solidFill>
            <a:srgbClr val="002060">
              <a:alpha val="47000"/>
            </a:srgbClr>
          </a:solidFill>
        </p:spPr>
        <p:txBody>
          <a:bodyPr wrap="square" lIns="36000" tIns="72000" rIns="36000" bIns="72000" rtlCol="0">
            <a:spAutoFit/>
          </a:bodyPr>
          <a:lstStyle/>
          <a:p>
            <a:r>
              <a:rPr lang="en-GB" sz="1400" b="1" i="1" dirty="0" smtClean="0">
                <a:solidFill>
                  <a:srgbClr val="FFFF00"/>
                </a:solidFill>
              </a:rPr>
              <a:t>Family Savings Packs</a:t>
            </a:r>
          </a:p>
          <a:p>
            <a:r>
              <a:rPr lang="en-GB" sz="1400" b="1" i="1" dirty="0" smtClean="0">
                <a:solidFill>
                  <a:srgbClr val="FFFF00"/>
                </a:solidFill>
              </a:rPr>
              <a:t>Drugstore- CZ</a:t>
            </a:r>
          </a:p>
        </p:txBody>
      </p:sp>
      <p:pic>
        <p:nvPicPr>
          <p:cNvPr id="8" name="Picture 7"/>
          <p:cNvPicPr>
            <a:picLocks noChangeAspect="1"/>
          </p:cNvPicPr>
          <p:nvPr/>
        </p:nvPicPr>
        <p:blipFill>
          <a:blip r:embed="rId7"/>
          <a:stretch>
            <a:fillRect/>
          </a:stretch>
        </p:blipFill>
        <p:spPr>
          <a:xfrm>
            <a:off x="3014079" y="1703875"/>
            <a:ext cx="3966910" cy="2530499"/>
          </a:xfrm>
          <a:prstGeom prst="rect">
            <a:avLst/>
          </a:prstGeom>
        </p:spPr>
      </p:pic>
      <p:sp>
        <p:nvSpPr>
          <p:cNvPr id="17" name="TextBox 16"/>
          <p:cNvSpPr txBox="1"/>
          <p:nvPr/>
        </p:nvSpPr>
        <p:spPr>
          <a:xfrm>
            <a:off x="5301870" y="3360793"/>
            <a:ext cx="1616395" cy="360850"/>
          </a:xfrm>
          <a:prstGeom prst="rect">
            <a:avLst/>
          </a:prstGeom>
          <a:solidFill>
            <a:srgbClr val="002060">
              <a:alpha val="47000"/>
            </a:srgbClr>
          </a:solidFill>
        </p:spPr>
        <p:txBody>
          <a:bodyPr wrap="none" lIns="36000" tIns="72000" rIns="36000" bIns="72000" rtlCol="0">
            <a:spAutoFit/>
          </a:bodyPr>
          <a:lstStyle/>
          <a:p>
            <a:r>
              <a:rPr lang="en-GB" sz="1400" b="1" i="1" dirty="0" smtClean="0">
                <a:solidFill>
                  <a:srgbClr val="FFFF00"/>
                </a:solidFill>
              </a:rPr>
              <a:t>Amazon Go (USA)</a:t>
            </a:r>
          </a:p>
        </p:txBody>
      </p:sp>
      <p:pic>
        <p:nvPicPr>
          <p:cNvPr id="9" name="Picture 8"/>
          <p:cNvPicPr>
            <a:picLocks noChangeAspect="1"/>
          </p:cNvPicPr>
          <p:nvPr/>
        </p:nvPicPr>
        <p:blipFill>
          <a:blip r:embed="rId8"/>
          <a:stretch>
            <a:fillRect/>
          </a:stretch>
        </p:blipFill>
        <p:spPr>
          <a:xfrm>
            <a:off x="3147206" y="4276137"/>
            <a:ext cx="3771059" cy="1777574"/>
          </a:xfrm>
          <a:prstGeom prst="rect">
            <a:avLst/>
          </a:prstGeom>
        </p:spPr>
      </p:pic>
      <p:sp>
        <p:nvSpPr>
          <p:cNvPr id="21" name="TextBox 20"/>
          <p:cNvSpPr txBox="1"/>
          <p:nvPr/>
        </p:nvSpPr>
        <p:spPr>
          <a:xfrm>
            <a:off x="5287802" y="5055903"/>
            <a:ext cx="1630463" cy="1007181"/>
          </a:xfrm>
          <a:prstGeom prst="rect">
            <a:avLst/>
          </a:prstGeom>
          <a:solidFill>
            <a:srgbClr val="002060">
              <a:alpha val="59000"/>
            </a:srgbClr>
          </a:solidFill>
        </p:spPr>
        <p:txBody>
          <a:bodyPr wrap="square" lIns="36000" tIns="72000" rIns="36000" bIns="72000" rtlCol="0">
            <a:spAutoFit/>
          </a:bodyPr>
          <a:lstStyle/>
          <a:p>
            <a:r>
              <a:rPr lang="en-GB" sz="1400" b="1" i="1" dirty="0" smtClean="0">
                <a:solidFill>
                  <a:srgbClr val="FFFF00"/>
                </a:solidFill>
              </a:rPr>
              <a:t>Myer Virtual Reality Department Store (</a:t>
            </a:r>
            <a:r>
              <a:rPr lang="en-GB" sz="1400" b="1" i="1" dirty="0" err="1" smtClean="0">
                <a:solidFill>
                  <a:srgbClr val="FFFF00"/>
                </a:solidFill>
              </a:rPr>
              <a:t>Ebay</a:t>
            </a:r>
            <a:r>
              <a:rPr lang="en-GB" sz="1400" b="1" i="1" dirty="0" smtClean="0">
                <a:solidFill>
                  <a:srgbClr val="FFFF00"/>
                </a:solidFill>
              </a:rPr>
              <a:t>) - Australia</a:t>
            </a:r>
          </a:p>
        </p:txBody>
      </p:sp>
      <p:pic>
        <p:nvPicPr>
          <p:cNvPr id="10" name="Picture 9"/>
          <p:cNvPicPr>
            <a:picLocks noChangeAspect="1"/>
          </p:cNvPicPr>
          <p:nvPr/>
        </p:nvPicPr>
        <p:blipFill rotWithShape="1">
          <a:blip r:embed="rId9"/>
          <a:srcRect t="17692" r="12992" b="23505"/>
          <a:stretch/>
        </p:blipFill>
        <p:spPr>
          <a:xfrm>
            <a:off x="7000229" y="1721882"/>
            <a:ext cx="5063081" cy="1999761"/>
          </a:xfrm>
          <a:prstGeom prst="rect">
            <a:avLst/>
          </a:prstGeom>
        </p:spPr>
      </p:pic>
      <p:sp>
        <p:nvSpPr>
          <p:cNvPr id="29" name="TextBox 28"/>
          <p:cNvSpPr txBox="1"/>
          <p:nvPr/>
        </p:nvSpPr>
        <p:spPr>
          <a:xfrm>
            <a:off x="9833316" y="3348771"/>
            <a:ext cx="2205091" cy="360850"/>
          </a:xfrm>
          <a:prstGeom prst="rect">
            <a:avLst/>
          </a:prstGeom>
          <a:solidFill>
            <a:srgbClr val="002060">
              <a:alpha val="47000"/>
            </a:srgbClr>
          </a:solidFill>
        </p:spPr>
        <p:txBody>
          <a:bodyPr wrap="square" lIns="36000" tIns="72000" rIns="36000" bIns="72000" rtlCol="0">
            <a:spAutoFit/>
          </a:bodyPr>
          <a:lstStyle/>
          <a:p>
            <a:r>
              <a:rPr lang="en-GB" sz="1400" b="1" i="1" dirty="0" smtClean="0">
                <a:solidFill>
                  <a:srgbClr val="FFFF00"/>
                </a:solidFill>
              </a:rPr>
              <a:t>Leclerc Drive (France)</a:t>
            </a:r>
          </a:p>
        </p:txBody>
      </p:sp>
      <p:sp>
        <p:nvSpPr>
          <p:cNvPr id="31" name="Rectangle 30"/>
          <p:cNvSpPr/>
          <p:nvPr/>
        </p:nvSpPr>
        <p:spPr>
          <a:xfrm>
            <a:off x="7189628" y="4220888"/>
            <a:ext cx="1255813" cy="784883"/>
          </a:xfrm>
          <a:prstGeom prst="rect">
            <a:avLst/>
          </a:prstGeom>
          <a:blipFill rotWithShape="0">
            <a:blip r:embed="rId10" cstate="screen">
              <a:extLst>
                <a:ext uri="{28A0092B-C50C-407E-A947-70E740481C1C}">
                  <a14:useLocalDpi xmlns:a14="http://schemas.microsoft.com/office/drawing/2010/main"/>
                </a:ext>
              </a:extLst>
            </a:blip>
            <a:stretch>
              <a:fillRect/>
            </a:stretch>
          </a:blipFill>
          <a:ln>
            <a:noFill/>
          </a:ln>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23" tIns="82678" rIns="112523" bIns="82678" numCol="1" spcCol="1270" anchor="ctr" anchorCtr="0">
            <a:noAutofit/>
          </a:bodyPr>
          <a:lstStyle/>
          <a:p>
            <a:pPr lvl="0" algn="ctr" defTabSz="2089150">
              <a:lnSpc>
                <a:spcPct val="90000"/>
              </a:lnSpc>
              <a:spcBef>
                <a:spcPct val="0"/>
              </a:spcBef>
              <a:spcAft>
                <a:spcPct val="35000"/>
              </a:spcAft>
            </a:pPr>
            <a:r>
              <a:rPr lang="en-GB" sz="4700" kern="1200" dirty="0" smtClean="0"/>
              <a:t> </a:t>
            </a:r>
            <a:endParaRPr lang="en-GB" sz="4700" kern="1200" dirty="0"/>
          </a:p>
        </p:txBody>
      </p:sp>
      <p:sp>
        <p:nvSpPr>
          <p:cNvPr id="32" name="Rectangle 31"/>
          <p:cNvSpPr/>
          <p:nvPr/>
        </p:nvSpPr>
        <p:spPr>
          <a:xfrm>
            <a:off x="9613906" y="4208462"/>
            <a:ext cx="1255813" cy="784883"/>
          </a:xfrm>
          <a:prstGeom prst="rect">
            <a:avLst/>
          </a:prstGeom>
          <a:blipFill rotWithShape="0">
            <a:blip r:embed="rId11" cstate="screen">
              <a:extLst>
                <a:ext uri="{28A0092B-C50C-407E-A947-70E740481C1C}">
                  <a14:useLocalDpi xmlns:a14="http://schemas.microsoft.com/office/drawing/2010/main"/>
                </a:ext>
              </a:extLst>
            </a:blip>
            <a:stretch>
              <a:fillRect/>
            </a:stretch>
          </a:blipFill>
          <a:ln>
            <a:noFill/>
          </a:ln>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23" tIns="82678" rIns="112523" bIns="82678" numCol="1" spcCol="1270" anchor="ctr" anchorCtr="0">
            <a:noAutofit/>
          </a:bodyPr>
          <a:lstStyle/>
          <a:p>
            <a:pPr lvl="0" algn="ctr" defTabSz="2089150">
              <a:lnSpc>
                <a:spcPct val="90000"/>
              </a:lnSpc>
              <a:spcBef>
                <a:spcPct val="0"/>
              </a:spcBef>
              <a:spcAft>
                <a:spcPct val="35000"/>
              </a:spcAft>
            </a:pPr>
            <a:r>
              <a:rPr lang="en-GB" sz="4700" kern="1200" dirty="0" smtClean="0"/>
              <a:t> </a:t>
            </a:r>
            <a:endParaRPr lang="en-GB" sz="4700" kern="1200" dirty="0"/>
          </a:p>
        </p:txBody>
      </p:sp>
      <p:sp>
        <p:nvSpPr>
          <p:cNvPr id="33" name="Rectangle 32"/>
          <p:cNvSpPr/>
          <p:nvPr/>
        </p:nvSpPr>
        <p:spPr>
          <a:xfrm>
            <a:off x="7206128" y="5197092"/>
            <a:ext cx="1255813" cy="784883"/>
          </a:xfrm>
          <a:prstGeom prst="rect">
            <a:avLst/>
          </a:prstGeom>
          <a:blipFill rotWithShape="0">
            <a:blip r:embed="rId12" cstate="screen">
              <a:extLst>
                <a:ext uri="{28A0092B-C50C-407E-A947-70E740481C1C}">
                  <a14:useLocalDpi xmlns:a14="http://schemas.microsoft.com/office/drawing/2010/main"/>
                </a:ext>
              </a:extLst>
            </a:blip>
            <a:stretch>
              <a:fillRect/>
            </a:stretch>
          </a:blipFill>
          <a:ln>
            <a:noFill/>
          </a:ln>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23" tIns="82678" rIns="112523" bIns="82678" numCol="1" spcCol="1270" anchor="ctr" anchorCtr="0">
            <a:noAutofit/>
          </a:bodyPr>
          <a:lstStyle/>
          <a:p>
            <a:pPr lvl="0" algn="ctr" defTabSz="2089150">
              <a:lnSpc>
                <a:spcPct val="90000"/>
              </a:lnSpc>
              <a:spcBef>
                <a:spcPct val="0"/>
              </a:spcBef>
              <a:spcAft>
                <a:spcPct val="35000"/>
              </a:spcAft>
            </a:pPr>
            <a:r>
              <a:rPr lang="en-GB" sz="4700" kern="1200" dirty="0" smtClean="0"/>
              <a:t> </a:t>
            </a:r>
            <a:endParaRPr lang="en-GB" sz="4700" kern="1200" dirty="0"/>
          </a:p>
        </p:txBody>
      </p:sp>
      <p:sp>
        <p:nvSpPr>
          <p:cNvPr id="34" name="Rectangle 33"/>
          <p:cNvSpPr/>
          <p:nvPr/>
        </p:nvSpPr>
        <p:spPr>
          <a:xfrm>
            <a:off x="9631839" y="5209079"/>
            <a:ext cx="1255813" cy="784883"/>
          </a:xfrm>
          <a:prstGeom prst="rect">
            <a:avLst/>
          </a:prstGeom>
          <a:blipFill rotWithShape="0">
            <a:blip r:embed="rId13" cstate="screen">
              <a:extLst>
                <a:ext uri="{28A0092B-C50C-407E-A947-70E740481C1C}">
                  <a14:useLocalDpi xmlns:a14="http://schemas.microsoft.com/office/drawing/2010/main"/>
                </a:ext>
              </a:extLst>
            </a:blip>
            <a:stretch>
              <a:fillRect/>
            </a:stretch>
          </a:blipFill>
          <a:ln>
            <a:noFill/>
          </a:ln>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23" tIns="82678" rIns="112523" bIns="82678" numCol="1" spcCol="1270" anchor="ctr" anchorCtr="0">
            <a:noAutofit/>
          </a:bodyPr>
          <a:lstStyle/>
          <a:p>
            <a:pPr lvl="0" algn="ctr" defTabSz="2089150">
              <a:lnSpc>
                <a:spcPct val="90000"/>
              </a:lnSpc>
              <a:spcBef>
                <a:spcPct val="0"/>
              </a:spcBef>
              <a:spcAft>
                <a:spcPct val="35000"/>
              </a:spcAft>
            </a:pPr>
            <a:endParaRPr lang="en-US" sz="4700" kern="1200"/>
          </a:p>
        </p:txBody>
      </p:sp>
      <p:sp>
        <p:nvSpPr>
          <p:cNvPr id="36" name="TextBox 35"/>
          <p:cNvSpPr txBox="1"/>
          <p:nvPr/>
        </p:nvSpPr>
        <p:spPr>
          <a:xfrm>
            <a:off x="11028483" y="4320646"/>
            <a:ext cx="705321" cy="430887"/>
          </a:xfrm>
          <a:prstGeom prst="rect">
            <a:avLst/>
          </a:prstGeom>
          <a:noFill/>
        </p:spPr>
        <p:txBody>
          <a:bodyPr wrap="none" lIns="0" tIns="0" rIns="0" bIns="0" rtlCol="0">
            <a:spAutoFit/>
          </a:bodyPr>
          <a:lstStyle/>
          <a:p>
            <a:r>
              <a:rPr lang="en-GB" sz="1400" b="1" i="1" dirty="0" smtClean="0">
                <a:solidFill>
                  <a:srgbClr val="FFFF00"/>
                </a:solidFill>
              </a:rPr>
              <a:t>Edge of </a:t>
            </a:r>
          </a:p>
          <a:p>
            <a:r>
              <a:rPr lang="en-GB" sz="1400" b="1" i="1" dirty="0" smtClean="0">
                <a:solidFill>
                  <a:srgbClr val="FFFF00"/>
                </a:solidFill>
              </a:rPr>
              <a:t>Town</a:t>
            </a:r>
            <a:endParaRPr lang="en-US" sz="1400" b="1" i="1" dirty="0">
              <a:solidFill>
                <a:srgbClr val="FFFF00"/>
              </a:solidFill>
            </a:endParaRPr>
          </a:p>
        </p:txBody>
      </p:sp>
      <p:sp>
        <p:nvSpPr>
          <p:cNvPr id="37" name="TextBox 36"/>
          <p:cNvSpPr txBox="1"/>
          <p:nvPr/>
        </p:nvSpPr>
        <p:spPr>
          <a:xfrm>
            <a:off x="8658661" y="5439884"/>
            <a:ext cx="459806" cy="430887"/>
          </a:xfrm>
          <a:prstGeom prst="rect">
            <a:avLst/>
          </a:prstGeom>
          <a:noFill/>
        </p:spPr>
        <p:txBody>
          <a:bodyPr wrap="none" lIns="0" tIns="0" rIns="0" bIns="0" rtlCol="0">
            <a:spAutoFit/>
          </a:bodyPr>
          <a:lstStyle/>
          <a:p>
            <a:r>
              <a:rPr lang="en-GB" sz="1400" b="1" i="1" dirty="0" smtClean="0">
                <a:solidFill>
                  <a:srgbClr val="FFFF00"/>
                </a:solidFill>
              </a:rPr>
              <a:t>In</a:t>
            </a:r>
          </a:p>
          <a:p>
            <a:r>
              <a:rPr lang="en-GB" sz="1400" b="1" i="1" dirty="0" smtClean="0">
                <a:solidFill>
                  <a:srgbClr val="FFFF00"/>
                </a:solidFill>
              </a:rPr>
              <a:t>Town</a:t>
            </a:r>
            <a:endParaRPr lang="en-US" sz="1400" b="1" i="1" dirty="0">
              <a:solidFill>
                <a:srgbClr val="FFFF00"/>
              </a:solidFill>
            </a:endParaRPr>
          </a:p>
        </p:txBody>
      </p:sp>
      <p:sp>
        <p:nvSpPr>
          <p:cNvPr id="38" name="TextBox 37"/>
          <p:cNvSpPr txBox="1"/>
          <p:nvPr/>
        </p:nvSpPr>
        <p:spPr>
          <a:xfrm>
            <a:off x="11062921" y="5558775"/>
            <a:ext cx="605935" cy="215444"/>
          </a:xfrm>
          <a:prstGeom prst="rect">
            <a:avLst/>
          </a:prstGeom>
          <a:noFill/>
        </p:spPr>
        <p:txBody>
          <a:bodyPr wrap="none" lIns="0" tIns="0" rIns="0" bIns="0" rtlCol="0">
            <a:spAutoFit/>
          </a:bodyPr>
          <a:lstStyle/>
          <a:p>
            <a:r>
              <a:rPr lang="en-GB" sz="1400" b="1" i="1" dirty="0" smtClean="0">
                <a:solidFill>
                  <a:srgbClr val="FFFF00"/>
                </a:solidFill>
              </a:rPr>
              <a:t>Online </a:t>
            </a:r>
            <a:endParaRPr lang="en-US" sz="1400" b="1" i="1" dirty="0">
              <a:solidFill>
                <a:srgbClr val="FFFF00"/>
              </a:solidFill>
            </a:endParaRPr>
          </a:p>
        </p:txBody>
      </p:sp>
      <p:sp>
        <p:nvSpPr>
          <p:cNvPr id="39" name="TextBox 38"/>
          <p:cNvSpPr txBox="1"/>
          <p:nvPr/>
        </p:nvSpPr>
        <p:spPr>
          <a:xfrm>
            <a:off x="8604205" y="4360986"/>
            <a:ext cx="525785" cy="430887"/>
          </a:xfrm>
          <a:prstGeom prst="rect">
            <a:avLst/>
          </a:prstGeom>
          <a:noFill/>
        </p:spPr>
        <p:txBody>
          <a:bodyPr wrap="none" lIns="0" tIns="0" rIns="0" bIns="0" rtlCol="0">
            <a:spAutoFit/>
          </a:bodyPr>
          <a:lstStyle/>
          <a:p>
            <a:r>
              <a:rPr lang="en-GB" sz="1400" b="1" i="1" dirty="0" smtClean="0">
                <a:solidFill>
                  <a:srgbClr val="FFFF00"/>
                </a:solidFill>
              </a:rPr>
              <a:t>Out of</a:t>
            </a:r>
          </a:p>
          <a:p>
            <a:r>
              <a:rPr lang="en-GB" sz="1400" b="1" i="1" dirty="0" smtClean="0">
                <a:solidFill>
                  <a:srgbClr val="FFFF00"/>
                </a:solidFill>
              </a:rPr>
              <a:t>Town</a:t>
            </a:r>
            <a:endParaRPr lang="en-US" sz="1400" b="1" i="1" dirty="0">
              <a:solidFill>
                <a:srgbClr val="FFFF00"/>
              </a:solidFill>
            </a:endParaRPr>
          </a:p>
        </p:txBody>
      </p:sp>
      <p:sp>
        <p:nvSpPr>
          <p:cNvPr id="40" name="TextBox 39"/>
          <p:cNvSpPr txBox="1"/>
          <p:nvPr/>
        </p:nvSpPr>
        <p:spPr>
          <a:xfrm>
            <a:off x="7178976" y="3923671"/>
            <a:ext cx="3883945" cy="246221"/>
          </a:xfrm>
          <a:prstGeom prst="rect">
            <a:avLst/>
          </a:prstGeom>
          <a:noFill/>
        </p:spPr>
        <p:txBody>
          <a:bodyPr wrap="square" lIns="0" tIns="0" rIns="0" bIns="0" rtlCol="0">
            <a:spAutoFit/>
          </a:bodyPr>
          <a:lstStyle/>
          <a:p>
            <a:r>
              <a:rPr lang="en-GB" sz="1600" b="1" dirty="0" smtClean="0">
                <a:solidFill>
                  <a:srgbClr val="FFFF00"/>
                </a:solidFill>
              </a:rPr>
              <a:t>Lidl – Soon to be Everywhere</a:t>
            </a:r>
            <a:endParaRPr lang="en-US" sz="1600" b="1" dirty="0">
              <a:solidFill>
                <a:srgbClr val="FFFF00"/>
              </a:solidFill>
            </a:endParaRPr>
          </a:p>
        </p:txBody>
      </p:sp>
    </p:spTree>
    <p:extLst>
      <p:ext uri="{BB962C8B-B14F-4D97-AF65-F5344CB8AC3E}">
        <p14:creationId xmlns:p14="http://schemas.microsoft.com/office/powerpoint/2010/main" val="37375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Partnering / Localizing</a:t>
            </a:r>
            <a:endParaRPr lang="en-GB" dirty="0"/>
          </a:p>
        </p:txBody>
      </p:sp>
      <p:sp>
        <p:nvSpPr>
          <p:cNvPr id="3" name="Text Placeholder 2"/>
          <p:cNvSpPr>
            <a:spLocks noGrp="1"/>
          </p:cNvSpPr>
          <p:nvPr>
            <p:ph type="body" sz="quarter" idx="13"/>
          </p:nvPr>
        </p:nvSpPr>
        <p:spPr/>
        <p:txBody>
          <a:bodyPr/>
          <a:lstStyle/>
          <a:p>
            <a:r>
              <a:rPr lang="en-GB" dirty="0" smtClean="0"/>
              <a:t>Challenges around Assortment, Incidence of Purchase, Supply Chain, Theft, </a:t>
            </a:r>
            <a:endParaRPr lang="en-GB" dirty="0"/>
          </a:p>
        </p:txBody>
      </p:sp>
      <p:sp>
        <p:nvSpPr>
          <p:cNvPr id="5" name="Text Placeholder 4"/>
          <p:cNvSpPr>
            <a:spLocks noGrp="1"/>
          </p:cNvSpPr>
          <p:nvPr>
            <p:ph type="body" sz="quarter" idx="14"/>
          </p:nvPr>
        </p:nvSpPr>
        <p:spPr/>
        <p:txBody>
          <a:bodyPr/>
          <a:lstStyle/>
          <a:p>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21</a:t>
            </a:fld>
            <a:endParaRPr lang="en-US" dirty="0"/>
          </a:p>
        </p:txBody>
      </p:sp>
      <p:pic>
        <p:nvPicPr>
          <p:cNvPr id="7" name="Picture 14" descr="Image result for dixons trol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 y="1570732"/>
            <a:ext cx="6096001" cy="2248158"/>
          </a:xfrm>
          <a:prstGeom prst="rect">
            <a:avLst/>
          </a:prstGeom>
          <a:noFill/>
          <a:ln w="25400">
            <a:solidFill>
              <a:schemeClr val="tx1">
                <a:alpha val="98000"/>
              </a:schemeClr>
            </a:solidFill>
          </a:ln>
          <a:extLst>
            <a:ext uri="{909E8E84-426E-40DD-AFC4-6F175D3DCCD1}">
              <a14:hiddenFill xmlns:a14="http://schemas.microsoft.com/office/drawing/2010/main">
                <a:solidFill>
                  <a:srgbClr val="FFFFFF"/>
                </a:solidFill>
              </a14:hiddenFill>
            </a:ext>
          </a:extLst>
        </p:spPr>
      </p:pic>
      <p:pic>
        <p:nvPicPr>
          <p:cNvPr id="6146" name="Picture 2" descr="Image result for cooperative food pop-up 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63" y="3816022"/>
            <a:ext cx="6079317" cy="2252935"/>
          </a:xfrm>
          <a:prstGeom prst="rect">
            <a:avLst/>
          </a:prstGeom>
          <a:noFill/>
          <a:ln w="25400">
            <a:solidFill>
              <a:schemeClr val="tx1">
                <a:alpha val="98000"/>
              </a:schemeClr>
            </a:solidFill>
          </a:ln>
          <a:extLst>
            <a:ext uri="{909E8E84-426E-40DD-AFC4-6F175D3DCCD1}">
              <a14:hiddenFill xmlns:a14="http://schemas.microsoft.com/office/drawing/2010/main">
                <a:solidFill>
                  <a:srgbClr val="FFFFFF"/>
                </a:solidFill>
              </a14:hiddenFill>
            </a:ext>
          </a:extLst>
        </p:spPr>
      </p:pic>
      <p:pic>
        <p:nvPicPr>
          <p:cNvPr id="12" name="Picture 12" descr="Image result for walmart j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3520" y="1700675"/>
            <a:ext cx="2209450" cy="12139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1503" y="2767389"/>
            <a:ext cx="816268" cy="27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48950" y="2307667"/>
            <a:ext cx="1173629" cy="31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6973" y="1745275"/>
            <a:ext cx="910798" cy="40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7" descr="Image result for flipkart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8976" y="3286225"/>
            <a:ext cx="2072918" cy="5887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7730" y="4400025"/>
            <a:ext cx="1486623" cy="226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85594" y="4282745"/>
            <a:ext cx="1017614" cy="39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74190" y="4349707"/>
            <a:ext cx="1201845" cy="32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9225294" y="2184556"/>
            <a:ext cx="607682" cy="246221"/>
          </a:xfrm>
          <a:prstGeom prst="rect">
            <a:avLst/>
          </a:prstGeom>
          <a:noFill/>
        </p:spPr>
        <p:txBody>
          <a:bodyPr wrap="square" lIns="0" tIns="0" rIns="0" bIns="0" rtlCol="0">
            <a:spAutoFit/>
          </a:bodyPr>
          <a:lstStyle/>
          <a:p>
            <a:r>
              <a:rPr lang="en-GB" sz="1600" b="1" dirty="0" smtClean="0">
                <a:solidFill>
                  <a:schemeClr val="accent1"/>
                </a:solidFill>
              </a:rPr>
              <a:t>+</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8865" y="2290332"/>
            <a:ext cx="367318" cy="367318"/>
          </a:xfrm>
          <a:prstGeom prst="rect">
            <a:avLst/>
          </a:prstGeom>
        </p:spPr>
      </p:pic>
      <p:cxnSp>
        <p:nvCxnSpPr>
          <p:cNvPr id="23" name="Straight Arrow Connector 22"/>
          <p:cNvCxnSpPr>
            <a:stCxn id="22" idx="0"/>
          </p:cNvCxnSpPr>
          <p:nvPr/>
        </p:nvCxnSpPr>
        <p:spPr>
          <a:xfrm flipV="1">
            <a:off x="10292524" y="1946952"/>
            <a:ext cx="464449" cy="34338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10444924" y="2442732"/>
            <a:ext cx="204026" cy="22373"/>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2" idx="2"/>
            <a:endCxn id="14" idx="1"/>
          </p:cNvCxnSpPr>
          <p:nvPr/>
        </p:nvCxnSpPr>
        <p:spPr>
          <a:xfrm>
            <a:off x="10292524" y="2657650"/>
            <a:ext cx="558979" cy="24904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2" idx="1"/>
          </p:cNvCxnSpPr>
          <p:nvPr/>
        </p:nvCxnSpPr>
        <p:spPr>
          <a:xfrm>
            <a:off x="9832976" y="2442732"/>
            <a:ext cx="275889" cy="31259"/>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55611" y="3936085"/>
            <a:ext cx="371259" cy="371259"/>
          </a:xfrm>
          <a:prstGeom prst="rect">
            <a:avLst/>
          </a:prstGeom>
        </p:spPr>
      </p:pic>
      <p:pic>
        <p:nvPicPr>
          <p:cNvPr id="28"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94831" y="5540039"/>
            <a:ext cx="1315704" cy="40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9" descr="Image result for ub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3372" y="5425240"/>
            <a:ext cx="1336261" cy="5840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1" descr="Image result for lazad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34353" y="4774096"/>
            <a:ext cx="1215196" cy="7678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77553" y="5499215"/>
            <a:ext cx="634312" cy="38970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Connector 31"/>
          <p:cNvCxnSpPr/>
          <p:nvPr/>
        </p:nvCxnSpPr>
        <p:spPr>
          <a:xfrm>
            <a:off x="7230574" y="4857750"/>
            <a:ext cx="4592005" cy="9525"/>
          </a:xfrm>
          <a:prstGeom prst="line">
            <a:avLst/>
          </a:prstGeom>
          <a:ln w="12700">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06472" y="3182179"/>
            <a:ext cx="3886565" cy="0"/>
          </a:xfrm>
          <a:prstGeom prst="line">
            <a:avLst/>
          </a:prstGeom>
          <a:ln w="12700">
            <a:solidFill>
              <a:schemeClr val="accent1"/>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34" name="Picture 4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93327" y="4934839"/>
            <a:ext cx="1025834" cy="43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Arrow Connector 34"/>
          <p:cNvCxnSpPr/>
          <p:nvPr/>
        </p:nvCxnSpPr>
        <p:spPr>
          <a:xfrm flipH="1">
            <a:off x="10335274" y="5151075"/>
            <a:ext cx="443778" cy="6944"/>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70920" y="3952524"/>
            <a:ext cx="371259" cy="371259"/>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96512" y="3967987"/>
            <a:ext cx="371259" cy="371259"/>
          </a:xfrm>
          <a:prstGeom prst="rect">
            <a:avLst/>
          </a:prstGeom>
        </p:spPr>
      </p:pic>
      <p:sp>
        <p:nvSpPr>
          <p:cNvPr id="38" name="TextBox 37"/>
          <p:cNvSpPr txBox="1"/>
          <p:nvPr/>
        </p:nvSpPr>
        <p:spPr>
          <a:xfrm>
            <a:off x="9616446" y="5524793"/>
            <a:ext cx="607682" cy="338554"/>
          </a:xfrm>
          <a:prstGeom prst="rect">
            <a:avLst/>
          </a:prstGeom>
          <a:noFill/>
        </p:spPr>
        <p:txBody>
          <a:bodyPr wrap="square" lIns="0" tIns="0" rIns="0" bIns="0" rtlCol="0">
            <a:spAutoFit/>
          </a:bodyPr>
          <a:lstStyle/>
          <a:p>
            <a:r>
              <a:rPr lang="en-GB" sz="2200" b="1" dirty="0" smtClean="0">
                <a:solidFill>
                  <a:schemeClr val="accent1"/>
                </a:solidFill>
              </a:rPr>
              <a:t>+</a:t>
            </a:r>
          </a:p>
        </p:txBody>
      </p:sp>
      <p:cxnSp>
        <p:nvCxnSpPr>
          <p:cNvPr id="39" name="Straight Arrow Connector 38"/>
          <p:cNvCxnSpPr/>
          <p:nvPr/>
        </p:nvCxnSpPr>
        <p:spPr>
          <a:xfrm flipV="1">
            <a:off x="8562208" y="3771901"/>
            <a:ext cx="405782" cy="56734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9750767" y="3835618"/>
            <a:ext cx="0" cy="41790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0776220" y="3802987"/>
            <a:ext cx="483417" cy="50584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2" descr="Image resul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24140" y="3783685"/>
            <a:ext cx="701397" cy="4455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33014" y="2688455"/>
            <a:ext cx="684062" cy="36027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Triangle 3"/>
          <p:cNvSpPr/>
          <p:nvPr/>
        </p:nvSpPr>
        <p:spPr>
          <a:xfrm rot="10800000" flipH="1">
            <a:off x="6497886" y="1570732"/>
            <a:ext cx="1515860" cy="449822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60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Artificial Intelligence Getting Truly Embedded into the eCommerce Journey – From Basic Algorithms to More Sophisticated Auto-Replenishment</a:t>
            </a:r>
            <a:endParaRPr lang="en-GB" dirty="0"/>
          </a:p>
        </p:txBody>
      </p:sp>
      <p:sp>
        <p:nvSpPr>
          <p:cNvPr id="6" name="Slide Number Placeholder 5"/>
          <p:cNvSpPr>
            <a:spLocks noGrp="1"/>
          </p:cNvSpPr>
          <p:nvPr>
            <p:ph type="sldNum" sz="quarter" idx="4"/>
          </p:nvPr>
        </p:nvSpPr>
        <p:spPr>
          <a:xfrm>
            <a:off x="10856913" y="6279975"/>
            <a:ext cx="969962" cy="196850"/>
          </a:xfrm>
        </p:spPr>
        <p:txBody>
          <a:bodyPr/>
          <a:lstStyle/>
          <a:p>
            <a:fld id="{4034BEE3-566C-4068-A777-C3A4762E861B}" type="slidenum">
              <a:rPr lang="en-GB" smtClean="0"/>
              <a:pPr/>
              <a:t>22</a:t>
            </a:fld>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252" y="1658552"/>
            <a:ext cx="2332681" cy="1147330"/>
          </a:xfrm>
          <a:prstGeom prst="rect">
            <a:avLst/>
          </a:prstGeom>
          <a:noFill/>
          <a:ln w="9525">
            <a:solidFill>
              <a:srgbClr val="3B3B3B"/>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rot="16200000">
            <a:off x="36857" y="2161105"/>
            <a:ext cx="914400" cy="338554"/>
          </a:xfrm>
          <a:prstGeom prst="rect">
            <a:avLst/>
          </a:prstGeom>
          <a:noFill/>
        </p:spPr>
        <p:txBody>
          <a:bodyPr wrap="square" rtlCol="0">
            <a:spAutoFit/>
          </a:bodyPr>
          <a:lstStyle/>
          <a:p>
            <a:pPr algn="ctr"/>
            <a:r>
              <a:rPr lang="en-GB" sz="1600" b="1" dirty="0" smtClean="0"/>
              <a:t>Today</a:t>
            </a:r>
            <a:endParaRPr lang="en-GB" sz="1600" b="1" dirty="0"/>
          </a:p>
        </p:txBody>
      </p:sp>
      <p:sp>
        <p:nvSpPr>
          <p:cNvPr id="9" name="TextBox 8"/>
          <p:cNvSpPr txBox="1"/>
          <p:nvPr/>
        </p:nvSpPr>
        <p:spPr>
          <a:xfrm rot="16200000">
            <a:off x="-124438" y="4831753"/>
            <a:ext cx="1245770" cy="338554"/>
          </a:xfrm>
          <a:prstGeom prst="rect">
            <a:avLst/>
          </a:prstGeom>
          <a:noFill/>
        </p:spPr>
        <p:txBody>
          <a:bodyPr wrap="square" rtlCol="0">
            <a:spAutoFit/>
          </a:bodyPr>
          <a:lstStyle/>
          <a:p>
            <a:pPr algn="ctr"/>
            <a:r>
              <a:rPr lang="en-GB" sz="1600" b="1" dirty="0" smtClean="0"/>
              <a:t>Tomorrow</a:t>
            </a:r>
            <a:endParaRPr lang="en-GB" sz="1600" b="1" dirty="0"/>
          </a:p>
        </p:txBody>
      </p:sp>
      <p:sp>
        <p:nvSpPr>
          <p:cNvPr id="10" name="TextBox 9"/>
          <p:cNvSpPr txBox="1"/>
          <p:nvPr/>
        </p:nvSpPr>
        <p:spPr>
          <a:xfrm>
            <a:off x="3740596" y="1648937"/>
            <a:ext cx="3562502" cy="633096"/>
          </a:xfrm>
          <a:prstGeom prst="rect">
            <a:avLst/>
          </a:prstGeom>
          <a:noFill/>
        </p:spPr>
        <p:txBody>
          <a:bodyPr wrap="square" rtlCol="0">
            <a:spAutoFit/>
          </a:bodyPr>
          <a:lstStyle/>
          <a:p>
            <a:r>
              <a:rPr lang="en-GB" sz="1400" b="1" dirty="0" smtClean="0">
                <a:solidFill>
                  <a:schemeClr val="accent2"/>
                </a:solidFill>
              </a:rPr>
              <a:t>Subscription</a:t>
            </a:r>
          </a:p>
          <a:p>
            <a:r>
              <a:rPr lang="en-GB" sz="1400" b="1" dirty="0" smtClean="0">
                <a:solidFill>
                  <a:schemeClr val="accent2"/>
                </a:solidFill>
              </a:rPr>
              <a:t>management</a:t>
            </a:r>
            <a:endParaRPr lang="en-GB" sz="1400" b="1" dirty="0">
              <a:solidFill>
                <a:schemeClr val="accent2"/>
              </a:solidFill>
            </a:endParaRPr>
          </a:p>
        </p:txBody>
      </p:sp>
      <p:grpSp>
        <p:nvGrpSpPr>
          <p:cNvPr id="11" name="Group 10"/>
          <p:cNvGrpSpPr/>
          <p:nvPr/>
        </p:nvGrpSpPr>
        <p:grpSpPr>
          <a:xfrm>
            <a:off x="2114722" y="2333652"/>
            <a:ext cx="5485502" cy="1111206"/>
            <a:chOff x="2028938" y="2646192"/>
            <a:chExt cx="5485502" cy="1111206"/>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938" y="2654663"/>
              <a:ext cx="2679419" cy="1102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4946731" y="2646192"/>
              <a:ext cx="2567709" cy="633096"/>
            </a:xfrm>
            <a:prstGeom prst="rect">
              <a:avLst/>
            </a:prstGeom>
            <a:noFill/>
          </p:spPr>
          <p:txBody>
            <a:bodyPr wrap="square" rtlCol="0">
              <a:spAutoFit/>
            </a:bodyPr>
            <a:lstStyle/>
            <a:p>
              <a:r>
                <a:rPr lang="en-GB" sz="1400" b="1" dirty="0" smtClean="0">
                  <a:solidFill>
                    <a:schemeClr val="accent2"/>
                  </a:solidFill>
                </a:rPr>
                <a:t>1-touch </a:t>
              </a:r>
            </a:p>
            <a:p>
              <a:r>
                <a:rPr lang="en-GB" sz="1400" b="1" dirty="0" smtClean="0">
                  <a:solidFill>
                    <a:schemeClr val="accent2"/>
                  </a:solidFill>
                </a:rPr>
                <a:t>ordering</a:t>
              </a:r>
              <a:endParaRPr lang="en-GB" sz="1400" b="1" dirty="0">
                <a:solidFill>
                  <a:schemeClr val="accent2"/>
                </a:solidFill>
              </a:endParaRPr>
            </a:p>
          </p:txBody>
        </p:sp>
      </p:grpSp>
      <p:grpSp>
        <p:nvGrpSpPr>
          <p:cNvPr id="14" name="Group 13"/>
          <p:cNvGrpSpPr/>
          <p:nvPr/>
        </p:nvGrpSpPr>
        <p:grpSpPr>
          <a:xfrm>
            <a:off x="3619830" y="3045992"/>
            <a:ext cx="5169081" cy="1266593"/>
            <a:chOff x="3534046" y="3491882"/>
            <a:chExt cx="5169081" cy="1266593"/>
          </a:xfrm>
        </p:grpSpPr>
        <p:pic>
          <p:nvPicPr>
            <p:cNvPr id="15"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534046" y="3500959"/>
              <a:ext cx="2348622" cy="12575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6135418" y="3491882"/>
              <a:ext cx="2567709" cy="633096"/>
            </a:xfrm>
            <a:prstGeom prst="rect">
              <a:avLst/>
            </a:prstGeom>
            <a:noFill/>
          </p:spPr>
          <p:txBody>
            <a:bodyPr wrap="square" rtlCol="0">
              <a:spAutoFit/>
            </a:bodyPr>
            <a:lstStyle/>
            <a:p>
              <a:r>
                <a:rPr lang="en-GB" sz="1400" b="1" dirty="0" smtClean="0">
                  <a:solidFill>
                    <a:schemeClr val="accent2"/>
                  </a:solidFill>
                </a:rPr>
                <a:t>No-touch</a:t>
              </a:r>
            </a:p>
            <a:p>
              <a:r>
                <a:rPr lang="en-GB" sz="1400" b="1" dirty="0" smtClean="0">
                  <a:solidFill>
                    <a:schemeClr val="accent2"/>
                  </a:solidFill>
                </a:rPr>
                <a:t>ordering</a:t>
              </a:r>
              <a:endParaRPr lang="en-GB" sz="1400" b="1" dirty="0">
                <a:solidFill>
                  <a:schemeClr val="accent2"/>
                </a:solidFill>
              </a:endParaRPr>
            </a:p>
          </p:txBody>
        </p:sp>
      </p:grpSp>
      <p:grpSp>
        <p:nvGrpSpPr>
          <p:cNvPr id="17" name="Group 16"/>
          <p:cNvGrpSpPr/>
          <p:nvPr/>
        </p:nvGrpSpPr>
        <p:grpSpPr>
          <a:xfrm>
            <a:off x="5088491" y="3849922"/>
            <a:ext cx="6085243" cy="1202959"/>
            <a:chOff x="5002707" y="4486312"/>
            <a:chExt cx="6085243" cy="1202959"/>
          </a:xfrm>
        </p:grpSpPr>
        <p:pic>
          <p:nvPicPr>
            <p:cNvPr id="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707" y="4495072"/>
              <a:ext cx="2511733" cy="1194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7892375" y="4486312"/>
              <a:ext cx="3195575" cy="633096"/>
            </a:xfrm>
            <a:prstGeom prst="rect">
              <a:avLst/>
            </a:prstGeom>
            <a:noFill/>
          </p:spPr>
          <p:txBody>
            <a:bodyPr wrap="square" rtlCol="0">
              <a:spAutoFit/>
            </a:bodyPr>
            <a:lstStyle/>
            <a:p>
              <a:r>
                <a:rPr lang="en-GB" sz="1400" b="1" dirty="0" smtClean="0">
                  <a:solidFill>
                    <a:schemeClr val="accent2"/>
                  </a:solidFill>
                </a:rPr>
                <a:t>Integrated </a:t>
              </a:r>
            </a:p>
            <a:p>
              <a:r>
                <a:rPr lang="en-GB" sz="1400" b="1" dirty="0" smtClean="0">
                  <a:solidFill>
                    <a:schemeClr val="accent2"/>
                  </a:solidFill>
                </a:rPr>
                <a:t>replenishment</a:t>
              </a:r>
              <a:endParaRPr lang="en-GB" sz="1400" b="1" dirty="0">
                <a:solidFill>
                  <a:schemeClr val="accent2"/>
                </a:solidFill>
              </a:endParaRPr>
            </a:p>
          </p:txBody>
        </p:sp>
      </p:grpSp>
      <p:grpSp>
        <p:nvGrpSpPr>
          <p:cNvPr id="20" name="Group 19"/>
          <p:cNvGrpSpPr/>
          <p:nvPr/>
        </p:nvGrpSpPr>
        <p:grpSpPr>
          <a:xfrm>
            <a:off x="7293632" y="4579114"/>
            <a:ext cx="4483408" cy="1451996"/>
            <a:chOff x="7207848" y="5329804"/>
            <a:chExt cx="4483408" cy="1451996"/>
          </a:xfrm>
        </p:grpSpPr>
        <p:sp>
          <p:nvSpPr>
            <p:cNvPr id="21" name="TextBox 20"/>
            <p:cNvSpPr txBox="1"/>
            <p:nvPr/>
          </p:nvSpPr>
          <p:spPr>
            <a:xfrm>
              <a:off x="9724013" y="5340559"/>
              <a:ext cx="1967243" cy="633096"/>
            </a:xfrm>
            <a:prstGeom prst="rect">
              <a:avLst/>
            </a:prstGeom>
            <a:noFill/>
          </p:spPr>
          <p:txBody>
            <a:bodyPr wrap="square" rtlCol="0">
              <a:spAutoFit/>
            </a:bodyPr>
            <a:lstStyle/>
            <a:p>
              <a:r>
                <a:rPr lang="en-GB" sz="1400" b="1" dirty="0" smtClean="0">
                  <a:solidFill>
                    <a:schemeClr val="accent2"/>
                  </a:solidFill>
                </a:rPr>
                <a:t>Predictive replenishment</a:t>
              </a:r>
              <a:endParaRPr lang="en-GB" sz="1400" b="1" dirty="0">
                <a:solidFill>
                  <a:schemeClr val="accent2"/>
                </a:solidFill>
              </a:endParaRPr>
            </a:p>
          </p:txBody>
        </p:sp>
        <p:pic>
          <p:nvPicPr>
            <p:cNvPr id="22"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207848" y="5329804"/>
              <a:ext cx="2408619" cy="1451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3" name="Down Arrow 22"/>
          <p:cNvSpPr/>
          <p:nvPr/>
        </p:nvSpPr>
        <p:spPr>
          <a:xfrm>
            <a:off x="698597" y="1866918"/>
            <a:ext cx="388321" cy="385650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1600" dirty="0" smtClean="0"/>
          </a:p>
        </p:txBody>
      </p:sp>
    </p:spTree>
    <p:extLst>
      <p:ext uri="{BB962C8B-B14F-4D97-AF65-F5344CB8AC3E}">
        <p14:creationId xmlns:p14="http://schemas.microsoft.com/office/powerpoint/2010/main" val="212475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3490" y="4173306"/>
            <a:ext cx="6417510" cy="1760122"/>
          </a:xfrm>
        </p:spPr>
        <p:txBody>
          <a:bodyPr/>
          <a:lstStyle/>
          <a:p>
            <a:pPr marL="0" indent="0">
              <a:lnSpc>
                <a:spcPct val="150000"/>
              </a:lnSpc>
              <a:buNone/>
            </a:pPr>
            <a:r>
              <a:rPr lang="en-GB" sz="3600" b="1" dirty="0" smtClean="0">
                <a:solidFill>
                  <a:schemeClr val="accent1"/>
                </a:solidFill>
              </a:rPr>
              <a:t>70% </a:t>
            </a:r>
            <a:r>
              <a:rPr lang="en-GB" sz="2000" dirty="0" smtClean="0"/>
              <a:t>of </a:t>
            </a:r>
            <a:r>
              <a:rPr lang="en-GB" sz="2000" dirty="0"/>
              <a:t>US millennials and</a:t>
            </a:r>
            <a:r>
              <a:rPr lang="en-GB" sz="1600" dirty="0"/>
              <a:t> </a:t>
            </a:r>
            <a:r>
              <a:rPr lang="en-GB" sz="3200" b="1" dirty="0" smtClean="0">
                <a:solidFill>
                  <a:schemeClr val="accent1"/>
                </a:solidFill>
              </a:rPr>
              <a:t>62%</a:t>
            </a:r>
            <a:r>
              <a:rPr lang="en-GB" sz="1600" dirty="0" smtClean="0"/>
              <a:t> </a:t>
            </a:r>
            <a:r>
              <a:rPr lang="en-GB" sz="2000" dirty="0"/>
              <a:t>of millennials in the UK say they would appreciate a brand or retailer using AI technology to show more interesting products.</a:t>
            </a:r>
          </a:p>
        </p:txBody>
      </p:sp>
      <p:sp>
        <p:nvSpPr>
          <p:cNvPr id="3" name="Text Placeholder 2"/>
          <p:cNvSpPr>
            <a:spLocks noGrp="1"/>
          </p:cNvSpPr>
          <p:nvPr>
            <p:ph type="body" sz="quarter" idx="15"/>
          </p:nvPr>
        </p:nvSpPr>
        <p:spPr/>
        <p:txBody>
          <a:bodyPr/>
          <a:lstStyle/>
          <a:p>
            <a:pPr marL="0" indent="0">
              <a:buNone/>
            </a:pPr>
            <a:r>
              <a:rPr lang="en-GB" dirty="0">
                <a:solidFill>
                  <a:schemeClr val="tx2"/>
                </a:solidFill>
              </a:rPr>
              <a:t>Source: Gartner, Business Insider</a:t>
            </a:r>
          </a:p>
        </p:txBody>
      </p:sp>
      <p:sp>
        <p:nvSpPr>
          <p:cNvPr id="4" name="Title 3"/>
          <p:cNvSpPr>
            <a:spLocks noGrp="1"/>
          </p:cNvSpPr>
          <p:nvPr>
            <p:ph type="title"/>
          </p:nvPr>
        </p:nvSpPr>
        <p:spPr/>
        <p:txBody>
          <a:bodyPr/>
          <a:lstStyle/>
          <a:p>
            <a:r>
              <a:rPr lang="en-GB" dirty="0" smtClean="0"/>
              <a:t>The Rise of Artificial Intelligence (AI)</a:t>
            </a:r>
            <a:endParaRPr lang="en-GB" dirty="0"/>
          </a:p>
        </p:txBody>
      </p:sp>
      <p:sp>
        <p:nvSpPr>
          <p:cNvPr id="6" name="Slide Number Placeholder 5"/>
          <p:cNvSpPr>
            <a:spLocks noGrp="1"/>
          </p:cNvSpPr>
          <p:nvPr>
            <p:ph type="sldNum" sz="quarter" idx="4"/>
          </p:nvPr>
        </p:nvSpPr>
        <p:spPr/>
        <p:txBody>
          <a:bodyPr/>
          <a:lstStyle/>
          <a:p>
            <a:fld id="{4034BEE3-566C-4068-A777-C3A4762E861B}" type="slidenum">
              <a:rPr lang="en-GB" smtClean="0"/>
              <a:pPr/>
              <a:t>23</a:t>
            </a:fld>
            <a:endParaRPr lang="en-GB" dirty="0"/>
          </a:p>
        </p:txBody>
      </p:sp>
      <p:sp>
        <p:nvSpPr>
          <p:cNvPr id="18" name="TextBox 17"/>
          <p:cNvSpPr txBox="1"/>
          <p:nvPr/>
        </p:nvSpPr>
        <p:spPr>
          <a:xfrm>
            <a:off x="5393490" y="2566958"/>
            <a:ext cx="6535426" cy="1246495"/>
          </a:xfrm>
          <a:prstGeom prst="rect">
            <a:avLst/>
          </a:prstGeom>
          <a:noFill/>
        </p:spPr>
        <p:txBody>
          <a:bodyPr wrap="square" lIns="0" tIns="0" rIns="0" bIns="0" rtlCol="0">
            <a:spAutoFit/>
          </a:bodyPr>
          <a:lstStyle/>
          <a:p>
            <a:pPr>
              <a:lnSpc>
                <a:spcPct val="150000"/>
              </a:lnSpc>
            </a:pPr>
            <a:r>
              <a:rPr lang="en-GB" sz="2000" b="1" dirty="0" smtClean="0">
                <a:solidFill>
                  <a:schemeClr val="accent1"/>
                </a:solidFill>
              </a:rPr>
              <a:t>By 2020 </a:t>
            </a:r>
            <a:r>
              <a:rPr lang="en-GB" sz="3600" b="1" dirty="0" smtClean="0">
                <a:solidFill>
                  <a:schemeClr val="accent1"/>
                </a:solidFill>
              </a:rPr>
              <a:t>85%</a:t>
            </a:r>
            <a:r>
              <a:rPr lang="en-GB" sz="2000" dirty="0" smtClean="0">
                <a:solidFill>
                  <a:schemeClr val="tx2">
                    <a:lumMod val="50000"/>
                    <a:lumOff val="50000"/>
                  </a:schemeClr>
                </a:solidFill>
              </a:rPr>
              <a:t> </a:t>
            </a:r>
            <a:r>
              <a:rPr lang="en-GB" sz="2000" dirty="0" smtClean="0"/>
              <a:t>of customer </a:t>
            </a:r>
            <a:r>
              <a:rPr lang="en-GB" sz="2000" dirty="0"/>
              <a:t>interactions in retail will be managed by artificial intelligence</a:t>
            </a:r>
            <a:endParaRPr lang="en-GB" sz="2000" dirty="0" smtClean="0"/>
          </a:p>
        </p:txBody>
      </p:sp>
      <p:sp>
        <p:nvSpPr>
          <p:cNvPr id="10" name="Text Placeholder 2"/>
          <p:cNvSpPr>
            <a:spLocks noGrp="1"/>
          </p:cNvSpPr>
          <p:nvPr>
            <p:ph type="body" sz="quarter" idx="13"/>
          </p:nvPr>
        </p:nvSpPr>
        <p:spPr>
          <a:xfrm>
            <a:off x="381000" y="924702"/>
            <a:ext cx="11430000" cy="404369"/>
          </a:xfrm>
        </p:spPr>
        <p:txBody>
          <a:bodyPr/>
          <a:lstStyle/>
          <a:p>
            <a:pPr marL="0" indent="0">
              <a:buNone/>
            </a:pPr>
            <a:r>
              <a:rPr lang="en-GB" sz="1800" dirty="0" smtClean="0">
                <a:solidFill>
                  <a:schemeClr val="tx2"/>
                </a:solidFill>
              </a:rPr>
              <a:t>AI </a:t>
            </a:r>
            <a:r>
              <a:rPr lang="en-GB" sz="1800" dirty="0">
                <a:solidFill>
                  <a:schemeClr val="tx2"/>
                </a:solidFill>
              </a:rPr>
              <a:t>Could Change Retail by Revolutionizing Personalization and Customer </a:t>
            </a:r>
            <a:r>
              <a:rPr lang="en-GB" sz="1800" dirty="0" smtClean="0">
                <a:solidFill>
                  <a:schemeClr val="tx2"/>
                </a:solidFill>
              </a:rPr>
              <a:t>Service</a:t>
            </a:r>
            <a:endParaRPr lang="en-GB" sz="1800" dirty="0">
              <a:solidFill>
                <a:schemeClr val="tx2"/>
              </a:solidFill>
            </a:endParaRPr>
          </a:p>
        </p:txBody>
      </p:sp>
      <p:sp>
        <p:nvSpPr>
          <p:cNvPr id="11" name="Rectangle 10"/>
          <p:cNvSpPr/>
          <p:nvPr/>
        </p:nvSpPr>
        <p:spPr>
          <a:xfrm>
            <a:off x="234344" y="1560774"/>
            <a:ext cx="11723312" cy="646331"/>
          </a:xfrm>
          <a:prstGeom prst="rect">
            <a:avLst/>
          </a:prstGeom>
          <a:solidFill>
            <a:schemeClr val="tx1">
              <a:alpha val="79000"/>
            </a:schemeClr>
          </a:solidFill>
        </p:spPr>
        <p:txBody>
          <a:bodyPr wrap="square">
            <a:spAutoFit/>
          </a:bodyPr>
          <a:lstStyle/>
          <a:p>
            <a:pPr algn="ctr"/>
            <a:r>
              <a:rPr lang="en-US" b="1" i="1" dirty="0" smtClean="0">
                <a:solidFill>
                  <a:srgbClr val="FFFF00"/>
                </a:solidFill>
                <a:latin typeface="Arial" panose="020B0604020202020204" pitchFamily="34" charset="0"/>
              </a:rPr>
              <a:t>The</a:t>
            </a:r>
            <a:r>
              <a:rPr lang="en-US" b="1" i="1" dirty="0">
                <a:solidFill>
                  <a:srgbClr val="FFFF00"/>
                </a:solidFill>
                <a:latin typeface="Arial" panose="020B0604020202020204" pitchFamily="34" charset="0"/>
              </a:rPr>
              <a:t> </a:t>
            </a:r>
            <a:r>
              <a:rPr lang="en-US" b="1" i="1" dirty="0" smtClean="0">
                <a:solidFill>
                  <a:srgbClr val="FFFF00"/>
                </a:solidFill>
                <a:latin typeface="Arial" panose="020B0604020202020204" pitchFamily="34" charset="0"/>
              </a:rPr>
              <a:t>singularity</a:t>
            </a:r>
            <a:r>
              <a:rPr lang="en-US" b="1" i="1" baseline="30000" dirty="0" smtClean="0">
                <a:solidFill>
                  <a:srgbClr val="FFFF00"/>
                </a:solidFill>
                <a:latin typeface="Arial" panose="020B0604020202020204" pitchFamily="34" charset="0"/>
              </a:rPr>
              <a:t> </a:t>
            </a:r>
            <a:r>
              <a:rPr lang="en-US" b="1" i="1" dirty="0" smtClean="0">
                <a:solidFill>
                  <a:srgbClr val="FFFF00"/>
                </a:solidFill>
                <a:latin typeface="Arial" panose="020B0604020202020204" pitchFamily="34" charset="0"/>
              </a:rPr>
              <a:t>is </a:t>
            </a:r>
            <a:r>
              <a:rPr lang="en-US" b="1" i="1" dirty="0">
                <a:solidFill>
                  <a:srgbClr val="FFFF00"/>
                </a:solidFill>
                <a:latin typeface="Arial" panose="020B0604020202020204" pitchFamily="34" charset="0"/>
              </a:rPr>
              <a:t>the hypothesis that the invention of artificial superintelligence will abruptly trigger runaway technological growth, resulting in unfathomable changes to human civilization.</a:t>
            </a:r>
            <a:endParaRPr lang="en-GB" b="1" i="1" dirty="0">
              <a:solidFill>
                <a:srgbClr val="FFFF00"/>
              </a:solidFill>
            </a:endParaRPr>
          </a:p>
        </p:txBody>
      </p:sp>
      <p:pic>
        <p:nvPicPr>
          <p:cNvPr id="12" name="Picture 2" descr="Image result for nescafe pepper 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44" y="2438808"/>
            <a:ext cx="4754751" cy="36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69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nvPr>
        </p:nvGraphicFramePr>
        <p:xfrm>
          <a:off x="360363" y="1708150"/>
          <a:ext cx="5626100" cy="4003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sz="quarter" idx="14"/>
          </p:nvPr>
        </p:nvSpPr>
        <p:spPr>
          <a:xfrm>
            <a:off x="6206111" y="1743074"/>
            <a:ext cx="5628408" cy="212726"/>
          </a:xfrm>
        </p:spPr>
        <p:txBody>
          <a:bodyPr/>
          <a:lstStyle/>
          <a:p>
            <a:r>
              <a:rPr lang="en-US" dirty="0" smtClean="0"/>
              <a:t>Key Personalities and new areas of focus</a:t>
            </a:r>
            <a:endParaRPr lang="en-US" dirty="0"/>
          </a:p>
        </p:txBody>
      </p:sp>
      <p:sp>
        <p:nvSpPr>
          <p:cNvPr id="5" name="Title 4"/>
          <p:cNvSpPr>
            <a:spLocks noGrp="1"/>
          </p:cNvSpPr>
          <p:nvPr>
            <p:ph type="title"/>
          </p:nvPr>
        </p:nvSpPr>
        <p:spPr/>
        <p:txBody>
          <a:bodyPr/>
          <a:lstStyle/>
          <a:p>
            <a:r>
              <a:rPr lang="en-US" dirty="0" smtClean="0"/>
              <a:t>METRO AG:  WHAT THE FUTURE LOOKS LIKE</a:t>
            </a:r>
            <a:endParaRPr lang="en-US" dirty="0"/>
          </a:p>
        </p:txBody>
      </p:sp>
      <p:sp>
        <p:nvSpPr>
          <p:cNvPr id="9" name="Text Placeholder 8"/>
          <p:cNvSpPr>
            <a:spLocks noGrp="1"/>
          </p:cNvSpPr>
          <p:nvPr>
            <p:ph type="body" sz="quarter" idx="16"/>
          </p:nvPr>
        </p:nvSpPr>
        <p:spPr/>
        <p:txBody>
          <a:bodyPr/>
          <a:lstStyle/>
          <a:p>
            <a:r>
              <a:rPr lang="en-US" dirty="0" smtClean="0"/>
              <a:t>4 Divisions / Focus Areas</a:t>
            </a:r>
            <a:endParaRPr lang="en-US" dirty="0"/>
          </a:p>
        </p:txBody>
      </p:sp>
      <p:sp>
        <p:nvSpPr>
          <p:cNvPr id="8" name="Text Placeholder 7"/>
          <p:cNvSpPr>
            <a:spLocks noGrp="1"/>
          </p:cNvSpPr>
          <p:nvPr>
            <p:ph type="body" sz="quarter" idx="15"/>
          </p:nvPr>
        </p:nvSpPr>
        <p:spPr/>
        <p:txBody>
          <a:bodyPr/>
          <a:lstStyle/>
          <a:p>
            <a:r>
              <a:rPr lang="en-US" dirty="0" smtClean="0"/>
              <a:t>a.  SCO focus will look at countries where there is growth in this group and will be localized</a:t>
            </a:r>
            <a:endParaRPr lang="en-US" dirty="0"/>
          </a:p>
        </p:txBody>
      </p:sp>
      <p:graphicFrame>
        <p:nvGraphicFramePr>
          <p:cNvPr id="11" name="Table 10"/>
          <p:cNvGraphicFramePr>
            <a:graphicFrameLocks noGrp="1"/>
          </p:cNvGraphicFramePr>
          <p:nvPr>
            <p:extLst/>
          </p:nvPr>
        </p:nvGraphicFramePr>
        <p:xfrm>
          <a:off x="6191575" y="2080395"/>
          <a:ext cx="5492427" cy="3566160"/>
        </p:xfrm>
        <a:graphic>
          <a:graphicData uri="http://schemas.openxmlformats.org/drawingml/2006/table">
            <a:tbl>
              <a:tblPr firstRow="1" bandRow="1">
                <a:tableStyleId>{85BE263C-DBD7-4A20-BB59-AAB30ACAA65A}</a:tableStyleId>
              </a:tblPr>
              <a:tblGrid>
                <a:gridCol w="1830809"/>
                <a:gridCol w="1830809"/>
                <a:gridCol w="1830809"/>
              </a:tblGrid>
              <a:tr h="518776">
                <a:tc>
                  <a:txBody>
                    <a:bodyPr/>
                    <a:lstStyle/>
                    <a:p>
                      <a:r>
                        <a:rPr lang="en-US" dirty="0" smtClean="0"/>
                        <a:t>Title</a:t>
                      </a:r>
                      <a:endParaRPr lang="en-US" b="1" dirty="0"/>
                    </a:p>
                  </a:txBody>
                  <a:tcPr/>
                </a:tc>
                <a:tc>
                  <a:txBody>
                    <a:bodyPr/>
                    <a:lstStyle/>
                    <a:p>
                      <a:r>
                        <a:rPr lang="en-US" dirty="0" smtClean="0"/>
                        <a:t>New Area</a:t>
                      </a:r>
                      <a:r>
                        <a:rPr lang="en-US" baseline="0" dirty="0" smtClean="0"/>
                        <a:t> of Focus</a:t>
                      </a:r>
                      <a:endParaRPr lang="en-US" dirty="0"/>
                    </a:p>
                  </a:txBody>
                  <a:tcPr/>
                </a:tc>
                <a:tc>
                  <a:txBody>
                    <a:bodyPr/>
                    <a:lstStyle/>
                    <a:p>
                      <a:r>
                        <a:rPr lang="en-US" dirty="0" smtClean="0"/>
                        <a:t>Prior</a:t>
                      </a:r>
                      <a:r>
                        <a:rPr lang="en-US" baseline="0" dirty="0" smtClean="0"/>
                        <a:t> Role</a:t>
                      </a:r>
                      <a:endParaRPr lang="en-US" dirty="0"/>
                    </a:p>
                  </a:txBody>
                  <a:tcPr/>
                </a:tc>
              </a:tr>
              <a:tr h="518776">
                <a:tc>
                  <a:txBody>
                    <a:bodyPr/>
                    <a:lstStyle/>
                    <a:p>
                      <a:r>
                        <a:rPr lang="en-US" sz="1200" b="1" dirty="0" smtClean="0"/>
                        <a:t>CEO-</a:t>
                      </a:r>
                    </a:p>
                    <a:p>
                      <a:r>
                        <a:rPr lang="en-US" sz="1200" b="0" dirty="0" smtClean="0"/>
                        <a:t>Olaf Koch</a:t>
                      </a:r>
                      <a:endParaRPr lang="en-US" sz="1200" b="0" dirty="0"/>
                    </a:p>
                  </a:txBody>
                  <a:tcPr/>
                </a:tc>
                <a:tc>
                  <a:txBody>
                    <a:bodyPr/>
                    <a:lstStyle/>
                    <a:p>
                      <a:r>
                        <a:rPr lang="en-US" sz="1200" dirty="0" smtClean="0"/>
                        <a:t>Acquisitions in premium foods (FSD)</a:t>
                      </a:r>
                      <a:endParaRPr lang="en-US" sz="1200" dirty="0"/>
                    </a:p>
                  </a:txBody>
                  <a:tcPr/>
                </a:tc>
                <a:tc>
                  <a:txBody>
                    <a:bodyPr/>
                    <a:lstStyle/>
                    <a:p>
                      <a:r>
                        <a:rPr lang="en-US" sz="1200" dirty="0" smtClean="0"/>
                        <a:t>CEO Metro Group (focus</a:t>
                      </a:r>
                      <a:r>
                        <a:rPr lang="en-US" sz="1200" baseline="0" dirty="0" smtClean="0"/>
                        <a:t> on re-energizing non-food)</a:t>
                      </a:r>
                      <a:endParaRPr lang="en-US" sz="1200" dirty="0"/>
                    </a:p>
                  </a:txBody>
                  <a:tcPr/>
                </a:tc>
              </a:tr>
              <a:tr h="518776">
                <a:tc>
                  <a:txBody>
                    <a:bodyPr/>
                    <a:lstStyle/>
                    <a:p>
                      <a:r>
                        <a:rPr lang="en-US" sz="1200" b="1" dirty="0" smtClean="0"/>
                        <a:t>CFO-</a:t>
                      </a:r>
                    </a:p>
                    <a:p>
                      <a:r>
                        <a:rPr lang="en-US" sz="1200" b="0" dirty="0" smtClean="0"/>
                        <a:t>Christian </a:t>
                      </a:r>
                      <a:r>
                        <a:rPr lang="en-US" sz="1200" b="0" dirty="0" err="1" smtClean="0"/>
                        <a:t>Baier</a:t>
                      </a:r>
                      <a:endParaRPr lang="en-US" sz="1200" b="0" dirty="0"/>
                    </a:p>
                  </a:txBody>
                  <a:tcPr/>
                </a:tc>
                <a:tc>
                  <a:txBody>
                    <a:bodyPr/>
                    <a:lstStyle/>
                    <a:p>
                      <a:r>
                        <a:rPr lang="en-US" sz="1200" dirty="0" smtClean="0"/>
                        <a:t>Cash</a:t>
                      </a:r>
                      <a:r>
                        <a:rPr lang="en-US" sz="1200" baseline="0" dirty="0" smtClean="0"/>
                        <a:t> flows and inventory speed</a:t>
                      </a:r>
                      <a:endParaRPr lang="en-US" sz="1200" dirty="0"/>
                    </a:p>
                  </a:txBody>
                  <a:tcPr/>
                </a:tc>
                <a:tc>
                  <a:txBody>
                    <a:bodyPr/>
                    <a:lstStyle/>
                    <a:p>
                      <a:r>
                        <a:rPr lang="en-US" sz="1200" dirty="0" smtClean="0"/>
                        <a:t>CFO Metro Group</a:t>
                      </a:r>
                      <a:r>
                        <a:rPr lang="en-US" sz="1200" baseline="0" dirty="0" smtClean="0"/>
                        <a:t> (focus on disposals &amp; profits)</a:t>
                      </a:r>
                      <a:endParaRPr lang="en-US" sz="1200" dirty="0"/>
                    </a:p>
                  </a:txBody>
                  <a:tcPr/>
                </a:tc>
              </a:tr>
              <a:tr h="518776">
                <a:tc>
                  <a:txBody>
                    <a:bodyPr/>
                    <a:lstStyle/>
                    <a:p>
                      <a:r>
                        <a:rPr lang="en-US" sz="1200" b="1" dirty="0" smtClean="0"/>
                        <a:t>COO-</a:t>
                      </a:r>
                    </a:p>
                    <a:p>
                      <a:r>
                        <a:rPr lang="en-US" sz="1200" b="0" dirty="0" smtClean="0"/>
                        <a:t>Pieter Boone</a:t>
                      </a:r>
                      <a:endParaRPr lang="en-US" sz="1200" b="0" dirty="0"/>
                    </a:p>
                  </a:txBody>
                  <a:tcPr/>
                </a:tc>
                <a:tc>
                  <a:txBody>
                    <a:bodyPr/>
                    <a:lstStyle/>
                    <a:p>
                      <a:r>
                        <a:rPr lang="en-US" sz="1200" dirty="0" smtClean="0"/>
                        <a:t>Trader services &amp; Franchise program (increasing number</a:t>
                      </a:r>
                      <a:r>
                        <a:rPr lang="en-US" sz="1200" baseline="0" dirty="0" smtClean="0"/>
                        <a:t> of loyal customers)</a:t>
                      </a:r>
                      <a:endParaRPr lang="en-US" sz="1200" dirty="0"/>
                    </a:p>
                  </a:txBody>
                  <a:tcPr/>
                </a:tc>
                <a:tc>
                  <a:txBody>
                    <a:bodyPr/>
                    <a:lstStyle/>
                    <a:p>
                      <a:r>
                        <a:rPr lang="en-US" sz="1200" dirty="0" smtClean="0"/>
                        <a:t>CEO MCC (focus</a:t>
                      </a:r>
                      <a:r>
                        <a:rPr lang="en-US" sz="1200" baseline="0" dirty="0" smtClean="0"/>
                        <a:t> on LFL sales performance)</a:t>
                      </a:r>
                      <a:endParaRPr lang="en-US" sz="1200" dirty="0"/>
                    </a:p>
                  </a:txBody>
                  <a:tcPr/>
                </a:tc>
              </a:tr>
              <a:tr h="518776">
                <a:tc>
                  <a:txBody>
                    <a:bodyPr/>
                    <a:lstStyle/>
                    <a:p>
                      <a:r>
                        <a:rPr lang="en-US" sz="1200" b="1" dirty="0" smtClean="0"/>
                        <a:t>Operating Partner-</a:t>
                      </a:r>
                    </a:p>
                    <a:p>
                      <a:r>
                        <a:rPr lang="en-US" sz="1200" b="0" dirty="0" smtClean="0"/>
                        <a:t>Philippe Palazzi</a:t>
                      </a:r>
                      <a:endParaRPr lang="en-US" sz="1200" b="0" dirty="0"/>
                    </a:p>
                  </a:txBody>
                  <a:tcPr/>
                </a:tc>
                <a:tc>
                  <a:txBody>
                    <a:bodyPr/>
                    <a:lstStyle/>
                    <a:p>
                      <a:r>
                        <a:rPr lang="en-US" sz="1200" dirty="0" smtClean="0"/>
                        <a:t>CEO for HORECA with country focus on France, Spain, &amp; Portugal</a:t>
                      </a:r>
                      <a:endParaRPr lang="en-US" sz="1200" dirty="0"/>
                    </a:p>
                  </a:txBody>
                  <a:tcPr/>
                </a:tc>
                <a:tc>
                  <a:txBody>
                    <a:bodyPr/>
                    <a:lstStyle/>
                    <a:p>
                      <a:r>
                        <a:rPr lang="en-US" sz="1200" dirty="0" smtClean="0"/>
                        <a:t>CEO MCC Italy (focus on </a:t>
                      </a:r>
                      <a:r>
                        <a:rPr lang="en-US" sz="1200" dirty="0" err="1" smtClean="0"/>
                        <a:t>Ultrafresh</a:t>
                      </a:r>
                      <a:r>
                        <a:rPr lang="en-US" sz="1200" dirty="0" smtClean="0"/>
                        <a:t>)</a:t>
                      </a:r>
                      <a:endParaRPr lang="en-US" sz="1200" dirty="0"/>
                    </a:p>
                  </a:txBody>
                  <a:tcPr/>
                </a:tc>
              </a:tr>
            </a:tbl>
          </a:graphicData>
        </a:graphic>
      </p:graphicFrame>
      <p:pic>
        <p:nvPicPr>
          <p:cNvPr id="12" name="Picture 11"/>
          <p:cNvPicPr>
            <a:picLocks noChangeAspect="1"/>
          </p:cNvPicPr>
          <p:nvPr/>
        </p:nvPicPr>
        <p:blipFill>
          <a:blip r:embed="rId7"/>
          <a:stretch>
            <a:fillRect/>
          </a:stretch>
        </p:blipFill>
        <p:spPr>
          <a:xfrm>
            <a:off x="4804349" y="2236788"/>
            <a:ext cx="1050351" cy="275624"/>
          </a:xfrm>
          <a:prstGeom prst="rect">
            <a:avLst/>
          </a:prstGeom>
        </p:spPr>
      </p:pic>
      <p:pic>
        <p:nvPicPr>
          <p:cNvPr id="13" name="Picture 12"/>
          <p:cNvPicPr>
            <a:picLocks noChangeAspect="1"/>
          </p:cNvPicPr>
          <p:nvPr/>
        </p:nvPicPr>
        <p:blipFill>
          <a:blip r:embed="rId8"/>
          <a:stretch>
            <a:fillRect/>
          </a:stretch>
        </p:blipFill>
        <p:spPr>
          <a:xfrm>
            <a:off x="7031648" y="390254"/>
            <a:ext cx="1019175" cy="1200150"/>
          </a:xfrm>
          <a:prstGeom prst="rect">
            <a:avLst/>
          </a:prstGeom>
        </p:spPr>
      </p:pic>
      <p:pic>
        <p:nvPicPr>
          <p:cNvPr id="14" name="Picture 13"/>
          <p:cNvPicPr>
            <a:picLocks noChangeAspect="1"/>
          </p:cNvPicPr>
          <p:nvPr/>
        </p:nvPicPr>
        <p:blipFill>
          <a:blip r:embed="rId9"/>
          <a:stretch>
            <a:fillRect/>
          </a:stretch>
        </p:blipFill>
        <p:spPr>
          <a:xfrm>
            <a:off x="8093686" y="361679"/>
            <a:ext cx="885825" cy="1228725"/>
          </a:xfrm>
          <a:prstGeom prst="rect">
            <a:avLst/>
          </a:prstGeom>
        </p:spPr>
      </p:pic>
      <p:pic>
        <p:nvPicPr>
          <p:cNvPr id="15" name="Picture 14"/>
          <p:cNvPicPr>
            <a:picLocks noChangeAspect="1"/>
          </p:cNvPicPr>
          <p:nvPr/>
        </p:nvPicPr>
        <p:blipFill>
          <a:blip r:embed="rId10"/>
          <a:stretch>
            <a:fillRect/>
          </a:stretch>
        </p:blipFill>
        <p:spPr>
          <a:xfrm>
            <a:off x="8979511" y="333103"/>
            <a:ext cx="971550" cy="1285875"/>
          </a:xfrm>
          <a:prstGeom prst="rect">
            <a:avLst/>
          </a:prstGeom>
        </p:spPr>
      </p:pic>
      <p:pic>
        <p:nvPicPr>
          <p:cNvPr id="16" name="Picture 15"/>
          <p:cNvPicPr>
            <a:picLocks noChangeAspect="1"/>
          </p:cNvPicPr>
          <p:nvPr/>
        </p:nvPicPr>
        <p:blipFill>
          <a:blip r:embed="rId11"/>
          <a:stretch>
            <a:fillRect/>
          </a:stretch>
        </p:blipFill>
        <p:spPr>
          <a:xfrm>
            <a:off x="9900262" y="380202"/>
            <a:ext cx="843938" cy="1207028"/>
          </a:xfrm>
          <a:prstGeom prst="rect">
            <a:avLst/>
          </a:prstGeom>
        </p:spPr>
      </p:pic>
    </p:spTree>
    <p:extLst>
      <p:ext uri="{BB962C8B-B14F-4D97-AF65-F5344CB8AC3E}">
        <p14:creationId xmlns:p14="http://schemas.microsoft.com/office/powerpoint/2010/main" val="30643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itle 2"/>
          <p:cNvSpPr>
            <a:spLocks noGrp="1"/>
          </p:cNvSpPr>
          <p:nvPr>
            <p:ph type="title"/>
          </p:nvPr>
        </p:nvSpPr>
        <p:spPr/>
        <p:txBody>
          <a:bodyPr/>
          <a:lstStyle/>
          <a:p>
            <a:r>
              <a:rPr lang="en-US" dirty="0" smtClean="0"/>
              <a:t>METRO AG: The Math</a:t>
            </a:r>
            <a:endParaRPr lang="en-US" dirty="0"/>
          </a:p>
        </p:txBody>
      </p:sp>
      <p:sp>
        <p:nvSpPr>
          <p:cNvPr id="4" name="Text Placeholder 3"/>
          <p:cNvSpPr>
            <a:spLocks noGrp="1"/>
          </p:cNvSpPr>
          <p:nvPr>
            <p:ph type="body" sz="quarter" idx="16"/>
          </p:nvPr>
        </p:nvSpPr>
        <p:spPr/>
        <p:txBody>
          <a:bodyPr/>
          <a:lstStyle/>
          <a:p>
            <a:r>
              <a:rPr lang="en-US" dirty="0" smtClean="0"/>
              <a:t>What will make Metro WFS Happy?</a:t>
            </a:r>
            <a:endParaRPr lang="en-US" dirty="0"/>
          </a:p>
        </p:txBody>
      </p:sp>
      <p:sp>
        <p:nvSpPr>
          <p:cNvPr id="5" name="Slide Number Placeholder 4"/>
          <p:cNvSpPr>
            <a:spLocks noGrp="1"/>
          </p:cNvSpPr>
          <p:nvPr>
            <p:ph type="sldNum" sz="quarter" idx="4"/>
          </p:nvPr>
        </p:nvSpPr>
        <p:spPr/>
        <p:txBody>
          <a:bodyPr/>
          <a:lstStyle/>
          <a:p>
            <a:fld id="{4034BEE3-566C-4068-A777-C3A4762E861B}" type="slidenum">
              <a:rPr lang="en-GB" smtClean="0">
                <a:solidFill>
                  <a:srgbClr val="717171"/>
                </a:solidFill>
              </a:rPr>
              <a:pPr/>
              <a:t>25</a:t>
            </a:fld>
            <a:endParaRPr lang="en-GB" dirty="0">
              <a:solidFill>
                <a:srgbClr val="717171"/>
              </a:solidFill>
            </a:endParaRPr>
          </a:p>
        </p:txBody>
      </p:sp>
      <p:graphicFrame>
        <p:nvGraphicFramePr>
          <p:cNvPr id="7" name="Content Placeholder 6"/>
          <p:cNvGraphicFramePr>
            <a:graphicFrameLocks noGrp="1"/>
          </p:cNvGraphicFramePr>
          <p:nvPr>
            <p:ph sz="quarter" idx="17"/>
            <p:extLst>
              <p:ext uri="{D42A27DB-BD31-4B8C-83A1-F6EECF244321}">
                <p14:modId xmlns:p14="http://schemas.microsoft.com/office/powerpoint/2010/main" val="3110624115"/>
              </p:ext>
            </p:extLst>
          </p:nvPr>
        </p:nvGraphicFramePr>
        <p:xfrm>
          <a:off x="360363" y="1404938"/>
          <a:ext cx="11466510" cy="4455160"/>
        </p:xfrm>
        <a:graphic>
          <a:graphicData uri="http://schemas.openxmlformats.org/drawingml/2006/table">
            <a:tbl>
              <a:tblPr firstRow="1" bandRow="1">
                <a:tableStyleId>{21E4AEA4-8DFA-4A89-87EB-49C32662AFE0}</a:tableStyleId>
              </a:tblPr>
              <a:tblGrid>
                <a:gridCol w="1811337"/>
                <a:gridCol w="2298700"/>
                <a:gridCol w="2463800"/>
                <a:gridCol w="2599371"/>
                <a:gridCol w="2293302"/>
              </a:tblGrid>
              <a:tr h="370840">
                <a:tc>
                  <a:txBody>
                    <a:bodyPr/>
                    <a:lstStyle/>
                    <a:p>
                      <a:r>
                        <a:rPr lang="en-US" sz="1200" dirty="0" smtClean="0"/>
                        <a:t>Component</a:t>
                      </a:r>
                      <a:endParaRPr lang="en-US" sz="1200" dirty="0"/>
                    </a:p>
                  </a:txBody>
                  <a:tcPr/>
                </a:tc>
                <a:tc>
                  <a:txBody>
                    <a:bodyPr/>
                    <a:lstStyle/>
                    <a:p>
                      <a:r>
                        <a:rPr lang="en-US" sz="1200" dirty="0" smtClean="0"/>
                        <a:t>Metro’s Expectation</a:t>
                      </a:r>
                      <a:endParaRPr lang="en-US" sz="1200" dirty="0"/>
                    </a:p>
                  </a:txBody>
                  <a:tcPr/>
                </a:tc>
                <a:tc>
                  <a:txBody>
                    <a:bodyPr/>
                    <a:lstStyle/>
                    <a:p>
                      <a:r>
                        <a:rPr lang="en-US" sz="1200" dirty="0" smtClean="0"/>
                        <a:t>2016 Corporat</a:t>
                      </a:r>
                      <a:r>
                        <a:rPr lang="en-US" sz="1200" baseline="0" dirty="0" smtClean="0"/>
                        <a:t>e Value</a:t>
                      </a:r>
                      <a:endParaRPr lang="en-US" sz="1200" dirty="0"/>
                    </a:p>
                  </a:txBody>
                  <a:tcPr/>
                </a:tc>
                <a:tc>
                  <a:txBody>
                    <a:bodyPr/>
                    <a:lstStyle/>
                    <a:p>
                      <a:r>
                        <a:rPr lang="en-US" sz="1200" dirty="0" smtClean="0"/>
                        <a:t>2017 Expectation</a:t>
                      </a:r>
                      <a:endParaRPr lang="en-US" sz="1200" dirty="0"/>
                    </a:p>
                  </a:txBody>
                  <a:tcPr/>
                </a:tc>
                <a:tc>
                  <a:txBody>
                    <a:bodyPr/>
                    <a:lstStyle/>
                    <a:p>
                      <a:r>
                        <a:rPr lang="en-US" sz="1200" dirty="0" smtClean="0"/>
                        <a:t>What it means for suppliers</a:t>
                      </a:r>
                      <a:endParaRPr lang="en-US" sz="1200" dirty="0"/>
                    </a:p>
                  </a:txBody>
                  <a:tcPr/>
                </a:tc>
              </a:tr>
              <a:tr h="370840">
                <a:tc>
                  <a:txBody>
                    <a:bodyPr/>
                    <a:lstStyle/>
                    <a:p>
                      <a:r>
                        <a:rPr lang="en-US" sz="1400" b="1" dirty="0" smtClean="0">
                          <a:latin typeface="Arial Narrow" panose="020B0606020202030204" pitchFamily="34" charset="0"/>
                        </a:rPr>
                        <a:t>Sales</a:t>
                      </a:r>
                      <a:endParaRPr lang="en-US" sz="1400" b="1" dirty="0">
                        <a:latin typeface="Arial Narrow" panose="020B0606020202030204" pitchFamily="34" charset="0"/>
                      </a:endParaRPr>
                    </a:p>
                  </a:txBody>
                  <a:tcPr/>
                </a:tc>
                <a:tc>
                  <a:txBody>
                    <a:bodyPr/>
                    <a:lstStyle/>
                    <a:p>
                      <a:r>
                        <a:rPr lang="en-US" sz="1200" dirty="0" smtClean="0"/>
                        <a:t>Limited topline</a:t>
                      </a:r>
                      <a:r>
                        <a:rPr lang="en-US" sz="1200" baseline="0" dirty="0" smtClean="0"/>
                        <a:t> growth for traditional sales clients but growth via switch to FSD and Delivery</a:t>
                      </a:r>
                      <a:endParaRPr lang="en-US" sz="1200" dirty="0"/>
                    </a:p>
                  </a:txBody>
                  <a:tcPr/>
                </a:tc>
                <a:tc>
                  <a:txBody>
                    <a:bodyPr/>
                    <a:lstStyle/>
                    <a:p>
                      <a:r>
                        <a:rPr lang="en-US" sz="1200" dirty="0" smtClean="0"/>
                        <a:t>EUR29.0 billion (-2.3%)</a:t>
                      </a:r>
                      <a:endParaRPr lang="en-US" sz="1200" dirty="0"/>
                    </a:p>
                  </a:txBody>
                  <a:tcPr/>
                </a:tc>
                <a:tc>
                  <a:txBody>
                    <a:bodyPr/>
                    <a:lstStyle/>
                    <a:p>
                      <a:r>
                        <a:rPr lang="en-US" sz="1200" dirty="0" smtClean="0"/>
                        <a:t>&gt;29.8</a:t>
                      </a:r>
                      <a:r>
                        <a:rPr lang="en-US" sz="1200" baseline="0" dirty="0" smtClean="0"/>
                        <a:t> billion (growth of 3% - note first year of growth in some time)</a:t>
                      </a:r>
                      <a:endParaRPr lang="en-US" sz="1200" dirty="0"/>
                    </a:p>
                  </a:txBody>
                  <a:tcPr/>
                </a:tc>
                <a:tc>
                  <a:txBody>
                    <a:bodyPr/>
                    <a:lstStyle/>
                    <a:p>
                      <a:r>
                        <a:rPr lang="en-US" sz="1200" dirty="0" smtClean="0"/>
                        <a:t>General</a:t>
                      </a:r>
                      <a:r>
                        <a:rPr lang="en-US" sz="1200" baseline="0" dirty="0" smtClean="0"/>
                        <a:t> s</a:t>
                      </a:r>
                      <a:r>
                        <a:rPr lang="en-US" sz="1200" dirty="0" smtClean="0"/>
                        <a:t>elling</a:t>
                      </a:r>
                      <a:r>
                        <a:rPr lang="en-US" sz="1200" baseline="0" dirty="0" smtClean="0"/>
                        <a:t> stories not the first thing they want to hear from you – should focus on target audience</a:t>
                      </a:r>
                      <a:endParaRPr lang="en-US" sz="1200" dirty="0"/>
                    </a:p>
                  </a:txBody>
                  <a:tcPr/>
                </a:tc>
              </a:tr>
              <a:tr h="370840">
                <a:tc>
                  <a:txBody>
                    <a:bodyPr/>
                    <a:lstStyle/>
                    <a:p>
                      <a:r>
                        <a:rPr lang="en-US" sz="1400" b="1" dirty="0" smtClean="0">
                          <a:latin typeface="Arial Narrow" panose="020B0606020202030204" pitchFamily="34" charset="0"/>
                        </a:rPr>
                        <a:t>Margin </a:t>
                      </a:r>
                    </a:p>
                    <a:p>
                      <a:r>
                        <a:rPr lang="en-US" sz="1400" b="1" dirty="0" smtClean="0">
                          <a:latin typeface="Arial Narrow" panose="020B0606020202030204" pitchFamily="34" charset="0"/>
                        </a:rPr>
                        <a:t>(Now called</a:t>
                      </a:r>
                    </a:p>
                    <a:p>
                      <a:r>
                        <a:rPr lang="en-US" sz="1400" b="1" dirty="0" smtClean="0">
                          <a:latin typeface="Arial Narrow" panose="020B0606020202030204" pitchFamily="34" charset="0"/>
                        </a:rPr>
                        <a:t> total</a:t>
                      </a:r>
                      <a:r>
                        <a:rPr lang="en-US" sz="1400" b="1" baseline="0" dirty="0" smtClean="0">
                          <a:latin typeface="Arial Narrow" panose="020B0606020202030204" pitchFamily="34" charset="0"/>
                        </a:rPr>
                        <a:t> cost ratio)</a:t>
                      </a:r>
                      <a:endParaRPr lang="en-US" sz="1400" b="1" dirty="0">
                        <a:latin typeface="Arial Narrow" panose="020B0606020202030204" pitchFamily="34" charset="0"/>
                      </a:endParaRPr>
                    </a:p>
                  </a:txBody>
                  <a:tcPr/>
                </a:tc>
                <a:tc>
                  <a:txBody>
                    <a:bodyPr/>
                    <a:lstStyle/>
                    <a:p>
                      <a:r>
                        <a:rPr lang="en-US" sz="1200" dirty="0" smtClean="0"/>
                        <a:t>Reduce low turn items in favor of FSD items, improve cost of delivery</a:t>
                      </a:r>
                      <a:endParaRPr lang="en-US" sz="1200" dirty="0"/>
                    </a:p>
                  </a:txBody>
                  <a:tcPr/>
                </a:tc>
                <a:tc>
                  <a:txBody>
                    <a:bodyPr/>
                    <a:lstStyle/>
                    <a:p>
                      <a:r>
                        <a:rPr lang="en-US" sz="1200" dirty="0" smtClean="0"/>
                        <a:t>GM: 19.0% (up from 18.9%)</a:t>
                      </a:r>
                    </a:p>
                    <a:p>
                      <a:r>
                        <a:rPr lang="en-US" sz="1200" dirty="0" smtClean="0"/>
                        <a:t>Other income via partners</a:t>
                      </a:r>
                      <a:r>
                        <a:rPr lang="en-US" sz="1200" baseline="0" dirty="0" smtClean="0"/>
                        <a:t> -5.1% (up from -4.9%) leaving TCR of 13.9% (down from 14.0%)</a:t>
                      </a:r>
                      <a:endParaRPr lang="en-US" sz="1200" dirty="0"/>
                    </a:p>
                  </a:txBody>
                  <a:tcPr/>
                </a:tc>
                <a:tc>
                  <a:txBody>
                    <a:bodyPr/>
                    <a:lstStyle/>
                    <a:p>
                      <a:r>
                        <a:rPr lang="en-US" sz="1200" dirty="0" smtClean="0"/>
                        <a:t>GM will migrate</a:t>
                      </a:r>
                      <a:r>
                        <a:rPr lang="en-US" sz="1200" baseline="0" dirty="0" smtClean="0"/>
                        <a:t> north due to switch to fresh and premium BUT other income must hold at 5.0% which will give TCR of 14.0% or better</a:t>
                      </a:r>
                      <a:endParaRPr lang="en-US" sz="1200" dirty="0"/>
                    </a:p>
                  </a:txBody>
                  <a:tcPr/>
                </a:tc>
                <a:tc>
                  <a:txBody>
                    <a:bodyPr/>
                    <a:lstStyle/>
                    <a:p>
                      <a:r>
                        <a:rPr lang="en-US" sz="1200" dirty="0" smtClean="0"/>
                        <a:t>They don’t even talk about margin at investor</a:t>
                      </a:r>
                      <a:r>
                        <a:rPr lang="en-US" sz="1200" baseline="0" dirty="0" smtClean="0"/>
                        <a:t> meetings now  this is all about cost to deliver item</a:t>
                      </a:r>
                      <a:endParaRPr lang="en-US" sz="1200" dirty="0"/>
                    </a:p>
                  </a:txBody>
                  <a:tcPr/>
                </a:tc>
              </a:tr>
              <a:tr h="370840">
                <a:tc>
                  <a:txBody>
                    <a:bodyPr/>
                    <a:lstStyle/>
                    <a:p>
                      <a:r>
                        <a:rPr lang="en-US" sz="1400" b="1" dirty="0" smtClean="0">
                          <a:latin typeface="Arial Narrow" panose="020B0606020202030204" pitchFamily="34" charset="0"/>
                        </a:rPr>
                        <a:t>Operating</a:t>
                      </a:r>
                      <a:r>
                        <a:rPr lang="en-US" sz="1400" b="1" baseline="0" dirty="0" smtClean="0">
                          <a:latin typeface="Arial Narrow" panose="020B0606020202030204" pitchFamily="34" charset="0"/>
                        </a:rPr>
                        <a:t> Expenses</a:t>
                      </a:r>
                    </a:p>
                    <a:p>
                      <a:r>
                        <a:rPr lang="en-US" sz="1400" b="1" baseline="0" dirty="0" smtClean="0">
                          <a:latin typeface="Arial Narrow" panose="020B0606020202030204" pitchFamily="34" charset="0"/>
                        </a:rPr>
                        <a:t>(EBITDA %)</a:t>
                      </a:r>
                      <a:endParaRPr lang="en-US" sz="1400" b="1" dirty="0">
                        <a:latin typeface="Arial Narrow" panose="020B0606020202030204" pitchFamily="34" charset="0"/>
                      </a:endParaRPr>
                    </a:p>
                  </a:txBody>
                  <a:tcPr/>
                </a:tc>
                <a:tc>
                  <a:txBody>
                    <a:bodyPr/>
                    <a:lstStyle/>
                    <a:p>
                      <a:r>
                        <a:rPr lang="en-US" sz="1200" dirty="0" smtClean="0"/>
                        <a:t>Each country must reduce</a:t>
                      </a:r>
                      <a:r>
                        <a:rPr lang="en-US" sz="1200" baseline="0" dirty="0" smtClean="0"/>
                        <a:t> in multiple areas</a:t>
                      </a:r>
                      <a:endParaRPr lang="en-US" sz="1200" dirty="0"/>
                    </a:p>
                  </a:txBody>
                  <a:tcPr/>
                </a:tc>
                <a:tc>
                  <a:txBody>
                    <a:bodyPr/>
                    <a:lstStyle/>
                    <a:p>
                      <a:r>
                        <a:rPr lang="en-US" sz="1200" dirty="0" smtClean="0"/>
                        <a:t>5.0% (up from 4.9%)</a:t>
                      </a:r>
                      <a:endParaRPr lang="en-US" sz="1200" dirty="0"/>
                    </a:p>
                  </a:txBody>
                  <a:tcPr/>
                </a:tc>
                <a:tc>
                  <a:txBody>
                    <a:bodyPr/>
                    <a:lstStyle/>
                    <a:p>
                      <a:r>
                        <a:rPr lang="en-US" sz="1200" dirty="0" err="1" smtClean="0"/>
                        <a:t>Approx</a:t>
                      </a:r>
                      <a:r>
                        <a:rPr lang="en-US" sz="1200" baseline="0" dirty="0" smtClean="0"/>
                        <a:t> 5.0%</a:t>
                      </a:r>
                      <a:endParaRPr lang="en-US" sz="1200" dirty="0"/>
                    </a:p>
                  </a:txBody>
                  <a:tcPr/>
                </a:tc>
                <a:tc>
                  <a:txBody>
                    <a:bodyPr/>
                    <a:lstStyle/>
                    <a:p>
                      <a:r>
                        <a:rPr lang="en-US" sz="1200" dirty="0" smtClean="0"/>
                        <a:t>Reductions in Head office at each country; more</a:t>
                      </a:r>
                      <a:r>
                        <a:rPr lang="en-US" sz="1200" baseline="0" dirty="0" smtClean="0"/>
                        <a:t> work in the field</a:t>
                      </a:r>
                      <a:endParaRPr lang="en-US" sz="1200" dirty="0"/>
                    </a:p>
                  </a:txBody>
                  <a:tcPr/>
                </a:tc>
              </a:tr>
              <a:tr h="370840">
                <a:tc>
                  <a:txBody>
                    <a:bodyPr/>
                    <a:lstStyle/>
                    <a:p>
                      <a:r>
                        <a:rPr lang="en-US" sz="1400" b="1" dirty="0" smtClean="0">
                          <a:latin typeface="Arial Narrow" panose="020B0606020202030204" pitchFamily="34" charset="0"/>
                        </a:rPr>
                        <a:t>CAPEX</a:t>
                      </a:r>
                      <a:endParaRPr lang="en-US" sz="1400" b="1" dirty="0">
                        <a:latin typeface="Arial Narrow" panose="020B0606020202030204" pitchFamily="34" charset="0"/>
                      </a:endParaRPr>
                    </a:p>
                  </a:txBody>
                  <a:tcPr/>
                </a:tc>
                <a:tc>
                  <a:txBody>
                    <a:bodyPr/>
                    <a:lstStyle/>
                    <a:p>
                      <a:r>
                        <a:rPr lang="en-US" sz="1200" dirty="0" smtClean="0"/>
                        <a:t>Reduce by</a:t>
                      </a:r>
                      <a:r>
                        <a:rPr lang="en-US" sz="1200" baseline="0" dirty="0" smtClean="0"/>
                        <a:t> 10% at country level</a:t>
                      </a:r>
                      <a:endParaRPr lang="en-US" sz="1200" dirty="0"/>
                    </a:p>
                  </a:txBody>
                  <a:tcPr/>
                </a:tc>
                <a:tc>
                  <a:txBody>
                    <a:bodyPr/>
                    <a:lstStyle/>
                    <a:p>
                      <a:r>
                        <a:rPr lang="en-US" sz="1200" dirty="0" smtClean="0"/>
                        <a:t>2.1% (down from 2.2%)</a:t>
                      </a:r>
                      <a:endParaRPr lang="en-US" sz="1200" dirty="0"/>
                    </a:p>
                  </a:txBody>
                  <a:tcPr/>
                </a:tc>
                <a:tc>
                  <a:txBody>
                    <a:bodyPr/>
                    <a:lstStyle/>
                    <a:p>
                      <a:r>
                        <a:rPr lang="en-US" sz="1200" dirty="0" smtClean="0"/>
                        <a:t>2.0% or lower</a:t>
                      </a:r>
                      <a:endParaRPr lang="en-US" sz="1200" dirty="0"/>
                    </a:p>
                  </a:txBody>
                  <a:tcPr/>
                </a:tc>
                <a:tc>
                  <a:txBody>
                    <a:bodyPr/>
                    <a:lstStyle/>
                    <a:p>
                      <a:r>
                        <a:rPr lang="en-US" sz="1200" dirty="0" smtClean="0"/>
                        <a:t>Category resets, including equipment,</a:t>
                      </a:r>
                      <a:r>
                        <a:rPr lang="en-US" sz="1200" baseline="0" dirty="0" smtClean="0"/>
                        <a:t> will be cost effective</a:t>
                      </a:r>
                      <a:endParaRPr lang="en-US" sz="1200" dirty="0"/>
                    </a:p>
                  </a:txBody>
                  <a:tcPr/>
                </a:tc>
              </a:tr>
              <a:tr h="370840">
                <a:tc>
                  <a:txBody>
                    <a:bodyPr/>
                    <a:lstStyle/>
                    <a:p>
                      <a:r>
                        <a:rPr lang="en-US" sz="1400" b="1" dirty="0" smtClean="0">
                          <a:latin typeface="Arial Narrow" panose="020B0606020202030204" pitchFamily="34" charset="0"/>
                        </a:rPr>
                        <a:t>Net</a:t>
                      </a:r>
                      <a:r>
                        <a:rPr lang="en-US" sz="1400" b="1" baseline="0" dirty="0" smtClean="0">
                          <a:latin typeface="Arial Narrow" panose="020B0606020202030204" pitchFamily="34" charset="0"/>
                        </a:rPr>
                        <a:t> Change in Working Capital (NWC)</a:t>
                      </a:r>
                      <a:endParaRPr lang="en-US" sz="1400" b="1" dirty="0">
                        <a:latin typeface="Arial Narrow" panose="020B0606020202030204" pitchFamily="34" charset="0"/>
                      </a:endParaRPr>
                    </a:p>
                  </a:txBody>
                  <a:tcPr/>
                </a:tc>
                <a:tc>
                  <a:txBody>
                    <a:bodyPr/>
                    <a:lstStyle/>
                    <a:p>
                      <a:r>
                        <a:rPr lang="en-US" sz="1200" dirty="0" smtClean="0"/>
                        <a:t>Improve versus prior year</a:t>
                      </a:r>
                      <a:endParaRPr lang="en-US" sz="1200" dirty="0"/>
                    </a:p>
                  </a:txBody>
                  <a:tcPr/>
                </a:tc>
                <a:tc>
                  <a:txBody>
                    <a:bodyPr/>
                    <a:lstStyle/>
                    <a:p>
                      <a:r>
                        <a:rPr lang="en-US" sz="1200" dirty="0" smtClean="0"/>
                        <a:t>-30 (from -47</a:t>
                      </a:r>
                      <a:r>
                        <a:rPr lang="en-US" sz="1200" baseline="0" dirty="0" smtClean="0"/>
                        <a:t> to -77) </a:t>
                      </a:r>
                      <a:endParaRPr lang="en-US" sz="1200" dirty="0"/>
                    </a:p>
                  </a:txBody>
                  <a:tcPr/>
                </a:tc>
                <a:tc>
                  <a:txBody>
                    <a:bodyPr/>
                    <a:lstStyle/>
                    <a:p>
                      <a:r>
                        <a:rPr lang="en-US" sz="1200" dirty="0" smtClean="0"/>
                        <a:t>-100 (in line with 2014), improvement of -30</a:t>
                      </a:r>
                      <a:endParaRPr lang="en-US" sz="1200" dirty="0"/>
                    </a:p>
                  </a:txBody>
                  <a:tcPr/>
                </a:tc>
                <a:tc>
                  <a:txBody>
                    <a:bodyPr/>
                    <a:lstStyle/>
                    <a:p>
                      <a:r>
                        <a:rPr lang="en-US" sz="1200" dirty="0" smtClean="0"/>
                        <a:t>Payment days focus</a:t>
                      </a:r>
                      <a:r>
                        <a:rPr lang="en-US" sz="1200" baseline="0" dirty="0" smtClean="0"/>
                        <a:t> both on supplier (you) and client (</a:t>
                      </a:r>
                      <a:r>
                        <a:rPr lang="en-US" sz="1200" baseline="0" dirty="0" err="1" smtClean="0"/>
                        <a:t>Horeca</a:t>
                      </a:r>
                      <a:r>
                        <a:rPr lang="en-US" sz="1200" baseline="0" dirty="0" smtClean="0"/>
                        <a:t>, SCO, Trader)</a:t>
                      </a:r>
                      <a:endParaRPr lang="en-US" sz="1200" dirty="0"/>
                    </a:p>
                  </a:txBody>
                  <a:tcPr/>
                </a:tc>
              </a:tr>
              <a:tr h="370840">
                <a:tc>
                  <a:txBody>
                    <a:bodyPr/>
                    <a:lstStyle/>
                    <a:p>
                      <a:r>
                        <a:rPr lang="en-US" sz="1400" b="1" dirty="0" smtClean="0">
                          <a:latin typeface="Arial Narrow" panose="020B0606020202030204" pitchFamily="34" charset="0"/>
                        </a:rPr>
                        <a:t>Free Cash Flow</a:t>
                      </a:r>
                      <a:r>
                        <a:rPr lang="en-US" sz="1400" b="1" baseline="0" dirty="0" smtClean="0">
                          <a:latin typeface="Arial Narrow" panose="020B0606020202030204" pitchFamily="34" charset="0"/>
                        </a:rPr>
                        <a:t> Conversion Rate</a:t>
                      </a:r>
                      <a:endParaRPr lang="en-US" sz="1400" b="1" dirty="0" smtClean="0">
                        <a:latin typeface="Arial Narrow" panose="020B0606020202030204" pitchFamily="34" charset="0"/>
                      </a:endParaRPr>
                    </a:p>
                  </a:txBody>
                  <a:tcPr/>
                </a:tc>
                <a:tc>
                  <a:txBody>
                    <a:bodyPr/>
                    <a:lstStyle/>
                    <a:p>
                      <a:r>
                        <a:rPr lang="en-US" sz="1200" dirty="0" smtClean="0"/>
                        <a:t>Get to &gt;60% rate through</a:t>
                      </a:r>
                      <a:r>
                        <a:rPr lang="en-US" sz="1200" baseline="0" dirty="0" smtClean="0"/>
                        <a:t> capex and NWC discipline</a:t>
                      </a:r>
                      <a:endParaRPr lang="en-US" sz="1200" dirty="0"/>
                    </a:p>
                  </a:txBody>
                  <a:tcPr/>
                </a:tc>
                <a:tc>
                  <a:txBody>
                    <a:bodyPr/>
                    <a:lstStyle/>
                    <a:p>
                      <a:r>
                        <a:rPr lang="en-US" sz="1200" dirty="0" smtClean="0"/>
                        <a:t>53%</a:t>
                      </a:r>
                      <a:endParaRPr lang="en-US" sz="1200" dirty="0"/>
                    </a:p>
                  </a:txBody>
                  <a:tcPr/>
                </a:tc>
                <a:tc>
                  <a:txBody>
                    <a:bodyPr/>
                    <a:lstStyle/>
                    <a:p>
                      <a:r>
                        <a:rPr lang="en-US" sz="1200" dirty="0" smtClean="0"/>
                        <a:t>60% (note that in 2014 it was 56%)</a:t>
                      </a:r>
                      <a:endParaRPr lang="en-US" sz="1200" dirty="0"/>
                    </a:p>
                  </a:txBody>
                  <a:tcPr/>
                </a:tc>
                <a:tc>
                  <a:txBody>
                    <a:bodyPr/>
                    <a:lstStyle/>
                    <a:p>
                      <a:r>
                        <a:rPr lang="en-US" sz="1200" dirty="0" smtClean="0"/>
                        <a:t>Details</a:t>
                      </a:r>
                      <a:r>
                        <a:rPr lang="en-US" sz="1200" baseline="0" dirty="0" smtClean="0"/>
                        <a:t> matter-do it for all countries and show you did it</a:t>
                      </a:r>
                      <a:endParaRPr lang="en-US" sz="1200" dirty="0"/>
                    </a:p>
                  </a:txBody>
                  <a:tcPr/>
                </a:tc>
              </a:tr>
            </a:tbl>
          </a:graphicData>
        </a:graphic>
      </p:graphicFrame>
      <p:sp>
        <p:nvSpPr>
          <p:cNvPr id="8" name="TextBox 7"/>
          <p:cNvSpPr txBox="1"/>
          <p:nvPr/>
        </p:nvSpPr>
        <p:spPr>
          <a:xfrm>
            <a:off x="254000" y="5868095"/>
            <a:ext cx="11811000" cy="184666"/>
          </a:xfrm>
          <a:prstGeom prst="rect">
            <a:avLst/>
          </a:prstGeom>
          <a:noFill/>
        </p:spPr>
        <p:txBody>
          <a:bodyPr wrap="square" lIns="0" tIns="0" rIns="0" bIns="0" rtlCol="0">
            <a:spAutoFit/>
          </a:bodyPr>
          <a:lstStyle/>
          <a:p>
            <a:r>
              <a:rPr lang="en-US" sz="1200" dirty="0">
                <a:solidFill>
                  <a:srgbClr val="717171"/>
                </a:solidFill>
              </a:rPr>
              <a:t>FCF conversion – before S.I. defined as (EBITDA before special items - capex excluding finance lease extensions and M&amp;A +/- change in NWC)/EBITDA before special items</a:t>
            </a:r>
            <a:endParaRPr lang="en-US" sz="1200" dirty="0" smtClean="0">
              <a:solidFill>
                <a:srgbClr val="717171"/>
              </a:solidFill>
            </a:endParaRPr>
          </a:p>
        </p:txBody>
      </p:sp>
      <p:pic>
        <p:nvPicPr>
          <p:cNvPr id="6" name="Picture 5"/>
          <p:cNvPicPr>
            <a:picLocks noChangeAspect="1"/>
          </p:cNvPicPr>
          <p:nvPr/>
        </p:nvPicPr>
        <p:blipFill>
          <a:blip r:embed="rId2"/>
          <a:stretch>
            <a:fillRect/>
          </a:stretch>
        </p:blipFill>
        <p:spPr>
          <a:xfrm>
            <a:off x="9874251" y="0"/>
            <a:ext cx="758874" cy="1350962"/>
          </a:xfrm>
          <a:prstGeom prst="rect">
            <a:avLst/>
          </a:prstGeom>
        </p:spPr>
      </p:pic>
      <p:pic>
        <p:nvPicPr>
          <p:cNvPr id="9" name="Picture 8"/>
          <p:cNvPicPr>
            <a:picLocks noChangeAspect="1"/>
          </p:cNvPicPr>
          <p:nvPr/>
        </p:nvPicPr>
        <p:blipFill>
          <a:blip r:embed="rId3"/>
          <a:stretch>
            <a:fillRect/>
          </a:stretch>
        </p:blipFill>
        <p:spPr>
          <a:xfrm>
            <a:off x="0" y="909636"/>
            <a:ext cx="12192000" cy="5280150"/>
          </a:xfrm>
          <a:prstGeom prst="rect">
            <a:avLst/>
          </a:prstGeom>
        </p:spPr>
      </p:pic>
    </p:spTree>
    <p:extLst>
      <p:ext uri="{BB962C8B-B14F-4D97-AF65-F5344CB8AC3E}">
        <p14:creationId xmlns:p14="http://schemas.microsoft.com/office/powerpoint/2010/main" val="297772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Retailer </a:t>
            </a:r>
            <a:r>
              <a:rPr lang="en-US" dirty="0" err="1" smtClean="0"/>
              <a:t>MegaTrends</a:t>
            </a:r>
            <a:r>
              <a:rPr lang="en-US" dirty="0" smtClean="0"/>
              <a:t> </a:t>
            </a:r>
            <a:r>
              <a:rPr lang="en-US" dirty="0"/>
              <a:t>Key Action Points</a:t>
            </a:r>
          </a:p>
        </p:txBody>
      </p:sp>
      <p:sp>
        <p:nvSpPr>
          <p:cNvPr id="10" name="Text Placeholder 9"/>
          <p:cNvSpPr>
            <a:spLocks noGrp="1"/>
          </p:cNvSpPr>
          <p:nvPr>
            <p:ph type="body" sz="quarter" idx="13"/>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9" name="Slide Number Placeholder 8"/>
          <p:cNvSpPr>
            <a:spLocks noGrp="1"/>
          </p:cNvSpPr>
          <p:nvPr>
            <p:ph type="sldNum" sz="quarter" idx="12"/>
          </p:nvPr>
        </p:nvSpPr>
        <p:spPr/>
        <p:txBody>
          <a:bodyPr/>
          <a:lstStyle/>
          <a:p>
            <a:fld id="{784497E4-7F62-4A38-9641-7F7D91FE09B5}" type="slidenum">
              <a:rPr lang="en-US" smtClean="0"/>
              <a:t>26</a:t>
            </a:fld>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90899338"/>
              </p:ext>
            </p:extLst>
          </p:nvPr>
        </p:nvGraphicFramePr>
        <p:xfrm>
          <a:off x="381000" y="1714500"/>
          <a:ext cx="114300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861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Discussion Areas</a:t>
            </a:r>
            <a:endParaRPr lang="en-US" dirty="0"/>
          </a:p>
        </p:txBody>
      </p:sp>
      <p:sp>
        <p:nvSpPr>
          <p:cNvPr id="8" name="Text Placeholder 7"/>
          <p:cNvSpPr>
            <a:spLocks noGrp="1"/>
          </p:cNvSpPr>
          <p:nvPr>
            <p:ph type="body" sz="quarter" idx="13"/>
          </p:nvPr>
        </p:nvSpPr>
        <p:spPr/>
        <p:txBody>
          <a:bodyPr/>
          <a:lstStyle/>
          <a:p>
            <a:r>
              <a:rPr lang="en-US" dirty="0" smtClean="0"/>
              <a:t>Thinking about how to win a complex 5C environment</a:t>
            </a:r>
            <a:endParaRPr lang="en-US" dirty="0"/>
          </a:p>
        </p:txBody>
      </p:sp>
      <p:sp>
        <p:nvSpPr>
          <p:cNvPr id="6" name="Content Placeholder 5"/>
          <p:cNvSpPr>
            <a:spLocks noGrp="1"/>
          </p:cNvSpPr>
          <p:nvPr>
            <p:ph sz="half" idx="1"/>
          </p:nvPr>
        </p:nvSpPr>
        <p:spPr/>
        <p:txBody>
          <a:bodyPr/>
          <a:lstStyle/>
          <a:p>
            <a:pPr marL="0" indent="0">
              <a:buNone/>
            </a:pPr>
            <a:r>
              <a:rPr lang="en-US" b="1" dirty="0" smtClean="0">
                <a:solidFill>
                  <a:schemeClr val="accent2"/>
                </a:solidFill>
              </a:rPr>
              <a:t>Megatrends for Consumers</a:t>
            </a:r>
          </a:p>
          <a:p>
            <a:pPr marL="342900" indent="-342900">
              <a:buFont typeface="+mj-lt"/>
              <a:buAutoNum type="arabicPeriod"/>
            </a:pPr>
            <a:r>
              <a:rPr lang="en-US" b="1" dirty="0" smtClean="0"/>
              <a:t>Politics</a:t>
            </a:r>
            <a:r>
              <a:rPr lang="en-US" dirty="0" smtClean="0"/>
              <a:t>:  Back to extremism rather than centralism</a:t>
            </a:r>
          </a:p>
          <a:p>
            <a:pPr marL="342900" indent="-342900">
              <a:buFont typeface="+mj-lt"/>
              <a:buAutoNum type="arabicPeriod"/>
            </a:pPr>
            <a:r>
              <a:rPr lang="en-US" b="1" dirty="0" smtClean="0"/>
              <a:t>Economics</a:t>
            </a:r>
            <a:r>
              <a:rPr lang="en-US" dirty="0" smtClean="0"/>
              <a:t>:  Return of inflation</a:t>
            </a:r>
          </a:p>
          <a:p>
            <a:pPr marL="342900" indent="-342900">
              <a:buFont typeface="+mj-lt"/>
              <a:buAutoNum type="arabicPeriod"/>
            </a:pPr>
            <a:r>
              <a:rPr lang="en-US" b="1" dirty="0" smtClean="0"/>
              <a:t>Demographics</a:t>
            </a:r>
            <a:r>
              <a:rPr lang="en-US" dirty="0" smtClean="0"/>
              <a:t>:  </a:t>
            </a:r>
            <a:r>
              <a:rPr lang="en-US" dirty="0" err="1" smtClean="0"/>
              <a:t>Heterogenous</a:t>
            </a:r>
            <a:r>
              <a:rPr lang="en-US" dirty="0" smtClean="0"/>
              <a:t> is back goodbye middle class homogenous consumption</a:t>
            </a:r>
          </a:p>
          <a:p>
            <a:pPr marL="342900" indent="-342900">
              <a:buFont typeface="+mj-lt"/>
              <a:buAutoNum type="arabicPeriod"/>
            </a:pPr>
            <a:r>
              <a:rPr lang="en-US" b="1" dirty="0" smtClean="0"/>
              <a:t>Urban</a:t>
            </a:r>
            <a:r>
              <a:rPr lang="en-US" dirty="0" smtClean="0"/>
              <a:t>: Population overload and population decline – urban v rural</a:t>
            </a:r>
          </a:p>
          <a:p>
            <a:pPr marL="342900" indent="-342900">
              <a:buFont typeface="+mj-lt"/>
              <a:buAutoNum type="arabicPeriod"/>
            </a:pPr>
            <a:r>
              <a:rPr lang="en-US" b="1" dirty="0" smtClean="0"/>
              <a:t>Ownership</a:t>
            </a:r>
            <a:r>
              <a:rPr lang="en-US" dirty="0" smtClean="0"/>
              <a:t>: The death of assets (the gig economy, generation rent, </a:t>
            </a:r>
            <a:r>
              <a:rPr lang="en-US" dirty="0" err="1" smtClean="0"/>
              <a:t>etc</a:t>
            </a:r>
            <a:r>
              <a:rPr lang="en-US" dirty="0" smtClean="0"/>
              <a:t>), the rise of unpredictable shopping</a:t>
            </a:r>
          </a:p>
          <a:p>
            <a:pPr marL="342900" indent="-342900">
              <a:buFont typeface="+mj-lt"/>
              <a:buAutoNum type="arabicPeriod"/>
            </a:pPr>
            <a:endParaRPr lang="en-US" dirty="0"/>
          </a:p>
        </p:txBody>
      </p:sp>
      <p:sp>
        <p:nvSpPr>
          <p:cNvPr id="7" name="Content Placeholder 6"/>
          <p:cNvSpPr>
            <a:spLocks noGrp="1"/>
          </p:cNvSpPr>
          <p:nvPr>
            <p:ph sz="half" idx="2"/>
          </p:nvPr>
        </p:nvSpPr>
        <p:spPr/>
        <p:txBody>
          <a:bodyPr/>
          <a:lstStyle/>
          <a:p>
            <a:pPr marL="0" indent="0">
              <a:buNone/>
            </a:pPr>
            <a:r>
              <a:rPr lang="en-US" b="1" dirty="0">
                <a:solidFill>
                  <a:schemeClr val="accent3">
                    <a:lumMod val="50000"/>
                  </a:schemeClr>
                </a:solidFill>
              </a:rPr>
              <a:t>Megatrends for </a:t>
            </a:r>
            <a:r>
              <a:rPr lang="en-US" b="1" dirty="0" smtClean="0">
                <a:solidFill>
                  <a:schemeClr val="accent3">
                    <a:lumMod val="50000"/>
                  </a:schemeClr>
                </a:solidFill>
              </a:rPr>
              <a:t>Retailers</a:t>
            </a:r>
            <a:endParaRPr lang="en-US" b="1" dirty="0">
              <a:solidFill>
                <a:schemeClr val="accent3">
                  <a:lumMod val="50000"/>
                </a:schemeClr>
              </a:solidFill>
            </a:endParaRPr>
          </a:p>
          <a:p>
            <a:pPr marL="342900" indent="-342900">
              <a:buFont typeface="+mj-lt"/>
              <a:buAutoNum type="arabicPeriod"/>
            </a:pPr>
            <a:r>
              <a:rPr lang="en-US" b="1" dirty="0"/>
              <a:t>Profitability</a:t>
            </a:r>
            <a:r>
              <a:rPr lang="en-US" dirty="0"/>
              <a:t>: Retailers selling B2B services, exiting businesses, focusing on supply-chain</a:t>
            </a:r>
          </a:p>
          <a:p>
            <a:pPr marL="342900" indent="-342900">
              <a:buFont typeface="+mj-lt"/>
              <a:buAutoNum type="arabicPeriod"/>
            </a:pPr>
            <a:r>
              <a:rPr lang="en-US" b="1" dirty="0"/>
              <a:t>Buying Power</a:t>
            </a:r>
            <a:r>
              <a:rPr lang="en-US" dirty="0"/>
              <a:t>:  Rise of global retailer purchasing alliances</a:t>
            </a:r>
          </a:p>
          <a:p>
            <a:pPr marL="342900" indent="-342900">
              <a:buFont typeface="+mj-lt"/>
              <a:buAutoNum type="arabicPeriod"/>
            </a:pPr>
            <a:r>
              <a:rPr lang="en-US" b="1" dirty="0"/>
              <a:t>Agile Retailing:  </a:t>
            </a:r>
            <a:r>
              <a:rPr lang="en-US" dirty="0"/>
              <a:t>Move to agile and local retail</a:t>
            </a:r>
          </a:p>
          <a:p>
            <a:pPr marL="342900" indent="-342900">
              <a:buFont typeface="+mj-lt"/>
              <a:buAutoNum type="arabicPeriod"/>
            </a:pPr>
            <a:r>
              <a:rPr lang="en-US" b="1" dirty="0"/>
              <a:t>Partnering</a:t>
            </a:r>
            <a:r>
              <a:rPr lang="en-US" dirty="0"/>
              <a:t>: Alliances and supply-chain partnerships</a:t>
            </a:r>
          </a:p>
          <a:p>
            <a:pPr marL="342900" indent="-342900">
              <a:buFont typeface="+mj-lt"/>
              <a:buAutoNum type="arabicPeriod"/>
            </a:pPr>
            <a:r>
              <a:rPr lang="en-US" b="1" dirty="0"/>
              <a:t>AI / Robots</a:t>
            </a:r>
            <a:r>
              <a:rPr lang="en-US" dirty="0"/>
              <a:t>:  Move to new tech in retail</a:t>
            </a:r>
          </a:p>
        </p:txBody>
      </p:sp>
      <p:sp>
        <p:nvSpPr>
          <p:cNvPr id="10" name="Content Placeholder 9"/>
          <p:cNvSpPr>
            <a:spLocks noGrp="1"/>
          </p:cNvSpPr>
          <p:nvPr>
            <p:ph sz="half" idx="15"/>
          </p:nvPr>
        </p:nvSpPr>
        <p:spPr/>
        <p:txBody>
          <a:bodyPr/>
          <a:lstStyle/>
          <a:p>
            <a:pPr marL="0" indent="0">
              <a:buNone/>
            </a:pPr>
            <a:r>
              <a:rPr lang="en-US" b="1" dirty="0" smtClean="0">
                <a:solidFill>
                  <a:schemeClr val="accent5">
                    <a:lumMod val="75000"/>
                  </a:schemeClr>
                </a:solidFill>
              </a:rPr>
              <a:t>Changes in Suppliers</a:t>
            </a:r>
          </a:p>
          <a:p>
            <a:pPr marL="342900" indent="-342900">
              <a:buFont typeface="+mj-lt"/>
              <a:buAutoNum type="arabicPeriod"/>
            </a:pPr>
            <a:r>
              <a:rPr lang="en-US" b="1" dirty="0" smtClean="0"/>
              <a:t>Channels</a:t>
            </a:r>
            <a:r>
              <a:rPr lang="en-US" dirty="0" smtClean="0"/>
              <a:t>: Managing channel blurring</a:t>
            </a:r>
          </a:p>
          <a:p>
            <a:pPr marL="342900" indent="-342900">
              <a:buFont typeface="+mj-lt"/>
              <a:buAutoNum type="arabicPeriod"/>
            </a:pPr>
            <a:r>
              <a:rPr lang="en-US" b="1" dirty="0"/>
              <a:t>Placement: </a:t>
            </a:r>
            <a:r>
              <a:rPr lang="en-US" dirty="0"/>
              <a:t>Understanding how stores change with Phygital shoppers and new services</a:t>
            </a:r>
          </a:p>
          <a:p>
            <a:pPr marL="342900" indent="-342900">
              <a:buFont typeface="+mj-lt"/>
              <a:buAutoNum type="arabicPeriod"/>
            </a:pPr>
            <a:r>
              <a:rPr lang="en-US" b="1" dirty="0" smtClean="0"/>
              <a:t>Space: </a:t>
            </a:r>
            <a:r>
              <a:rPr lang="en-US" dirty="0" smtClean="0"/>
              <a:t>Doing more with less space</a:t>
            </a:r>
          </a:p>
          <a:p>
            <a:pPr marL="342900" indent="-342900">
              <a:buFont typeface="+mj-lt"/>
              <a:buAutoNum type="arabicPeriod"/>
            </a:pPr>
            <a:r>
              <a:rPr lang="en-US" b="1" dirty="0" smtClean="0"/>
              <a:t>Communication</a:t>
            </a:r>
            <a:r>
              <a:rPr lang="en-US" dirty="0" smtClean="0"/>
              <a:t>: Aligning to shopper objectives and not consumer/brand</a:t>
            </a:r>
          </a:p>
          <a:p>
            <a:pPr marL="342900" indent="-342900">
              <a:buFont typeface="+mj-lt"/>
              <a:buAutoNum type="arabicPeriod"/>
            </a:pPr>
            <a:r>
              <a:rPr lang="en-US" b="1" dirty="0" smtClean="0"/>
              <a:t>SPEED &amp; Forecasting</a:t>
            </a:r>
            <a:r>
              <a:rPr lang="en-US" dirty="0" smtClean="0"/>
              <a:t>. Fast and ‘good enough’ rather than slow and ‘perfect’</a:t>
            </a:r>
            <a:endParaRPr lang="en-US" dirty="0"/>
          </a:p>
        </p:txBody>
      </p:sp>
      <p:sp>
        <p:nvSpPr>
          <p:cNvPr id="11" name="Content Placeholder 10"/>
          <p:cNvSpPr>
            <a:spLocks noGrp="1"/>
          </p:cNvSpPr>
          <p:nvPr>
            <p:ph sz="half" idx="16"/>
          </p:nvPr>
        </p:nvSpPr>
        <p:spPr/>
        <p:txBody>
          <a:bodyPr/>
          <a:lstStyle/>
          <a:p>
            <a:pPr marL="0" indent="0">
              <a:buNone/>
            </a:pPr>
            <a:r>
              <a:rPr lang="en-US" b="1" dirty="0" smtClean="0">
                <a:solidFill>
                  <a:schemeClr val="accent6">
                    <a:lumMod val="75000"/>
                  </a:schemeClr>
                </a:solidFill>
              </a:rPr>
              <a:t>Winning in Central Europe / CZ</a:t>
            </a:r>
          </a:p>
          <a:p>
            <a:pPr marL="342900" indent="-342900">
              <a:buFont typeface="+mj-lt"/>
              <a:buAutoNum type="arabicPeriod"/>
            </a:pPr>
            <a:r>
              <a:rPr lang="en-US" b="1" dirty="0"/>
              <a:t>Pricing Corridors:  </a:t>
            </a:r>
            <a:r>
              <a:rPr lang="en-US" dirty="0"/>
              <a:t>Getting CZ pricing right matters for all of Central Europe and Europe</a:t>
            </a:r>
            <a:endParaRPr lang="en-US" b="1" dirty="0"/>
          </a:p>
          <a:p>
            <a:pPr marL="342900" indent="-342900">
              <a:buFont typeface="+mj-lt"/>
              <a:buAutoNum type="arabicPeriod"/>
            </a:pPr>
            <a:r>
              <a:rPr lang="en-US" b="1" dirty="0"/>
              <a:t>Discounter Strength:  </a:t>
            </a:r>
            <a:r>
              <a:rPr lang="en-US" dirty="0"/>
              <a:t>Working against discounters not an option</a:t>
            </a:r>
            <a:endParaRPr lang="en-US" b="1" dirty="0"/>
          </a:p>
          <a:p>
            <a:pPr marL="342900" indent="-342900">
              <a:buFont typeface="+mj-lt"/>
              <a:buAutoNum type="arabicPeriod"/>
            </a:pPr>
            <a:r>
              <a:rPr lang="en-US" b="1" dirty="0"/>
              <a:t>Demographic/Shopper – high frequency trip missions with Phygital pre-shop:  </a:t>
            </a:r>
            <a:r>
              <a:rPr lang="en-US" dirty="0"/>
              <a:t>Traffic is the currency of success</a:t>
            </a:r>
            <a:endParaRPr lang="en-US" b="1" dirty="0"/>
          </a:p>
          <a:p>
            <a:pPr marL="342900" indent="-342900">
              <a:buFont typeface="+mj-lt"/>
              <a:buAutoNum type="arabicPeriod"/>
            </a:pPr>
            <a:r>
              <a:rPr lang="en-US" b="1" dirty="0"/>
              <a:t>Localization:  </a:t>
            </a:r>
            <a:r>
              <a:rPr lang="en-US" dirty="0"/>
              <a:t>Finding communication that works</a:t>
            </a:r>
            <a:endParaRPr lang="en-US" b="1" dirty="0"/>
          </a:p>
          <a:p>
            <a:pPr marL="342900" indent="-342900">
              <a:buFont typeface="+mj-lt"/>
              <a:buAutoNum type="arabicPeriod"/>
            </a:pPr>
            <a:r>
              <a:rPr lang="en-US" b="1" dirty="0"/>
              <a:t>Rapid Delivery / Proximity / Ultrafresh:  </a:t>
            </a:r>
            <a:r>
              <a:rPr lang="en-US" dirty="0"/>
              <a:t>Partnering and </a:t>
            </a:r>
            <a:r>
              <a:rPr lang="en-US" dirty="0" smtClean="0"/>
              <a:t>agile</a:t>
            </a:r>
            <a:endParaRPr lang="en-US" b="1" dirty="0"/>
          </a:p>
        </p:txBody>
      </p:sp>
      <p:sp>
        <p:nvSpPr>
          <p:cNvPr id="9" name="Text Placeholder 8"/>
          <p:cNvSpPr>
            <a:spLocks noGrp="1"/>
          </p:cNvSpPr>
          <p:nvPr>
            <p:ph type="body" sz="quarter" idx="14"/>
          </p:nvPr>
        </p:nvSpPr>
        <p:spPr/>
        <p:txBody>
          <a:bodyPr/>
          <a:lstStyle/>
          <a:p>
            <a:endParaRPr lang="en-US"/>
          </a:p>
        </p:txBody>
      </p:sp>
      <p:sp>
        <p:nvSpPr>
          <p:cNvPr id="12" name="Rectangle 11"/>
          <p:cNvSpPr/>
          <p:nvPr/>
        </p:nvSpPr>
        <p:spPr>
          <a:xfrm>
            <a:off x="185457" y="1518330"/>
            <a:ext cx="5910544"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012617" y="1518330"/>
            <a:ext cx="3001192"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85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20000"/>
          </a:bodyPr>
          <a:lstStyle/>
          <a:p>
            <a:r>
              <a:rPr lang="en-US" b="1" dirty="0" smtClean="0"/>
              <a:t>IMMEDIATE</a:t>
            </a:r>
          </a:p>
          <a:p>
            <a:pPr marL="285750" indent="-285750">
              <a:buFont typeface="Arial" panose="020B0604020202020204" pitchFamily="34" charset="0"/>
              <a:buChar char="•"/>
            </a:pPr>
            <a:r>
              <a:rPr lang="en-US" b="1" dirty="0" smtClean="0"/>
              <a:t>% off</a:t>
            </a:r>
          </a:p>
          <a:p>
            <a:pPr marL="466725" lvl="1" indent="-285750">
              <a:buFont typeface="Arial" panose="020B0604020202020204" pitchFamily="34" charset="0"/>
              <a:buChar char="•"/>
            </a:pPr>
            <a:r>
              <a:rPr lang="en-US" dirty="0" smtClean="0"/>
              <a:t>Certain period of time (for two weeks ending 1/1)</a:t>
            </a:r>
          </a:p>
          <a:p>
            <a:pPr marL="466725" lvl="1" indent="-285750">
              <a:buFont typeface="Arial" panose="020B0604020202020204" pitchFamily="34" charset="0"/>
              <a:buChar char="•"/>
            </a:pPr>
            <a:r>
              <a:rPr lang="en-US" dirty="0" smtClean="0"/>
              <a:t>At certain time of day (example bread gets discounted after 6pm)</a:t>
            </a:r>
          </a:p>
          <a:p>
            <a:pPr marL="466725" lvl="1" indent="-285750">
              <a:buFont typeface="Arial" panose="020B0604020202020204" pitchFamily="34" charset="0"/>
              <a:buChar char="•"/>
            </a:pPr>
            <a:r>
              <a:rPr lang="en-US" dirty="0" smtClean="0"/>
              <a:t>In certain store areas (such as discount bin or manager specials)</a:t>
            </a:r>
          </a:p>
          <a:p>
            <a:pPr marL="285750" indent="-285750">
              <a:buFont typeface="Arial" panose="020B0604020202020204" pitchFamily="34" charset="0"/>
              <a:buChar char="•"/>
            </a:pPr>
            <a:r>
              <a:rPr lang="en-US" b="1" dirty="0" err="1" smtClean="0"/>
              <a:t>Multibuy</a:t>
            </a:r>
            <a:r>
              <a:rPr lang="en-US" b="1" dirty="0" smtClean="0"/>
              <a:t> (BOGO, </a:t>
            </a:r>
            <a:r>
              <a:rPr lang="en-US" b="1" dirty="0" err="1" smtClean="0"/>
              <a:t>etc</a:t>
            </a:r>
            <a:r>
              <a:rPr lang="en-US" b="1" dirty="0" smtClean="0"/>
              <a:t>)</a:t>
            </a:r>
          </a:p>
          <a:p>
            <a:pPr marL="285750" indent="-285750">
              <a:buFont typeface="Arial" panose="020B0604020202020204" pitchFamily="34" charset="0"/>
              <a:buChar char="•"/>
            </a:pPr>
            <a:r>
              <a:rPr lang="en-US" b="1" dirty="0" smtClean="0"/>
              <a:t>Line Pricing (everything at “10”)</a:t>
            </a:r>
          </a:p>
          <a:p>
            <a:pPr marL="285750" indent="-285750">
              <a:buFont typeface="Arial" panose="020B0604020202020204" pitchFamily="34" charset="0"/>
              <a:buChar char="•"/>
            </a:pPr>
            <a:r>
              <a:rPr lang="en-US" b="1" dirty="0" smtClean="0"/>
              <a:t>Member Pricing (if you have loyalty you get savings)</a:t>
            </a:r>
          </a:p>
          <a:p>
            <a:pPr marL="466725" lvl="1" indent="-285750">
              <a:buFont typeface="Arial" panose="020B0604020202020204" pitchFamily="34" charset="0"/>
              <a:buChar char="•"/>
            </a:pPr>
            <a:r>
              <a:rPr lang="en-US" dirty="0" smtClean="0"/>
              <a:t>Students, pensioners, credit card holders </a:t>
            </a:r>
            <a:r>
              <a:rPr lang="en-US" dirty="0" err="1" smtClean="0"/>
              <a:t>etc</a:t>
            </a:r>
            <a:endParaRPr lang="en-US" dirty="0" smtClean="0"/>
          </a:p>
          <a:p>
            <a:pPr marL="285750" indent="-285750">
              <a:buFont typeface="Arial" panose="020B0604020202020204" pitchFamily="34" charset="0"/>
              <a:buChar char="•"/>
            </a:pPr>
            <a:r>
              <a:rPr lang="en-US" b="1" dirty="0" smtClean="0"/>
              <a:t>Flash Sale</a:t>
            </a:r>
          </a:p>
          <a:p>
            <a:pPr marL="285750" indent="-285750">
              <a:buFont typeface="Arial" panose="020B0604020202020204" pitchFamily="34" charset="0"/>
              <a:buChar char="•"/>
            </a:pPr>
            <a:r>
              <a:rPr lang="en-US" b="1" dirty="0" smtClean="0"/>
              <a:t>Service Bundle (free coffee if you buy more than X)</a:t>
            </a:r>
            <a:endParaRPr lang="en-US" b="1" dirty="0"/>
          </a:p>
        </p:txBody>
      </p:sp>
      <p:sp>
        <p:nvSpPr>
          <p:cNvPr id="4" name="Content Placeholder 3"/>
          <p:cNvSpPr>
            <a:spLocks noGrp="1"/>
          </p:cNvSpPr>
          <p:nvPr>
            <p:ph sz="half" idx="2"/>
          </p:nvPr>
        </p:nvSpPr>
        <p:spPr/>
        <p:txBody>
          <a:bodyPr>
            <a:normAutofit lnSpcReduction="10000"/>
          </a:bodyPr>
          <a:lstStyle/>
          <a:p>
            <a:r>
              <a:rPr lang="en-US" b="1" dirty="0" smtClean="0"/>
              <a:t>DEFFERED AND INDIRECT</a:t>
            </a:r>
          </a:p>
          <a:p>
            <a:pPr marL="285750" indent="-285750">
              <a:buFont typeface="Arial" panose="020B0604020202020204" pitchFamily="34" charset="0"/>
              <a:buChar char="•"/>
            </a:pPr>
            <a:r>
              <a:rPr lang="en-US" dirty="0" smtClean="0"/>
              <a:t>Loyalty points</a:t>
            </a:r>
          </a:p>
          <a:p>
            <a:pPr marL="285750" indent="-285750">
              <a:buFont typeface="Arial" panose="020B0604020202020204" pitchFamily="34" charset="0"/>
              <a:buChar char="•"/>
            </a:pPr>
            <a:r>
              <a:rPr lang="en-US" dirty="0" smtClean="0"/>
              <a:t>Coupons</a:t>
            </a:r>
          </a:p>
          <a:p>
            <a:pPr marL="285750" indent="-285750">
              <a:buFont typeface="Arial" panose="020B0604020202020204" pitchFamily="34" charset="0"/>
              <a:buChar char="•"/>
            </a:pPr>
            <a:r>
              <a:rPr lang="en-US" dirty="0" smtClean="0"/>
              <a:t>Competition</a:t>
            </a:r>
          </a:p>
          <a:p>
            <a:pPr marL="285750" indent="-285750">
              <a:buFont typeface="Arial" panose="020B0604020202020204" pitchFamily="34" charset="0"/>
              <a:buChar char="•"/>
            </a:pPr>
            <a:r>
              <a:rPr lang="en-US" dirty="0" smtClean="0"/>
              <a:t>Giveaways or Holidays</a:t>
            </a:r>
          </a:p>
          <a:p>
            <a:pPr marL="285750" indent="-285750">
              <a:buFont typeface="Arial" panose="020B0604020202020204" pitchFamily="34" charset="0"/>
              <a:buChar char="•"/>
            </a:pPr>
            <a:r>
              <a:rPr lang="en-US" dirty="0" smtClean="0"/>
              <a:t>Price Match (to competitor)</a:t>
            </a:r>
          </a:p>
          <a:p>
            <a:pPr marL="285750" indent="-285750">
              <a:buFont typeface="Arial" panose="020B0604020202020204" pitchFamily="34" charset="0"/>
              <a:buChar char="•"/>
            </a:pPr>
            <a:r>
              <a:rPr lang="en-US" dirty="0" smtClean="0"/>
              <a:t>Free Shipping / Free Returns</a:t>
            </a:r>
          </a:p>
          <a:p>
            <a:r>
              <a:rPr lang="en-US" b="1" dirty="0" smtClean="0"/>
              <a:t>NON-PRICE</a:t>
            </a:r>
          </a:p>
          <a:p>
            <a:pPr marL="285750" indent="-285750">
              <a:buFont typeface="Arial" panose="020B0604020202020204" pitchFamily="34" charset="0"/>
              <a:buChar char="•"/>
            </a:pPr>
            <a:r>
              <a:rPr lang="en-US" dirty="0" smtClean="0"/>
              <a:t>Private Label</a:t>
            </a:r>
          </a:p>
          <a:p>
            <a:pPr marL="285750" indent="-285750">
              <a:buFont typeface="Arial" panose="020B0604020202020204" pitchFamily="34" charset="0"/>
              <a:buChar char="•"/>
            </a:pPr>
            <a:r>
              <a:rPr lang="en-US" dirty="0" smtClean="0"/>
              <a:t>Total Basket Comparisons</a:t>
            </a:r>
          </a:p>
          <a:p>
            <a:pPr marL="285750" indent="-285750">
              <a:buFont typeface="Arial" panose="020B0604020202020204" pitchFamily="34" charset="0"/>
              <a:buChar char="•"/>
            </a:pPr>
            <a:r>
              <a:rPr lang="en-US" dirty="0" smtClean="0"/>
              <a:t>Exclusives/Unique Events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endParaRPr lang="en-US" b="1" dirty="0"/>
          </a:p>
        </p:txBody>
      </p:sp>
      <p:sp>
        <p:nvSpPr>
          <p:cNvPr id="5" name="Title 4"/>
          <p:cNvSpPr>
            <a:spLocks noGrp="1"/>
          </p:cNvSpPr>
          <p:nvPr>
            <p:ph type="title"/>
          </p:nvPr>
        </p:nvSpPr>
        <p:spPr/>
        <p:txBody>
          <a:bodyPr/>
          <a:lstStyle/>
          <a:p>
            <a:r>
              <a:rPr lang="en-US" dirty="0" smtClean="0"/>
              <a:t>Channel Blurring: Understanding &amp; Managing Types of Retailer Promotions</a:t>
            </a:r>
            <a:endParaRPr lang="en-US" dirty="0"/>
          </a:p>
        </p:txBody>
      </p:sp>
      <p:sp>
        <p:nvSpPr>
          <p:cNvPr id="8" name="Text Placeholder 7"/>
          <p:cNvSpPr>
            <a:spLocks noGrp="1"/>
          </p:cNvSpPr>
          <p:nvPr>
            <p:ph type="body" sz="quarter" idx="15"/>
          </p:nvPr>
        </p:nvSpPr>
        <p:spPr/>
        <p:txBody>
          <a:bodyPr/>
          <a:lstStyle/>
          <a:p>
            <a:endParaRPr lang="en-US"/>
          </a:p>
        </p:txBody>
      </p:sp>
      <p:sp>
        <p:nvSpPr>
          <p:cNvPr id="3" name="Slide Number Placeholder 2"/>
          <p:cNvSpPr>
            <a:spLocks noGrp="1"/>
          </p:cNvSpPr>
          <p:nvPr>
            <p:ph type="sldNum" sz="quarter" idx="16"/>
          </p:nvPr>
        </p:nvSpPr>
        <p:spPr/>
        <p:txBody>
          <a:bodyPr/>
          <a:lstStyle/>
          <a:p>
            <a:fld id="{4034BEE3-566C-4068-A777-C3A4762E861B}" type="slidenum">
              <a:rPr lang="en-GB" smtClean="0">
                <a:solidFill>
                  <a:srgbClr val="717171"/>
                </a:solidFill>
              </a:rPr>
              <a:pPr/>
              <a:t>28</a:t>
            </a:fld>
            <a:endParaRPr lang="en-GB">
              <a:solidFill>
                <a:srgbClr val="717171"/>
              </a:solidFill>
            </a:endParaRPr>
          </a:p>
        </p:txBody>
      </p:sp>
      <p:sp>
        <p:nvSpPr>
          <p:cNvPr id="6" name="Content Placeholder 5"/>
          <p:cNvSpPr>
            <a:spLocks noGrp="1"/>
          </p:cNvSpPr>
          <p:nvPr>
            <p:ph type="body" sz="quarter" idx="14"/>
          </p:nvPr>
        </p:nvSpPr>
        <p:spPr/>
        <p:txBody>
          <a:bodyPr/>
          <a:lstStyle/>
          <a:p>
            <a:r>
              <a:rPr lang="en-US" dirty="0" smtClean="0"/>
              <a:t>Two types – Immediate and Indirect</a:t>
            </a:r>
            <a:endParaRPr lang="en-US" dirty="0"/>
          </a:p>
        </p:txBody>
      </p:sp>
    </p:spTree>
    <p:extLst>
      <p:ext uri="{BB962C8B-B14F-4D97-AF65-F5344CB8AC3E}">
        <p14:creationId xmlns:p14="http://schemas.microsoft.com/office/powerpoint/2010/main" val="243550513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Work We Need to Do to Stay Best in Class</a:t>
            </a:r>
            <a:endParaRPr lang="en-US" dirty="0"/>
          </a:p>
        </p:txBody>
      </p:sp>
      <p:sp>
        <p:nvSpPr>
          <p:cNvPr id="6" name="Content Placeholder 5"/>
          <p:cNvSpPr>
            <a:spLocks noGrp="1"/>
          </p:cNvSpPr>
          <p:nvPr>
            <p:ph type="body" sz="quarter" idx="13"/>
          </p:nvPr>
        </p:nvSpPr>
        <p:spPr/>
        <p:txBody>
          <a:bodyPr/>
          <a:lstStyle/>
          <a:p>
            <a:r>
              <a:rPr lang="en-US" dirty="0" smtClean="0"/>
              <a:t>Map promotions and stay in front of change</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476182093"/>
              </p:ext>
            </p:extLst>
          </p:nvPr>
        </p:nvGraphicFramePr>
        <p:xfrm>
          <a:off x="381000" y="1714500"/>
          <a:ext cx="56007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p:txBody>
          <a:bodyPr/>
          <a:lstStyle/>
          <a:p>
            <a:pPr marL="285750" indent="-285750">
              <a:buFont typeface="Arial" panose="020B0604020202020204" pitchFamily="34" charset="0"/>
              <a:buChar char="•"/>
            </a:pPr>
            <a:r>
              <a:rPr lang="en-US" sz="1800" dirty="0" smtClean="0"/>
              <a:t>Generally, retailers get suppliers to fund the left side and this is negotiated with the buyer and well planned out in packaged goods</a:t>
            </a:r>
          </a:p>
          <a:p>
            <a:pPr marL="466725" lvl="1" indent="-285750">
              <a:buFont typeface="Arial" panose="020B0604020202020204" pitchFamily="34" charset="0"/>
              <a:buChar char="•"/>
            </a:pPr>
            <a:r>
              <a:rPr lang="en-US" sz="1800" dirty="0" smtClean="0"/>
              <a:t>The right side is often never discussed in either buyer meetings or in JBP</a:t>
            </a:r>
          </a:p>
          <a:p>
            <a:pPr marL="285750" indent="-285750">
              <a:buFont typeface="Arial" panose="020B0604020202020204" pitchFamily="34" charset="0"/>
              <a:buChar char="•"/>
            </a:pPr>
            <a:r>
              <a:rPr lang="en-US" sz="1800" dirty="0" smtClean="0"/>
              <a:t>With channel saturation &amp; channel blurring, retailers move more and more promotional funds to the right side – Amazon Prime for example</a:t>
            </a:r>
          </a:p>
          <a:p>
            <a:pPr marL="285750" indent="-285750">
              <a:buFont typeface="Arial" panose="020B0604020202020204" pitchFamily="34" charset="0"/>
              <a:buChar char="•"/>
            </a:pPr>
            <a:r>
              <a:rPr lang="en-US" sz="1800" dirty="0" smtClean="0"/>
              <a:t>As digital disruption occurs more and more funds shift to the bottom of the equation</a:t>
            </a:r>
          </a:p>
          <a:p>
            <a:pPr marL="285750" indent="-285750">
              <a:buFont typeface="Arial" panose="020B0604020202020204" pitchFamily="34" charset="0"/>
              <a:buChar char="•"/>
            </a:pPr>
            <a:r>
              <a:rPr lang="en-US" sz="1800" dirty="0" smtClean="0"/>
              <a:t>The result is that ‘savings’ are increasingly complicated conversations with shoppers and reflect lifestyle choices rather than product choices</a:t>
            </a:r>
            <a:endParaRPr lang="en-US" sz="1800" dirty="0"/>
          </a:p>
        </p:txBody>
      </p:sp>
      <p:sp>
        <p:nvSpPr>
          <p:cNvPr id="2" name="Text Placeholder 1"/>
          <p:cNvSpPr>
            <a:spLocks noGrp="1"/>
          </p:cNvSpPr>
          <p:nvPr>
            <p:ph type="body" sz="quarter" idx="14"/>
          </p:nvPr>
        </p:nvSpPr>
        <p:spPr/>
        <p:txBody>
          <a:bodyPr/>
          <a:lstStyle/>
          <a:p>
            <a:endParaRPr lang="en-US"/>
          </a:p>
        </p:txBody>
      </p:sp>
      <p:sp>
        <p:nvSpPr>
          <p:cNvPr id="3" name="Slide Number Placeholder 2"/>
          <p:cNvSpPr>
            <a:spLocks noGrp="1"/>
          </p:cNvSpPr>
          <p:nvPr>
            <p:ph type="sldNum" sz="quarter" idx="12"/>
          </p:nvPr>
        </p:nvSpPr>
        <p:spPr/>
        <p:txBody>
          <a:bodyPr/>
          <a:lstStyle/>
          <a:p>
            <a:fld id="{4034BEE3-566C-4068-A777-C3A4762E861B}" type="slidenum">
              <a:rPr lang="en-GB" smtClean="0">
                <a:solidFill>
                  <a:srgbClr val="717171"/>
                </a:solidFill>
              </a:rPr>
              <a:pPr/>
              <a:t>29</a:t>
            </a:fld>
            <a:endParaRPr lang="en-GB">
              <a:solidFill>
                <a:srgbClr val="717171"/>
              </a:solidFill>
            </a:endParaRPr>
          </a:p>
        </p:txBody>
      </p:sp>
    </p:spTree>
    <p:extLst>
      <p:ext uri="{BB962C8B-B14F-4D97-AF65-F5344CB8AC3E}">
        <p14:creationId xmlns:p14="http://schemas.microsoft.com/office/powerpoint/2010/main" val="2143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5</a:t>
            </a:r>
            <a:r>
              <a:rPr lang="en-US" baseline="30000" dirty="0"/>
              <a:t>th</a:t>
            </a:r>
            <a:r>
              <a:rPr lang="en-US" dirty="0"/>
              <a:t> C:  Category</a:t>
            </a:r>
            <a:br>
              <a:rPr lang="en-US" dirty="0"/>
            </a:br>
            <a:endParaRPr lang="en-US" dirty="0"/>
          </a:p>
        </p:txBody>
      </p:sp>
      <p:sp>
        <p:nvSpPr>
          <p:cNvPr id="10" name="Text Placeholder 9"/>
          <p:cNvSpPr>
            <a:spLocks noGrp="1"/>
          </p:cNvSpPr>
          <p:nvPr>
            <p:ph type="body" sz="quarter" idx="13"/>
          </p:nvPr>
        </p:nvSpPr>
        <p:spPr/>
        <p:txBody>
          <a:bodyPr/>
          <a:lstStyle/>
          <a:p>
            <a:r>
              <a:rPr lang="en-US" dirty="0" smtClean="0"/>
              <a:t>Category Leadership Under Pressure for the First Time in FMCG Retail History</a:t>
            </a:r>
            <a:endParaRPr lang="en-US" dirty="0"/>
          </a:p>
        </p:txBody>
      </p:sp>
      <p:sp>
        <p:nvSpPr>
          <p:cNvPr id="11" name="Text Placeholder 10"/>
          <p:cNvSpPr>
            <a:spLocks noGrp="1"/>
          </p:cNvSpPr>
          <p:nvPr>
            <p:ph type="body" sz="quarter" idx="14"/>
          </p:nvPr>
        </p:nvSpPr>
        <p:spPr/>
        <p:txBody>
          <a:bodyPr/>
          <a:lstStyle/>
          <a:p>
            <a:endParaRPr lang="en-US"/>
          </a:p>
        </p:txBody>
      </p:sp>
      <p:sp>
        <p:nvSpPr>
          <p:cNvPr id="6" name="Slide Number Placeholder 5"/>
          <p:cNvSpPr>
            <a:spLocks noGrp="1"/>
          </p:cNvSpPr>
          <p:nvPr>
            <p:ph type="sldNum" sz="quarter" idx="12"/>
          </p:nvPr>
        </p:nvSpPr>
        <p:spPr/>
        <p:txBody>
          <a:bodyPr/>
          <a:lstStyle/>
          <a:p>
            <a:fld id="{784497E4-7F62-4A38-9641-7F7D91FE09B5}" type="slidenum">
              <a:rPr lang="en-US" smtClean="0"/>
              <a:t>3</a:t>
            </a:fld>
            <a:endParaRPr lang="en-US" dirty="0"/>
          </a:p>
        </p:txBody>
      </p:sp>
      <p:pic>
        <p:nvPicPr>
          <p:cNvPr id="1026" name="Picture 2" descr="https://lh3.googleusercontent.com/s934CMCg-ywuaWg9e3EKkWLp2oBzSPh06TtstJ6okHbQ-TsYqpjBL2d0dcrz_7sninJ-YUNwsAyDzGZyRziZqG3AC82GxIoBhX31gHCae72ERp4ADzWE1dbMTv7HBkoKcjGmaXfZdAlIDWog743RvJR5JQMV4DAyFEWcqoEmiiD9Xn5MaeSk7Nf5qQBOaiPHNZgQJzMZocjjbYW-HckNaNwAeHjwdkcTvNbhTbi0u4GmaCStC5GOHtWWWwQpjoQPpRIK_2scmW-4DaESIYqZJJ-q_qXBJpaoHYWGhCkeQLOMmREigrVO9sBtajjDKklxSjsrNHYxOdKFop7yjAYeuf271wO4V17SMiPl9M0q3O86H1sLMrSEcWGe9O_5HZ17C_-TdOoT5T-fk3-rK7EctjfEvWdD_E_loOUpekpppaqWG30XYi9X3X6PBF1YYGvpBoAw1gR-HKpHxQ56CjzA-o7siYo20wCPnW4_MqBmfRtx3xB7j_Imh2bIqUtiraM7XUtCp8U0K_E9vnQd6LGPhwj86yVUhUxj-aalF-GgJgNa5B8i7GcsuFRIjV_AQMoMsaGlk6hc1DTMK_SVrmRdFIiCMYcYqhLg9IsZDqCUYPSgecPuLmQNHw=w1065-h599-no"/>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1282"/>
          <a:stretch/>
        </p:blipFill>
        <p:spPr bwMode="auto">
          <a:xfrm>
            <a:off x="342145" y="2139717"/>
            <a:ext cx="5639555" cy="35752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2145" y="1714500"/>
            <a:ext cx="5453744" cy="215444"/>
          </a:xfrm>
          <a:prstGeom prst="rect">
            <a:avLst/>
          </a:prstGeom>
        </p:spPr>
        <p:txBody>
          <a:bodyPr wrap="square" lIns="0" tIns="0" rIns="0" bIns="0" rtlCol="0">
            <a:spAutoFit/>
          </a:bodyPr>
          <a:lstStyle/>
          <a:p>
            <a:r>
              <a:rPr lang="en-US" sz="1400" b="1" dirty="0" smtClean="0"/>
              <a:t>How Do You Make a Category Come to Life?</a:t>
            </a:r>
          </a:p>
        </p:txBody>
      </p:sp>
      <p:sp>
        <p:nvSpPr>
          <p:cNvPr id="14" name="object 48"/>
          <p:cNvSpPr txBox="1"/>
          <p:nvPr/>
        </p:nvSpPr>
        <p:spPr>
          <a:xfrm>
            <a:off x="6317555" y="1564905"/>
            <a:ext cx="5639983" cy="650880"/>
          </a:xfrm>
          <a:prstGeom prst="rect">
            <a:avLst/>
          </a:prstGeom>
          <a:noFill/>
        </p:spPr>
        <p:txBody>
          <a:bodyPr vert="horz" wrap="square" lIns="0" tIns="0" rIns="0" bIns="0" rtlCol="0">
            <a:noAutofit/>
          </a:bodyPr>
          <a:lstStyle>
            <a:defPPr>
              <a:defRPr lang="en-US"/>
            </a:defPPr>
            <a:lvl1pPr marL="12700" marR="755672">
              <a:defRPr kern="0">
                <a:solidFill>
                  <a:srgbClr val="000000"/>
                </a:solidFill>
                <a:latin typeface="+mj-lt"/>
                <a:cs typeface="Arial" panose="020B0604020202020204" pitchFamily="34" charset="0"/>
              </a:defRPr>
            </a:lvl1pPr>
          </a:lstStyle>
          <a:p>
            <a:r>
              <a:rPr lang="en-US" altLang="zh-CN" sz="1400" b="1" dirty="0" smtClean="0"/>
              <a:t>Retailers identified </a:t>
            </a:r>
            <a:r>
              <a:rPr lang="en-US" altLang="zh-CN" sz="1400" b="1" dirty="0"/>
              <a:t>the following as </a:t>
            </a:r>
            <a:r>
              <a:rPr lang="en-US" altLang="zh-CN" sz="1400" b="1" dirty="0" smtClean="0"/>
              <a:t>key </a:t>
            </a:r>
            <a:r>
              <a:rPr lang="en-US" altLang="zh-CN" sz="1400" b="1" dirty="0"/>
              <a:t>strengths </a:t>
            </a:r>
            <a:endParaRPr lang="en-US" altLang="zh-CN" sz="1400" b="1" dirty="0" smtClean="0"/>
          </a:p>
          <a:p>
            <a:r>
              <a:rPr lang="en-US" altLang="zh-CN" sz="1400" b="1" dirty="0" smtClean="0"/>
              <a:t>Among Kantar Retail’s </a:t>
            </a:r>
            <a:r>
              <a:rPr lang="en-US" altLang="zh-CN" sz="1400" b="1" dirty="0"/>
              <a:t>Top 10 </a:t>
            </a:r>
            <a:r>
              <a:rPr lang="en-US" altLang="zh-CN" sz="1400" b="1" dirty="0" err="1"/>
              <a:t>PoweRanking</a:t>
            </a:r>
            <a:r>
              <a:rPr lang="en-US" altLang="zh-CN" sz="1400" b="1" dirty="0"/>
              <a:t>® </a:t>
            </a:r>
            <a:r>
              <a:rPr lang="en-US" altLang="zh-CN" sz="1400" b="1" dirty="0" smtClean="0"/>
              <a:t>manufacturers:</a:t>
            </a:r>
            <a:endParaRPr lang="en-US" altLang="zh-CN" sz="1400" b="1" dirty="0"/>
          </a:p>
        </p:txBody>
      </p:sp>
      <p:graphicFrame>
        <p:nvGraphicFramePr>
          <p:cNvPr id="15" name="Table 73"/>
          <p:cNvGraphicFramePr>
            <a:graphicFrameLocks noGrp="1"/>
          </p:cNvGraphicFramePr>
          <p:nvPr>
            <p:extLst>
              <p:ext uri="{D42A27DB-BD31-4B8C-83A1-F6EECF244321}">
                <p14:modId xmlns:p14="http://schemas.microsoft.com/office/powerpoint/2010/main" val="2335325558"/>
              </p:ext>
            </p:extLst>
          </p:nvPr>
        </p:nvGraphicFramePr>
        <p:xfrm>
          <a:off x="6131743" y="1931614"/>
          <a:ext cx="2443779" cy="4117500"/>
        </p:xfrm>
        <a:graphic>
          <a:graphicData uri="http://schemas.openxmlformats.org/drawingml/2006/table">
            <a:tbl>
              <a:tblPr/>
              <a:tblGrid>
                <a:gridCol w="1464891"/>
                <a:gridCol w="131880"/>
                <a:gridCol w="847008"/>
              </a:tblGrid>
              <a:tr h="343125">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11074" marR="11074" marT="11074" marB="0" anchor="b">
                    <a:lnL>
                      <a:noFill/>
                    </a:lnL>
                    <a:lnR>
                      <a:noFill/>
                    </a:lnR>
                    <a:lnT>
                      <a:noFill/>
                    </a:lnT>
                    <a:lnB>
                      <a:noFill/>
                    </a:lnB>
                    <a:noFill/>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1074" marR="11074" marT="11074" marB="0" anchor="b">
                    <a:lnL>
                      <a:noFill/>
                    </a:lnL>
                    <a:lnR>
                      <a:noFill/>
                    </a:lnR>
                    <a:lnT>
                      <a:noFill/>
                    </a:lnT>
                    <a:lnB>
                      <a:noFill/>
                    </a:lnB>
                    <a:noFill/>
                  </a:tcPr>
                </a:tc>
                <a:tc>
                  <a:txBody>
                    <a:bodyPr/>
                    <a:lstStyle/>
                    <a:p>
                      <a:pPr algn="ctr" fontAlgn="b"/>
                      <a:r>
                        <a:rPr lang="en-US" sz="1400" b="1" i="0" u="none" strike="noStrike" dirty="0" smtClean="0">
                          <a:solidFill>
                            <a:schemeClr val="bg1"/>
                          </a:solidFill>
                          <a:effectLst/>
                          <a:latin typeface="Arial" panose="020B0604020202020204" pitchFamily="34" charset="0"/>
                          <a:cs typeface="Arial" panose="020B0604020202020204" pitchFamily="34" charset="0"/>
                        </a:rPr>
                        <a:t>2015</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11074" marR="11074" marT="11074"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3125">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11074" marR="11074" marT="11074" marB="0">
                    <a:lnL>
                      <a:noFill/>
                    </a:lnL>
                    <a:lnR>
                      <a:noFill/>
                    </a:lnR>
                    <a:lnT>
                      <a:noFill/>
                    </a:lnT>
                    <a:lnB>
                      <a:noFill/>
                    </a:lnB>
                    <a:noFill/>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11074" marR="11074" marT="11074" marB="0">
                    <a:lnL>
                      <a:noFill/>
                    </a:lnL>
                    <a:lnR>
                      <a:noFill/>
                    </a:lnR>
                    <a:lnT>
                      <a:noFill/>
                    </a:lnT>
                    <a:lnB>
                      <a:noFill/>
                    </a:lnB>
                    <a:noFill/>
                  </a:tcPr>
                </a:tc>
                <a:tc>
                  <a:txBody>
                    <a:bodyPr/>
                    <a:lstStyle/>
                    <a:p>
                      <a:pPr marL="0" algn="ctr" defTabSz="562722" rtl="0" eaLnBrk="1" fontAlgn="b" latinLnBrk="0" hangingPunct="1"/>
                      <a:r>
                        <a:rPr lang="en-US" sz="1400" b="1" i="0" u="none" strike="noStrike" kern="1200" dirty="0" smtClean="0">
                          <a:solidFill>
                            <a:schemeClr val="bg1"/>
                          </a:solidFill>
                          <a:effectLst/>
                          <a:latin typeface="Arial" panose="020B0604020202020204" pitchFamily="34" charset="0"/>
                          <a:ea typeface="+mn-ea"/>
                          <a:cs typeface="Arial" panose="020B0604020202020204" pitchFamily="34" charset="0"/>
                        </a:rPr>
                        <a:t>Score %</a:t>
                      </a:r>
                      <a:endParaRPr lang="en-US" sz="14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11074" marR="11074" marT="11074"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smtClean="0">
                          <a:solidFill>
                            <a:srgbClr val="000000"/>
                          </a:solidFill>
                          <a:effectLst/>
                          <a:latin typeface="+mn-lt"/>
                          <a:ea typeface="+mn-ea"/>
                          <a:cs typeface="+mn-cs"/>
                        </a:rPr>
                        <a:t>Procter &amp; Gamble</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33.3%</a:t>
                      </a:r>
                    </a:p>
                  </a:txBody>
                  <a:tcPr marL="9525" marR="9525" marT="9525" marB="0" anchor="ctr">
                    <a:lnL>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a:solidFill>
                            <a:srgbClr val="000000"/>
                          </a:solidFill>
                          <a:effectLst/>
                          <a:latin typeface="+mn-lt"/>
                          <a:ea typeface="+mn-ea"/>
                          <a:cs typeface="+mn-cs"/>
                        </a:rPr>
                        <a:t>Unilever</a:t>
                      </a: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21.8%</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a:solidFill>
                            <a:srgbClr val="000000"/>
                          </a:solidFill>
                          <a:effectLst/>
                          <a:latin typeface="+mn-lt"/>
                          <a:ea typeface="+mn-ea"/>
                          <a:cs typeface="+mn-cs"/>
                        </a:rPr>
                        <a:t>Coca-Cola</a:t>
                      </a: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11.5%</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a:solidFill>
                            <a:srgbClr val="000000"/>
                          </a:solidFill>
                          <a:effectLst/>
                          <a:latin typeface="+mn-lt"/>
                          <a:ea typeface="+mn-ea"/>
                          <a:cs typeface="+mn-cs"/>
                        </a:rPr>
                        <a:t>Wyeth</a:t>
                      </a: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8.2%</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a:solidFill>
                            <a:srgbClr val="000000"/>
                          </a:solidFill>
                          <a:effectLst/>
                          <a:latin typeface="+mn-lt"/>
                          <a:ea typeface="+mn-ea"/>
                          <a:cs typeface="+mn-cs"/>
                        </a:rPr>
                        <a:t>Mars</a:t>
                      </a: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6.9%</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smtClean="0">
                          <a:solidFill>
                            <a:srgbClr val="000000"/>
                          </a:solidFill>
                          <a:effectLst/>
                          <a:latin typeface="+mn-lt"/>
                          <a:ea typeface="+mn-ea"/>
                          <a:cs typeface="+mn-cs"/>
                        </a:rPr>
                        <a:t>Nestlé</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6.8%</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smtClean="0">
                          <a:solidFill>
                            <a:srgbClr val="000000"/>
                          </a:solidFill>
                          <a:effectLst/>
                          <a:latin typeface="+mn-lt"/>
                          <a:ea typeface="+mn-ea"/>
                          <a:cs typeface="+mn-cs"/>
                        </a:rPr>
                        <a:t>Mondelēz</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6.1%</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err="1">
                          <a:solidFill>
                            <a:srgbClr val="000000"/>
                          </a:solidFill>
                          <a:effectLst/>
                          <a:latin typeface="+mn-lt"/>
                          <a:ea typeface="+mn-ea"/>
                          <a:cs typeface="+mn-cs"/>
                        </a:rPr>
                        <a:t>Yili</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5.4%</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err="1">
                          <a:solidFill>
                            <a:srgbClr val="000000"/>
                          </a:solidFill>
                          <a:effectLst/>
                          <a:latin typeface="+mn-lt"/>
                          <a:ea typeface="+mn-ea"/>
                          <a:cs typeface="+mn-cs"/>
                        </a:rPr>
                        <a:t>L'Oreal</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4.6%</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43125">
                <a:tc>
                  <a:txBody>
                    <a:bodyPr/>
                    <a:lstStyle/>
                    <a:p>
                      <a:pPr marL="0" algn="r" defTabSz="562722" rtl="0" eaLnBrk="1" fontAlgn="ctr" latinLnBrk="0" hangingPunct="1"/>
                      <a:r>
                        <a:rPr lang="en-US" sz="1400" b="0" i="0" u="none" strike="noStrike" kern="1200" dirty="0" err="1">
                          <a:solidFill>
                            <a:srgbClr val="000000"/>
                          </a:solidFill>
                          <a:effectLst/>
                          <a:latin typeface="+mn-lt"/>
                          <a:ea typeface="+mn-ea"/>
                          <a:cs typeface="+mn-cs"/>
                        </a:rPr>
                        <a:t>Pepsico</a:t>
                      </a:r>
                      <a:endParaRPr lang="en-US" sz="14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noFill/>
                  </a:tcPr>
                </a:tc>
                <a:tc>
                  <a:txBody>
                    <a:bodyPr/>
                    <a:lstStyle/>
                    <a:p>
                      <a:pPr algn="r" rtl="0" fontAlgn="ctr"/>
                      <a:endParaRPr lang="en-US" sz="1400" b="1" i="0" u="none" strike="noStrike" dirty="0">
                        <a:solidFill>
                          <a:srgbClr val="676B7E"/>
                        </a:solidFill>
                        <a:effectLst/>
                        <a:latin typeface="Arial" panose="020B0604020202020204" pitchFamily="34" charset="0"/>
                        <a:cs typeface="Arial" panose="020B0604020202020204" pitchFamily="34" charset="0"/>
                      </a:endParaRPr>
                    </a:p>
                  </a:txBody>
                  <a:tcPr marL="11074" marR="11074" marT="11074" marB="0" anchor="ctr">
                    <a:lnL>
                      <a:noFill/>
                    </a:lnL>
                    <a:lnR>
                      <a:noFill/>
                    </a:lnR>
                    <a:lnT>
                      <a:noFill/>
                    </a:lnT>
                    <a:lnB>
                      <a:noFill/>
                    </a:lnB>
                    <a:noFill/>
                  </a:tcPr>
                </a:tc>
                <a:tc>
                  <a:txBody>
                    <a:bodyPr/>
                    <a:lstStyle/>
                    <a:p>
                      <a:pPr marL="0" algn="ctr" defTabSz="562722" rtl="0" eaLnBrk="1" fontAlgn="b" latinLnBrk="0" hangingPunct="1"/>
                      <a:r>
                        <a:rPr lang="en-US" altLang="zh-CN" sz="1400" b="1" i="0" u="none" strike="noStrike" kern="1200" dirty="0">
                          <a:solidFill>
                            <a:schemeClr val="bg1"/>
                          </a:solidFill>
                          <a:effectLst/>
                          <a:latin typeface="Arial" panose="020B0604020202020204" pitchFamily="34" charset="0"/>
                          <a:ea typeface="+mn-ea"/>
                          <a:cs typeface="Arial" panose="020B0604020202020204" pitchFamily="34" charset="0"/>
                        </a:rPr>
                        <a:t>4.4%</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bl>
          </a:graphicData>
        </a:graphic>
      </p:graphicFrame>
      <p:graphicFrame>
        <p:nvGraphicFramePr>
          <p:cNvPr id="16" name="Table 73"/>
          <p:cNvGraphicFramePr>
            <a:graphicFrameLocks noGrp="1"/>
          </p:cNvGraphicFramePr>
          <p:nvPr>
            <p:extLst>
              <p:ext uri="{D42A27DB-BD31-4B8C-83A1-F6EECF244321}">
                <p14:modId xmlns:p14="http://schemas.microsoft.com/office/powerpoint/2010/main" val="2601235738"/>
              </p:ext>
            </p:extLst>
          </p:nvPr>
        </p:nvGraphicFramePr>
        <p:xfrm>
          <a:off x="7836413" y="1961990"/>
          <a:ext cx="3974587" cy="3950734"/>
        </p:xfrm>
        <a:graphic>
          <a:graphicData uri="http://schemas.openxmlformats.org/drawingml/2006/table">
            <a:tbl>
              <a:tblPr/>
              <a:tblGrid>
                <a:gridCol w="3646319"/>
                <a:gridCol w="328268"/>
              </a:tblGrid>
              <a:tr h="319499">
                <a:tc>
                  <a:txBody>
                    <a:bodyPr/>
                    <a:lstStyle/>
                    <a:p>
                      <a:pPr algn="l" fontAlgn="b"/>
                      <a:r>
                        <a:rPr lang="en-US" sz="1400" b="0" i="0" u="none" strike="noStrike" dirty="0">
                          <a:solidFill>
                            <a:srgbClr val="000000"/>
                          </a:solidFill>
                          <a:effectLst/>
                          <a:latin typeface="Arial Narrow" panose="020B0606020202030204" pitchFamily="34" charset="0"/>
                          <a:cs typeface="Arial" panose="020B0604020202020204" pitchFamily="34" charset="0"/>
                        </a:rPr>
                        <a:t> </a:t>
                      </a:r>
                    </a:p>
                  </a:txBody>
                  <a:tcPr marL="11074" marR="11074" marT="11074" marB="0" anchor="ctr">
                    <a:lnL>
                      <a:noFill/>
                    </a:lnL>
                    <a:lnR>
                      <a:noFill/>
                    </a:lnR>
                    <a:lnT>
                      <a:noFill/>
                    </a:lnT>
                    <a:lnB>
                      <a:noFill/>
                    </a:lnB>
                    <a:noFill/>
                  </a:tcPr>
                </a:tc>
                <a:tc>
                  <a:txBody>
                    <a:bodyPr/>
                    <a:lstStyle/>
                    <a:p>
                      <a:pPr algn="l" fontAlgn="b"/>
                      <a:endParaRPr lang="en-US" sz="1400" b="0" i="0" u="none" strike="noStrike" dirty="0">
                        <a:solidFill>
                          <a:srgbClr val="000000"/>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marL="0" algn="l" defTabSz="562722" rtl="0" eaLnBrk="1" fontAlgn="b" latinLnBrk="0" hangingPunct="1"/>
                      <a:r>
                        <a:rPr lang="en-US" sz="1400" b="1" i="0" u="none" strike="noStrike" kern="1200" dirty="0" smtClean="0">
                          <a:solidFill>
                            <a:srgbClr val="000000"/>
                          </a:solidFill>
                          <a:effectLst/>
                          <a:latin typeface="Arial Narrow" panose="020B0606020202030204" pitchFamily="34" charset="0"/>
                          <a:ea typeface="+mn-ea"/>
                          <a:cs typeface="Arial" panose="020B0604020202020204" pitchFamily="34" charset="0"/>
                        </a:rPr>
                        <a:t>KEY STRENGTHS</a:t>
                      </a:r>
                      <a:endParaRPr lang="en-US" sz="1400" b="1" i="0" u="none" strike="noStrike" kern="1200" dirty="0">
                        <a:solidFill>
                          <a:srgbClr val="000000"/>
                        </a:solidFill>
                        <a:effectLst/>
                        <a:latin typeface="Arial Narrow" panose="020B0606020202030204" pitchFamily="34" charset="0"/>
                        <a:ea typeface="+mn-ea"/>
                        <a:cs typeface="Arial" panose="020B0604020202020204" pitchFamily="34" charset="0"/>
                      </a:endParaRPr>
                    </a:p>
                  </a:txBody>
                  <a:tcPr marL="11074" marR="11074" marT="11074" marB="0" anchor="ctr">
                    <a:lnL>
                      <a:noFill/>
                    </a:lnL>
                    <a:lnR>
                      <a:noFill/>
                    </a:lnR>
                    <a:lnT>
                      <a:noFill/>
                    </a:lnT>
                    <a:lnB>
                      <a:noFill/>
                    </a:lnB>
                    <a:noFill/>
                  </a:tcPr>
                </a:tc>
                <a:tc>
                  <a:txBody>
                    <a:bodyPr/>
                    <a:lstStyle/>
                    <a:p>
                      <a:pPr algn="l" fontAlgn="b"/>
                      <a:endParaRPr lang="en-US" sz="1400" b="0" i="0" u="none" strike="noStrike" dirty="0">
                        <a:solidFill>
                          <a:srgbClr val="000000"/>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altLang="zh-CN" sz="1400" b="1" i="0" u="none" strike="noStrike" dirty="0" smtClean="0">
                          <a:solidFill>
                            <a:schemeClr val="tx1"/>
                          </a:solidFill>
                          <a:effectLst/>
                          <a:latin typeface="Arial Narrow" panose="020B0606020202030204" pitchFamily="34" charset="0"/>
                        </a:rPr>
                        <a:t>New product innovation; Great</a:t>
                      </a:r>
                      <a:r>
                        <a:rPr lang="en-US" altLang="zh-CN" sz="1400" b="1" i="0" u="none" strike="noStrike" baseline="0" dirty="0" smtClean="0">
                          <a:solidFill>
                            <a:schemeClr val="tx1"/>
                          </a:solidFill>
                          <a:effectLst/>
                          <a:latin typeface="Arial Narrow" panose="020B0606020202030204" pitchFamily="34" charset="0"/>
                        </a:rPr>
                        <a:t> brand awareness</a:t>
                      </a:r>
                      <a:endParaRPr lang="en-US" sz="1400" b="1" i="0" u="none" strike="noStrike" dirty="0">
                        <a:solidFill>
                          <a:schemeClr val="tx1"/>
                        </a:solidFill>
                        <a:effectLst/>
                        <a:latin typeface="Arial Narrow" panose="020B0606020202030204" pitchFamily="34" charset="0"/>
                      </a:endParaRPr>
                    </a:p>
                  </a:txBody>
                  <a:tcPr marL="9525" marR="9525" marT="9525" marB="0" anchor="ctr">
                    <a:lnL>
                      <a:noFill/>
                    </a:lnL>
                    <a:lnR>
                      <a:noFill/>
                    </a:lnR>
                    <a:lnT>
                      <a:noFill/>
                    </a:lnT>
                    <a:lnB>
                      <a:noFill/>
                    </a:lnB>
                    <a:solidFill>
                      <a:schemeClr val="accent1">
                        <a:lumMod val="40000"/>
                        <a:lumOff val="6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marL="0" algn="l" defTabSz="562722" rtl="0" eaLnBrk="1" fontAlgn="ctr" latinLnBrk="0" hangingPunct="1"/>
                      <a:r>
                        <a:rPr lang="en-US" sz="1400" b="1" i="0" u="none" strike="noStrike" kern="1200" dirty="0" smtClean="0">
                          <a:solidFill>
                            <a:srgbClr val="000000"/>
                          </a:solidFill>
                          <a:effectLst/>
                          <a:latin typeface="Arial Narrow" panose="020B0606020202030204" pitchFamily="34" charset="0"/>
                          <a:ea typeface="+mn-ea"/>
                          <a:cs typeface="+mn-cs"/>
                        </a:rPr>
                        <a:t>Professional sales team</a:t>
                      </a:r>
                      <a:r>
                        <a:rPr lang="en-US" sz="1400" b="1" i="0" u="none" strike="noStrike" kern="1200" baseline="0" dirty="0" smtClean="0">
                          <a:solidFill>
                            <a:srgbClr val="000000"/>
                          </a:solidFill>
                          <a:effectLst/>
                          <a:latin typeface="Arial Narrow" panose="020B0606020202030204" pitchFamily="34" charset="0"/>
                          <a:ea typeface="+mn-ea"/>
                          <a:cs typeface="+mn-cs"/>
                        </a:rPr>
                        <a:t>; Deep consumer understanding</a:t>
                      </a:r>
                      <a:endParaRPr lang="en-US" sz="1400" b="1" i="0" u="none" strike="noStrike" kern="1200" dirty="0">
                        <a:solidFill>
                          <a:srgbClr val="000000"/>
                        </a:solidFill>
                        <a:effectLst/>
                        <a:latin typeface="Arial Narrow" panose="020B0606020202030204" pitchFamily="34" charset="0"/>
                        <a:ea typeface="+mn-ea"/>
                        <a:cs typeface="+mn-cs"/>
                      </a:endParaRPr>
                    </a:p>
                  </a:txBody>
                  <a:tcPr marL="9525" marR="9525" marT="9525" marB="0" anchor="ctr">
                    <a:lnL>
                      <a:noFill/>
                    </a:lnL>
                    <a:lnR>
                      <a:noFill/>
                    </a:lnR>
                    <a:lnT>
                      <a:noFill/>
                    </a:lnT>
                    <a:lnB>
                      <a:noFill/>
                    </a:lnB>
                    <a:solidFill>
                      <a:schemeClr val="tx2">
                        <a:lumMod val="20000"/>
                        <a:lumOff val="8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marL="0" algn="l" defTabSz="562722" rtl="0" eaLnBrk="1" fontAlgn="ctr" latinLnBrk="0" hangingPunct="1"/>
                      <a:r>
                        <a:rPr lang="en-US" sz="1400" b="1" i="0" u="none" strike="noStrike" kern="1200" dirty="0" smtClean="0">
                          <a:solidFill>
                            <a:srgbClr val="000000"/>
                          </a:solidFill>
                          <a:effectLst/>
                          <a:latin typeface="Arial Narrow" panose="020B0606020202030204" pitchFamily="34" charset="0"/>
                          <a:ea typeface="+mn-ea"/>
                          <a:cs typeface="+mn-cs"/>
                        </a:rPr>
                        <a:t>Omni-channel marketing approach</a:t>
                      </a:r>
                      <a:endParaRPr lang="en-US" sz="1400" b="1" i="0" u="none" strike="noStrike" kern="1200" dirty="0">
                        <a:solidFill>
                          <a:srgbClr val="000000"/>
                        </a:solidFill>
                        <a:effectLst/>
                        <a:latin typeface="Arial Narrow" panose="020B0606020202030204" pitchFamily="34" charset="0"/>
                        <a:ea typeface="+mn-ea"/>
                        <a:cs typeface="+mn-cs"/>
                      </a:endParaRPr>
                    </a:p>
                  </a:txBody>
                  <a:tcPr marL="9525" marR="9525" marT="9525" marB="0" anchor="ctr">
                    <a:lnL>
                      <a:noFill/>
                    </a:lnL>
                    <a:lnR>
                      <a:noFill/>
                    </a:lnR>
                    <a:lnT>
                      <a:noFill/>
                    </a:lnT>
                    <a:lnB>
                      <a:noFill/>
                    </a:lnB>
                    <a:solidFill>
                      <a:schemeClr val="accent1">
                        <a:lumMod val="40000"/>
                        <a:lumOff val="6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rgbClr val="000000"/>
                          </a:solidFill>
                          <a:effectLst/>
                          <a:latin typeface="Arial Narrow" panose="020B0606020202030204" pitchFamily="34" charset="0"/>
                        </a:rPr>
                        <a:t>Famous consumer</a:t>
                      </a:r>
                      <a:r>
                        <a:rPr lang="en-US" sz="1400" b="1" i="0" u="none" strike="noStrike" baseline="0" dirty="0" smtClean="0">
                          <a:solidFill>
                            <a:srgbClr val="000000"/>
                          </a:solidFill>
                          <a:effectLst/>
                          <a:latin typeface="Arial Narrow" panose="020B0606020202030204" pitchFamily="34" charset="0"/>
                        </a:rPr>
                        <a:t> brand; High profitability</a:t>
                      </a:r>
                      <a:endParaRPr lang="en-US" sz="1400" b="1" i="0" u="none" strike="noStrike" dirty="0">
                        <a:solidFill>
                          <a:srgbClr val="000000"/>
                        </a:solidFill>
                        <a:effectLst/>
                        <a:latin typeface="Arial Narrow" panose="020B0606020202030204" pitchFamily="34" charset="0"/>
                      </a:endParaRPr>
                    </a:p>
                  </a:txBody>
                  <a:tcPr marL="9525" marR="9525" marT="9525" marB="0" anchor="ctr">
                    <a:lnL>
                      <a:noFill/>
                    </a:lnL>
                    <a:lnR>
                      <a:noFill/>
                    </a:lnR>
                    <a:lnT>
                      <a:noFill/>
                    </a:lnT>
                    <a:lnB>
                      <a:noFill/>
                    </a:lnB>
                    <a:solidFill>
                      <a:schemeClr val="tx2">
                        <a:lumMod val="20000"/>
                        <a:lumOff val="8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rgbClr val="000000"/>
                          </a:solidFill>
                          <a:effectLst/>
                          <a:latin typeface="Arial Narrow" panose="020B0606020202030204" pitchFamily="34" charset="0"/>
                        </a:rPr>
                        <a:t>Category</a:t>
                      </a:r>
                      <a:r>
                        <a:rPr lang="en-US" sz="1400" b="1" i="0" u="none" strike="noStrike" baseline="0" dirty="0" smtClean="0">
                          <a:solidFill>
                            <a:srgbClr val="000000"/>
                          </a:solidFill>
                          <a:effectLst/>
                          <a:latin typeface="Arial Narrow" panose="020B0606020202030204" pitchFamily="34" charset="0"/>
                        </a:rPr>
                        <a:t> management; </a:t>
                      </a:r>
                      <a:r>
                        <a:rPr lang="en-US" sz="1400" b="1" i="0" u="none" strike="noStrike" dirty="0" smtClean="0">
                          <a:solidFill>
                            <a:srgbClr val="000000"/>
                          </a:solidFill>
                          <a:effectLst/>
                          <a:latin typeface="Arial Narrow" panose="020B0606020202030204" pitchFamily="34" charset="0"/>
                        </a:rPr>
                        <a:t>Shopper marketing</a:t>
                      </a:r>
                      <a:endParaRPr lang="en-US" sz="1400" b="1" i="0" u="none" strike="noStrike" dirty="0">
                        <a:solidFill>
                          <a:srgbClr val="000000"/>
                        </a:solidFill>
                        <a:effectLst/>
                        <a:latin typeface="Arial Narrow" panose="020B0606020202030204" pitchFamily="34" charset="0"/>
                      </a:endParaRPr>
                    </a:p>
                  </a:txBody>
                  <a:tcPr marL="9525" marR="9525" marT="9525" marB="0" anchor="ctr">
                    <a:lnL>
                      <a:noFill/>
                    </a:lnL>
                    <a:lnR>
                      <a:noFill/>
                    </a:lnR>
                    <a:lnT>
                      <a:noFill/>
                    </a:lnT>
                    <a:lnB>
                      <a:noFill/>
                    </a:lnB>
                    <a:solidFill>
                      <a:schemeClr val="accent1">
                        <a:lumMod val="40000"/>
                        <a:lumOff val="6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rgbClr val="000000"/>
                          </a:solidFill>
                          <a:effectLst/>
                          <a:latin typeface="Arial Narrow" panose="020B0606020202030204" pitchFamily="34" charset="0"/>
                        </a:rPr>
                        <a:t>Clear</a:t>
                      </a:r>
                      <a:r>
                        <a:rPr lang="en-US" sz="1400" b="1" i="0" u="none" strike="noStrike" baseline="0" dirty="0" smtClean="0">
                          <a:solidFill>
                            <a:srgbClr val="000000"/>
                          </a:solidFill>
                          <a:effectLst/>
                          <a:latin typeface="Arial Narrow" panose="020B0606020202030204" pitchFamily="34" charset="0"/>
                        </a:rPr>
                        <a:t> company s</a:t>
                      </a:r>
                      <a:r>
                        <a:rPr lang="en-US" sz="1400" b="1" i="0" u="none" strike="noStrike" dirty="0" smtClean="0">
                          <a:solidFill>
                            <a:srgbClr val="000000"/>
                          </a:solidFill>
                          <a:effectLst/>
                          <a:latin typeface="Arial Narrow" panose="020B0606020202030204" pitchFamily="34" charset="0"/>
                        </a:rPr>
                        <a:t>trategy</a:t>
                      </a:r>
                      <a:endParaRPr lang="en-US" sz="1400" b="1" i="0" u="none" strike="noStrike" dirty="0">
                        <a:solidFill>
                          <a:srgbClr val="000000"/>
                        </a:solidFill>
                        <a:effectLst/>
                        <a:latin typeface="Arial Narrow" panose="020B0606020202030204" pitchFamily="34" charset="0"/>
                      </a:endParaRPr>
                    </a:p>
                  </a:txBody>
                  <a:tcPr marL="9525" marR="9525" marT="9525" marB="0" anchor="ctr">
                    <a:lnL>
                      <a:noFill/>
                    </a:lnL>
                    <a:lnR>
                      <a:noFill/>
                    </a:lnR>
                    <a:lnT>
                      <a:noFill/>
                    </a:lnT>
                    <a:lnB>
                      <a:noFill/>
                    </a:lnB>
                    <a:solidFill>
                      <a:schemeClr val="tx2">
                        <a:lumMod val="20000"/>
                        <a:lumOff val="8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rgbClr val="000000"/>
                          </a:solidFill>
                          <a:effectLst/>
                          <a:latin typeface="Arial Narrow" panose="020B0606020202030204" pitchFamily="34" charset="0"/>
                        </a:rPr>
                        <a:t>Collaborative customer team</a:t>
                      </a:r>
                      <a:endParaRPr lang="en-US" sz="1400" b="1" i="0" u="none" strike="noStrike" dirty="0">
                        <a:solidFill>
                          <a:srgbClr val="000000"/>
                        </a:solidFill>
                        <a:effectLst/>
                        <a:latin typeface="Arial Narrow" panose="020B0606020202030204" pitchFamily="34" charset="0"/>
                      </a:endParaRPr>
                    </a:p>
                  </a:txBody>
                  <a:tcPr marL="9525" marR="9525" marT="9525" marB="0" anchor="ctr">
                    <a:lnL>
                      <a:noFill/>
                    </a:lnL>
                    <a:lnR>
                      <a:noFill/>
                    </a:lnR>
                    <a:lnT>
                      <a:noFill/>
                    </a:lnT>
                    <a:lnB>
                      <a:noFill/>
                    </a:lnB>
                    <a:solidFill>
                      <a:schemeClr val="accent1">
                        <a:lumMod val="40000"/>
                        <a:lumOff val="6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chemeClr val="tx1"/>
                          </a:solidFill>
                          <a:effectLst/>
                          <a:latin typeface="Arial Narrow" panose="020B0606020202030204" pitchFamily="34" charset="0"/>
                        </a:rPr>
                        <a:t>Accurate brand positioning</a:t>
                      </a:r>
                      <a:r>
                        <a:rPr lang="en-US" sz="1400" b="1" i="0" u="none" strike="noStrike" baseline="0" dirty="0" smtClean="0">
                          <a:solidFill>
                            <a:schemeClr val="tx1"/>
                          </a:solidFill>
                          <a:effectLst/>
                          <a:latin typeface="Arial Narrow" panose="020B0606020202030204" pitchFamily="34" charset="0"/>
                        </a:rPr>
                        <a:t>; Marketing approach</a:t>
                      </a:r>
                      <a:endParaRPr lang="en-US" sz="1400" b="1" i="0" u="none" strike="noStrike" dirty="0">
                        <a:solidFill>
                          <a:schemeClr val="tx1"/>
                        </a:solidFill>
                        <a:effectLst/>
                        <a:latin typeface="Arial Narrow" panose="020B0606020202030204" pitchFamily="34" charset="0"/>
                      </a:endParaRPr>
                    </a:p>
                  </a:txBody>
                  <a:tcPr marL="9525" marR="9525" marT="9525" marB="0" anchor="ctr">
                    <a:lnL>
                      <a:noFill/>
                    </a:lnL>
                    <a:lnR>
                      <a:noFill/>
                    </a:lnR>
                    <a:lnT>
                      <a:noFill/>
                    </a:lnT>
                    <a:lnB>
                      <a:noFill/>
                    </a:lnB>
                    <a:solidFill>
                      <a:schemeClr val="tx2">
                        <a:lumMod val="20000"/>
                        <a:lumOff val="8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marL="0" algn="l" defTabSz="562722" rtl="0" eaLnBrk="1" fontAlgn="ctr" latinLnBrk="0" hangingPunct="1"/>
                      <a:r>
                        <a:rPr lang="en-US" sz="1400" b="1" i="0" u="none" strike="noStrike" kern="1200" dirty="0" smtClean="0">
                          <a:solidFill>
                            <a:srgbClr val="000000"/>
                          </a:solidFill>
                          <a:effectLst/>
                          <a:latin typeface="Arial Narrow" panose="020B0606020202030204" pitchFamily="34" charset="0"/>
                          <a:ea typeface="+mn-ea"/>
                          <a:cs typeface="+mn-cs"/>
                        </a:rPr>
                        <a:t>Recognizable brands</a:t>
                      </a:r>
                      <a:endParaRPr lang="en-US" sz="1400" b="1" i="0" u="none" strike="noStrike" kern="1200" dirty="0">
                        <a:solidFill>
                          <a:srgbClr val="000000"/>
                        </a:solidFill>
                        <a:effectLst/>
                        <a:latin typeface="Arial Narrow" panose="020B0606020202030204" pitchFamily="34" charset="0"/>
                        <a:ea typeface="+mn-ea"/>
                        <a:cs typeface="+mn-cs"/>
                      </a:endParaRPr>
                    </a:p>
                  </a:txBody>
                  <a:tcPr marL="9525" marR="9525" marT="9525" marB="0" anchor="ctr">
                    <a:lnL>
                      <a:noFill/>
                    </a:lnL>
                    <a:lnR>
                      <a:noFill/>
                    </a:lnR>
                    <a:lnT>
                      <a:noFill/>
                    </a:lnT>
                    <a:lnB>
                      <a:noFill/>
                    </a:lnB>
                    <a:solidFill>
                      <a:schemeClr val="accent1">
                        <a:lumMod val="40000"/>
                        <a:lumOff val="6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r h="319499">
                <a:tc>
                  <a:txBody>
                    <a:bodyPr/>
                    <a:lstStyle/>
                    <a:p>
                      <a:pPr algn="l" rtl="0" fontAlgn="ctr"/>
                      <a:r>
                        <a:rPr lang="en-US" sz="1400" b="1" i="0" u="none" strike="noStrike" dirty="0" smtClean="0">
                          <a:solidFill>
                            <a:schemeClr val="tx1"/>
                          </a:solidFill>
                          <a:effectLst/>
                          <a:latin typeface="Arial Narrow" panose="020B0606020202030204" pitchFamily="34" charset="0"/>
                        </a:rPr>
                        <a:t>Objective</a:t>
                      </a:r>
                      <a:r>
                        <a:rPr lang="en-US" sz="1400" b="1" i="0" u="none" strike="noStrike" baseline="0" dirty="0" smtClean="0">
                          <a:solidFill>
                            <a:schemeClr val="tx1"/>
                          </a:solidFill>
                          <a:effectLst/>
                          <a:latin typeface="Arial Narrow" panose="020B0606020202030204" pitchFamily="34" charset="0"/>
                        </a:rPr>
                        <a:t> market analysis and category data</a:t>
                      </a:r>
                      <a:endParaRPr lang="en-US" sz="1400" b="1" i="0" u="none" strike="noStrike" dirty="0">
                        <a:solidFill>
                          <a:schemeClr val="tx1"/>
                        </a:solidFill>
                        <a:effectLst/>
                        <a:latin typeface="Arial Narrow" panose="020B0606020202030204" pitchFamily="34" charset="0"/>
                      </a:endParaRPr>
                    </a:p>
                  </a:txBody>
                  <a:tcPr marL="9525" marR="9525" marT="9525" marB="0" anchor="ctr">
                    <a:lnL>
                      <a:noFill/>
                    </a:lnL>
                    <a:lnR>
                      <a:noFill/>
                    </a:lnR>
                    <a:lnT>
                      <a:noFill/>
                    </a:lnT>
                    <a:lnB>
                      <a:noFill/>
                    </a:lnB>
                    <a:solidFill>
                      <a:schemeClr val="tx2">
                        <a:lumMod val="20000"/>
                        <a:lumOff val="80000"/>
                      </a:schemeClr>
                    </a:solidFill>
                  </a:tcPr>
                </a:tc>
                <a:tc>
                  <a:txBody>
                    <a:bodyPr/>
                    <a:lstStyle/>
                    <a:p>
                      <a:pPr algn="l" rtl="0" fontAlgn="ctr"/>
                      <a:endParaRPr lang="en-US" sz="1400" b="1" i="0" u="none" strike="noStrike" dirty="0">
                        <a:solidFill>
                          <a:srgbClr val="676B7E"/>
                        </a:solidFill>
                        <a:effectLst/>
                        <a:latin typeface="Arial Narrow" panose="020B0606020202030204" pitchFamily="34" charset="0"/>
                        <a:cs typeface="Arial" panose="020B0604020202020204" pitchFamily="34" charset="0"/>
                      </a:endParaRPr>
                    </a:p>
                  </a:txBody>
                  <a:tcPr marL="11074" marR="11074" marT="11074" marB="0" anchor="ctr">
                    <a:lnL>
                      <a:noFill/>
                    </a:lnL>
                    <a:lnR>
                      <a:noFill/>
                    </a:lnR>
                    <a:lnT>
                      <a:noFill/>
                    </a:lnT>
                    <a:lnB>
                      <a:noFill/>
                    </a:lnB>
                    <a:noFill/>
                  </a:tcPr>
                </a:tc>
              </a:tr>
            </a:tbl>
          </a:graphicData>
        </a:graphic>
      </p:graphicFrame>
      <p:sp>
        <p:nvSpPr>
          <p:cNvPr id="17" name="Text Placeholder 12"/>
          <p:cNvSpPr txBox="1">
            <a:spLocks/>
          </p:cNvSpPr>
          <p:nvPr/>
        </p:nvSpPr>
        <p:spPr>
          <a:xfrm>
            <a:off x="4818625" y="6247838"/>
            <a:ext cx="7138913" cy="61971"/>
          </a:xfrm>
          <a:prstGeom prst="rect">
            <a:avLst/>
          </a:prstGeom>
        </p:spPr>
        <p:txBody>
          <a:bodyPr vert="horz" lIns="0" tIns="0" rIns="0" bIns="0" rtlCol="0">
            <a:noAutofit/>
          </a:bodyPr>
          <a:lstStyle>
            <a:lvl1pPr marL="166688" indent="-166688"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1pPr>
            <a:lvl2pPr marL="344488" indent="-171450"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2pPr>
            <a:lvl3pPr marL="511175"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3pPr>
            <a:lvl4pPr marL="688975" indent="-169863"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914400"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990" dirty="0" smtClean="0"/>
              <a:t>Source: 2015 </a:t>
            </a:r>
            <a:r>
              <a:rPr lang="en-US" altLang="zh-CN" sz="990" dirty="0" err="1" smtClean="0"/>
              <a:t>PoweRanking</a:t>
            </a:r>
            <a:r>
              <a:rPr lang="en-US" altLang="zh-CN" sz="990" dirty="0" smtClean="0"/>
              <a:t>® China Survey</a:t>
            </a:r>
            <a:endParaRPr lang="zh-CN" altLang="en-US" sz="990"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8843" y="2175347"/>
            <a:ext cx="1975108" cy="423673"/>
          </a:xfrm>
          <a:prstGeom prst="rect">
            <a:avLst/>
          </a:prstGeom>
          <a:solidFill>
            <a:schemeClr val="tx1"/>
          </a:solidFill>
        </p:spPr>
      </p:pic>
      <p:sp>
        <p:nvSpPr>
          <p:cNvPr id="13" name="Rectangle 12"/>
          <p:cNvSpPr/>
          <p:nvPr/>
        </p:nvSpPr>
        <p:spPr>
          <a:xfrm>
            <a:off x="342145" y="2139717"/>
            <a:ext cx="1149030" cy="170076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96266" y="3250059"/>
            <a:ext cx="2352156" cy="170076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stretch>
            <a:fillRect/>
          </a:stretch>
        </p:blipFill>
        <p:spPr>
          <a:xfrm>
            <a:off x="411573" y="4693814"/>
            <a:ext cx="2407582" cy="935518"/>
          </a:xfrm>
          <a:prstGeom prst="rect">
            <a:avLst/>
          </a:prstGeom>
        </p:spPr>
      </p:pic>
    </p:spTree>
    <p:extLst>
      <p:ext uri="{BB962C8B-B14F-4D97-AF65-F5344CB8AC3E}">
        <p14:creationId xmlns:p14="http://schemas.microsoft.com/office/powerpoint/2010/main" val="164797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Placement: Changing </a:t>
            </a:r>
            <a:r>
              <a:rPr lang="en-GB" dirty="0"/>
              <a:t>Category Dynamics – Pressure on All Fronts</a:t>
            </a:r>
          </a:p>
        </p:txBody>
      </p:sp>
      <p:sp>
        <p:nvSpPr>
          <p:cNvPr id="3" name="Text Placeholder 2"/>
          <p:cNvSpPr>
            <a:spLocks noGrp="1"/>
          </p:cNvSpPr>
          <p:nvPr>
            <p:ph type="body" sz="quarter" idx="13"/>
          </p:nvPr>
        </p:nvSpPr>
        <p:spPr/>
        <p:txBody>
          <a:bodyPr/>
          <a:lstStyle/>
          <a:p>
            <a:r>
              <a:rPr lang="en-GB" dirty="0" smtClean="0"/>
              <a:t>Challenges Around Placement – Getting the Right Location Critical for Success</a:t>
            </a:r>
            <a:endParaRPr lang="en-GB" dirty="0"/>
          </a:p>
        </p:txBody>
      </p:sp>
      <p:sp>
        <p:nvSpPr>
          <p:cNvPr id="5" name="Text Placeholder 4"/>
          <p:cNvSpPr>
            <a:spLocks noGrp="1"/>
          </p:cNvSpPr>
          <p:nvPr>
            <p:ph type="body" sz="quarter" idx="14"/>
          </p:nvPr>
        </p:nvSpPr>
        <p:spPr/>
        <p:txBody>
          <a:bodyPr/>
          <a:lstStyle/>
          <a:p>
            <a:r>
              <a:rPr lang="en-GB" dirty="0" smtClean="0"/>
              <a:t>Source: Kantar Retail analysis</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30</a:t>
            </a:fld>
            <a:endParaRPr lang="en-US" dirty="0"/>
          </a:p>
        </p:txBody>
      </p:sp>
      <p:sp>
        <p:nvSpPr>
          <p:cNvPr id="8" name="Content Placeholder 3"/>
          <p:cNvSpPr txBox="1">
            <a:spLocks/>
          </p:cNvSpPr>
          <p:nvPr/>
        </p:nvSpPr>
        <p:spPr>
          <a:xfrm>
            <a:off x="5251613" y="1721403"/>
            <a:ext cx="3908430" cy="1276302"/>
          </a:xfrm>
          <a:prstGeom prst="rect">
            <a:avLst/>
          </a:prstGeom>
        </p:spPr>
        <p:txBody>
          <a:bodyPr lIns="0" tIns="0" rIns="0" bIns="0"/>
          <a:lstStyle>
            <a:lvl1pPr marL="174625" indent="-174625"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49263" indent="-182563" algn="l" defTabSz="4572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2pPr>
            <a:lvl3pPr marL="809625" indent="-236538"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171575" indent="-190500" algn="l" defTabSz="4572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smtClean="0">
                <a:ln>
                  <a:noFill/>
                </a:ln>
                <a:solidFill>
                  <a:sysClr val="windowText" lastClr="000000"/>
                </a:solidFill>
                <a:effectLst/>
                <a:uLnTx/>
                <a:uFillTx/>
                <a:latin typeface="Arial"/>
                <a:ea typeface="+mn-ea"/>
                <a:cs typeface="+mn-cs"/>
              </a:rPr>
              <a:t>Only </a:t>
            </a:r>
            <a:r>
              <a:rPr kumimoji="0" lang="en-GB" sz="4800" b="1" i="0" u="none" strike="noStrike" kern="1200" cap="none" spc="0" normalizeH="0" baseline="0" noProof="0" dirty="0" smtClean="0">
                <a:ln>
                  <a:noFill/>
                </a:ln>
                <a:solidFill>
                  <a:srgbClr val="FF0000"/>
                </a:solidFill>
                <a:effectLst/>
                <a:uLnTx/>
                <a:uFillTx/>
                <a:latin typeface="Arial"/>
                <a:ea typeface="+mn-ea"/>
                <a:cs typeface="+mn-cs"/>
              </a:rPr>
              <a:t>2% </a:t>
            </a:r>
            <a:r>
              <a:rPr kumimoji="0" lang="en-GB" sz="3200" b="0" i="0" u="none" strike="noStrike" kern="1200" cap="none" spc="0" normalizeH="0" baseline="0" noProof="0" dirty="0" smtClean="0">
                <a:ln>
                  <a:noFill/>
                </a:ln>
                <a:solidFill>
                  <a:sysClr val="windowText" lastClr="000000"/>
                </a:solidFill>
                <a:effectLst/>
                <a:uLnTx/>
                <a:uFillTx/>
                <a:latin typeface="Arial"/>
                <a:ea typeface="+mn-ea"/>
                <a:cs typeface="+mn-cs"/>
              </a:rPr>
              <a:t>of all Shoppers go through the entire store</a:t>
            </a:r>
            <a:endParaRPr kumimoji="0" lang="en-GB" sz="32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9" name="Picture 2" descr="http://www.retailerin.com/images/features/heat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982"/>
            <a:ext cx="4704347" cy="226793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381000" y="4084642"/>
            <a:ext cx="7613987" cy="1577162"/>
          </a:xfrm>
          <a:prstGeom prst="rect">
            <a:avLst/>
          </a:prstGeom>
        </p:spPr>
        <p:txBody>
          <a:bodyPr lIns="0" tIns="0" rIns="0" bIns="0"/>
          <a:lstStyle>
            <a:lvl1pPr marL="174625" indent="-174625"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449263" indent="-182563" algn="l" defTabSz="4572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2pPr>
            <a:lvl3pPr marL="809625" indent="-236538"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171575" indent="-190500" algn="l" defTabSz="4572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1800" b="1" i="0" u="none" strike="noStrike" kern="1200" cap="none" spc="0" normalizeH="0" baseline="0" noProof="0" dirty="0" smtClean="0">
                <a:ln>
                  <a:noFill/>
                </a:ln>
                <a:solidFill>
                  <a:prstClr val="black"/>
                </a:solidFill>
                <a:effectLst/>
                <a:uLnTx/>
                <a:uFillTx/>
                <a:latin typeface="Arial"/>
                <a:ea typeface="+mn-ea"/>
                <a:cs typeface="+mn-cs"/>
              </a:rPr>
              <a:t>Have you thought about:</a:t>
            </a:r>
          </a:p>
          <a:p>
            <a:pPr>
              <a:spcBef>
                <a:spcPts val="600"/>
              </a:spcBef>
              <a:spcAft>
                <a:spcPts val="600"/>
              </a:spcAft>
              <a:defRPr/>
            </a:pPr>
            <a:r>
              <a:rPr lang="en-GB" dirty="0" smtClean="0">
                <a:solidFill>
                  <a:prstClr val="black"/>
                </a:solidFill>
                <a:latin typeface="Arial"/>
              </a:rPr>
              <a:t>What % of shoppers actually visit your primary location/aisle?</a:t>
            </a:r>
            <a:endParaRPr lang="en-GB" dirty="0">
              <a:solidFill>
                <a:prstClr val="black"/>
              </a:solidFill>
              <a:latin typeface="Arial"/>
            </a:endParaRPr>
          </a:p>
          <a:p>
            <a:pPr>
              <a:spcBef>
                <a:spcPts val="600"/>
              </a:spcBef>
              <a:spcAft>
                <a:spcPts val="600"/>
              </a:spcAft>
              <a:defRPr/>
            </a:pPr>
            <a:r>
              <a:rPr kumimoji="0" lang="en-GB" sz="1800" i="0" u="none" strike="noStrike" kern="1200" cap="none" spc="0" normalizeH="0" baseline="0" noProof="0" dirty="0" smtClean="0">
                <a:ln>
                  <a:noFill/>
                </a:ln>
                <a:solidFill>
                  <a:prstClr val="black"/>
                </a:solidFill>
                <a:effectLst/>
                <a:uLnTx/>
                <a:uFillTx/>
                <a:latin typeface="Arial"/>
              </a:rPr>
              <a:t> </a:t>
            </a:r>
            <a:r>
              <a:rPr lang="en-GB" dirty="0">
                <a:solidFill>
                  <a:prstClr val="black"/>
                </a:solidFill>
                <a:latin typeface="Arial"/>
              </a:rPr>
              <a:t>C</a:t>
            </a:r>
            <a:r>
              <a:rPr kumimoji="0" lang="en-GB" sz="1800" i="0" u="none" strike="noStrike" kern="1200" cap="none" spc="0" normalizeH="0" baseline="0" noProof="0" dirty="0" smtClean="0">
                <a:ln>
                  <a:noFill/>
                </a:ln>
                <a:solidFill>
                  <a:prstClr val="black"/>
                </a:solidFill>
                <a:effectLst/>
                <a:uLnTx/>
                <a:uFillTx/>
                <a:latin typeface="Arial"/>
              </a:rPr>
              <a:t>hanging heat map within the store?</a:t>
            </a:r>
          </a:p>
          <a:p>
            <a:pPr marL="542925" marR="0" lvl="0" indent="-361950" algn="l" defTabSz="4572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Check-out reinvention (self-scan, pay as you go, flex</a:t>
            </a:r>
            <a:r>
              <a:rPr kumimoji="0" lang="en-GB" sz="1800" b="0" i="0" u="none" strike="noStrike" kern="1200" cap="none" spc="0" normalizeH="0" noProof="0" dirty="0" smtClean="0">
                <a:ln>
                  <a:noFill/>
                </a:ln>
                <a:solidFill>
                  <a:prstClr val="black"/>
                </a:solidFill>
                <a:effectLst/>
                <a:uLnTx/>
                <a:uFillTx/>
                <a:latin typeface="Arial"/>
                <a:ea typeface="+mn-ea"/>
                <a:cs typeface="+mn-cs"/>
              </a:rPr>
              <a:t> location</a:t>
            </a:r>
            <a:r>
              <a:rPr kumimoji="0" lang="en-GB" sz="1800" b="0" i="0" u="none" strike="noStrike" kern="1200" cap="none" spc="0" normalizeH="0" baseline="0" noProof="0" dirty="0" smtClean="0">
                <a:ln>
                  <a:noFill/>
                </a:ln>
                <a:solidFill>
                  <a:prstClr val="black"/>
                </a:solidFill>
                <a:effectLst/>
                <a:uLnTx/>
                <a:uFillTx/>
                <a:latin typeface="Arial"/>
                <a:ea typeface="+mn-ea"/>
                <a:cs typeface="+mn-cs"/>
              </a:rPr>
              <a:t>)</a:t>
            </a:r>
          </a:p>
          <a:p>
            <a:pPr marL="542925" marR="0" lvl="0" indent="-361950" algn="l" defTabSz="4572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mn-cs"/>
              </a:rPr>
              <a:t>Click &amp; Collect locations (e.g. In-Post lockers)</a:t>
            </a:r>
          </a:p>
        </p:txBody>
      </p:sp>
      <p:pic>
        <p:nvPicPr>
          <p:cNvPr id="3074" name="Picture 2" descr="Image result for carrefour tablet on shopping cart rom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152" y="3932298"/>
            <a:ext cx="4343848" cy="217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3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13589" b="20998"/>
          <a:stretch/>
        </p:blipFill>
        <p:spPr>
          <a:xfrm>
            <a:off x="4362449" y="1656763"/>
            <a:ext cx="3981450" cy="4454140"/>
          </a:xfrm>
          <a:prstGeom prst="rect">
            <a:avLst/>
          </a:prstGeom>
        </p:spPr>
      </p:pic>
      <p:pic>
        <p:nvPicPr>
          <p:cNvPr id="14" name="Picture 13"/>
          <p:cNvPicPr>
            <a:picLocks noChangeAspect="1"/>
          </p:cNvPicPr>
          <p:nvPr/>
        </p:nvPicPr>
        <p:blipFill rotWithShape="1">
          <a:blip r:embed="rId3"/>
          <a:srcRect l="22137" r="9914"/>
          <a:stretch/>
        </p:blipFill>
        <p:spPr>
          <a:xfrm>
            <a:off x="8618943" y="1656763"/>
            <a:ext cx="3448731" cy="4458252"/>
          </a:xfrm>
          <a:prstGeom prst="rect">
            <a:avLst/>
          </a:prstGeom>
        </p:spPr>
      </p:pic>
      <p:pic>
        <p:nvPicPr>
          <p:cNvPr id="1026" name="Picture 2" descr="https://lh3.googleusercontent.com/CVXX9yBI6yz2qkalAYej7GSFp8jzi7QsRSWOYRKE4E5bz7EBKZUqXZL5fYcvsKL8XEeJgsuXQc6Kv7wB3GltVJEu25oPxJiT0BzGCOsZeK2xRMKgKucCnSM6_qItDnSC53puJ3Cp7FX5QSfiv_Fyfzb71UGHxqM2sJeZah3j42qijLZSgtNgrPZx7tLvbm9H5uJsyxyllpnCZfBv6IsYfjjcodyN3vvrrUwtvUVHmaYmCFFelcNaua1JLUCbkEHoRA6pNPclrfUyfpDAQ8W-FHCePfKOW1CkHNHZANcGF_lwbjy3gJsnVcZBd8QGSb85y5cnbBskN68Y0KM_PtX2EpFifd6vEkuc9LH-tLVNQSaHkpONmcBWVg-jcZXvahlimCKi08Ixlh8P18Mz5q-zTzR2dj_Upg2xIj9lU4vuqKrCd9J_IOhJH6R6kAKHn1PBhaRSCrf2ZHVoLRfkEYss9V6B0k8dxi4JcnSmkOa-lR9f-LHnXonC3IKZY2eJsti0jZ-n_nfiWlfYBn5SE86lLqUni25JX2piPchXTdozLSyHhpESi5plWvy_ud-buGEXrZwrk3iCrdaiOifw5V9BkOxxfruOp8H2Fcv7S7omqWhaOGJvVEdw=w365-h64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30" y="1656763"/>
            <a:ext cx="3838074" cy="4458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Space: Changing </a:t>
            </a:r>
            <a:r>
              <a:rPr lang="en-GB" dirty="0"/>
              <a:t>Category Dynamics – Pressure on All Fronts</a:t>
            </a:r>
          </a:p>
        </p:txBody>
      </p:sp>
      <p:sp>
        <p:nvSpPr>
          <p:cNvPr id="3" name="Text Placeholder 2"/>
          <p:cNvSpPr>
            <a:spLocks noGrp="1"/>
          </p:cNvSpPr>
          <p:nvPr>
            <p:ph type="body" sz="quarter" idx="13"/>
          </p:nvPr>
        </p:nvSpPr>
        <p:spPr/>
        <p:txBody>
          <a:bodyPr/>
          <a:lstStyle/>
          <a:p>
            <a:r>
              <a:rPr lang="en-GB" dirty="0" smtClean="0"/>
              <a:t>Reallocation of Space to Hero Categories Results in Store Redesign and ‘Battle for Visibility’</a:t>
            </a:r>
            <a:endParaRPr lang="en-GB" dirty="0"/>
          </a:p>
        </p:txBody>
      </p:sp>
      <p:sp>
        <p:nvSpPr>
          <p:cNvPr id="5" name="Text Placeholder 4"/>
          <p:cNvSpPr>
            <a:spLocks noGrp="1"/>
          </p:cNvSpPr>
          <p:nvPr>
            <p:ph type="body" sz="quarter" idx="14"/>
          </p:nvPr>
        </p:nvSpPr>
        <p:spPr/>
        <p:txBody>
          <a:bodyPr/>
          <a:lstStyle/>
          <a:p>
            <a:r>
              <a:rPr lang="en-GB" dirty="0" smtClean="0"/>
              <a:t>Source: Kantar Retail analysis</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31</a:t>
            </a:fld>
            <a:endParaRPr lang="en-US" dirty="0"/>
          </a:p>
        </p:txBody>
      </p:sp>
      <p:sp>
        <p:nvSpPr>
          <p:cNvPr id="10" name="Title 1"/>
          <p:cNvSpPr txBox="1">
            <a:spLocks/>
          </p:cNvSpPr>
          <p:nvPr/>
        </p:nvSpPr>
        <p:spPr>
          <a:xfrm>
            <a:off x="126331" y="5133475"/>
            <a:ext cx="3838073" cy="385010"/>
          </a:xfrm>
          <a:prstGeom prst="rect">
            <a:avLst/>
          </a:prstGeom>
          <a:solidFill>
            <a:schemeClr val="tx1">
              <a:alpha val="70000"/>
            </a:schemeClr>
          </a:solidFill>
        </p:spPr>
        <p:txBody>
          <a:bodyPr vert="horz" lIns="0" tIns="36000" rIns="0" bIns="36000" rtlCol="0" anchor="ctr" anchorCtr="1">
            <a:noAutofit/>
          </a:bodyPr>
          <a:lstStyle>
            <a:lvl1pPr algn="l" defTabSz="914400" rtl="0" eaLnBrk="1" latinLnBrk="0" hangingPunct="1">
              <a:lnSpc>
                <a:spcPct val="100000"/>
              </a:lnSpc>
              <a:spcBef>
                <a:spcPts val="600"/>
              </a:spcBef>
              <a:buNone/>
              <a:defRPr sz="2000" b="1" kern="1200">
                <a:solidFill>
                  <a:schemeClr val="tx2"/>
                </a:solidFill>
                <a:latin typeface="+mj-lt"/>
                <a:ea typeface="+mj-ea"/>
                <a:cs typeface="+mj-cs"/>
              </a:defRPr>
            </a:lvl1pPr>
          </a:lstStyle>
          <a:p>
            <a:pPr algn="ctr"/>
            <a:r>
              <a:rPr lang="en-GB" sz="1400" dirty="0" smtClean="0">
                <a:solidFill>
                  <a:schemeClr val="bg1"/>
                </a:solidFill>
              </a:rPr>
              <a:t>Drug - </a:t>
            </a:r>
            <a:r>
              <a:rPr lang="en-GB" sz="1400" dirty="0" smtClean="0">
                <a:solidFill>
                  <a:srgbClr val="FFFF00"/>
                </a:solidFill>
              </a:rPr>
              <a:t>Beauty / Health Services / Food-to-Go</a:t>
            </a:r>
            <a:endParaRPr lang="en-GB" sz="1400" dirty="0">
              <a:solidFill>
                <a:srgbClr val="FFFF00"/>
              </a:solidFill>
            </a:endParaRPr>
          </a:p>
        </p:txBody>
      </p:sp>
      <p:sp>
        <p:nvSpPr>
          <p:cNvPr id="11" name="Title 1"/>
          <p:cNvSpPr txBox="1">
            <a:spLocks/>
          </p:cNvSpPr>
          <p:nvPr/>
        </p:nvSpPr>
        <p:spPr>
          <a:xfrm>
            <a:off x="4361448" y="5133474"/>
            <a:ext cx="3982451" cy="770785"/>
          </a:xfrm>
          <a:prstGeom prst="rect">
            <a:avLst/>
          </a:prstGeom>
          <a:solidFill>
            <a:schemeClr val="tx1">
              <a:alpha val="70000"/>
            </a:schemeClr>
          </a:solidFill>
        </p:spPr>
        <p:txBody>
          <a:bodyPr vert="horz" lIns="0" tIns="36000" rIns="0" bIns="36000" rtlCol="0" anchor="ctr" anchorCtr="1">
            <a:noAutofit/>
          </a:bodyPr>
          <a:lstStyle>
            <a:lvl1pPr algn="l" defTabSz="914400" rtl="0" eaLnBrk="1" latinLnBrk="0" hangingPunct="1">
              <a:lnSpc>
                <a:spcPct val="100000"/>
              </a:lnSpc>
              <a:spcBef>
                <a:spcPts val="600"/>
              </a:spcBef>
              <a:buNone/>
              <a:defRPr sz="2000" b="1" kern="1200">
                <a:solidFill>
                  <a:schemeClr val="tx2"/>
                </a:solidFill>
                <a:latin typeface="+mj-lt"/>
                <a:ea typeface="+mj-ea"/>
                <a:cs typeface="+mj-cs"/>
              </a:defRPr>
            </a:lvl1pPr>
          </a:lstStyle>
          <a:p>
            <a:pPr algn="ctr"/>
            <a:r>
              <a:rPr lang="en-GB" sz="1400" dirty="0" smtClean="0">
                <a:solidFill>
                  <a:schemeClr val="bg1"/>
                </a:solidFill>
              </a:rPr>
              <a:t>Grocery &amp; Convenience –</a:t>
            </a:r>
          </a:p>
          <a:p>
            <a:pPr algn="ctr"/>
            <a:r>
              <a:rPr lang="en-GB" sz="1400" dirty="0" smtClean="0">
                <a:solidFill>
                  <a:schemeClr val="bg1"/>
                </a:solidFill>
              </a:rPr>
              <a:t> </a:t>
            </a:r>
            <a:r>
              <a:rPr lang="en-GB" sz="1400" dirty="0" smtClean="0">
                <a:solidFill>
                  <a:srgbClr val="FFFF00"/>
                </a:solidFill>
              </a:rPr>
              <a:t>Mobile / Food Service </a:t>
            </a:r>
          </a:p>
          <a:p>
            <a:pPr algn="ctr"/>
            <a:r>
              <a:rPr lang="en-GB" sz="1400" dirty="0" smtClean="0">
                <a:solidFill>
                  <a:srgbClr val="FFFF00"/>
                </a:solidFill>
              </a:rPr>
              <a:t>/ Fresh / Lockers</a:t>
            </a:r>
            <a:endParaRPr lang="en-GB" sz="1400" dirty="0">
              <a:solidFill>
                <a:srgbClr val="FFFF00"/>
              </a:solidFill>
            </a:endParaRPr>
          </a:p>
        </p:txBody>
      </p:sp>
      <p:sp>
        <p:nvSpPr>
          <p:cNvPr id="12" name="Title 1"/>
          <p:cNvSpPr txBox="1">
            <a:spLocks/>
          </p:cNvSpPr>
          <p:nvPr/>
        </p:nvSpPr>
        <p:spPr>
          <a:xfrm>
            <a:off x="8618943" y="5133475"/>
            <a:ext cx="3448731" cy="385010"/>
          </a:xfrm>
          <a:prstGeom prst="rect">
            <a:avLst/>
          </a:prstGeom>
          <a:solidFill>
            <a:schemeClr val="tx1">
              <a:alpha val="70000"/>
            </a:schemeClr>
          </a:solidFill>
        </p:spPr>
        <p:txBody>
          <a:bodyPr vert="horz" lIns="0" tIns="36000" rIns="0" bIns="36000" rtlCol="0" anchor="ctr" anchorCtr="1">
            <a:noAutofit/>
          </a:bodyPr>
          <a:lstStyle>
            <a:lvl1pPr algn="l" defTabSz="914400" rtl="0" eaLnBrk="1" latinLnBrk="0" hangingPunct="1">
              <a:lnSpc>
                <a:spcPct val="100000"/>
              </a:lnSpc>
              <a:spcBef>
                <a:spcPts val="600"/>
              </a:spcBef>
              <a:buNone/>
              <a:defRPr sz="2000" b="1" kern="1200">
                <a:solidFill>
                  <a:schemeClr val="tx2"/>
                </a:solidFill>
                <a:latin typeface="+mj-lt"/>
                <a:ea typeface="+mj-ea"/>
                <a:cs typeface="+mj-cs"/>
              </a:defRPr>
            </a:lvl1pPr>
          </a:lstStyle>
          <a:p>
            <a:pPr algn="ctr"/>
            <a:r>
              <a:rPr lang="en-GB" sz="1400" dirty="0" smtClean="0">
                <a:solidFill>
                  <a:schemeClr val="bg1"/>
                </a:solidFill>
              </a:rPr>
              <a:t>Discounter – </a:t>
            </a:r>
            <a:r>
              <a:rPr lang="en-GB" sz="1400" dirty="0" smtClean="0">
                <a:solidFill>
                  <a:srgbClr val="FFFF00"/>
                </a:solidFill>
              </a:rPr>
              <a:t>Fresh / Bakery / Beauty</a:t>
            </a:r>
            <a:endParaRPr lang="en-GB" sz="1400" dirty="0">
              <a:solidFill>
                <a:srgbClr val="FFFF00"/>
              </a:solidFill>
            </a:endParaRPr>
          </a:p>
        </p:txBody>
      </p:sp>
      <p:grpSp>
        <p:nvGrpSpPr>
          <p:cNvPr id="18" name="Group 17"/>
          <p:cNvGrpSpPr/>
          <p:nvPr/>
        </p:nvGrpSpPr>
        <p:grpSpPr>
          <a:xfrm>
            <a:off x="0" y="3190"/>
            <a:ext cx="12192000" cy="6172200"/>
            <a:chOff x="0" y="3190"/>
            <a:chExt cx="12192000" cy="6172200"/>
          </a:xfrm>
        </p:grpSpPr>
        <p:pic>
          <p:nvPicPr>
            <p:cNvPr id="16" name="Picture 15"/>
            <p:cNvPicPr>
              <a:picLocks noChangeAspect="1"/>
            </p:cNvPicPr>
            <p:nvPr/>
          </p:nvPicPr>
          <p:blipFill>
            <a:blip r:embed="rId5"/>
            <a:stretch>
              <a:fillRect/>
            </a:stretch>
          </p:blipFill>
          <p:spPr>
            <a:xfrm>
              <a:off x="0" y="3190"/>
              <a:ext cx="12192000" cy="6172200"/>
            </a:xfrm>
            <a:prstGeom prst="rect">
              <a:avLst/>
            </a:prstGeom>
          </p:spPr>
        </p:pic>
        <p:sp>
          <p:nvSpPr>
            <p:cNvPr id="17" name="TextBox 16"/>
            <p:cNvSpPr txBox="1"/>
            <p:nvPr/>
          </p:nvSpPr>
          <p:spPr>
            <a:xfrm>
              <a:off x="380999" y="388938"/>
              <a:ext cx="4162865" cy="830997"/>
            </a:xfrm>
            <a:prstGeom prst="rect">
              <a:avLst/>
            </a:prstGeom>
            <a:solidFill>
              <a:schemeClr val="accent2">
                <a:lumMod val="75000"/>
                <a:alpha val="61000"/>
              </a:schemeClr>
            </a:solidFill>
          </p:spPr>
          <p:txBody>
            <a:bodyPr wrap="square" lIns="0" tIns="0" rIns="0" bIns="0" rtlCol="0">
              <a:spAutoFit/>
            </a:bodyPr>
            <a:lstStyle/>
            <a:p>
              <a:r>
                <a:rPr lang="en-US" b="1" dirty="0" smtClean="0">
                  <a:solidFill>
                    <a:srgbClr val="FFFF00"/>
                  </a:solidFill>
                </a:rPr>
                <a:t>Petrol stations now want to be your daily grocery destination</a:t>
              </a:r>
            </a:p>
            <a:p>
              <a:r>
                <a:rPr lang="en-US" b="1" dirty="0" smtClean="0">
                  <a:solidFill>
                    <a:srgbClr val="FFFF00"/>
                  </a:solidFill>
                </a:rPr>
                <a:t>(not the place you buy cigarettes)</a:t>
              </a:r>
            </a:p>
          </p:txBody>
        </p:sp>
      </p:grpSp>
    </p:spTree>
    <p:extLst>
      <p:ext uri="{BB962C8B-B14F-4D97-AF65-F5344CB8AC3E}">
        <p14:creationId xmlns:p14="http://schemas.microsoft.com/office/powerpoint/2010/main" val="237313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3" name="Picture 27" descr="Image result for facebook messe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254" y="1523284"/>
            <a:ext cx="2532785" cy="16040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3109" y="927687"/>
            <a:ext cx="3208891" cy="5235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Communication</a:t>
            </a:r>
            <a:endParaRPr lang="en-GB" dirty="0"/>
          </a:p>
        </p:txBody>
      </p:sp>
      <p:sp>
        <p:nvSpPr>
          <p:cNvPr id="12" name="Text Placeholder 11"/>
          <p:cNvSpPr>
            <a:spLocks noGrp="1"/>
          </p:cNvSpPr>
          <p:nvPr>
            <p:ph type="body" sz="quarter" idx="14"/>
          </p:nvPr>
        </p:nvSpPr>
        <p:spPr/>
        <p:txBody>
          <a:bodyPr/>
          <a:lstStyle/>
          <a:p>
            <a:r>
              <a:rPr lang="en-US" dirty="0"/>
              <a:t>Source: Kantar Retail research and analysis, Company </a:t>
            </a:r>
            <a:r>
              <a:rPr lang="en-US" dirty="0" smtClean="0"/>
              <a:t>website</a:t>
            </a:r>
            <a:endParaRPr lang="en-US" dirty="0"/>
          </a:p>
        </p:txBody>
      </p:sp>
      <p:sp>
        <p:nvSpPr>
          <p:cNvPr id="5" name="Slide Number Placeholder 4"/>
          <p:cNvSpPr>
            <a:spLocks noGrp="1"/>
          </p:cNvSpPr>
          <p:nvPr>
            <p:ph type="sldNum" sz="quarter" idx="12"/>
          </p:nvPr>
        </p:nvSpPr>
        <p:spPr>
          <a:prstGeom prst="rect">
            <a:avLst/>
          </a:prstGeom>
        </p:spPr>
        <p:txBody>
          <a:bodyPr/>
          <a:lstStyle/>
          <a:p>
            <a:fld id="{4034BEE3-566C-4068-A777-C3A4762E861B}" type="slidenum">
              <a:rPr lang="en-GB" smtClean="0"/>
              <a:pPr/>
              <a:t>32</a:t>
            </a:fld>
            <a:endParaRPr lang="en-GB" dirty="0"/>
          </a:p>
        </p:txBody>
      </p:sp>
      <p:pic>
        <p:nvPicPr>
          <p:cNvPr id="2055" name="Picture 7" descr="Image result for Unilever chat bot. sig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793" y="3537549"/>
            <a:ext cx="4675925" cy="2511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039" y="1625217"/>
            <a:ext cx="3771900" cy="4474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5" descr="Image result for unilever sig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AutoShape 7" descr="Image result for unilever sign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AutoShape 11" descr="Image result for unilever signa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13" descr="Image result for unilever signa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AutoShape 15" descr="Image result for unilever signal"/>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7" descr="Image result for unilever signal"/>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AutoShape 22" descr="Image result for unilever signal, logo"/>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AutoShape 24" descr="Image result for unilever signal, logo"/>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5" name="Group 14"/>
          <p:cNvGrpSpPr/>
          <p:nvPr/>
        </p:nvGrpSpPr>
        <p:grpSpPr>
          <a:xfrm>
            <a:off x="367992" y="1687641"/>
            <a:ext cx="2804805" cy="1153677"/>
            <a:chOff x="1069975" y="1628348"/>
            <a:chExt cx="3733194" cy="1535545"/>
          </a:xfrm>
        </p:grpSpPr>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975" y="1628348"/>
              <a:ext cx="1392402" cy="153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287" y="2034013"/>
              <a:ext cx="2234882" cy="72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 Placeholder 2"/>
          <p:cNvSpPr>
            <a:spLocks noGrp="1"/>
          </p:cNvSpPr>
          <p:nvPr>
            <p:ph type="body" sz="quarter" idx="13"/>
          </p:nvPr>
        </p:nvSpPr>
        <p:spPr>
          <a:xfrm>
            <a:off x="381000" y="924702"/>
            <a:ext cx="11430000" cy="404369"/>
          </a:xfrm>
        </p:spPr>
        <p:txBody>
          <a:bodyPr/>
          <a:lstStyle/>
          <a:p>
            <a:r>
              <a:rPr lang="en-GB" dirty="0" smtClean="0"/>
              <a:t>Case Study – Unilever Using Facebook Messenger to Entice &amp; Influence Spend</a:t>
            </a:r>
            <a:endParaRPr lang="en-GB" dirty="0"/>
          </a:p>
        </p:txBody>
      </p:sp>
    </p:spTree>
    <p:extLst>
      <p:ext uri="{BB962C8B-B14F-4D97-AF65-F5344CB8AC3E}">
        <p14:creationId xmlns:p14="http://schemas.microsoft.com/office/powerpoint/2010/main" val="165430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sp>
        <p:nvSpPr>
          <p:cNvPr id="4" name="Title 3"/>
          <p:cNvSpPr>
            <a:spLocks noGrp="1"/>
          </p:cNvSpPr>
          <p:nvPr>
            <p:ph type="title"/>
          </p:nvPr>
        </p:nvSpPr>
        <p:spPr/>
        <p:txBody>
          <a:bodyPr/>
          <a:lstStyle/>
          <a:p>
            <a:r>
              <a:rPr lang="en-GB" dirty="0"/>
              <a:t>The </a:t>
            </a:r>
            <a:r>
              <a:rPr lang="en-GB" dirty="0" smtClean="0"/>
              <a:t>2017 </a:t>
            </a:r>
            <a:r>
              <a:rPr lang="en-GB" dirty="0"/>
              <a:t>Shopper Journey is Complex</a:t>
            </a:r>
            <a:endParaRPr lang="en-US" dirty="0"/>
          </a:p>
        </p:txBody>
      </p:sp>
      <p:sp>
        <p:nvSpPr>
          <p:cNvPr id="5" name="Text Placeholder 4"/>
          <p:cNvSpPr>
            <a:spLocks noGrp="1"/>
          </p:cNvSpPr>
          <p:nvPr>
            <p:ph type="body" sz="quarter" idx="16"/>
          </p:nvPr>
        </p:nvSpPr>
        <p:spPr/>
        <p:txBody>
          <a:bodyPr/>
          <a:lstStyle/>
          <a:p>
            <a:r>
              <a:rPr lang="en-GB" dirty="0"/>
              <a:t>Engaging a fast moving target at every touch point is essential to win the </a:t>
            </a:r>
            <a:r>
              <a:rPr lang="en-GB" dirty="0" smtClean="0"/>
              <a:t>shopper</a:t>
            </a:r>
            <a:endParaRPr lang="en-GB" dirty="0"/>
          </a:p>
        </p:txBody>
      </p:sp>
      <p:sp>
        <p:nvSpPr>
          <p:cNvPr id="6" name="Slide Number Placeholder 5"/>
          <p:cNvSpPr>
            <a:spLocks noGrp="1"/>
          </p:cNvSpPr>
          <p:nvPr>
            <p:ph type="sldNum" sz="quarter" idx="4294967295"/>
          </p:nvPr>
        </p:nvSpPr>
        <p:spPr>
          <a:xfrm>
            <a:off x="10856913" y="6394275"/>
            <a:ext cx="969962" cy="196850"/>
          </a:xfrm>
          <a:prstGeom prst="rect">
            <a:avLst/>
          </a:prstGeom>
        </p:spPr>
        <p:txBody>
          <a:bodyPr/>
          <a:lstStyle/>
          <a:p>
            <a:fld id="{4034BEE3-566C-4068-A777-C3A4762E861B}" type="slidenum">
              <a:rPr lang="en-GB" smtClean="0"/>
              <a:pPr/>
              <a:t>33</a:t>
            </a:fld>
            <a:endParaRPr lang="en-GB"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 y="1709738"/>
            <a:ext cx="5262562" cy="28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5257800" y="2624701"/>
            <a:ext cx="1295400" cy="10668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2062063"/>
            <a:ext cx="5338694" cy="341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66192" y="5188315"/>
            <a:ext cx="6394092" cy="738664"/>
          </a:xfrm>
          <a:prstGeom prst="rect">
            <a:avLst/>
          </a:prstGeom>
          <a:noFill/>
        </p:spPr>
        <p:txBody>
          <a:bodyPr wrap="square" lIns="0" tIns="0" rIns="0" bIns="0" rtlCol="0">
            <a:spAutoFit/>
          </a:bodyPr>
          <a:lstStyle/>
          <a:p>
            <a:r>
              <a:rPr lang="en-GB" sz="1600" dirty="0"/>
              <a:t>Tech buzzwords like omnichannel, phygital, </a:t>
            </a:r>
            <a:r>
              <a:rPr lang="en-GB" sz="1600" dirty="0" smtClean="0"/>
              <a:t>and no-rooming have </a:t>
            </a:r>
            <a:r>
              <a:rPr lang="en-GB" sz="1600" dirty="0"/>
              <a:t>no meaning to consumers.  </a:t>
            </a:r>
            <a:r>
              <a:rPr lang="en-GB" sz="1600" dirty="0" smtClean="0"/>
              <a:t>It’s just ‘shopping’.  </a:t>
            </a:r>
          </a:p>
          <a:p>
            <a:r>
              <a:rPr lang="en-GB" sz="1600" dirty="0" smtClean="0"/>
              <a:t>Consumers </a:t>
            </a:r>
            <a:r>
              <a:rPr lang="en-GB" sz="1600" dirty="0"/>
              <a:t>want </a:t>
            </a:r>
            <a:r>
              <a:rPr lang="en-GB" sz="1600" dirty="0" smtClean="0"/>
              <a:t>help </a:t>
            </a:r>
            <a:r>
              <a:rPr lang="en-GB" sz="1600" dirty="0"/>
              <a:t>connecting them across the platforms they </a:t>
            </a:r>
            <a:r>
              <a:rPr lang="en-GB" sz="1600" dirty="0" smtClean="0"/>
              <a:t>love.</a:t>
            </a:r>
            <a:endParaRPr lang="en-GB" sz="1600" dirty="0"/>
          </a:p>
        </p:txBody>
      </p:sp>
    </p:spTree>
    <p:extLst>
      <p:ext uri="{BB962C8B-B14F-4D97-AF65-F5344CB8AC3E}">
        <p14:creationId xmlns:p14="http://schemas.microsoft.com/office/powerpoint/2010/main" val="75471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prstGeom prst="rect">
            <a:avLst/>
          </a:prstGeom>
        </p:spPr>
        <p:txBody>
          <a:bodyPr/>
          <a:lstStyle/>
          <a:p>
            <a:pPr>
              <a:defRPr/>
            </a:pPr>
            <a:r>
              <a:rPr dirty="0">
                <a:solidFill>
                  <a:prstClr val="black"/>
                </a:solidFill>
              </a:rPr>
              <a:t> </a:t>
            </a:r>
            <a:fld id="{B04783F5-A115-4667-AB70-EA444AA0046C}" type="slidenum">
              <a:rPr>
                <a:solidFill>
                  <a:prstClr val="black"/>
                </a:solidFill>
              </a:rPr>
              <a:pPr>
                <a:defRPr/>
              </a:pPr>
              <a:t>34</a:t>
            </a:fld>
            <a:endParaRPr dirty="0">
              <a:solidFill>
                <a:prstClr val="black"/>
              </a:solidFill>
            </a:endParaRPr>
          </a:p>
        </p:txBody>
      </p:sp>
      <p:sp>
        <p:nvSpPr>
          <p:cNvPr id="8" name="Title 7"/>
          <p:cNvSpPr>
            <a:spLocks noGrp="1"/>
          </p:cNvSpPr>
          <p:nvPr>
            <p:ph type="title"/>
          </p:nvPr>
        </p:nvSpPr>
        <p:spPr>
          <a:prstGeom prst="rect">
            <a:avLst/>
          </a:prstGeom>
        </p:spPr>
        <p:txBody>
          <a:bodyPr/>
          <a:lstStyle/>
          <a:p>
            <a:r>
              <a:rPr lang="en-US" dirty="0" smtClean="0"/>
              <a:t>5 Ways to Create Differentiation</a:t>
            </a:r>
            <a:endParaRPr lang="en-US" dirty="0"/>
          </a:p>
        </p:txBody>
      </p:sp>
      <p:sp>
        <p:nvSpPr>
          <p:cNvPr id="9" name="Text Placeholder 8"/>
          <p:cNvSpPr>
            <a:spLocks noGrp="1"/>
          </p:cNvSpPr>
          <p:nvPr>
            <p:ph type="body" sz="quarter" idx="10"/>
          </p:nvPr>
        </p:nvSpPr>
        <p:spPr/>
        <p:txBody>
          <a:bodyPr/>
          <a:lstStyle/>
          <a:p>
            <a:r>
              <a:rPr lang="en-US" dirty="0" smtClean="0"/>
              <a:t>Total Shopper Value Equation</a:t>
            </a:r>
            <a:endParaRPr lang="en-US" dirty="0"/>
          </a:p>
        </p:txBody>
      </p:sp>
      <p:sp>
        <p:nvSpPr>
          <p:cNvPr id="2" name="Text Placeholder 1"/>
          <p:cNvSpPr>
            <a:spLocks noGrp="1"/>
          </p:cNvSpPr>
          <p:nvPr>
            <p:ph type="body" sz="quarter" idx="15"/>
          </p:nvPr>
        </p:nvSpPr>
        <p:spPr/>
        <p:txBody>
          <a:bodyPr/>
          <a:lstStyle/>
          <a:p>
            <a:endParaRPr lang="en-US"/>
          </a:p>
        </p:txBody>
      </p:sp>
      <p:graphicFrame>
        <p:nvGraphicFramePr>
          <p:cNvPr id="7" name="Content Placeholder 6"/>
          <p:cNvGraphicFramePr>
            <a:graphicFrameLocks noGrp="1"/>
          </p:cNvGraphicFramePr>
          <p:nvPr>
            <p:ph sz="quarter" idx="4294967295"/>
            <p:extLst/>
          </p:nvPr>
        </p:nvGraphicFramePr>
        <p:xfrm>
          <a:off x="373436" y="1371600"/>
          <a:ext cx="11277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630614" y="365892"/>
            <a:ext cx="10654391" cy="364255"/>
          </a:xfrm>
          <a:prstGeom prst="rect">
            <a:avLst/>
          </a:prstGeom>
        </p:spPr>
        <p:txBody>
          <a:bodyPr lIns="0" tIns="0" rIns="0" bIns="0"/>
          <a:lstStyle>
            <a:lvl1pPr algn="l" defTabSz="457200" rtl="0" eaLnBrk="1" latinLnBrk="0" hangingPunct="1">
              <a:spcBef>
                <a:spcPct val="0"/>
              </a:spcBef>
              <a:buNone/>
              <a:defRPr sz="2200" kern="1200">
                <a:solidFill>
                  <a:schemeClr val="tx1"/>
                </a:solidFill>
                <a:latin typeface="Arial" panose="020B0604020202020204" pitchFamily="34" charset="0"/>
                <a:ea typeface="+mj-ea"/>
                <a:cs typeface="+mj-cs"/>
              </a:defRPr>
            </a:lvl1pPr>
          </a:lstStyle>
          <a:p>
            <a:endParaRPr lang="en-US" sz="2400" i="1" dirty="0">
              <a:solidFill>
                <a:prstClr val="black"/>
              </a:solidFill>
            </a:endParaRPr>
          </a:p>
        </p:txBody>
      </p:sp>
      <p:grpSp>
        <p:nvGrpSpPr>
          <p:cNvPr id="13" name="Group 12"/>
          <p:cNvGrpSpPr/>
          <p:nvPr/>
        </p:nvGrpSpPr>
        <p:grpSpPr>
          <a:xfrm>
            <a:off x="9144001" y="1371601"/>
            <a:ext cx="2507035" cy="4343399"/>
            <a:chOff x="6858001" y="1371600"/>
            <a:chExt cx="1880276" cy="4343399"/>
          </a:xfrm>
        </p:grpSpPr>
        <p:sp>
          <p:nvSpPr>
            <p:cNvPr id="10" name="TextBox 9"/>
            <p:cNvSpPr txBox="1"/>
            <p:nvPr/>
          </p:nvSpPr>
          <p:spPr>
            <a:xfrm>
              <a:off x="6858001" y="1371600"/>
              <a:ext cx="1880276" cy="646331"/>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solidFill>
                    <a:schemeClr val="bg1"/>
                  </a:solidFill>
                </a:rPr>
                <a:t>Understand the Retailer</a:t>
              </a:r>
              <a:endParaRPr lang="en-US" dirty="0">
                <a:solidFill>
                  <a:schemeClr val="bg1"/>
                </a:solidFill>
              </a:endParaRPr>
            </a:p>
          </p:txBody>
        </p:sp>
        <p:sp>
          <p:nvSpPr>
            <p:cNvPr id="11" name="Down Arrow 10"/>
            <p:cNvSpPr/>
            <p:nvPr/>
          </p:nvSpPr>
          <p:spPr>
            <a:xfrm>
              <a:off x="7396788" y="2017930"/>
              <a:ext cx="832867" cy="3697069"/>
            </a:xfrm>
            <a:prstGeom prst="downArrow">
              <a:avLst/>
            </a:prstGeom>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solidFill>
                  <a:schemeClr val="tx1"/>
                </a:solidFill>
              </a:endParaRPr>
            </a:p>
          </p:txBody>
        </p:sp>
        <p:sp>
          <p:nvSpPr>
            <p:cNvPr id="12" name="TextBox 11"/>
            <p:cNvSpPr txBox="1"/>
            <p:nvPr/>
          </p:nvSpPr>
          <p:spPr>
            <a:xfrm rot="16200000">
              <a:off x="7148569" y="2669965"/>
              <a:ext cx="2024742" cy="230833"/>
            </a:xfrm>
            <a:prstGeom prst="rect">
              <a:avLst/>
            </a:prstGeom>
            <a:noFill/>
          </p:spPr>
          <p:txBody>
            <a:bodyPr wrap="square" rtlCol="0">
              <a:spAutoFit/>
            </a:bodyPr>
            <a:lstStyle/>
            <a:p>
              <a:pPr algn="ctr"/>
              <a:r>
                <a:rPr lang="en-US" sz="1400" dirty="0" smtClean="0"/>
                <a:t>Limited knowledge</a:t>
              </a:r>
              <a:endParaRPr lang="en-US" sz="1400" dirty="0"/>
            </a:p>
          </p:txBody>
        </p:sp>
        <p:sp>
          <p:nvSpPr>
            <p:cNvPr id="15" name="TextBox 14"/>
            <p:cNvSpPr txBox="1"/>
            <p:nvPr/>
          </p:nvSpPr>
          <p:spPr>
            <a:xfrm rot="16200000">
              <a:off x="6474222" y="4400777"/>
              <a:ext cx="2024742" cy="230833"/>
            </a:xfrm>
            <a:prstGeom prst="rect">
              <a:avLst/>
            </a:prstGeom>
            <a:noFill/>
          </p:spPr>
          <p:txBody>
            <a:bodyPr wrap="square" rtlCol="0">
              <a:spAutoFit/>
            </a:bodyPr>
            <a:lstStyle/>
            <a:p>
              <a:pPr algn="ctr"/>
              <a:r>
                <a:rPr lang="en-US" sz="1400" dirty="0" smtClean="0"/>
                <a:t>Robust knowledge</a:t>
              </a:r>
              <a:endParaRPr lang="en-US" sz="1400" dirty="0"/>
            </a:p>
          </p:txBody>
        </p:sp>
      </p:grpSp>
      <p:grpSp>
        <p:nvGrpSpPr>
          <p:cNvPr id="14" name="Group 13"/>
          <p:cNvGrpSpPr/>
          <p:nvPr/>
        </p:nvGrpSpPr>
        <p:grpSpPr>
          <a:xfrm>
            <a:off x="516468" y="1544521"/>
            <a:ext cx="2357361" cy="4343400"/>
            <a:chOff x="387350" y="1544521"/>
            <a:chExt cx="1768021" cy="4343400"/>
          </a:xfrm>
        </p:grpSpPr>
        <p:sp>
          <p:nvSpPr>
            <p:cNvPr id="16" name="TextBox 15"/>
            <p:cNvSpPr txBox="1"/>
            <p:nvPr/>
          </p:nvSpPr>
          <p:spPr>
            <a:xfrm>
              <a:off x="387350" y="5241590"/>
              <a:ext cx="1768021" cy="646331"/>
            </a:xfrm>
            <a:prstGeom prst="rect">
              <a:avLst/>
            </a:prstGeom>
            <a:solidFill>
              <a:srgbClr val="00B050"/>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solidFill>
                    <a:schemeClr val="bg1"/>
                  </a:solidFill>
                </a:rPr>
                <a:t>Understand the Shopper</a:t>
              </a:r>
              <a:endParaRPr lang="en-US" dirty="0">
                <a:solidFill>
                  <a:schemeClr val="bg1"/>
                </a:solidFill>
              </a:endParaRPr>
            </a:p>
          </p:txBody>
        </p:sp>
        <p:sp>
          <p:nvSpPr>
            <p:cNvPr id="17" name="Down Arrow 16"/>
            <p:cNvSpPr/>
            <p:nvPr/>
          </p:nvSpPr>
          <p:spPr>
            <a:xfrm flipV="1">
              <a:off x="775551" y="1544521"/>
              <a:ext cx="832867" cy="3697069"/>
            </a:xfrm>
            <a:prstGeom prst="downArrow">
              <a:avLst/>
            </a:prstGeom>
            <a:solidFill>
              <a:srgbClr val="00B05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smtClean="0">
                <a:solidFill>
                  <a:schemeClr val="tx1"/>
                </a:solidFill>
              </a:endParaRPr>
            </a:p>
          </p:txBody>
        </p:sp>
        <p:sp>
          <p:nvSpPr>
            <p:cNvPr id="18" name="TextBox 17"/>
            <p:cNvSpPr txBox="1"/>
            <p:nvPr/>
          </p:nvSpPr>
          <p:spPr>
            <a:xfrm rot="16200000">
              <a:off x="-133708" y="4363485"/>
              <a:ext cx="2024742" cy="230833"/>
            </a:xfrm>
            <a:prstGeom prst="rect">
              <a:avLst/>
            </a:prstGeom>
            <a:noFill/>
          </p:spPr>
          <p:txBody>
            <a:bodyPr wrap="square" rtlCol="0">
              <a:spAutoFit/>
            </a:bodyPr>
            <a:lstStyle/>
            <a:p>
              <a:pPr algn="ctr"/>
              <a:r>
                <a:rPr lang="en-US" sz="1400" dirty="0" smtClean="0"/>
                <a:t>Limited knowledge</a:t>
              </a:r>
              <a:endParaRPr lang="en-US" sz="1400" dirty="0"/>
            </a:p>
          </p:txBody>
        </p:sp>
        <p:sp>
          <p:nvSpPr>
            <p:cNvPr id="19" name="TextBox 18"/>
            <p:cNvSpPr txBox="1"/>
            <p:nvPr/>
          </p:nvSpPr>
          <p:spPr>
            <a:xfrm rot="16200000">
              <a:off x="560306" y="2624381"/>
              <a:ext cx="1870990" cy="230833"/>
            </a:xfrm>
            <a:prstGeom prst="rect">
              <a:avLst/>
            </a:prstGeom>
            <a:noFill/>
          </p:spPr>
          <p:txBody>
            <a:bodyPr wrap="square" rtlCol="0">
              <a:spAutoFit/>
            </a:bodyPr>
            <a:lstStyle/>
            <a:p>
              <a:pPr algn="ctr"/>
              <a:r>
                <a:rPr lang="en-US" sz="1400" dirty="0" smtClean="0"/>
                <a:t>Robust knowledge</a:t>
              </a:r>
              <a:endParaRPr lang="en-US" sz="1400" dirty="0"/>
            </a:p>
          </p:txBody>
        </p:sp>
      </p:grpSp>
    </p:spTree>
    <p:extLst>
      <p:ext uri="{BB962C8B-B14F-4D97-AF65-F5344CB8AC3E}">
        <p14:creationId xmlns:p14="http://schemas.microsoft.com/office/powerpoint/2010/main" val="10099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034BEE3-566C-4068-A777-C3A4762E861B}" type="slidenum">
              <a:rPr lang="en-GB" smtClean="0"/>
              <a:pPr/>
              <a:t>35</a:t>
            </a:fld>
            <a:endParaRPr lang="en-GB" dirty="0"/>
          </a:p>
        </p:txBody>
      </p:sp>
      <p:pic>
        <p:nvPicPr>
          <p:cNvPr id="7" name="Picture 4" descr="Image result for robot + inven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89" y="1740233"/>
            <a:ext cx="4366238" cy="4214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44716" y="1740233"/>
            <a:ext cx="7170821" cy="1384995"/>
          </a:xfrm>
          <a:prstGeom prst="rect">
            <a:avLst/>
          </a:prstGeom>
        </p:spPr>
        <p:txBody>
          <a:bodyPr wrap="square" lIns="0" tIns="0" rIns="0" bIns="0" rtlCol="0">
            <a:spAutoFit/>
          </a:bodyPr>
          <a:lstStyle/>
          <a:p>
            <a:r>
              <a:rPr lang="en-GB" dirty="0"/>
              <a:t>I</a:t>
            </a:r>
            <a:r>
              <a:rPr lang="en-GB" dirty="0" smtClean="0"/>
              <a:t>ntegrate data sources ranging from – </a:t>
            </a:r>
            <a:r>
              <a:rPr lang="en-GB" i="1" dirty="0" smtClean="0"/>
              <a:t>shopper insights, POS data, weather forecasts, historical and current consumption patterns, planned promotional activity or event</a:t>
            </a:r>
            <a:r>
              <a:rPr lang="en-GB" dirty="0" smtClean="0"/>
              <a:t> - to automatically generate real time insights which are shared in a simplistic and actionable manner across the concerned teams</a:t>
            </a:r>
          </a:p>
        </p:txBody>
      </p:sp>
      <p:sp>
        <p:nvSpPr>
          <p:cNvPr id="11" name="Title 1"/>
          <p:cNvSpPr txBox="1">
            <a:spLocks/>
          </p:cNvSpPr>
          <p:nvPr/>
        </p:nvSpPr>
        <p:spPr>
          <a:xfrm>
            <a:off x="381000" y="388938"/>
            <a:ext cx="11430000" cy="397872"/>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000" b="1" kern="1200">
                <a:solidFill>
                  <a:schemeClr val="tx2"/>
                </a:solidFill>
                <a:latin typeface="+mj-lt"/>
                <a:ea typeface="+mj-ea"/>
                <a:cs typeface="+mj-cs"/>
              </a:defRPr>
            </a:lvl1pPr>
          </a:lstStyle>
          <a:p>
            <a:r>
              <a:rPr lang="en-GB" dirty="0" smtClean="0"/>
              <a:t>Forecasting / Speed</a:t>
            </a:r>
            <a:endParaRPr lang="en-GB" dirty="0"/>
          </a:p>
        </p:txBody>
      </p:sp>
      <p:sp>
        <p:nvSpPr>
          <p:cNvPr id="12" name="Text Placeholder 2"/>
          <p:cNvSpPr>
            <a:spLocks noGrp="1"/>
          </p:cNvSpPr>
          <p:nvPr>
            <p:ph type="body" sz="quarter" idx="13"/>
          </p:nvPr>
        </p:nvSpPr>
        <p:spPr>
          <a:xfrm>
            <a:off x="381000" y="924702"/>
            <a:ext cx="11430000" cy="404369"/>
          </a:xfrm>
        </p:spPr>
        <p:txBody>
          <a:bodyPr/>
          <a:lstStyle/>
          <a:p>
            <a:pPr marL="0" indent="0">
              <a:buNone/>
            </a:pPr>
            <a:r>
              <a:rPr lang="en-GB" sz="1800" dirty="0">
                <a:solidFill>
                  <a:schemeClr val="tx2"/>
                </a:solidFill>
              </a:rPr>
              <a:t>Case Study – </a:t>
            </a:r>
            <a:r>
              <a:rPr lang="en-GB" sz="1800" dirty="0" smtClean="0">
                <a:solidFill>
                  <a:schemeClr val="tx2"/>
                </a:solidFill>
              </a:rPr>
              <a:t>Dairy Supplier Uses AI </a:t>
            </a:r>
            <a:r>
              <a:rPr lang="en-GB" sz="1800" dirty="0">
                <a:solidFill>
                  <a:schemeClr val="tx2"/>
                </a:solidFill>
              </a:rPr>
              <a:t>to Improve Demand Forecasting and Supply Chain Performance </a:t>
            </a:r>
          </a:p>
        </p:txBody>
      </p:sp>
      <p:sp>
        <p:nvSpPr>
          <p:cNvPr id="10" name="Rectangle 9"/>
          <p:cNvSpPr/>
          <p:nvPr/>
        </p:nvSpPr>
        <p:spPr>
          <a:xfrm>
            <a:off x="4844715" y="3389589"/>
            <a:ext cx="7170821" cy="2821285"/>
          </a:xfrm>
          <a:prstGeom prst="rect">
            <a:avLst/>
          </a:prstGeom>
        </p:spPr>
        <p:txBody>
          <a:bodyPr wrap="square">
            <a:spAutoFit/>
          </a:bodyPr>
          <a:lstStyle/>
          <a:p>
            <a:pPr>
              <a:spcBef>
                <a:spcPts val="600"/>
              </a:spcBef>
              <a:spcAft>
                <a:spcPts val="200"/>
              </a:spcAft>
            </a:pPr>
            <a:r>
              <a:rPr lang="en-US" b="1" dirty="0" smtClean="0">
                <a:solidFill>
                  <a:srgbClr val="333333"/>
                </a:solidFill>
                <a:latin typeface="HelveticaRegular"/>
              </a:rPr>
              <a:t>Results: </a:t>
            </a:r>
          </a:p>
          <a:p>
            <a:pPr marL="285750" indent="-285750">
              <a:spcBef>
                <a:spcPts val="600"/>
              </a:spcBef>
              <a:spcAft>
                <a:spcPts val="200"/>
              </a:spcAft>
              <a:buFont typeface="Arial" panose="020B0604020202020204" pitchFamily="34" charset="0"/>
              <a:buChar char="•"/>
            </a:pPr>
            <a:r>
              <a:rPr lang="en-US" dirty="0">
                <a:solidFill>
                  <a:srgbClr val="333333"/>
                </a:solidFill>
                <a:latin typeface="HelveticaRegular"/>
              </a:rPr>
              <a:t>I</a:t>
            </a:r>
            <a:r>
              <a:rPr lang="en-US" dirty="0" smtClean="0">
                <a:solidFill>
                  <a:srgbClr val="333333"/>
                </a:solidFill>
                <a:latin typeface="HelveticaRegular"/>
              </a:rPr>
              <a:t>ncrease </a:t>
            </a:r>
            <a:r>
              <a:rPr lang="en-US" dirty="0">
                <a:solidFill>
                  <a:srgbClr val="333333"/>
                </a:solidFill>
                <a:latin typeface="HelveticaRegular"/>
              </a:rPr>
              <a:t>in forecast accuracy to 92%</a:t>
            </a:r>
          </a:p>
          <a:p>
            <a:pPr marL="285750" indent="-285750">
              <a:spcBef>
                <a:spcPts val="600"/>
              </a:spcBef>
              <a:spcAft>
                <a:spcPts val="200"/>
              </a:spcAft>
              <a:buFont typeface="Arial" panose="020B0604020202020204" pitchFamily="34" charset="0"/>
              <a:buChar char="•"/>
            </a:pPr>
            <a:r>
              <a:rPr lang="en-US" dirty="0" smtClean="0">
                <a:solidFill>
                  <a:srgbClr val="333333"/>
                </a:solidFill>
                <a:latin typeface="HelveticaRegular"/>
              </a:rPr>
              <a:t>Improved service </a:t>
            </a:r>
            <a:r>
              <a:rPr lang="en-US" dirty="0">
                <a:solidFill>
                  <a:srgbClr val="333333"/>
                </a:solidFill>
                <a:latin typeface="HelveticaRegular"/>
              </a:rPr>
              <a:t>level to 98.6%, with </a:t>
            </a:r>
            <a:r>
              <a:rPr lang="en-US" dirty="0" smtClean="0">
                <a:solidFill>
                  <a:srgbClr val="333333"/>
                </a:solidFill>
                <a:latin typeface="HelveticaRegular"/>
              </a:rPr>
              <a:t>30</a:t>
            </a:r>
            <a:r>
              <a:rPr lang="en-US" dirty="0">
                <a:solidFill>
                  <a:srgbClr val="333333"/>
                </a:solidFill>
                <a:latin typeface="HelveticaRegular"/>
              </a:rPr>
              <a:t>% reduction in lost sales</a:t>
            </a:r>
          </a:p>
          <a:p>
            <a:pPr marL="285750" indent="-285750">
              <a:spcBef>
                <a:spcPts val="600"/>
              </a:spcBef>
              <a:spcAft>
                <a:spcPts val="200"/>
              </a:spcAft>
              <a:buFont typeface="Arial" panose="020B0604020202020204" pitchFamily="34" charset="0"/>
              <a:buChar char="•"/>
            </a:pPr>
            <a:r>
              <a:rPr lang="en-US" dirty="0" smtClean="0">
                <a:solidFill>
                  <a:srgbClr val="333333"/>
                </a:solidFill>
                <a:latin typeface="HelveticaRegular"/>
              </a:rPr>
              <a:t>6</a:t>
            </a:r>
            <a:r>
              <a:rPr lang="en-US" dirty="0">
                <a:solidFill>
                  <a:srgbClr val="333333"/>
                </a:solidFill>
                <a:latin typeface="HelveticaRegular"/>
              </a:rPr>
              <a:t>% increase in net ROI the first year—improved to 8% the next</a:t>
            </a:r>
          </a:p>
          <a:p>
            <a:pPr marL="285750" indent="-285750">
              <a:spcBef>
                <a:spcPts val="600"/>
              </a:spcBef>
              <a:spcAft>
                <a:spcPts val="200"/>
              </a:spcAft>
              <a:buFont typeface="Arial" panose="020B0604020202020204" pitchFamily="34" charset="0"/>
              <a:buChar char="•"/>
            </a:pPr>
            <a:r>
              <a:rPr lang="en-US" dirty="0">
                <a:solidFill>
                  <a:srgbClr val="333333"/>
                </a:solidFill>
                <a:latin typeface="HelveticaRegular"/>
              </a:rPr>
              <a:t>36% improvement in net uplift from promotions the first year; improved 55% the next</a:t>
            </a:r>
          </a:p>
          <a:p>
            <a:pPr marL="285750" indent="-285750">
              <a:spcBef>
                <a:spcPts val="600"/>
              </a:spcBef>
              <a:spcAft>
                <a:spcPts val="200"/>
              </a:spcAft>
              <a:buFont typeface="Arial" panose="020B0604020202020204" pitchFamily="34" charset="0"/>
              <a:buChar char="•"/>
            </a:pPr>
            <a:r>
              <a:rPr lang="en-US" dirty="0">
                <a:solidFill>
                  <a:srgbClr val="333333"/>
                </a:solidFill>
                <a:latin typeface="HelveticaRegular"/>
              </a:rPr>
              <a:t>Demand planner workload cut in half, with re-focus on higher value-added </a:t>
            </a:r>
            <a:r>
              <a:rPr lang="en-US" dirty="0" smtClean="0">
                <a:solidFill>
                  <a:srgbClr val="333333"/>
                </a:solidFill>
                <a:latin typeface="HelveticaRegular"/>
              </a:rPr>
              <a:t>activity</a:t>
            </a:r>
            <a:endParaRPr lang="en-US" dirty="0">
              <a:solidFill>
                <a:srgbClr val="333333"/>
              </a:solidFill>
              <a:latin typeface="HelveticaRegular"/>
            </a:endParaRPr>
          </a:p>
        </p:txBody>
      </p:sp>
      <p:sp>
        <p:nvSpPr>
          <p:cNvPr id="14" name="Text Placeholder 4"/>
          <p:cNvSpPr>
            <a:spLocks noGrp="1"/>
          </p:cNvSpPr>
          <p:nvPr>
            <p:ph type="body" sz="quarter" idx="4294967295"/>
          </p:nvPr>
        </p:nvSpPr>
        <p:spPr>
          <a:xfrm>
            <a:off x="6096000" y="6446521"/>
            <a:ext cx="4663440" cy="182880"/>
          </a:xfrm>
          <a:prstGeom prst="rect">
            <a:avLst/>
          </a:prstGeom>
        </p:spPr>
        <p:txBody>
          <a:bodyPr/>
          <a:lstStyle/>
          <a:p>
            <a:pPr marL="0" indent="0">
              <a:buNone/>
            </a:pPr>
            <a:r>
              <a:rPr lang="en-GB" sz="800" dirty="0" smtClean="0"/>
              <a:t>Source: Tools Group</a:t>
            </a:r>
            <a:endParaRPr lang="en-GB" sz="800" dirty="0"/>
          </a:p>
        </p:txBody>
      </p:sp>
    </p:spTree>
    <p:extLst>
      <p:ext uri="{BB962C8B-B14F-4D97-AF65-F5344CB8AC3E}">
        <p14:creationId xmlns:p14="http://schemas.microsoft.com/office/powerpoint/2010/main" val="3825926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5"/>
          </p:nvPr>
        </p:nvSpPr>
        <p:spPr/>
        <p:txBody>
          <a:bodyPr/>
          <a:lstStyle/>
          <a:p>
            <a:endParaRPr lang="en-US"/>
          </a:p>
        </p:txBody>
      </p:sp>
      <p:sp>
        <p:nvSpPr>
          <p:cNvPr id="2" name="Title 1"/>
          <p:cNvSpPr>
            <a:spLocks noGrp="1"/>
          </p:cNvSpPr>
          <p:nvPr>
            <p:ph type="title"/>
          </p:nvPr>
        </p:nvSpPr>
        <p:spPr/>
        <p:txBody>
          <a:bodyPr/>
          <a:lstStyle/>
          <a:p>
            <a:r>
              <a:rPr lang="en-US" smtClean="0"/>
              <a:t>Consumers Demand That Retailers Simplify Confusion</a:t>
            </a:r>
            <a:endParaRPr lang="en-US" dirty="0"/>
          </a:p>
        </p:txBody>
      </p:sp>
      <p:sp>
        <p:nvSpPr>
          <p:cNvPr id="28" name="Text Placeholder 27"/>
          <p:cNvSpPr>
            <a:spLocks noGrp="1"/>
          </p:cNvSpPr>
          <p:nvPr>
            <p:ph type="body" sz="quarter" idx="16"/>
          </p:nvPr>
        </p:nvSpPr>
        <p:spPr/>
        <p:txBody>
          <a:bodyPr/>
          <a:lstStyle/>
          <a:p>
            <a:endParaRPr lang="en-US" dirty="0"/>
          </a:p>
        </p:txBody>
      </p:sp>
      <p:sp>
        <p:nvSpPr>
          <p:cNvPr id="4" name="Slide Number Placeholder 3"/>
          <p:cNvSpPr>
            <a:spLocks noGrp="1"/>
          </p:cNvSpPr>
          <p:nvPr>
            <p:ph type="sldNum" sz="quarter" idx="4"/>
          </p:nvPr>
        </p:nvSpPr>
        <p:spPr/>
        <p:txBody>
          <a:bodyPr/>
          <a:lstStyle/>
          <a:p>
            <a:fld id="{1FC3422F-21AA-4A22-A900-CD250ECF039C}" type="slidenum">
              <a:rPr lang="en-GB" smtClean="0"/>
              <a:pPr/>
              <a:t>36</a:t>
            </a:fld>
            <a:endParaRPr lang="en-GB" dirty="0"/>
          </a:p>
        </p:txBody>
      </p:sp>
      <p:sp>
        <p:nvSpPr>
          <p:cNvPr id="14" name="TextBox 13"/>
          <p:cNvSpPr txBox="1"/>
          <p:nvPr/>
        </p:nvSpPr>
        <p:spPr>
          <a:xfrm>
            <a:off x="357187" y="1702059"/>
            <a:ext cx="5462499" cy="246221"/>
          </a:xfrm>
          <a:prstGeom prst="rect">
            <a:avLst/>
          </a:prstGeom>
          <a:noFill/>
        </p:spPr>
        <p:txBody>
          <a:bodyPr wrap="square" lIns="0" tIns="0" rIns="0" bIns="0" rtlCol="0">
            <a:spAutoFit/>
          </a:bodyPr>
          <a:lstStyle/>
          <a:p>
            <a:pPr algn="ctr"/>
            <a:r>
              <a:rPr lang="en-US" sz="1600" b="1" dirty="0"/>
              <a:t>Edited </a:t>
            </a:r>
            <a:r>
              <a:rPr lang="en-US" sz="1600" b="1" dirty="0" smtClean="0"/>
              <a:t>Physical </a:t>
            </a:r>
            <a:r>
              <a:rPr lang="en-US" sz="1600" b="1" dirty="0"/>
              <a:t>Assortment</a:t>
            </a:r>
          </a:p>
        </p:txBody>
      </p:sp>
      <p:cxnSp>
        <p:nvCxnSpPr>
          <p:cNvPr id="15" name="Straight Connector 14"/>
          <p:cNvCxnSpPr/>
          <p:nvPr/>
        </p:nvCxnSpPr>
        <p:spPr>
          <a:xfrm>
            <a:off x="357187" y="2005912"/>
            <a:ext cx="5462499"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3436" y="1686611"/>
            <a:ext cx="5732463" cy="246221"/>
          </a:xfrm>
          <a:prstGeom prst="rect">
            <a:avLst/>
          </a:prstGeom>
          <a:noFill/>
        </p:spPr>
        <p:txBody>
          <a:bodyPr wrap="square" lIns="0" tIns="0" rIns="0" bIns="0" rtlCol="0">
            <a:spAutoFit/>
          </a:bodyPr>
          <a:lstStyle/>
          <a:p>
            <a:pPr algn="ctr"/>
            <a:r>
              <a:rPr lang="en-US" sz="1600" b="1" dirty="0"/>
              <a:t>Edited Online Assortment</a:t>
            </a:r>
          </a:p>
        </p:txBody>
      </p:sp>
      <p:cxnSp>
        <p:nvCxnSpPr>
          <p:cNvPr id="17" name="Straight Connector 16"/>
          <p:cNvCxnSpPr/>
          <p:nvPr/>
        </p:nvCxnSpPr>
        <p:spPr>
          <a:xfrm>
            <a:off x="6096000" y="2005912"/>
            <a:ext cx="573246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79382" y="2173732"/>
            <a:ext cx="4589048" cy="38212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s://lh3.googleusercontent.com/tvTqTOgpWQj7ZUFGAR-SwJx-Isu5siZcYoNM8DBGF2mBkXIqnkYKN_BF87PRTo0BwKZJpHFo15Vlc8z1hQJ0gl2U55JgSUdhCnu5sGV9VJfgqHBF8YJUkVibQ_85XI1tafgdpMLEuinWbJHQP-sRm0OuDB6VqbZINhgbyWgcMaFx-yWDrU5Vi1mMM8hqNQLcOV3RiEp948-hDGDRcoo-q8lJKnjzXOo9u8MS3E-kMDY56h1cWqJ1UHm_BkUxCV5KV5PqV4Jm_tIrsl5rjY4FE4o0fLRMWsnQ-0hf0GIwcg1MUAIOJ41Ne9OQHI5m5GZqIovR6CcUyJdFOyRkhQlg39nAxEGtM84TVz0TrZIqMq9787jB2bPWRmh3ihvg7IxaUtbszOyWeYuqgkD4UNaYxZphLXQ3fC3ZESOc8UM8baDZKj4lW-b3Gk38m-6sPLUbcbx0M5kHwl3OZBSNinCF79bd33M5NyZ9HeUekd718WCX28qv03pq3SgOBqwY-zpyBSlYzburnl5WqOJrgjLufA_0GkXQzowcFCcYvzZkbA0d8OIxx2Nvag_DBWGArT2hzleaaoO8gyLIRzQqvSsO8JpgNpPQXnY=w1712-h962-no"/>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4779" y="2173733"/>
            <a:ext cx="5434907" cy="38212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51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Supplier Changes Key </a:t>
            </a:r>
            <a:r>
              <a:rPr lang="en-US" dirty="0"/>
              <a:t>Action Points</a:t>
            </a:r>
          </a:p>
        </p:txBody>
      </p:sp>
      <p:sp>
        <p:nvSpPr>
          <p:cNvPr id="10" name="Text Placeholder 9"/>
          <p:cNvSpPr>
            <a:spLocks noGrp="1"/>
          </p:cNvSpPr>
          <p:nvPr>
            <p:ph type="body" sz="quarter" idx="13"/>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9" name="Slide Number Placeholder 8"/>
          <p:cNvSpPr>
            <a:spLocks noGrp="1"/>
          </p:cNvSpPr>
          <p:nvPr>
            <p:ph type="sldNum" sz="quarter" idx="12"/>
          </p:nvPr>
        </p:nvSpPr>
        <p:spPr/>
        <p:txBody>
          <a:bodyPr/>
          <a:lstStyle/>
          <a:p>
            <a:fld id="{784497E4-7F62-4A38-9641-7F7D91FE09B5}" type="slidenum">
              <a:rPr lang="en-US" smtClean="0"/>
              <a:t>37</a:t>
            </a:fld>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338333630"/>
              </p:ext>
            </p:extLst>
          </p:nvPr>
        </p:nvGraphicFramePr>
        <p:xfrm>
          <a:off x="381000" y="1714500"/>
          <a:ext cx="11430000" cy="4000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485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Discussion Areas</a:t>
            </a:r>
            <a:endParaRPr lang="en-US" dirty="0"/>
          </a:p>
        </p:txBody>
      </p:sp>
      <p:sp>
        <p:nvSpPr>
          <p:cNvPr id="8" name="Text Placeholder 7"/>
          <p:cNvSpPr>
            <a:spLocks noGrp="1"/>
          </p:cNvSpPr>
          <p:nvPr>
            <p:ph type="body" sz="quarter" idx="13"/>
          </p:nvPr>
        </p:nvSpPr>
        <p:spPr/>
        <p:txBody>
          <a:bodyPr/>
          <a:lstStyle/>
          <a:p>
            <a:r>
              <a:rPr lang="en-US" dirty="0" smtClean="0"/>
              <a:t>Thinking about how to win a complex 5C environment</a:t>
            </a:r>
            <a:endParaRPr lang="en-US" dirty="0"/>
          </a:p>
        </p:txBody>
      </p:sp>
      <p:sp>
        <p:nvSpPr>
          <p:cNvPr id="6" name="Content Placeholder 5"/>
          <p:cNvSpPr>
            <a:spLocks noGrp="1"/>
          </p:cNvSpPr>
          <p:nvPr>
            <p:ph sz="half" idx="1"/>
          </p:nvPr>
        </p:nvSpPr>
        <p:spPr/>
        <p:txBody>
          <a:bodyPr/>
          <a:lstStyle/>
          <a:p>
            <a:pPr marL="0" indent="0">
              <a:buNone/>
            </a:pPr>
            <a:r>
              <a:rPr lang="en-US" b="1" dirty="0" smtClean="0">
                <a:solidFill>
                  <a:schemeClr val="accent2"/>
                </a:solidFill>
              </a:rPr>
              <a:t>Megatrends for Consumers</a:t>
            </a:r>
          </a:p>
          <a:p>
            <a:pPr marL="342900" indent="-342900">
              <a:buFont typeface="+mj-lt"/>
              <a:buAutoNum type="arabicPeriod"/>
            </a:pPr>
            <a:r>
              <a:rPr lang="en-US" b="1" dirty="0" smtClean="0"/>
              <a:t>Politics</a:t>
            </a:r>
            <a:r>
              <a:rPr lang="en-US" dirty="0" smtClean="0"/>
              <a:t>:  Back to extremism rather than centralism</a:t>
            </a:r>
          </a:p>
          <a:p>
            <a:pPr marL="342900" indent="-342900">
              <a:buFont typeface="+mj-lt"/>
              <a:buAutoNum type="arabicPeriod"/>
            </a:pPr>
            <a:r>
              <a:rPr lang="en-US" b="1" dirty="0" smtClean="0"/>
              <a:t>Economics</a:t>
            </a:r>
            <a:r>
              <a:rPr lang="en-US" dirty="0" smtClean="0"/>
              <a:t>:  Return of inflation</a:t>
            </a:r>
          </a:p>
          <a:p>
            <a:pPr marL="342900" indent="-342900">
              <a:buFont typeface="+mj-lt"/>
              <a:buAutoNum type="arabicPeriod"/>
            </a:pPr>
            <a:r>
              <a:rPr lang="en-US" b="1" dirty="0" smtClean="0"/>
              <a:t>Demographics</a:t>
            </a:r>
            <a:r>
              <a:rPr lang="en-US" dirty="0" smtClean="0"/>
              <a:t>:  </a:t>
            </a:r>
            <a:r>
              <a:rPr lang="en-US" dirty="0" err="1" smtClean="0"/>
              <a:t>Heterogenous</a:t>
            </a:r>
            <a:r>
              <a:rPr lang="en-US" dirty="0" smtClean="0"/>
              <a:t> is back goodbye middle class homogenous consumption</a:t>
            </a:r>
          </a:p>
          <a:p>
            <a:pPr marL="342900" indent="-342900">
              <a:buFont typeface="+mj-lt"/>
              <a:buAutoNum type="arabicPeriod"/>
            </a:pPr>
            <a:r>
              <a:rPr lang="en-US" b="1" dirty="0" smtClean="0"/>
              <a:t>Urban</a:t>
            </a:r>
            <a:r>
              <a:rPr lang="en-US" dirty="0" smtClean="0"/>
              <a:t>: Population overload and population decline – urban v rural</a:t>
            </a:r>
          </a:p>
          <a:p>
            <a:pPr marL="342900" indent="-342900">
              <a:buFont typeface="+mj-lt"/>
              <a:buAutoNum type="arabicPeriod"/>
            </a:pPr>
            <a:r>
              <a:rPr lang="en-US" b="1" dirty="0" smtClean="0"/>
              <a:t>Phygital &amp; Ownership</a:t>
            </a:r>
            <a:r>
              <a:rPr lang="en-US" dirty="0" smtClean="0"/>
              <a:t>: The death of assets (the gig economy, generation rent, </a:t>
            </a:r>
            <a:r>
              <a:rPr lang="en-US" dirty="0" err="1" smtClean="0"/>
              <a:t>etc</a:t>
            </a:r>
            <a:r>
              <a:rPr lang="en-US" dirty="0" smtClean="0"/>
              <a:t>), the rise of unpredictable shopping</a:t>
            </a:r>
          </a:p>
          <a:p>
            <a:pPr marL="342900" indent="-342900">
              <a:buFont typeface="+mj-lt"/>
              <a:buAutoNum type="arabicPeriod"/>
            </a:pPr>
            <a:endParaRPr lang="en-US" dirty="0"/>
          </a:p>
        </p:txBody>
      </p:sp>
      <p:sp>
        <p:nvSpPr>
          <p:cNvPr id="7" name="Content Placeholder 6"/>
          <p:cNvSpPr>
            <a:spLocks noGrp="1"/>
          </p:cNvSpPr>
          <p:nvPr>
            <p:ph sz="half" idx="2"/>
          </p:nvPr>
        </p:nvSpPr>
        <p:spPr/>
        <p:txBody>
          <a:bodyPr/>
          <a:lstStyle/>
          <a:p>
            <a:pPr marL="0" indent="0">
              <a:buNone/>
            </a:pPr>
            <a:r>
              <a:rPr lang="en-US" b="1" dirty="0">
                <a:solidFill>
                  <a:schemeClr val="accent3">
                    <a:lumMod val="50000"/>
                  </a:schemeClr>
                </a:solidFill>
              </a:rPr>
              <a:t>Megatrends for </a:t>
            </a:r>
            <a:r>
              <a:rPr lang="en-US" b="1" dirty="0" smtClean="0">
                <a:solidFill>
                  <a:schemeClr val="accent3">
                    <a:lumMod val="50000"/>
                  </a:schemeClr>
                </a:solidFill>
              </a:rPr>
              <a:t>Retailers</a:t>
            </a:r>
            <a:endParaRPr lang="en-US" b="1" dirty="0">
              <a:solidFill>
                <a:schemeClr val="accent3">
                  <a:lumMod val="50000"/>
                </a:schemeClr>
              </a:solidFill>
            </a:endParaRPr>
          </a:p>
          <a:p>
            <a:pPr marL="342900" indent="-342900">
              <a:buFont typeface="+mj-lt"/>
              <a:buAutoNum type="arabicPeriod"/>
            </a:pPr>
            <a:r>
              <a:rPr lang="en-US" b="1" dirty="0" smtClean="0"/>
              <a:t>Profitability</a:t>
            </a:r>
            <a:r>
              <a:rPr lang="en-US" dirty="0" smtClean="0"/>
              <a:t>: Retailers selling B2B services, exiting businesses, focusing on supply-chain</a:t>
            </a:r>
            <a:endParaRPr lang="en-US" dirty="0"/>
          </a:p>
          <a:p>
            <a:pPr marL="342900" indent="-342900">
              <a:buFont typeface="+mj-lt"/>
              <a:buAutoNum type="arabicPeriod"/>
            </a:pPr>
            <a:r>
              <a:rPr lang="en-US" b="1" dirty="0" smtClean="0"/>
              <a:t>Buying Power</a:t>
            </a:r>
            <a:r>
              <a:rPr lang="en-US" dirty="0" smtClean="0"/>
              <a:t>:  Rise of global retailer purchasing alliances</a:t>
            </a:r>
            <a:endParaRPr lang="en-US" dirty="0"/>
          </a:p>
          <a:p>
            <a:pPr marL="342900" indent="-342900">
              <a:buFont typeface="+mj-lt"/>
              <a:buAutoNum type="arabicPeriod"/>
            </a:pPr>
            <a:r>
              <a:rPr lang="en-US" b="1" dirty="0" smtClean="0"/>
              <a:t>Agile Retailing:  </a:t>
            </a:r>
            <a:r>
              <a:rPr lang="en-US" dirty="0" smtClean="0"/>
              <a:t>Move to agile and local retail</a:t>
            </a:r>
            <a:endParaRPr lang="en-US" dirty="0"/>
          </a:p>
          <a:p>
            <a:pPr marL="342900" indent="-342900">
              <a:buFont typeface="+mj-lt"/>
              <a:buAutoNum type="arabicPeriod"/>
            </a:pPr>
            <a:r>
              <a:rPr lang="en-US" b="1" dirty="0" smtClean="0"/>
              <a:t>Partnering</a:t>
            </a:r>
            <a:r>
              <a:rPr lang="en-US" dirty="0" smtClean="0"/>
              <a:t>: Alliances and supply-chain partnerships</a:t>
            </a:r>
          </a:p>
          <a:p>
            <a:pPr marL="342900" indent="-342900">
              <a:buFont typeface="+mj-lt"/>
              <a:buAutoNum type="arabicPeriod"/>
            </a:pPr>
            <a:r>
              <a:rPr lang="en-US" b="1" dirty="0" smtClean="0"/>
              <a:t>AI / Robots</a:t>
            </a:r>
            <a:r>
              <a:rPr lang="en-US" dirty="0" smtClean="0"/>
              <a:t>:  Move to new tech in retail</a:t>
            </a:r>
            <a:endParaRPr lang="en-US" dirty="0"/>
          </a:p>
        </p:txBody>
      </p:sp>
      <p:sp>
        <p:nvSpPr>
          <p:cNvPr id="10" name="Content Placeholder 9"/>
          <p:cNvSpPr>
            <a:spLocks noGrp="1"/>
          </p:cNvSpPr>
          <p:nvPr>
            <p:ph sz="half" idx="15"/>
          </p:nvPr>
        </p:nvSpPr>
        <p:spPr/>
        <p:txBody>
          <a:bodyPr/>
          <a:lstStyle/>
          <a:p>
            <a:pPr marL="0" indent="0">
              <a:buNone/>
            </a:pPr>
            <a:r>
              <a:rPr lang="en-US" b="1" dirty="0" smtClean="0">
                <a:solidFill>
                  <a:schemeClr val="accent5">
                    <a:lumMod val="75000"/>
                  </a:schemeClr>
                </a:solidFill>
              </a:rPr>
              <a:t>Changes in Suppliers</a:t>
            </a:r>
          </a:p>
          <a:p>
            <a:pPr marL="342900" indent="-342900">
              <a:buFont typeface="+mj-lt"/>
              <a:buAutoNum type="arabicPeriod"/>
            </a:pPr>
            <a:r>
              <a:rPr lang="en-US" b="1" dirty="0"/>
              <a:t>Channels</a:t>
            </a:r>
            <a:r>
              <a:rPr lang="en-US" dirty="0"/>
              <a:t>: Managing channel blurring</a:t>
            </a:r>
          </a:p>
          <a:p>
            <a:pPr marL="342900" indent="-342900">
              <a:buFont typeface="+mj-lt"/>
              <a:buAutoNum type="arabicPeriod"/>
            </a:pPr>
            <a:r>
              <a:rPr lang="en-US" b="1" dirty="0"/>
              <a:t>Placement: </a:t>
            </a:r>
            <a:r>
              <a:rPr lang="en-US" dirty="0"/>
              <a:t>Understanding how stores change with Phygital shoppers and new services</a:t>
            </a:r>
          </a:p>
          <a:p>
            <a:pPr marL="342900" indent="-342900">
              <a:buFont typeface="+mj-lt"/>
              <a:buAutoNum type="arabicPeriod"/>
            </a:pPr>
            <a:r>
              <a:rPr lang="en-US" b="1" dirty="0"/>
              <a:t>Space: </a:t>
            </a:r>
            <a:r>
              <a:rPr lang="en-US" dirty="0"/>
              <a:t>Doing more with less space</a:t>
            </a:r>
          </a:p>
          <a:p>
            <a:pPr marL="342900" indent="-342900">
              <a:buFont typeface="+mj-lt"/>
              <a:buAutoNum type="arabicPeriod"/>
            </a:pPr>
            <a:r>
              <a:rPr lang="en-US" b="1" dirty="0"/>
              <a:t>Communication</a:t>
            </a:r>
            <a:r>
              <a:rPr lang="en-US" dirty="0"/>
              <a:t>: Aligning to shopper objectives and not consumer/brand</a:t>
            </a:r>
          </a:p>
          <a:p>
            <a:pPr marL="342900" indent="-342900">
              <a:buFont typeface="+mj-lt"/>
              <a:buAutoNum type="arabicPeriod"/>
            </a:pPr>
            <a:r>
              <a:rPr lang="en-US" b="1" dirty="0"/>
              <a:t>SPEED &amp; Forecasting</a:t>
            </a:r>
            <a:r>
              <a:rPr lang="en-US" dirty="0"/>
              <a:t>. Fast and ‘good enough’ rather than slow and ‘perfect’</a:t>
            </a:r>
          </a:p>
        </p:txBody>
      </p:sp>
      <p:sp>
        <p:nvSpPr>
          <p:cNvPr id="11" name="Content Placeholder 10"/>
          <p:cNvSpPr>
            <a:spLocks noGrp="1"/>
          </p:cNvSpPr>
          <p:nvPr>
            <p:ph sz="half" idx="16"/>
          </p:nvPr>
        </p:nvSpPr>
        <p:spPr/>
        <p:txBody>
          <a:bodyPr/>
          <a:lstStyle/>
          <a:p>
            <a:pPr marL="0" indent="0">
              <a:buNone/>
            </a:pPr>
            <a:r>
              <a:rPr lang="en-US" b="1" dirty="0" smtClean="0">
                <a:solidFill>
                  <a:schemeClr val="accent6">
                    <a:lumMod val="75000"/>
                  </a:schemeClr>
                </a:solidFill>
              </a:rPr>
              <a:t>Winning in Central Europe / CZ</a:t>
            </a:r>
          </a:p>
          <a:p>
            <a:pPr marL="342900" indent="-342900">
              <a:buFont typeface="+mj-lt"/>
              <a:buAutoNum type="arabicPeriod"/>
            </a:pPr>
            <a:r>
              <a:rPr lang="en-US" b="1" dirty="0" smtClean="0"/>
              <a:t>Pricing Corridors:  </a:t>
            </a:r>
            <a:r>
              <a:rPr lang="en-US" dirty="0" smtClean="0"/>
              <a:t>Getting CZ pricing right matters for all of Central Europe and Europe</a:t>
            </a:r>
            <a:endParaRPr lang="en-US" b="1" dirty="0" smtClean="0"/>
          </a:p>
          <a:p>
            <a:pPr marL="342900" indent="-342900">
              <a:buFont typeface="+mj-lt"/>
              <a:buAutoNum type="arabicPeriod"/>
            </a:pPr>
            <a:r>
              <a:rPr lang="en-US" b="1" dirty="0" smtClean="0"/>
              <a:t>Discounter Strength:  </a:t>
            </a:r>
            <a:r>
              <a:rPr lang="en-US" dirty="0" smtClean="0"/>
              <a:t>Working against discounters not an option</a:t>
            </a:r>
            <a:endParaRPr lang="en-US" b="1" dirty="0" smtClean="0"/>
          </a:p>
          <a:p>
            <a:pPr marL="342900" indent="-342900">
              <a:buFont typeface="+mj-lt"/>
              <a:buAutoNum type="arabicPeriod"/>
            </a:pPr>
            <a:r>
              <a:rPr lang="en-US" b="1" dirty="0" smtClean="0"/>
              <a:t>Demographic/Shopper – high frequency trip missions with Phygital pre-shop:  </a:t>
            </a:r>
            <a:r>
              <a:rPr lang="en-US" dirty="0" smtClean="0"/>
              <a:t>Traffic is the currency of success</a:t>
            </a:r>
            <a:endParaRPr lang="en-US" b="1" dirty="0" smtClean="0"/>
          </a:p>
          <a:p>
            <a:pPr marL="342900" indent="-342900">
              <a:buFont typeface="+mj-lt"/>
              <a:buAutoNum type="arabicPeriod"/>
            </a:pPr>
            <a:r>
              <a:rPr lang="en-US" b="1" dirty="0" smtClean="0"/>
              <a:t>Localization:  </a:t>
            </a:r>
            <a:r>
              <a:rPr lang="en-US" dirty="0" smtClean="0"/>
              <a:t>Finding communication that works</a:t>
            </a:r>
            <a:endParaRPr lang="en-US" b="1" dirty="0" smtClean="0"/>
          </a:p>
          <a:p>
            <a:pPr marL="342900" indent="-342900">
              <a:buFont typeface="+mj-lt"/>
              <a:buAutoNum type="arabicPeriod"/>
            </a:pPr>
            <a:r>
              <a:rPr lang="en-US" b="1" dirty="0" smtClean="0"/>
              <a:t>Rapid Delivery / Proximity / Ultrafresh:  </a:t>
            </a:r>
            <a:r>
              <a:rPr lang="en-US" dirty="0" smtClean="0"/>
              <a:t>Partnering and agile</a:t>
            </a:r>
            <a:endParaRPr lang="en-US" b="1" dirty="0" smtClean="0"/>
          </a:p>
          <a:p>
            <a:pPr marL="342900" indent="-342900">
              <a:buFont typeface="+mj-lt"/>
              <a:buAutoNum type="arabicPeriod"/>
            </a:pPr>
            <a:endParaRPr lang="en-US" b="1" dirty="0"/>
          </a:p>
        </p:txBody>
      </p:sp>
      <p:sp>
        <p:nvSpPr>
          <p:cNvPr id="9" name="Text Placeholder 8"/>
          <p:cNvSpPr>
            <a:spLocks noGrp="1"/>
          </p:cNvSpPr>
          <p:nvPr>
            <p:ph type="body" sz="quarter" idx="14"/>
          </p:nvPr>
        </p:nvSpPr>
        <p:spPr/>
        <p:txBody>
          <a:bodyPr/>
          <a:lstStyle/>
          <a:p>
            <a:endParaRPr lang="en-US"/>
          </a:p>
        </p:txBody>
      </p:sp>
      <p:sp>
        <p:nvSpPr>
          <p:cNvPr id="12" name="Rectangle 11"/>
          <p:cNvSpPr/>
          <p:nvPr/>
        </p:nvSpPr>
        <p:spPr>
          <a:xfrm>
            <a:off x="58850" y="1518330"/>
            <a:ext cx="8944473"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4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Czech Republic – Pricing Corridors</a:t>
            </a:r>
            <a:endParaRPr lang="en-US" dirty="0"/>
          </a:p>
        </p:txBody>
      </p:sp>
      <p:sp>
        <p:nvSpPr>
          <p:cNvPr id="9" name="Text Placeholder 8"/>
          <p:cNvSpPr>
            <a:spLocks noGrp="1"/>
          </p:cNvSpPr>
          <p:nvPr>
            <p:ph type="body" sz="quarter" idx="13"/>
          </p:nvPr>
        </p:nvSpPr>
        <p:spPr/>
        <p:txBody>
          <a:bodyPr/>
          <a:lstStyle/>
          <a:p>
            <a:endParaRPr lang="en-US"/>
          </a:p>
        </p:txBody>
      </p:sp>
      <p:pic>
        <p:nvPicPr>
          <p:cNvPr id="33" name="Content Placeholder 32"/>
          <p:cNvPicPr>
            <a:picLocks noGrp="1" noChangeAspect="1"/>
          </p:cNvPicPr>
          <p:nvPr>
            <p:ph sz="half" idx="1"/>
          </p:nvPr>
        </p:nvPicPr>
        <p:blipFill>
          <a:blip r:embed="rId2"/>
          <a:stretch>
            <a:fillRect/>
          </a:stretch>
        </p:blipFill>
        <p:spPr>
          <a:xfrm>
            <a:off x="381000" y="2174757"/>
            <a:ext cx="5600700" cy="3079985"/>
          </a:xfrm>
          <a:prstGeom prst="rect">
            <a:avLst/>
          </a:prstGeom>
        </p:spPr>
      </p:pic>
      <p:sp>
        <p:nvSpPr>
          <p:cNvPr id="8" name="Content Placeholder 7"/>
          <p:cNvSpPr>
            <a:spLocks noGrp="1"/>
          </p:cNvSpPr>
          <p:nvPr>
            <p:ph sz="half" idx="2"/>
          </p:nvPr>
        </p:nvSpPr>
        <p:spPr/>
        <p:txBody>
          <a:bodyPr/>
          <a:lstStyle/>
          <a:p>
            <a:r>
              <a:rPr lang="en-US" dirty="0" smtClean="0"/>
              <a:t>Schwarz (</a:t>
            </a:r>
            <a:r>
              <a:rPr lang="en-US" dirty="0" err="1" smtClean="0"/>
              <a:t>Kaufland</a:t>
            </a:r>
            <a:r>
              <a:rPr lang="en-US" dirty="0" smtClean="0"/>
              <a:t>):  Now in AMS</a:t>
            </a:r>
          </a:p>
          <a:p>
            <a:r>
              <a:rPr lang="en-US" dirty="0" smtClean="0"/>
              <a:t>Ahold Delhaize (Albert):  In </a:t>
            </a:r>
            <a:r>
              <a:rPr lang="en-US" dirty="0" err="1" smtClean="0"/>
              <a:t>Coopernic</a:t>
            </a:r>
            <a:r>
              <a:rPr lang="en-US" dirty="0" smtClean="0"/>
              <a:t> and AMS</a:t>
            </a:r>
          </a:p>
          <a:p>
            <a:r>
              <a:rPr lang="en-US" dirty="0" smtClean="0"/>
              <a:t>REWE (</a:t>
            </a:r>
            <a:r>
              <a:rPr lang="en-US" dirty="0" err="1" smtClean="0"/>
              <a:t>Billa</a:t>
            </a:r>
            <a:r>
              <a:rPr lang="en-US" dirty="0" smtClean="0"/>
              <a:t> &amp; Penny):  Working with </a:t>
            </a:r>
            <a:r>
              <a:rPr lang="en-US" dirty="0" err="1" smtClean="0"/>
              <a:t>Coopernic</a:t>
            </a:r>
            <a:endParaRPr lang="en-US" dirty="0" smtClean="0"/>
          </a:p>
          <a:p>
            <a:r>
              <a:rPr lang="en-US" dirty="0" smtClean="0"/>
              <a:t>Tesco:  Buying Wholesalers (Booker) merged ops with Cent. Europe</a:t>
            </a:r>
          </a:p>
          <a:p>
            <a:r>
              <a:rPr lang="en-US" dirty="0" smtClean="0"/>
              <a:t>Metro:  Working with Auchan: </a:t>
            </a:r>
          </a:p>
          <a:p>
            <a:endParaRPr lang="en-US" dirty="0" smtClean="0"/>
          </a:p>
          <a:p>
            <a:endParaRPr lang="en-US" dirty="0"/>
          </a:p>
        </p:txBody>
      </p:sp>
      <p:sp>
        <p:nvSpPr>
          <p:cNvPr id="10" name="Text Placeholder 9"/>
          <p:cNvSpPr>
            <a:spLocks noGrp="1"/>
          </p:cNvSpPr>
          <p:nvPr>
            <p:ph type="body" sz="quarter" idx="14"/>
          </p:nvPr>
        </p:nvSpPr>
        <p:spPr/>
        <p:txBody>
          <a:bodyPr/>
          <a:lstStyle/>
          <a:p>
            <a:endParaRPr lang="en-US"/>
          </a:p>
        </p:txBody>
      </p:sp>
      <p:sp>
        <p:nvSpPr>
          <p:cNvPr id="6" name="Slide Number Placeholder 5"/>
          <p:cNvSpPr>
            <a:spLocks noGrp="1"/>
          </p:cNvSpPr>
          <p:nvPr>
            <p:ph type="sldNum" sz="quarter" idx="12"/>
          </p:nvPr>
        </p:nvSpPr>
        <p:spPr/>
        <p:txBody>
          <a:bodyPr/>
          <a:lstStyle/>
          <a:p>
            <a:fld id="{784497E4-7F62-4A38-9641-7F7D91FE09B5}" type="slidenum">
              <a:rPr lang="en-US" smtClean="0"/>
              <a:t>39</a:t>
            </a:fld>
            <a:endParaRPr lang="en-US" dirty="0"/>
          </a:p>
        </p:txBody>
      </p:sp>
      <p:pic>
        <p:nvPicPr>
          <p:cNvPr id="34" name="Picture 2" descr="Image result for ahold delha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3554" y="3284032"/>
            <a:ext cx="2005700" cy="68795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4"/>
          <a:stretch>
            <a:fillRect/>
          </a:stretch>
        </p:blipFill>
        <p:spPr>
          <a:xfrm>
            <a:off x="9288038" y="2985691"/>
            <a:ext cx="2657475" cy="2857500"/>
          </a:xfrm>
          <a:prstGeom prst="rect">
            <a:avLst/>
          </a:prstGeom>
        </p:spPr>
      </p:pic>
      <p:pic>
        <p:nvPicPr>
          <p:cNvPr id="36" name="Picture 35"/>
          <p:cNvPicPr>
            <a:picLocks noChangeAspect="1"/>
          </p:cNvPicPr>
          <p:nvPr/>
        </p:nvPicPr>
        <p:blipFill>
          <a:blip r:embed="rId5"/>
          <a:stretch>
            <a:fillRect/>
          </a:stretch>
        </p:blipFill>
        <p:spPr>
          <a:xfrm>
            <a:off x="6954559" y="4100178"/>
            <a:ext cx="1209675" cy="1581150"/>
          </a:xfrm>
          <a:prstGeom prst="rect">
            <a:avLst/>
          </a:prstGeom>
        </p:spPr>
      </p:pic>
    </p:spTree>
    <p:extLst>
      <p:ext uri="{BB962C8B-B14F-4D97-AF65-F5344CB8AC3E}">
        <p14:creationId xmlns:p14="http://schemas.microsoft.com/office/powerpoint/2010/main" val="29108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a:p>
        </p:txBody>
      </p:sp>
      <p:sp>
        <p:nvSpPr>
          <p:cNvPr id="4" name="Title 3"/>
          <p:cNvSpPr>
            <a:spLocks noGrp="1"/>
          </p:cNvSpPr>
          <p:nvPr>
            <p:ph type="title"/>
          </p:nvPr>
        </p:nvSpPr>
        <p:spPr/>
        <p:txBody>
          <a:bodyPr/>
          <a:lstStyle/>
          <a:p>
            <a:r>
              <a:rPr lang="en-US" dirty="0"/>
              <a:t>A Look Back at the Internationalization of European Retail:  </a:t>
            </a:r>
            <a:r>
              <a:rPr lang="en-US" dirty="0" smtClean="0"/>
              <a:t>1997</a:t>
            </a:r>
            <a:endParaRPr lang="en-US" dirty="0"/>
          </a:p>
        </p:txBody>
      </p:sp>
      <p:sp>
        <p:nvSpPr>
          <p:cNvPr id="5" name="Text Placeholder 4"/>
          <p:cNvSpPr>
            <a:spLocks noGrp="1"/>
          </p:cNvSpPr>
          <p:nvPr>
            <p:ph type="body" sz="quarter" idx="16"/>
          </p:nvPr>
        </p:nvSpPr>
        <p:spPr/>
        <p:txBody>
          <a:bodyPr/>
          <a:lstStyle/>
          <a:p>
            <a:r>
              <a:rPr lang="en-US" dirty="0"/>
              <a:t>How did Modern Trade Hypermarkets Think About </a:t>
            </a:r>
            <a:r>
              <a:rPr lang="en-US" b="1" u="sng" dirty="0"/>
              <a:t>Growing</a:t>
            </a:r>
            <a:r>
              <a:rPr lang="en-US" dirty="0"/>
              <a:t> in Europe</a:t>
            </a:r>
            <a:r>
              <a:rPr lang="en-US" dirty="0" smtClean="0"/>
              <a:t>?</a:t>
            </a:r>
            <a:endParaRPr lang="en-US" dirty="0"/>
          </a:p>
        </p:txBody>
      </p:sp>
      <p:sp>
        <p:nvSpPr>
          <p:cNvPr id="6" name="Slide Number Placeholder 5"/>
          <p:cNvSpPr>
            <a:spLocks noGrp="1"/>
          </p:cNvSpPr>
          <p:nvPr>
            <p:ph type="sldNum" sz="quarter" idx="4"/>
          </p:nvPr>
        </p:nvSpPr>
        <p:spPr/>
        <p:txBody>
          <a:bodyPr/>
          <a:lstStyle/>
          <a:p>
            <a:fld id="{4034BEE3-566C-4068-A777-C3A4762E861B}" type="slidenum">
              <a:rPr lang="en-GB" smtClean="0">
                <a:solidFill>
                  <a:srgbClr val="717171"/>
                </a:solidFill>
              </a:rPr>
              <a:pPr/>
              <a:t>4</a:t>
            </a:fld>
            <a:endParaRPr lang="en-GB" dirty="0">
              <a:solidFill>
                <a:srgbClr val="717171"/>
              </a:solidFill>
            </a:endParaRPr>
          </a:p>
        </p:txBody>
      </p:sp>
      <p:pic>
        <p:nvPicPr>
          <p:cNvPr id="7" name="Content Placeholder 15"/>
          <p:cNvPicPr>
            <a:picLocks noChangeAspect="1"/>
          </p:cNvPicPr>
          <p:nvPr/>
        </p:nvPicPr>
        <p:blipFill>
          <a:blip r:embed="rId2"/>
          <a:stretch>
            <a:fillRect/>
          </a:stretch>
        </p:blipFill>
        <p:spPr>
          <a:xfrm>
            <a:off x="360363" y="2017020"/>
            <a:ext cx="3657600" cy="3823477"/>
          </a:xfrm>
          <a:prstGeom prst="rect">
            <a:avLst/>
          </a:prstGeom>
        </p:spPr>
      </p:pic>
      <p:pic>
        <p:nvPicPr>
          <p:cNvPr id="9" name="Content Placeholder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563" y="2330808"/>
            <a:ext cx="3657600" cy="338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246563" y="1724025"/>
            <a:ext cx="3657600" cy="4924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gn="ctr"/>
            <a:r>
              <a:rPr lang="en-US" sz="1600" dirty="0" smtClean="0">
                <a:solidFill>
                  <a:schemeClr val="bg1"/>
                </a:solidFill>
              </a:rPr>
              <a:t>Carrefour &amp; </a:t>
            </a:r>
            <a:r>
              <a:rPr lang="en-US" sz="1600" dirty="0" err="1" smtClean="0">
                <a:solidFill>
                  <a:schemeClr val="bg1"/>
                </a:solidFill>
              </a:rPr>
              <a:t>Promodes</a:t>
            </a:r>
            <a:r>
              <a:rPr lang="en-US" sz="1600" dirty="0" smtClean="0">
                <a:solidFill>
                  <a:schemeClr val="bg1"/>
                </a:solidFill>
              </a:rPr>
              <a:t> </a:t>
            </a:r>
          </a:p>
          <a:p>
            <a:pPr algn="ctr"/>
            <a:r>
              <a:rPr lang="en-US" sz="1600" dirty="0" smtClean="0">
                <a:solidFill>
                  <a:schemeClr val="bg1"/>
                </a:solidFill>
              </a:rPr>
              <a:t>Number of </a:t>
            </a:r>
            <a:r>
              <a:rPr lang="en-US" sz="1600" dirty="0" err="1" smtClean="0">
                <a:solidFill>
                  <a:schemeClr val="bg1"/>
                </a:solidFill>
              </a:rPr>
              <a:t>Hypers</a:t>
            </a:r>
            <a:r>
              <a:rPr lang="en-US" sz="1600" dirty="0" smtClean="0">
                <a:solidFill>
                  <a:schemeClr val="bg1"/>
                </a:solidFill>
              </a:rPr>
              <a:t> by Country</a:t>
            </a:r>
          </a:p>
        </p:txBody>
      </p:sp>
      <p:sp>
        <p:nvSpPr>
          <p:cNvPr id="11" name="Content Placeholder 11"/>
          <p:cNvSpPr txBox="1">
            <a:spLocks/>
          </p:cNvSpPr>
          <p:nvPr/>
        </p:nvSpPr>
        <p:spPr>
          <a:xfrm>
            <a:off x="8153400" y="1725930"/>
            <a:ext cx="3657600" cy="4000501"/>
          </a:xfrm>
          <a:prstGeom prst="rect">
            <a:avLst/>
          </a:prstGeom>
        </p:spPr>
        <p:txBody>
          <a:bodyPr vert="horz" lIns="0" tIns="0" rIns="0" bIns="0" rtlCol="0">
            <a:noAutofit/>
          </a:bodyPr>
          <a:lstStyle>
            <a:lvl1pPr marL="166688" indent="-166688"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1pPr>
            <a:lvl2pPr marL="344488" indent="-171450"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2pPr>
            <a:lvl3pPr marL="511175"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3pPr>
            <a:lvl4pPr marL="688975" indent="-169863"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914400" indent="-169863" algn="l" defTabSz="9144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smtClean="0">
                <a:ln>
                  <a:noFill/>
                </a:ln>
                <a:solidFill>
                  <a:schemeClr val="accent1"/>
                </a:solidFill>
                <a:effectLst/>
                <a:uLnTx/>
                <a:uFillTx/>
                <a:latin typeface="Arial" panose="020B0604020202020204"/>
                <a:ea typeface="+mn-ea"/>
                <a:cs typeface="+mn-cs"/>
              </a:rPr>
              <a:t>Property Teams Core KPI: R&amp;R</a:t>
            </a:r>
          </a:p>
          <a:p>
            <a:pPr marL="0" marR="0" lvl="0" indent="0" algn="l" defTabSz="914400" rtl="0" eaLnBrk="1" fontAlgn="auto" latinLnBrk="0" hangingPunct="1">
              <a:lnSpc>
                <a:spcPct val="100000"/>
              </a:lnSpc>
              <a:spcBef>
                <a:spcPts val="600"/>
              </a:spcBef>
              <a:spcAft>
                <a:spcPts val="0"/>
              </a:spcAft>
              <a:buClrTx/>
              <a:buSzTx/>
              <a:buNone/>
              <a:tabLst/>
              <a:defRPr/>
            </a:pPr>
            <a:r>
              <a:rPr kumimoji="0" lang="en-US" sz="1400" b="1" i="0" u="none" strike="noStrike" kern="1200" cap="none" spc="0" normalizeH="0" baseline="0" noProof="0" dirty="0" smtClean="0">
                <a:ln>
                  <a:noFill/>
                </a:ln>
                <a:solidFill>
                  <a:srgbClr val="848484"/>
                </a:solidFill>
                <a:effectLst/>
                <a:uLnTx/>
                <a:uFillTx/>
                <a:latin typeface="Arial" panose="020B0604020202020204"/>
                <a:ea typeface="+mn-ea"/>
                <a:cs typeface="+mn-cs"/>
              </a:rPr>
              <a:t>Reachable:  1997 Definition</a:t>
            </a:r>
          </a:p>
          <a:p>
            <a:pPr marL="282575" marR="0" lvl="1"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848484"/>
                </a:solidFill>
                <a:effectLst/>
                <a:uLnTx/>
                <a:uFillTx/>
                <a:latin typeface="Arial" panose="020B0604020202020204"/>
                <a:ea typeface="+mn-ea"/>
                <a:cs typeface="+mn-cs"/>
              </a:rPr>
              <a:t>How many consumers will be able to reach my hypermarket by car?</a:t>
            </a:r>
          </a:p>
          <a:p>
            <a:pPr marR="0" lvl="2"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smtClean="0">
                <a:ln>
                  <a:noFill/>
                </a:ln>
                <a:solidFill>
                  <a:srgbClr val="848484"/>
                </a:solidFill>
                <a:effectLst/>
                <a:uLnTx/>
                <a:uFillTx/>
                <a:latin typeface="Arial" panose="020B0604020202020204"/>
                <a:ea typeface="+mn-ea"/>
                <a:cs typeface="+mn-cs"/>
              </a:rPr>
              <a:t>Roads (Generally big motorway locations)</a:t>
            </a:r>
          </a:p>
          <a:p>
            <a:pPr marR="0" lvl="2"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smtClean="0">
                <a:ln>
                  <a:noFill/>
                </a:ln>
                <a:solidFill>
                  <a:srgbClr val="848484"/>
                </a:solidFill>
                <a:effectLst/>
                <a:uLnTx/>
                <a:uFillTx/>
                <a:latin typeface="Arial" panose="020B0604020202020204"/>
                <a:ea typeface="+mn-ea"/>
                <a:cs typeface="+mn-cs"/>
              </a:rPr>
              <a:t>Car ownership</a:t>
            </a:r>
          </a:p>
          <a:p>
            <a:pPr marR="0" lvl="2"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smtClean="0">
                <a:ln>
                  <a:noFill/>
                </a:ln>
                <a:solidFill>
                  <a:srgbClr val="848484"/>
                </a:solidFill>
                <a:effectLst/>
                <a:uLnTx/>
                <a:uFillTx/>
                <a:latin typeface="Arial" panose="020B0604020202020204"/>
                <a:ea typeface="+mn-ea"/>
                <a:cs typeface="+mn-cs"/>
              </a:rPr>
              <a:t>Population Density (General focus on cities &gt;50,000 population)</a:t>
            </a:r>
          </a:p>
          <a:p>
            <a:pPr marL="0" marR="0" lvl="0" indent="0" algn="l" defTabSz="914400" rtl="0" eaLnBrk="1" fontAlgn="auto" latinLnBrk="0" hangingPunct="1">
              <a:lnSpc>
                <a:spcPct val="100000"/>
              </a:lnSpc>
              <a:spcBef>
                <a:spcPts val="600"/>
              </a:spcBef>
              <a:spcAft>
                <a:spcPts val="0"/>
              </a:spcAft>
              <a:buClrTx/>
              <a:buSzTx/>
              <a:buNone/>
              <a:tabLst/>
              <a:defRPr/>
            </a:pPr>
            <a:r>
              <a:rPr kumimoji="0" lang="en-US" sz="1400" b="1" i="0" u="none" strike="noStrike" kern="1200" cap="none" spc="0" normalizeH="0" baseline="0" noProof="0" dirty="0" smtClean="0">
                <a:ln>
                  <a:noFill/>
                </a:ln>
                <a:solidFill>
                  <a:srgbClr val="848484"/>
                </a:solidFill>
                <a:effectLst/>
                <a:uLnTx/>
                <a:uFillTx/>
                <a:latin typeface="Arial" panose="020B0604020202020204"/>
                <a:ea typeface="+mn-ea"/>
                <a:cs typeface="+mn-cs"/>
              </a:rPr>
              <a:t>Relevant:  1997 Definition</a:t>
            </a:r>
          </a:p>
          <a:p>
            <a:pPr marL="282575" lvl="1">
              <a:buFont typeface="Arial" panose="020B0604020202020204" pitchFamily="34" charset="0"/>
              <a:buChar char="–"/>
            </a:pPr>
            <a:r>
              <a:rPr lang="en-US" dirty="0">
                <a:solidFill>
                  <a:srgbClr val="848484"/>
                </a:solidFill>
                <a:latin typeface="Arial" panose="020B0604020202020204"/>
              </a:rPr>
              <a:t>How many young families can afford to buy packaged goods on a weekly or monthly weekend stock-up pattern?</a:t>
            </a:r>
          </a:p>
          <a:p>
            <a:pPr lvl="2">
              <a:buFont typeface="Wingdings" panose="05000000000000000000" pitchFamily="2" charset="2"/>
              <a:buChar char="§"/>
            </a:pPr>
            <a:r>
              <a:rPr lang="en-US" dirty="0">
                <a:solidFill>
                  <a:srgbClr val="848484"/>
                </a:solidFill>
                <a:latin typeface="Arial" panose="020B0604020202020204"/>
              </a:rPr>
              <a:t>A2 B1 B2 C2 focus</a:t>
            </a:r>
          </a:p>
          <a:p>
            <a:pPr lvl="2">
              <a:buFont typeface="Wingdings" panose="05000000000000000000" pitchFamily="2" charset="2"/>
              <a:buChar char="§"/>
            </a:pPr>
            <a:r>
              <a:rPr lang="en-US" dirty="0">
                <a:solidFill>
                  <a:srgbClr val="848484"/>
                </a:solidFill>
                <a:latin typeface="Arial" panose="020B0604020202020204"/>
              </a:rPr>
              <a:t>Household Size of 4+ focus</a:t>
            </a:r>
          </a:p>
          <a:p>
            <a:pPr lvl="2">
              <a:buFont typeface="Wingdings" panose="05000000000000000000" pitchFamily="2" charset="2"/>
              <a:buChar char="§"/>
            </a:pPr>
            <a:endParaRPr lang="en-US" dirty="0">
              <a:solidFill>
                <a:srgbClr val="848484"/>
              </a:solidFill>
              <a:latin typeface="Arial" panose="020B0604020202020204"/>
            </a:endParaRPr>
          </a:p>
        </p:txBody>
      </p:sp>
    </p:spTree>
    <p:extLst>
      <p:ext uri="{BB962C8B-B14F-4D97-AF65-F5344CB8AC3E}">
        <p14:creationId xmlns:p14="http://schemas.microsoft.com/office/powerpoint/2010/main" val="12353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additive="base">
                                        <p:cTn id="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 calcmode="lin" valueType="num">
                                      <p:cBhvr additive="base">
                                        <p:cTn id="2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xEl>
                                              <p:pRg st="6" end="6"/>
                                            </p:txEl>
                                          </p:spTgt>
                                        </p:tgtEl>
                                        <p:attrNameLst>
                                          <p:attrName>style.visibility</p:attrName>
                                        </p:attrNameLst>
                                      </p:cBhvr>
                                      <p:to>
                                        <p:strVal val="visible"/>
                                      </p:to>
                                    </p:set>
                                    <p:anim calcmode="lin" valueType="num">
                                      <p:cBhvr additive="base">
                                        <p:cTn id="4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 calcmode="lin" valueType="num">
                                      <p:cBhvr additive="base">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xEl>
                                              <p:pRg st="8" end="8"/>
                                            </p:txEl>
                                          </p:spTgt>
                                        </p:tgtEl>
                                        <p:attrNameLst>
                                          <p:attrName>style.visibility</p:attrName>
                                        </p:attrNameLst>
                                      </p:cBhvr>
                                      <p:to>
                                        <p:strVal val="visible"/>
                                      </p:to>
                                    </p:set>
                                    <p:anim calcmode="lin" valueType="num">
                                      <p:cBhvr additive="base">
                                        <p:cTn id="5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
                                            <p:txEl>
                                              <p:pRg st="9" end="9"/>
                                            </p:txEl>
                                          </p:spTgt>
                                        </p:tgtEl>
                                        <p:attrNameLst>
                                          <p:attrName>style.visibility</p:attrName>
                                        </p:attrNameLst>
                                      </p:cBhvr>
                                      <p:to>
                                        <p:strVal val="visible"/>
                                      </p:to>
                                    </p:set>
                                    <p:anim calcmode="lin" valueType="num">
                                      <p:cBhvr additive="base">
                                        <p:cTn id="57"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Channel Dynamics in Europe</a:t>
            </a:r>
            <a:endParaRPr lang="en-US" dirty="0"/>
          </a:p>
        </p:txBody>
      </p:sp>
      <p:sp>
        <p:nvSpPr>
          <p:cNvPr id="4" name="Text Placeholder 3"/>
          <p:cNvSpPr>
            <a:spLocks noGrp="1"/>
          </p:cNvSpPr>
          <p:nvPr>
            <p:ph type="body" sz="quarter" idx="16"/>
          </p:nvPr>
        </p:nvSpPr>
        <p:spPr/>
        <p:txBody>
          <a:bodyPr/>
          <a:lstStyle/>
          <a:p>
            <a:r>
              <a:rPr lang="en-US" dirty="0" smtClean="0"/>
              <a:t>Core Hyper-Supers see Limited Growth in WE, Alternative Channels Gaining Share, All Channels Grow in CEE</a:t>
            </a:r>
            <a:endParaRPr lang="en-US" dirty="0"/>
          </a:p>
        </p:txBody>
      </p:sp>
      <p:sp>
        <p:nvSpPr>
          <p:cNvPr id="9" name="Text Placeholder 8"/>
          <p:cNvSpPr>
            <a:spLocks noGrp="1"/>
          </p:cNvSpPr>
          <p:nvPr>
            <p:ph type="body" sz="quarter" idx="15"/>
          </p:nvPr>
        </p:nvSpPr>
        <p:spPr/>
        <p:txBody>
          <a:bodyPr/>
          <a:lstStyle/>
          <a:p>
            <a:r>
              <a:rPr lang="en-US" dirty="0" smtClean="0"/>
              <a:t>Source: Kantar Retail 2017 – based on chain </a:t>
            </a:r>
            <a:r>
              <a:rPr lang="en-US" dirty="0" err="1" smtClean="0"/>
              <a:t>retial</a:t>
            </a:r>
            <a:r>
              <a:rPr lang="en-US" dirty="0" smtClean="0"/>
              <a:t> coverage of all categories including non-food; </a:t>
            </a:r>
            <a:r>
              <a:rPr lang="en-US" dirty="0" err="1" smtClean="0"/>
              <a:t>Kaulfand</a:t>
            </a:r>
            <a:r>
              <a:rPr lang="en-US" dirty="0" smtClean="0"/>
              <a:t> , Mercadona, and </a:t>
            </a:r>
            <a:r>
              <a:rPr lang="en-US" dirty="0" err="1" smtClean="0"/>
              <a:t>Colruyt</a:t>
            </a:r>
            <a:r>
              <a:rPr lang="en-US" dirty="0" smtClean="0"/>
              <a:t> placed as discounter</a:t>
            </a:r>
            <a:endParaRPr lang="en-GB" dirty="0"/>
          </a:p>
          <a:p>
            <a:endParaRPr lang="en-US" dirty="0"/>
          </a:p>
          <a:p>
            <a:endParaRPr lang="en-US" dirty="0"/>
          </a:p>
        </p:txBody>
      </p:sp>
      <p:sp>
        <p:nvSpPr>
          <p:cNvPr id="6" name="Slide Number Placeholder 5"/>
          <p:cNvSpPr>
            <a:spLocks noGrp="1"/>
          </p:cNvSpPr>
          <p:nvPr>
            <p:ph type="sldNum" sz="quarter" idx="4"/>
          </p:nvPr>
        </p:nvSpPr>
        <p:spPr/>
        <p:txBody>
          <a:bodyPr/>
          <a:lstStyle/>
          <a:p>
            <a:fld id="{4034BEE3-566C-4068-A777-C3A4762E861B}" type="slidenum">
              <a:rPr lang="en-GB" smtClean="0">
                <a:solidFill>
                  <a:srgbClr val="717171"/>
                </a:solidFill>
              </a:rPr>
              <a:pPr/>
              <a:t>40</a:t>
            </a:fld>
            <a:endParaRPr lang="en-GB" dirty="0">
              <a:solidFill>
                <a:srgbClr val="717171"/>
              </a:solidFill>
            </a:endParaRPr>
          </a:p>
        </p:txBody>
      </p:sp>
      <p:graphicFrame>
        <p:nvGraphicFramePr>
          <p:cNvPr id="11" name="Content Placeholder 10"/>
          <p:cNvGraphicFramePr>
            <a:graphicFrameLocks noGrp="1"/>
          </p:cNvGraphicFramePr>
          <p:nvPr>
            <p:ph idx="1"/>
            <p:extLst/>
          </p:nvPr>
        </p:nvGraphicFramePr>
        <p:xfrm>
          <a:off x="360363" y="1708150"/>
          <a:ext cx="5626100" cy="40036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p:cNvGraphicFramePr>
            <a:graphicFrameLocks noGrp="1"/>
          </p:cNvGraphicFramePr>
          <p:nvPr>
            <p:ph sz="quarter" idx="14"/>
            <p:extLst/>
          </p:nvPr>
        </p:nvGraphicFramePr>
        <p:xfrm>
          <a:off x="6191250" y="1708150"/>
          <a:ext cx="5629275" cy="4003675"/>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7160455" y="3681043"/>
            <a:ext cx="2921389" cy="708077"/>
            <a:chOff x="7160455" y="3681043"/>
            <a:chExt cx="2921389" cy="708077"/>
          </a:xfrm>
        </p:grpSpPr>
        <p:sp>
          <p:nvSpPr>
            <p:cNvPr id="8" name="Right Arrow 7"/>
            <p:cNvSpPr/>
            <p:nvPr/>
          </p:nvSpPr>
          <p:spPr>
            <a:xfrm>
              <a:off x="7160455" y="4192172"/>
              <a:ext cx="281354" cy="196948"/>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p>
          </p:txBody>
        </p:sp>
        <p:sp>
          <p:nvSpPr>
            <p:cNvPr id="13" name="Right Arrow 12"/>
            <p:cNvSpPr/>
            <p:nvPr/>
          </p:nvSpPr>
          <p:spPr>
            <a:xfrm>
              <a:off x="8480473" y="3950675"/>
              <a:ext cx="281354" cy="196948"/>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p>
          </p:txBody>
        </p:sp>
        <p:sp>
          <p:nvSpPr>
            <p:cNvPr id="14" name="Right Arrow 13"/>
            <p:cNvSpPr/>
            <p:nvPr/>
          </p:nvSpPr>
          <p:spPr>
            <a:xfrm>
              <a:off x="9800490" y="3681043"/>
              <a:ext cx="281354" cy="196948"/>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smtClean="0"/>
            </a:p>
          </p:txBody>
        </p:sp>
      </p:grpSp>
    </p:spTree>
    <p:extLst>
      <p:ext uri="{BB962C8B-B14F-4D97-AF65-F5344CB8AC3E}">
        <p14:creationId xmlns:p14="http://schemas.microsoft.com/office/powerpoint/2010/main" val="11542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http://www.itesco.cz/Components/homepage/carousel/item-3/Contents/1/leftImage.jpg?mkt=1377714227"/>
          <p:cNvPicPr>
            <a:picLocks noChangeAspect="1" noChangeArrowheads="1"/>
          </p:cNvPicPr>
          <p:nvPr/>
        </p:nvPicPr>
        <p:blipFill>
          <a:blip r:embed="rId2" cstate="email"/>
          <a:srcRect/>
          <a:stretch>
            <a:fillRect/>
          </a:stretch>
        </p:blipFill>
        <p:spPr bwMode="auto">
          <a:xfrm>
            <a:off x="8858250" y="498748"/>
            <a:ext cx="1809750" cy="1562100"/>
          </a:xfrm>
          <a:prstGeom prst="rect">
            <a:avLst/>
          </a:prstGeom>
          <a:noFill/>
        </p:spPr>
      </p:pic>
      <p:sp>
        <p:nvSpPr>
          <p:cNvPr id="6" name="Slide Number Placeholder 5"/>
          <p:cNvSpPr>
            <a:spLocks noGrp="1"/>
          </p:cNvSpPr>
          <p:nvPr>
            <p:ph type="sldNum" sz="quarter" idx="11"/>
          </p:nvPr>
        </p:nvSpPr>
        <p:spPr/>
        <p:txBody>
          <a:bodyPr/>
          <a:lstStyle/>
          <a:p>
            <a:pPr>
              <a:defRPr/>
            </a:pPr>
            <a:r>
              <a:rPr lang="en-US" smtClean="0"/>
              <a:t> </a:t>
            </a:r>
            <a:fld id="{8B5100AF-2744-4E64-9D13-C08B91DA2C07}" type="slidenum">
              <a:rPr lang="en-US" smtClean="0"/>
              <a:pPr>
                <a:defRPr/>
              </a:pPr>
              <a:t>41</a:t>
            </a:fld>
            <a:endParaRPr lang="en-US"/>
          </a:p>
        </p:txBody>
      </p:sp>
      <p:sp>
        <p:nvSpPr>
          <p:cNvPr id="9" name="Text Placeholder 8"/>
          <p:cNvSpPr>
            <a:spLocks noGrp="1"/>
          </p:cNvSpPr>
          <p:nvPr>
            <p:ph type="body" sz="quarter" idx="13"/>
          </p:nvPr>
        </p:nvSpPr>
        <p:spPr/>
        <p:txBody>
          <a:bodyPr/>
          <a:lstStyle/>
          <a:p>
            <a:r>
              <a:rPr lang="en-US" dirty="0" err="1" smtClean="0"/>
              <a:t>Kaufland</a:t>
            </a:r>
            <a:r>
              <a:rPr lang="en-US" dirty="0" smtClean="0"/>
              <a:t> + Discounters Creating Headaches as they move to Fresh &amp; Local</a:t>
            </a:r>
            <a:endParaRPr lang="en-US" dirty="0"/>
          </a:p>
        </p:txBody>
      </p:sp>
      <p:sp>
        <p:nvSpPr>
          <p:cNvPr id="2" name="Title 1"/>
          <p:cNvSpPr>
            <a:spLocks noGrp="1"/>
          </p:cNvSpPr>
          <p:nvPr>
            <p:ph type="title"/>
          </p:nvPr>
        </p:nvSpPr>
        <p:spPr/>
        <p:txBody>
          <a:bodyPr/>
          <a:lstStyle/>
          <a:p>
            <a:r>
              <a:rPr lang="en-US" dirty="0" smtClean="0"/>
              <a:t>Full Service Grocers on Defensive</a:t>
            </a:r>
            <a:endParaRPr lang="en-US" dirty="0"/>
          </a:p>
        </p:txBody>
      </p:sp>
      <p:pic>
        <p:nvPicPr>
          <p:cNvPr id="11" name="Content Placeholder 10" descr="kaufland_cz_logo.jpg"/>
          <p:cNvPicPr>
            <a:picLocks noGrp="1" noChangeAspect="1"/>
          </p:cNvPicPr>
          <p:nvPr>
            <p:ph sz="quarter" idx="14"/>
          </p:nvPr>
        </p:nvPicPr>
        <p:blipFill>
          <a:blip r:embed="rId3" cstate="email"/>
          <a:stretch>
            <a:fillRect/>
          </a:stretch>
        </p:blipFill>
        <p:spPr>
          <a:xfrm>
            <a:off x="3089309" y="2380692"/>
            <a:ext cx="1016002" cy="1244237"/>
          </a:xfrm>
        </p:spPr>
      </p:pic>
      <p:sp>
        <p:nvSpPr>
          <p:cNvPr id="3" name="Text Placeholder 2"/>
          <p:cNvSpPr>
            <a:spLocks noGrp="1"/>
          </p:cNvSpPr>
          <p:nvPr>
            <p:ph type="body" sz="quarter" idx="15"/>
          </p:nvPr>
        </p:nvSpPr>
        <p:spPr/>
        <p:txBody>
          <a:bodyPr/>
          <a:lstStyle/>
          <a:p>
            <a:endParaRPr lang="en-US"/>
          </a:p>
        </p:txBody>
      </p:sp>
      <p:pic>
        <p:nvPicPr>
          <p:cNvPr id="129026" name="Picture 2"/>
          <p:cNvPicPr>
            <a:picLocks noChangeAspect="1" noChangeArrowheads="1"/>
          </p:cNvPicPr>
          <p:nvPr/>
        </p:nvPicPr>
        <p:blipFill>
          <a:blip r:embed="rId4" cstate="email"/>
          <a:srcRect/>
          <a:stretch>
            <a:fillRect/>
          </a:stretch>
        </p:blipFill>
        <p:spPr bwMode="auto">
          <a:xfrm>
            <a:off x="4223792" y="2806182"/>
            <a:ext cx="2326382" cy="3359122"/>
          </a:xfrm>
          <a:prstGeom prst="rect">
            <a:avLst/>
          </a:prstGeom>
          <a:noFill/>
          <a:ln w="9525">
            <a:noFill/>
            <a:miter lim="800000"/>
            <a:headEnd/>
            <a:tailEnd/>
          </a:ln>
        </p:spPr>
      </p:pic>
      <p:graphicFrame>
        <p:nvGraphicFramePr>
          <p:cNvPr id="17" name="Diagram 16"/>
          <p:cNvGraphicFramePr/>
          <p:nvPr>
            <p:extLst>
              <p:ext uri="{D42A27DB-BD31-4B8C-83A1-F6EECF244321}">
                <p14:modId xmlns:p14="http://schemas.microsoft.com/office/powerpoint/2010/main" val="3777717591"/>
              </p:ext>
            </p:extLst>
          </p:nvPr>
        </p:nvGraphicFramePr>
        <p:xfrm>
          <a:off x="6960096" y="1397000"/>
          <a:ext cx="3024336" cy="4696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Right Arrow 17"/>
          <p:cNvSpPr/>
          <p:nvPr/>
        </p:nvSpPr>
        <p:spPr>
          <a:xfrm>
            <a:off x="4583832" y="1916832"/>
            <a:ext cx="2160240" cy="720080"/>
          </a:xfrm>
          <a:prstGeom prst="rightArrow">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IMPACT</a:t>
            </a:r>
          </a:p>
        </p:txBody>
      </p:sp>
      <p:pic>
        <p:nvPicPr>
          <p:cNvPr id="129030" name="Picture 6" descr="Spar"/>
          <p:cNvPicPr>
            <a:picLocks noChangeAspect="1" noChangeArrowheads="1"/>
          </p:cNvPicPr>
          <p:nvPr/>
        </p:nvPicPr>
        <p:blipFill>
          <a:blip r:embed="rId10" cstate="email"/>
          <a:srcRect/>
          <a:stretch>
            <a:fillRect/>
          </a:stretch>
        </p:blipFill>
        <p:spPr bwMode="auto">
          <a:xfrm>
            <a:off x="8688288" y="5229201"/>
            <a:ext cx="1835696" cy="1026541"/>
          </a:xfrm>
          <a:prstGeom prst="rect">
            <a:avLst/>
          </a:prstGeom>
          <a:noFill/>
        </p:spPr>
      </p:pic>
      <p:pic>
        <p:nvPicPr>
          <p:cNvPr id="129032" name="Picture 8" descr="Albert"/>
          <p:cNvPicPr>
            <a:picLocks noChangeAspect="1" noChangeArrowheads="1"/>
          </p:cNvPicPr>
          <p:nvPr/>
        </p:nvPicPr>
        <p:blipFill>
          <a:blip r:embed="rId11" cstate="email"/>
          <a:srcRect/>
          <a:stretch>
            <a:fillRect/>
          </a:stretch>
        </p:blipFill>
        <p:spPr bwMode="auto">
          <a:xfrm>
            <a:off x="9336360" y="3356993"/>
            <a:ext cx="1152128" cy="535873"/>
          </a:xfrm>
          <a:prstGeom prst="rect">
            <a:avLst/>
          </a:prstGeom>
          <a:noFill/>
          <a:ln>
            <a:solidFill>
              <a:schemeClr val="bg1">
                <a:lumMod val="85000"/>
              </a:schemeClr>
            </a:solidFill>
          </a:ln>
        </p:spPr>
      </p:pic>
      <p:pic>
        <p:nvPicPr>
          <p:cNvPr id="4" name="Picture 3"/>
          <p:cNvPicPr>
            <a:picLocks noChangeAspect="1"/>
          </p:cNvPicPr>
          <p:nvPr/>
        </p:nvPicPr>
        <p:blipFill>
          <a:blip r:embed="rId12"/>
          <a:stretch>
            <a:fillRect/>
          </a:stretch>
        </p:blipFill>
        <p:spPr>
          <a:xfrm>
            <a:off x="1058950" y="2356079"/>
            <a:ext cx="1931438" cy="3433030"/>
          </a:xfrm>
          <a:prstGeom prst="rect">
            <a:avLst/>
          </a:prstGeom>
        </p:spPr>
      </p:pic>
      <p:pic>
        <p:nvPicPr>
          <p:cNvPr id="14" name="Content Placeholder 13" descr="penny czech karta.png"/>
          <p:cNvPicPr>
            <a:picLocks noGrp="1" noChangeAspect="1"/>
          </p:cNvPicPr>
          <p:nvPr>
            <p:ph sz="half" idx="4294967295"/>
          </p:nvPr>
        </p:nvPicPr>
        <p:blipFill>
          <a:blip r:embed="rId13" cstate="email"/>
          <a:stretch>
            <a:fillRect/>
          </a:stretch>
        </p:blipFill>
        <p:spPr>
          <a:xfrm>
            <a:off x="2085678" y="5091020"/>
            <a:ext cx="2207318" cy="951167"/>
          </a:xfrm>
        </p:spPr>
      </p:pic>
    </p:spTree>
    <p:extLst>
      <p:ext uri="{BB962C8B-B14F-4D97-AF65-F5344CB8AC3E}">
        <p14:creationId xmlns:p14="http://schemas.microsoft.com/office/powerpoint/2010/main" val="28029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Frequency the Key</a:t>
            </a:r>
            <a:endParaRPr lang="en-US" dirty="0"/>
          </a:p>
        </p:txBody>
      </p:sp>
      <p:sp>
        <p:nvSpPr>
          <p:cNvPr id="10" name="Text Placeholder 9"/>
          <p:cNvSpPr>
            <a:spLocks noGrp="1"/>
          </p:cNvSpPr>
          <p:nvPr>
            <p:ph type="body" sz="quarter" idx="13"/>
          </p:nvPr>
        </p:nvSpPr>
        <p:spPr/>
        <p:txBody>
          <a:bodyPr/>
          <a:lstStyle/>
          <a:p>
            <a:r>
              <a:rPr lang="en-US" dirty="0" smtClean="0"/>
              <a:t>Price pressure to drive trips</a:t>
            </a:r>
            <a:endParaRPr lang="en-US" dirty="0"/>
          </a:p>
        </p:txBody>
      </p:sp>
      <p:pic>
        <p:nvPicPr>
          <p:cNvPr id="16" name="Content Placeholder 15"/>
          <p:cNvPicPr>
            <a:picLocks noGrp="1" noChangeAspect="1"/>
          </p:cNvPicPr>
          <p:nvPr>
            <p:ph sz="half" idx="1"/>
          </p:nvPr>
        </p:nvPicPr>
        <p:blipFill>
          <a:blip r:embed="rId2"/>
          <a:stretch>
            <a:fillRect/>
          </a:stretch>
        </p:blipFill>
        <p:spPr>
          <a:xfrm>
            <a:off x="381000" y="1972006"/>
            <a:ext cx="5600700" cy="3485487"/>
          </a:xfrm>
          <a:prstGeom prst="rect">
            <a:avLst/>
          </a:prstGeom>
        </p:spPr>
      </p:pic>
      <p:pic>
        <p:nvPicPr>
          <p:cNvPr id="17" name="Content Placeholder 16"/>
          <p:cNvPicPr>
            <a:picLocks noGrp="1" noChangeAspect="1"/>
          </p:cNvPicPr>
          <p:nvPr>
            <p:ph sz="half" idx="2"/>
          </p:nvPr>
        </p:nvPicPr>
        <p:blipFill>
          <a:blip r:embed="rId3"/>
          <a:stretch>
            <a:fillRect/>
          </a:stretch>
        </p:blipFill>
        <p:spPr>
          <a:xfrm>
            <a:off x="6210300" y="2501764"/>
            <a:ext cx="5600700" cy="2425971"/>
          </a:xfrm>
          <a:prstGeom prst="rect">
            <a:avLst/>
          </a:prstGeom>
        </p:spPr>
      </p:pic>
      <p:sp>
        <p:nvSpPr>
          <p:cNvPr id="11" name="Text Placeholder 10"/>
          <p:cNvSpPr>
            <a:spLocks noGrp="1"/>
          </p:cNvSpPr>
          <p:nvPr>
            <p:ph type="body" sz="quarter" idx="14"/>
          </p:nvPr>
        </p:nvSpPr>
        <p:spPr/>
        <p:txBody>
          <a:bodyPr/>
          <a:lstStyle/>
          <a:p>
            <a:endParaRPr lang="en-US"/>
          </a:p>
        </p:txBody>
      </p:sp>
      <p:sp>
        <p:nvSpPr>
          <p:cNvPr id="6" name="Slide Number Placeholder 5"/>
          <p:cNvSpPr>
            <a:spLocks noGrp="1"/>
          </p:cNvSpPr>
          <p:nvPr>
            <p:ph type="sldNum" sz="quarter" idx="12"/>
          </p:nvPr>
        </p:nvSpPr>
        <p:spPr/>
        <p:txBody>
          <a:bodyPr/>
          <a:lstStyle/>
          <a:p>
            <a:fld id="{4034BEE3-566C-4068-A777-C3A4762E861B}" type="slidenum">
              <a:rPr lang="en-GB" smtClean="0"/>
              <a:pPr/>
              <a:t>42</a:t>
            </a:fld>
            <a:endParaRPr lang="en-GB" dirty="0"/>
          </a:p>
        </p:txBody>
      </p:sp>
    </p:spTree>
    <p:extLst>
      <p:ext uri="{BB962C8B-B14F-4D97-AF65-F5344CB8AC3E}">
        <p14:creationId xmlns:p14="http://schemas.microsoft.com/office/powerpoint/2010/main" val="396507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spcBef>
                <a:spcPct val="20000"/>
              </a:spcBef>
              <a:buFont typeface="Arial"/>
              <a:buNone/>
            </a:pPr>
            <a:fld id="{D06453FD-EBAD-E243-B59F-73FA6678EEF9}" type="slidenum">
              <a:rPr lang="en-GB" smtClean="0"/>
              <a:pPr>
                <a:spcBef>
                  <a:spcPct val="20000"/>
                </a:spcBef>
                <a:buFont typeface="Arial"/>
                <a:buNone/>
              </a:pPr>
              <a:t>43</a:t>
            </a:fld>
            <a:endParaRPr lang="en-GB" dirty="0"/>
          </a:p>
        </p:txBody>
      </p:sp>
      <p:sp>
        <p:nvSpPr>
          <p:cNvPr id="2" name="Title 1"/>
          <p:cNvSpPr>
            <a:spLocks noGrp="1"/>
          </p:cNvSpPr>
          <p:nvPr>
            <p:ph type="title"/>
          </p:nvPr>
        </p:nvSpPr>
        <p:spPr/>
        <p:txBody>
          <a:bodyPr/>
          <a:lstStyle/>
          <a:p>
            <a:r>
              <a:rPr lang="en-US" sz="2933" dirty="0"/>
              <a:t>The Battle for Local</a:t>
            </a:r>
          </a:p>
        </p:txBody>
      </p:sp>
      <p:sp>
        <p:nvSpPr>
          <p:cNvPr id="17" name="Picture Placeholder 16"/>
          <p:cNvSpPr>
            <a:spLocks noGrp="1"/>
          </p:cNvSpPr>
          <p:nvPr>
            <p:ph type="pic" sz="quarter" idx="14"/>
          </p:nvPr>
        </p:nvSpPr>
        <p:spPr/>
      </p:sp>
      <p:sp>
        <p:nvSpPr>
          <p:cNvPr id="5" name="Text Placeholder 4"/>
          <p:cNvSpPr>
            <a:spLocks noGrp="1"/>
          </p:cNvSpPr>
          <p:nvPr>
            <p:ph type="body" sz="quarter" idx="15"/>
          </p:nvPr>
        </p:nvSpPr>
        <p:spPr/>
        <p:txBody>
          <a:bodyPr/>
          <a:lstStyle/>
          <a:p>
            <a:r>
              <a:rPr lang="en-US" dirty="0" smtClean="0"/>
              <a:t>Source: Kantar Retail, Store Visits, Czech Republic, June 2016</a:t>
            </a:r>
            <a:endParaRPr lang="en-US" dirty="0"/>
          </a:p>
        </p:txBody>
      </p:sp>
      <p:sp>
        <p:nvSpPr>
          <p:cNvPr id="19" name="Text Placeholder 5"/>
          <p:cNvSpPr txBox="1">
            <a:spLocks/>
          </p:cNvSpPr>
          <p:nvPr/>
        </p:nvSpPr>
        <p:spPr>
          <a:xfrm>
            <a:off x="524935" y="1241426"/>
            <a:ext cx="3552855" cy="481013"/>
          </a:xfrm>
          <a:prstGeom prst="rect">
            <a:avLst/>
          </a:prstGeom>
          <a:solidFill>
            <a:schemeClr val="bg2">
              <a:lumMod val="25000"/>
            </a:schemeClr>
          </a:solidFill>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dirty="0" smtClean="0">
                <a:solidFill>
                  <a:schemeClr val="bg1"/>
                </a:solidFill>
              </a:rPr>
              <a:t>Exposed</a:t>
            </a:r>
            <a:endParaRPr lang="en-US" sz="1867" dirty="0">
              <a:solidFill>
                <a:schemeClr val="bg1"/>
              </a:solidFill>
            </a:endParaRPr>
          </a:p>
        </p:txBody>
      </p:sp>
      <p:sp>
        <p:nvSpPr>
          <p:cNvPr id="20" name="Text Placeholder 9"/>
          <p:cNvSpPr txBox="1">
            <a:spLocks/>
          </p:cNvSpPr>
          <p:nvPr/>
        </p:nvSpPr>
        <p:spPr>
          <a:xfrm>
            <a:off x="4315926" y="1241426"/>
            <a:ext cx="3552855" cy="481013"/>
          </a:xfrm>
          <a:prstGeom prst="rect">
            <a:avLst/>
          </a:prstGeom>
          <a:solidFill>
            <a:schemeClr val="bg2">
              <a:lumMod val="25000"/>
            </a:schemeClr>
          </a:solidFill>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dirty="0" smtClean="0">
                <a:solidFill>
                  <a:schemeClr val="bg1"/>
                </a:solidFill>
              </a:rPr>
              <a:t>Less Exposed</a:t>
            </a:r>
            <a:endParaRPr lang="en-US" sz="1867" dirty="0">
              <a:solidFill>
                <a:schemeClr val="bg1"/>
              </a:solidFill>
            </a:endParaRPr>
          </a:p>
        </p:txBody>
      </p:sp>
      <p:sp>
        <p:nvSpPr>
          <p:cNvPr id="21" name="Text Placeholder 6"/>
          <p:cNvSpPr txBox="1">
            <a:spLocks/>
          </p:cNvSpPr>
          <p:nvPr/>
        </p:nvSpPr>
        <p:spPr>
          <a:xfrm>
            <a:off x="8114214" y="1241426"/>
            <a:ext cx="3552855" cy="481013"/>
          </a:xfrm>
          <a:prstGeom prst="rect">
            <a:avLst/>
          </a:prstGeom>
          <a:solidFill>
            <a:schemeClr val="bg2">
              <a:lumMod val="25000"/>
            </a:schemeClr>
          </a:solidFill>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67">
                <a:solidFill>
                  <a:schemeClr val="bg1"/>
                </a:solidFill>
              </a:rPr>
              <a:t>Champion</a:t>
            </a:r>
            <a:endParaRPr lang="en-US" sz="1867" dirty="0">
              <a:solidFill>
                <a:schemeClr val="bg1"/>
              </a:solidFill>
            </a:endParaRPr>
          </a:p>
        </p:txBody>
      </p:sp>
      <p:pic>
        <p:nvPicPr>
          <p:cNvPr id="22" name="Content Placeholder 13"/>
          <p:cNvPicPr>
            <a:picLocks noGrp="1" noChangeAspect="1"/>
          </p:cNvPicPr>
          <p:nvPr>
            <p:ph sz="quarter" idx="4294967295"/>
          </p:nvPr>
        </p:nvPicPr>
        <p:blipFill>
          <a:blip r:embed="rId2" cstate="print">
            <a:extLst>
              <a:ext uri="{28A0092B-C50C-407E-A947-70E740481C1C}">
                <a14:useLocalDpi xmlns:a14="http://schemas.microsoft.com/office/drawing/2010/main"/>
              </a:ext>
            </a:extLst>
          </a:blip>
          <a:stretch>
            <a:fillRect/>
          </a:stretch>
        </p:blipFill>
        <p:spPr>
          <a:xfrm>
            <a:off x="866777" y="1815243"/>
            <a:ext cx="2857500" cy="3810000"/>
          </a:xfrm>
          <a:prstGeom prst="rect">
            <a:avLst/>
          </a:prstGeom>
          <a:effectLst>
            <a:outerShdw blurRad="50800" dist="38100" dir="2700000" algn="tl" rotWithShape="0">
              <a:prstClr val="black">
                <a:alpha val="40000"/>
              </a:prstClr>
            </a:outerShdw>
          </a:effectLst>
        </p:spPr>
      </p:pic>
      <p:pic>
        <p:nvPicPr>
          <p:cNvPr id="23" name="Content Placeholder 14"/>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4656669" y="1815243"/>
            <a:ext cx="2857500" cy="3810000"/>
          </a:xfrm>
          <a:prstGeom prst="rect">
            <a:avLst/>
          </a:prstGeom>
          <a:effectLst>
            <a:outerShdw blurRad="50800" dist="38100" dir="2700000" algn="tl" rotWithShape="0">
              <a:prstClr val="black">
                <a:alpha val="40000"/>
              </a:prstClr>
            </a:outerShdw>
          </a:effectLst>
        </p:spPr>
      </p:pic>
      <p:pic>
        <p:nvPicPr>
          <p:cNvPr id="24" name="Content Placeholder 15"/>
          <p:cNvPicPr>
            <a:picLocks noGrp="1" noChangeAspect="1"/>
          </p:cNvPicPr>
          <p:nvPr>
            <p:ph sz="quarter" idx="4294967295"/>
          </p:nvPr>
        </p:nvPicPr>
        <p:blipFill>
          <a:blip r:embed="rId4" cstate="print">
            <a:extLst>
              <a:ext uri="{28A0092B-C50C-407E-A947-70E740481C1C}">
                <a14:useLocalDpi xmlns:a14="http://schemas.microsoft.com/office/drawing/2010/main"/>
              </a:ext>
            </a:extLst>
          </a:blip>
          <a:stretch>
            <a:fillRect/>
          </a:stretch>
        </p:blipFill>
        <p:spPr>
          <a:xfrm>
            <a:off x="8446559" y="1815243"/>
            <a:ext cx="2857500" cy="38100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stretch>
            <a:fillRect/>
          </a:stretch>
        </p:blipFill>
        <p:spPr>
          <a:xfrm>
            <a:off x="866777" y="1815243"/>
            <a:ext cx="2857500" cy="3894318"/>
          </a:xfrm>
          <a:prstGeom prst="rect">
            <a:avLst/>
          </a:prstGeom>
        </p:spPr>
      </p:pic>
      <p:pic>
        <p:nvPicPr>
          <p:cNvPr id="6" name="Picture 5"/>
          <p:cNvPicPr>
            <a:picLocks noChangeAspect="1"/>
          </p:cNvPicPr>
          <p:nvPr/>
        </p:nvPicPr>
        <p:blipFill rotWithShape="1">
          <a:blip r:embed="rId6"/>
          <a:srcRect t="24830"/>
          <a:stretch/>
        </p:blipFill>
        <p:spPr>
          <a:xfrm>
            <a:off x="4658856" y="1828804"/>
            <a:ext cx="2855313" cy="3815011"/>
          </a:xfrm>
          <a:prstGeom prst="rect">
            <a:avLst/>
          </a:prstGeom>
        </p:spPr>
      </p:pic>
      <p:pic>
        <p:nvPicPr>
          <p:cNvPr id="7" name="Picture 6"/>
          <p:cNvPicPr>
            <a:picLocks noChangeAspect="1"/>
          </p:cNvPicPr>
          <p:nvPr/>
        </p:nvPicPr>
        <p:blipFill rotWithShape="1">
          <a:blip r:embed="rId7"/>
          <a:srcRect b="14714"/>
          <a:stretch/>
        </p:blipFill>
        <p:spPr>
          <a:xfrm>
            <a:off x="8446559" y="1828069"/>
            <a:ext cx="2934241" cy="3875910"/>
          </a:xfrm>
          <a:prstGeom prst="rect">
            <a:avLst/>
          </a:prstGeom>
        </p:spPr>
      </p:pic>
    </p:spTree>
    <p:extLst>
      <p:ext uri="{BB962C8B-B14F-4D97-AF65-F5344CB8AC3E}">
        <p14:creationId xmlns:p14="http://schemas.microsoft.com/office/powerpoint/2010/main" val="36287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9188" y="2637284"/>
            <a:ext cx="4087812" cy="2299394"/>
          </a:xfrm>
        </p:spPr>
      </p:pic>
      <p:sp>
        <p:nvSpPr>
          <p:cNvPr id="4" name="Title 3"/>
          <p:cNvSpPr>
            <a:spLocks noGrp="1"/>
          </p:cNvSpPr>
          <p:nvPr>
            <p:ph type="title"/>
          </p:nvPr>
        </p:nvSpPr>
        <p:spPr/>
        <p:txBody>
          <a:bodyPr/>
          <a:lstStyle/>
          <a:p>
            <a:r>
              <a:rPr lang="en-US" dirty="0" smtClean="0"/>
              <a:t>On-the-Go Requires Adjustments</a:t>
            </a:r>
            <a:endParaRPr lang="en-US" dirty="0"/>
          </a:p>
        </p:txBody>
      </p:sp>
      <p:sp>
        <p:nvSpPr>
          <p:cNvPr id="5" name="Text Placeholder 4"/>
          <p:cNvSpPr>
            <a:spLocks noGrp="1"/>
          </p:cNvSpPr>
          <p:nvPr>
            <p:ph type="body" sz="quarter" idx="15"/>
          </p:nvPr>
        </p:nvSpPr>
        <p:spPr/>
        <p:txBody>
          <a:bodyPr/>
          <a:lstStyle/>
          <a:p>
            <a:endParaRPr lang="en-US"/>
          </a:p>
        </p:txBody>
      </p:sp>
      <p:sp>
        <p:nvSpPr>
          <p:cNvPr id="6" name="Slide Number Placeholder 5"/>
          <p:cNvSpPr>
            <a:spLocks noGrp="1"/>
          </p:cNvSpPr>
          <p:nvPr>
            <p:ph type="sldNum" sz="quarter" idx="16"/>
          </p:nvPr>
        </p:nvSpPr>
        <p:spPr/>
        <p:txBody>
          <a:bodyPr/>
          <a:lstStyle/>
          <a:p>
            <a:pPr>
              <a:defRPr/>
            </a:pPr>
            <a:r>
              <a:rPr lang="en-US" smtClean="0"/>
              <a:t> </a:t>
            </a:r>
            <a:fld id="{402F52C6-DFCB-4A3B-8316-CCF3CC17FBF4}" type="slidenum">
              <a:rPr lang="en-US" smtClean="0"/>
              <a:pPr>
                <a:defRPr/>
              </a:pPr>
              <a:t>44</a:t>
            </a:fld>
            <a:endParaRPr lang="en-US"/>
          </a:p>
        </p:txBody>
      </p:sp>
      <p:sp>
        <p:nvSpPr>
          <p:cNvPr id="7" name="Text Placeholder 6"/>
          <p:cNvSpPr>
            <a:spLocks noGrp="1"/>
          </p:cNvSpPr>
          <p:nvPr>
            <p:ph type="body" sz="quarter" idx="14"/>
          </p:nvPr>
        </p:nvSpPr>
        <p:spPr/>
        <p:txBody>
          <a:bodyPr/>
          <a:lstStyle/>
          <a:p>
            <a:r>
              <a:rPr lang="en-US" dirty="0" smtClean="0"/>
              <a:t>Speed to Consumer Matters Most</a:t>
            </a:r>
            <a:endParaRPr lang="en-US" dirty="0"/>
          </a:p>
        </p:txBody>
      </p:sp>
      <p:pic>
        <p:nvPicPr>
          <p:cNvPr id="8" name="Picture 2" descr="C:\Documents and Settings\gaulr\My Documents\Intelli-studio\Samsung Camera\2013-07-31\SAM_0548.JPG"/>
          <p:cNvPicPr>
            <a:picLocks noGrp="1" noChangeAspect="1" noChangeArrowheads="1"/>
          </p:cNvPicPr>
          <p:nvPr>
            <p:ph sz="half" idx="1"/>
          </p:nvPr>
        </p:nvPicPr>
        <p:blipFill>
          <a:blip r:embed="rId3" cstate="email"/>
          <a:srcRect/>
          <a:stretch>
            <a:fillRect/>
          </a:stretch>
        </p:blipFill>
        <p:spPr bwMode="auto">
          <a:xfrm>
            <a:off x="2143920" y="2434431"/>
            <a:ext cx="3609975" cy="2705100"/>
          </a:xfrm>
          <a:prstGeom prst="rect">
            <a:avLst/>
          </a:prstGeom>
          <a:noFill/>
          <a:ln w="9525">
            <a:noFill/>
            <a:miter lim="800000"/>
            <a:headEnd/>
            <a:tailEnd/>
          </a:ln>
        </p:spPr>
      </p:pic>
      <p:cxnSp>
        <p:nvCxnSpPr>
          <p:cNvPr id="11" name="Straight Arrow Connector 10"/>
          <p:cNvCxnSpPr/>
          <p:nvPr/>
        </p:nvCxnSpPr>
        <p:spPr>
          <a:xfrm>
            <a:off x="3200400" y="1828800"/>
            <a:ext cx="5486400" cy="0"/>
          </a:xfrm>
          <a:prstGeom prst="straightConnector1">
            <a:avLst/>
          </a:prstGeom>
          <a:ln w="28575">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00400" y="5715000"/>
            <a:ext cx="5486400" cy="0"/>
          </a:xfrm>
          <a:prstGeom prst="straightConnector1">
            <a:avLst/>
          </a:prstGeom>
          <a:ln w="28575">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343400" y="1371600"/>
            <a:ext cx="3200400" cy="369332"/>
          </a:xfrm>
          <a:prstGeom prst="rect">
            <a:avLst/>
          </a:prstGeom>
          <a:solidFill>
            <a:schemeClr val="accent1">
              <a:lumMod val="40000"/>
              <a:lumOff val="60000"/>
            </a:schemeClr>
          </a:solidFill>
        </p:spPr>
        <p:txBody>
          <a:bodyPr wrap="square" rtlCol="0">
            <a:spAutoFit/>
          </a:bodyPr>
          <a:lstStyle/>
          <a:p>
            <a:pPr algn="ctr"/>
            <a:r>
              <a:rPr lang="en-US" dirty="0"/>
              <a:t>Location based speed</a:t>
            </a:r>
          </a:p>
        </p:txBody>
      </p:sp>
      <p:sp>
        <p:nvSpPr>
          <p:cNvPr id="14" name="TextBox 13"/>
          <p:cNvSpPr txBox="1"/>
          <p:nvPr/>
        </p:nvSpPr>
        <p:spPr>
          <a:xfrm>
            <a:off x="1981200" y="1981200"/>
            <a:ext cx="2819400" cy="369332"/>
          </a:xfrm>
          <a:prstGeom prst="rect">
            <a:avLst/>
          </a:prstGeom>
          <a:solidFill>
            <a:srgbClr val="DD9FC7"/>
          </a:solidFill>
        </p:spPr>
        <p:txBody>
          <a:bodyPr wrap="square" rtlCol="0">
            <a:spAutoFit/>
          </a:bodyPr>
          <a:lstStyle/>
          <a:p>
            <a:pPr algn="ctr"/>
            <a:r>
              <a:rPr lang="en-US" dirty="0"/>
              <a:t>At my home, work</a:t>
            </a:r>
          </a:p>
        </p:txBody>
      </p:sp>
      <p:sp>
        <p:nvSpPr>
          <p:cNvPr id="15" name="TextBox 14"/>
          <p:cNvSpPr txBox="1"/>
          <p:nvPr/>
        </p:nvSpPr>
        <p:spPr>
          <a:xfrm>
            <a:off x="7239000" y="1992868"/>
            <a:ext cx="2819400" cy="369332"/>
          </a:xfrm>
          <a:prstGeom prst="rect">
            <a:avLst/>
          </a:prstGeom>
          <a:solidFill>
            <a:srgbClr val="DD9FC7"/>
          </a:solidFill>
        </p:spPr>
        <p:txBody>
          <a:bodyPr wrap="square" rtlCol="0">
            <a:spAutoFit/>
          </a:bodyPr>
          <a:lstStyle/>
          <a:p>
            <a:pPr algn="ctr"/>
            <a:r>
              <a:rPr lang="en-US" dirty="0"/>
              <a:t>On my way from, to</a:t>
            </a:r>
          </a:p>
        </p:txBody>
      </p:sp>
      <p:sp>
        <p:nvSpPr>
          <p:cNvPr id="16" name="TextBox 15"/>
          <p:cNvSpPr txBox="1"/>
          <p:nvPr/>
        </p:nvSpPr>
        <p:spPr>
          <a:xfrm>
            <a:off x="4267200" y="5879068"/>
            <a:ext cx="3352800" cy="369332"/>
          </a:xfrm>
          <a:prstGeom prst="rect">
            <a:avLst/>
          </a:prstGeom>
          <a:solidFill>
            <a:schemeClr val="accent1">
              <a:lumMod val="40000"/>
              <a:lumOff val="60000"/>
            </a:schemeClr>
          </a:solidFill>
        </p:spPr>
        <p:txBody>
          <a:bodyPr wrap="square" rtlCol="0">
            <a:spAutoFit/>
          </a:bodyPr>
          <a:lstStyle/>
          <a:p>
            <a:pPr algn="ctr"/>
            <a:r>
              <a:rPr lang="en-US" dirty="0"/>
              <a:t>Collection based speed</a:t>
            </a:r>
          </a:p>
        </p:txBody>
      </p:sp>
      <p:sp>
        <p:nvSpPr>
          <p:cNvPr id="17" name="TextBox 16"/>
          <p:cNvSpPr txBox="1"/>
          <p:nvPr/>
        </p:nvSpPr>
        <p:spPr>
          <a:xfrm>
            <a:off x="1981200" y="5257800"/>
            <a:ext cx="2819400" cy="369332"/>
          </a:xfrm>
          <a:prstGeom prst="rect">
            <a:avLst/>
          </a:prstGeom>
          <a:solidFill>
            <a:srgbClr val="DD9FC7"/>
          </a:solidFill>
        </p:spPr>
        <p:txBody>
          <a:bodyPr wrap="square" rtlCol="0">
            <a:spAutoFit/>
          </a:bodyPr>
          <a:lstStyle/>
          <a:p>
            <a:pPr algn="ctr"/>
            <a:r>
              <a:rPr lang="en-US" dirty="0"/>
              <a:t>Fast to shop</a:t>
            </a:r>
          </a:p>
        </p:txBody>
      </p:sp>
      <p:sp>
        <p:nvSpPr>
          <p:cNvPr id="18" name="TextBox 17"/>
          <p:cNvSpPr txBox="1"/>
          <p:nvPr/>
        </p:nvSpPr>
        <p:spPr>
          <a:xfrm>
            <a:off x="7239000" y="5269468"/>
            <a:ext cx="2819400" cy="369332"/>
          </a:xfrm>
          <a:prstGeom prst="rect">
            <a:avLst/>
          </a:prstGeom>
          <a:solidFill>
            <a:srgbClr val="DD9FC7"/>
          </a:solidFill>
        </p:spPr>
        <p:txBody>
          <a:bodyPr wrap="square" rtlCol="0">
            <a:spAutoFit/>
          </a:bodyPr>
          <a:lstStyle/>
          <a:p>
            <a:pPr algn="ctr"/>
            <a:r>
              <a:rPr lang="en-US" dirty="0"/>
              <a:t>Everything in one go</a:t>
            </a:r>
          </a:p>
        </p:txBody>
      </p:sp>
    </p:spTree>
    <p:extLst>
      <p:ext uri="{BB962C8B-B14F-4D97-AF65-F5344CB8AC3E}">
        <p14:creationId xmlns:p14="http://schemas.microsoft.com/office/powerpoint/2010/main" val="1906067317"/>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To Summarize…</a:t>
            </a:r>
            <a:endParaRPr lang="en-GB" sz="2400" dirty="0"/>
          </a:p>
        </p:txBody>
      </p:sp>
      <p:sp>
        <p:nvSpPr>
          <p:cNvPr id="5" name="Text Placeholder 4"/>
          <p:cNvSpPr>
            <a:spLocks noGrp="1"/>
          </p:cNvSpPr>
          <p:nvPr>
            <p:ph type="body" sz="quarter" idx="14"/>
          </p:nvPr>
        </p:nvSpPr>
        <p:spPr/>
        <p:txBody>
          <a:bodyPr/>
          <a:lstStyle/>
          <a:p>
            <a:r>
              <a:rPr lang="en-GB" dirty="0" smtClean="0"/>
              <a:t>Source: YouTube</a:t>
            </a:r>
            <a:endParaRPr lang="en-GB" dirty="0"/>
          </a:p>
        </p:txBody>
      </p:sp>
      <p:sp>
        <p:nvSpPr>
          <p:cNvPr id="6" name="Slide Number Placeholder 5"/>
          <p:cNvSpPr>
            <a:spLocks noGrp="1"/>
          </p:cNvSpPr>
          <p:nvPr>
            <p:ph type="sldNum" sz="quarter" idx="12"/>
          </p:nvPr>
        </p:nvSpPr>
        <p:spPr/>
        <p:txBody>
          <a:bodyPr/>
          <a:lstStyle/>
          <a:p>
            <a:fld id="{784497E4-7F62-4A38-9641-7F7D91FE09B5}" type="slidenum">
              <a:rPr lang="en-US" smtClean="0"/>
              <a:t>45</a:t>
            </a:fld>
            <a:endParaRPr lang="en-US" dirty="0"/>
          </a:p>
        </p:txBody>
      </p:sp>
      <p:sp>
        <p:nvSpPr>
          <p:cNvPr id="3" name="Content Placeholder 2"/>
          <p:cNvSpPr>
            <a:spLocks noGrp="1"/>
          </p:cNvSpPr>
          <p:nvPr>
            <p:ph idx="1"/>
          </p:nvPr>
        </p:nvSpPr>
        <p:spPr>
          <a:xfrm>
            <a:off x="380999" y="1379621"/>
            <a:ext cx="11634537" cy="4335379"/>
          </a:xfrm>
        </p:spPr>
        <p:txBody>
          <a:bodyPr/>
          <a:lstStyle/>
          <a:p>
            <a:pPr marL="352425" indent="-352425">
              <a:spcAft>
                <a:spcPts val="300"/>
              </a:spcAft>
            </a:pPr>
            <a:r>
              <a:rPr lang="en-GB" sz="1800" dirty="0" smtClean="0"/>
              <a:t>Current retailing environment resembles a ‘5C Transformation – Country, Consumer, Channel, Customer, Category.</a:t>
            </a:r>
          </a:p>
          <a:p>
            <a:pPr marL="352425" indent="-352425">
              <a:spcAft>
                <a:spcPts val="300"/>
              </a:spcAft>
            </a:pPr>
            <a:r>
              <a:rPr lang="en-GB" sz="1800" dirty="0" smtClean="0"/>
              <a:t>Aligning to the new reality</a:t>
            </a:r>
          </a:p>
          <a:p>
            <a:pPr lvl="1" indent="377825">
              <a:spcAft>
                <a:spcPts val="300"/>
              </a:spcAft>
            </a:pPr>
            <a:r>
              <a:rPr lang="en-GB" sz="1600" dirty="0" smtClean="0"/>
              <a:t>Phygital</a:t>
            </a:r>
          </a:p>
          <a:p>
            <a:pPr lvl="1" indent="377825">
              <a:spcAft>
                <a:spcPts val="300"/>
              </a:spcAft>
            </a:pPr>
            <a:r>
              <a:rPr lang="en-GB" sz="1600" dirty="0" smtClean="0"/>
              <a:t>Agile</a:t>
            </a:r>
          </a:p>
          <a:p>
            <a:pPr marL="352425" indent="-352425">
              <a:spcAft>
                <a:spcPts val="300"/>
              </a:spcAft>
            </a:pPr>
            <a:r>
              <a:rPr lang="en-GB" sz="1800" dirty="0" smtClean="0"/>
              <a:t>Keeping pace with best practices</a:t>
            </a:r>
          </a:p>
          <a:p>
            <a:pPr lvl="1" indent="377825">
              <a:spcAft>
                <a:spcPts val="300"/>
              </a:spcAft>
            </a:pPr>
            <a:r>
              <a:rPr lang="en-GB" sz="1600" dirty="0" smtClean="0"/>
              <a:t>How is retail structure, formats, buying power, trade sophistication evolving? What are the resulting implications?</a:t>
            </a:r>
          </a:p>
          <a:p>
            <a:pPr lvl="1" indent="377825">
              <a:spcAft>
                <a:spcPts val="300"/>
              </a:spcAft>
            </a:pPr>
            <a:r>
              <a:rPr lang="en-GB" sz="1600" dirty="0" smtClean="0"/>
              <a:t>Think of innovative ways in which you can connect and collaborate with your shopper and customers </a:t>
            </a:r>
          </a:p>
          <a:p>
            <a:pPr marL="352425" indent="-352425">
              <a:spcAft>
                <a:spcPts val="300"/>
              </a:spcAft>
            </a:pPr>
            <a:r>
              <a:rPr lang="en-GB" sz="1600" dirty="0" smtClean="0"/>
              <a:t>Managing the changing role of category </a:t>
            </a:r>
          </a:p>
          <a:p>
            <a:pPr lvl="1" indent="377825">
              <a:spcAft>
                <a:spcPts val="300"/>
              </a:spcAft>
            </a:pPr>
            <a:r>
              <a:rPr lang="en-GB" sz="1600" dirty="0" smtClean="0"/>
              <a:t>Your categories are facing multiple challenges – Assortment, Pricing, Location, Private Label, etc.</a:t>
            </a:r>
          </a:p>
          <a:p>
            <a:pPr lvl="2" indent="377825">
              <a:spcAft>
                <a:spcPts val="300"/>
              </a:spcAft>
            </a:pPr>
            <a:r>
              <a:rPr lang="en-GB" sz="1600" dirty="0" smtClean="0"/>
              <a:t>Sell from the store, not the category </a:t>
            </a:r>
          </a:p>
          <a:p>
            <a:pPr lvl="1" indent="377825">
              <a:spcAft>
                <a:spcPts val="300"/>
              </a:spcAft>
            </a:pPr>
            <a:r>
              <a:rPr lang="en-GB" sz="1600" dirty="0" smtClean="0"/>
              <a:t>Need to develop an offensive and defensive strategy to manage some of these challenges</a:t>
            </a:r>
          </a:p>
          <a:p>
            <a:pPr lvl="2" indent="377825">
              <a:spcAft>
                <a:spcPts val="300"/>
              </a:spcAft>
            </a:pPr>
            <a:r>
              <a:rPr lang="en-GB" sz="1600" dirty="0" smtClean="0"/>
              <a:t>Use local and international to your advantage </a:t>
            </a:r>
          </a:p>
        </p:txBody>
      </p:sp>
    </p:spTree>
    <p:extLst>
      <p:ext uri="{BB962C8B-B14F-4D97-AF65-F5344CB8AC3E}">
        <p14:creationId xmlns:p14="http://schemas.microsoft.com/office/powerpoint/2010/main" val="254925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5"/>
          </p:nvPr>
        </p:nvSpPr>
        <p:spPr/>
        <p:txBody>
          <a:bodyPr/>
          <a:lstStyle/>
          <a:p>
            <a:endParaRPr lang="en-US" dirty="0"/>
          </a:p>
        </p:txBody>
      </p:sp>
      <p:sp>
        <p:nvSpPr>
          <p:cNvPr id="7" name="Title 6"/>
          <p:cNvSpPr>
            <a:spLocks noGrp="1"/>
          </p:cNvSpPr>
          <p:nvPr>
            <p:ph type="title"/>
          </p:nvPr>
        </p:nvSpPr>
        <p:spPr/>
        <p:txBody>
          <a:bodyPr/>
          <a:lstStyle/>
          <a:p>
            <a:r>
              <a:rPr lang="en-US" dirty="0" smtClean="0"/>
              <a:t>Time to Step &amp; Go For It!</a:t>
            </a:r>
            <a:endParaRPr lang="en-US" dirty="0"/>
          </a:p>
        </p:txBody>
      </p:sp>
      <p:sp>
        <p:nvSpPr>
          <p:cNvPr id="9" name="Text Placeholder 8"/>
          <p:cNvSpPr>
            <a:spLocks noGrp="1"/>
          </p:cNvSpPr>
          <p:nvPr>
            <p:ph type="body" sz="quarter" idx="16"/>
          </p:nvPr>
        </p:nvSpPr>
        <p:spPr/>
        <p:txBody>
          <a:bodyPr/>
          <a:lstStyle/>
          <a:p>
            <a:pPr marL="0" indent="0">
              <a:buNone/>
            </a:pPr>
            <a:r>
              <a:rPr lang="en-GB" dirty="0" smtClean="0"/>
              <a:t>The 5C Ingredients are Changing – We Need to Change Too</a:t>
            </a:r>
            <a:endParaRPr lang="en-GB" dirty="0"/>
          </a:p>
        </p:txBody>
      </p:sp>
      <p:sp>
        <p:nvSpPr>
          <p:cNvPr id="6" name="Slide Number Placeholder 5"/>
          <p:cNvSpPr>
            <a:spLocks noGrp="1"/>
          </p:cNvSpPr>
          <p:nvPr>
            <p:ph type="sldNum" sz="quarter" idx="4"/>
          </p:nvPr>
        </p:nvSpPr>
        <p:spPr/>
        <p:txBody>
          <a:bodyPr/>
          <a:lstStyle/>
          <a:p>
            <a:fld id="{4034BEE3-566C-4068-A777-C3A4762E861B}" type="slidenum">
              <a:rPr lang="en-GB" smtClean="0"/>
              <a:pPr/>
              <a:t>46</a:t>
            </a:fld>
            <a:endParaRPr lang="en-GB" dirty="0"/>
          </a:p>
        </p:txBody>
      </p:sp>
      <p:grpSp>
        <p:nvGrpSpPr>
          <p:cNvPr id="99" name="Group 98"/>
          <p:cNvGrpSpPr/>
          <p:nvPr/>
        </p:nvGrpSpPr>
        <p:grpSpPr>
          <a:xfrm>
            <a:off x="357188" y="1719475"/>
            <a:ext cx="2645392" cy="1938992"/>
            <a:chOff x="357188" y="1719475"/>
            <a:chExt cx="2645392" cy="1938992"/>
          </a:xfrm>
        </p:grpSpPr>
        <p:sp>
          <p:nvSpPr>
            <p:cNvPr id="41" name="TextBox 40"/>
            <p:cNvSpPr txBox="1"/>
            <p:nvPr/>
          </p:nvSpPr>
          <p:spPr>
            <a:xfrm>
              <a:off x="366915" y="1719475"/>
              <a:ext cx="2635665" cy="1938992"/>
            </a:xfrm>
            <a:prstGeom prst="rect">
              <a:avLst/>
            </a:prstGeom>
            <a:noFill/>
          </p:spPr>
          <p:txBody>
            <a:bodyPr wrap="square" lIns="0" tIns="0" rIns="0" bIns="0" rtlCol="0">
              <a:spAutoFit/>
            </a:bodyPr>
            <a:lstStyle/>
            <a:p>
              <a:pPr marL="400050">
                <a:spcAft>
                  <a:spcPts val="1200"/>
                </a:spcAft>
              </a:pPr>
              <a:r>
                <a:rPr lang="en-US" sz="1400" b="1" dirty="0" smtClean="0">
                  <a:solidFill>
                    <a:schemeClr val="accent1"/>
                  </a:solidFill>
                </a:rPr>
                <a:t>Retail Economics in the </a:t>
              </a:r>
              <a:r>
                <a:rPr lang="en-US" sz="1400" b="1" dirty="0">
                  <a:solidFill>
                    <a:schemeClr val="accent1"/>
                  </a:solidFill>
                </a:rPr>
                <a:t/>
              </a:r>
              <a:br>
                <a:rPr lang="en-US" sz="1400" b="1" dirty="0">
                  <a:solidFill>
                    <a:schemeClr val="accent1"/>
                  </a:solidFill>
                </a:rPr>
              </a:br>
              <a:r>
                <a:rPr lang="en-US" sz="1400" b="1" dirty="0" smtClean="0">
                  <a:solidFill>
                    <a:schemeClr val="accent1"/>
                  </a:solidFill>
                </a:rPr>
                <a:t>Post-Property World</a:t>
              </a:r>
            </a:p>
            <a:p>
              <a:pPr marL="852488">
                <a:spcAft>
                  <a:spcPts val="1200"/>
                </a:spcAft>
              </a:pPr>
              <a:r>
                <a:rPr lang="en-US" sz="1100" dirty="0"/>
                <a:t>Retail property seen by investors as a liability and not an asset — Reinventing the virtuous investment circle in an age where owning large scale real estate does not generate economies of </a:t>
              </a:r>
              <a:r>
                <a:rPr lang="en-US" sz="1100" dirty="0" smtClean="0"/>
                <a:t>scale</a:t>
              </a:r>
              <a:endParaRPr lang="en-US" sz="1100" dirty="0"/>
            </a:p>
          </p:txBody>
        </p:sp>
        <p:grpSp>
          <p:nvGrpSpPr>
            <p:cNvPr id="16" name="Group 119"/>
            <p:cNvGrpSpPr>
              <a:grpSpLocks noChangeAspect="1"/>
            </p:cNvGrpSpPr>
            <p:nvPr/>
          </p:nvGrpSpPr>
          <p:grpSpPr bwMode="auto">
            <a:xfrm>
              <a:off x="426296" y="2345992"/>
              <a:ext cx="654411" cy="654062"/>
              <a:chOff x="1966" y="287"/>
              <a:chExt cx="3748" cy="3746"/>
            </a:xfrm>
            <a:solidFill>
              <a:schemeClr val="accent1"/>
            </a:solidFill>
          </p:grpSpPr>
          <p:sp>
            <p:nvSpPr>
              <p:cNvPr id="17" name="Freeform 120"/>
              <p:cNvSpPr>
                <a:spLocks noEditPoints="1"/>
              </p:cNvSpPr>
              <p:nvPr/>
            </p:nvSpPr>
            <p:spPr bwMode="auto">
              <a:xfrm>
                <a:off x="1966" y="287"/>
                <a:ext cx="3748" cy="3746"/>
              </a:xfrm>
              <a:custGeom>
                <a:avLst/>
                <a:gdLst>
                  <a:gd name="T0" fmla="*/ 2618 w 3748"/>
                  <a:gd name="T1" fmla="*/ 3592 h 3746"/>
                  <a:gd name="T2" fmla="*/ 1874 w 3748"/>
                  <a:gd name="T3" fmla="*/ 3746 h 3746"/>
                  <a:gd name="T4" fmla="*/ 1074 w 3748"/>
                  <a:gd name="T5" fmla="*/ 3568 h 3746"/>
                  <a:gd name="T6" fmla="*/ 452 w 3748"/>
                  <a:gd name="T7" fmla="*/ 3092 h 3746"/>
                  <a:gd name="T8" fmla="*/ 102 w 3748"/>
                  <a:gd name="T9" fmla="*/ 2484 h 3746"/>
                  <a:gd name="T10" fmla="*/ 0 w 3748"/>
                  <a:gd name="T11" fmla="*/ 1864 h 3746"/>
                  <a:gd name="T12" fmla="*/ 128 w 3748"/>
                  <a:gd name="T13" fmla="*/ 1190 h 3746"/>
                  <a:gd name="T14" fmla="*/ 240 w 3748"/>
                  <a:gd name="T15" fmla="*/ 1070 h 3746"/>
                  <a:gd name="T16" fmla="*/ 332 w 3748"/>
                  <a:gd name="T17" fmla="*/ 1164 h 3746"/>
                  <a:gd name="T18" fmla="*/ 202 w 3748"/>
                  <a:gd name="T19" fmla="*/ 1630 h 3746"/>
                  <a:gd name="T20" fmla="*/ 226 w 3748"/>
                  <a:gd name="T21" fmla="*/ 2250 h 3746"/>
                  <a:gd name="T22" fmla="*/ 474 w 3748"/>
                  <a:gd name="T23" fmla="*/ 2820 h 3746"/>
                  <a:gd name="T24" fmla="*/ 938 w 3748"/>
                  <a:gd name="T25" fmla="*/ 3278 h 3746"/>
                  <a:gd name="T26" fmla="*/ 1706 w 3748"/>
                  <a:gd name="T27" fmla="*/ 3554 h 3746"/>
                  <a:gd name="T28" fmla="*/ 2318 w 3748"/>
                  <a:gd name="T29" fmla="*/ 3502 h 3746"/>
                  <a:gd name="T30" fmla="*/ 2896 w 3748"/>
                  <a:gd name="T31" fmla="*/ 3218 h 3746"/>
                  <a:gd name="T32" fmla="*/ 2650 w 3748"/>
                  <a:gd name="T33" fmla="*/ 3126 h 3746"/>
                  <a:gd name="T34" fmla="*/ 3130 w 3748"/>
                  <a:gd name="T35" fmla="*/ 3034 h 3746"/>
                  <a:gd name="T36" fmla="*/ 3232 w 3748"/>
                  <a:gd name="T37" fmla="*/ 3136 h 3746"/>
                  <a:gd name="T38" fmla="*/ 3140 w 3748"/>
                  <a:gd name="T39" fmla="*/ 3616 h 3746"/>
                  <a:gd name="T40" fmla="*/ 3718 w 3748"/>
                  <a:gd name="T41" fmla="*/ 1536 h 3746"/>
                  <a:gd name="T42" fmla="*/ 3500 w 3748"/>
                  <a:gd name="T43" fmla="*/ 940 h 3746"/>
                  <a:gd name="T44" fmla="*/ 3062 w 3748"/>
                  <a:gd name="T45" fmla="*/ 422 h 3746"/>
                  <a:gd name="T46" fmla="*/ 2244 w 3748"/>
                  <a:gd name="T47" fmla="*/ 36 h 3746"/>
                  <a:gd name="T48" fmla="*/ 1492 w 3748"/>
                  <a:gd name="T49" fmla="*/ 38 h 3746"/>
                  <a:gd name="T50" fmla="*/ 798 w 3748"/>
                  <a:gd name="T51" fmla="*/ 338 h 3746"/>
                  <a:gd name="T52" fmla="*/ 644 w 3748"/>
                  <a:gd name="T53" fmla="*/ 136 h 3746"/>
                  <a:gd name="T54" fmla="*/ 518 w 3748"/>
                  <a:gd name="T55" fmla="*/ 202 h 3746"/>
                  <a:gd name="T56" fmla="*/ 566 w 3748"/>
                  <a:gd name="T57" fmla="*/ 696 h 3746"/>
                  <a:gd name="T58" fmla="*/ 1082 w 3748"/>
                  <a:gd name="T59" fmla="*/ 670 h 3746"/>
                  <a:gd name="T60" fmla="*/ 1042 w 3748"/>
                  <a:gd name="T61" fmla="*/ 534 h 3746"/>
                  <a:gd name="T62" fmla="*/ 1186 w 3748"/>
                  <a:gd name="T63" fmla="*/ 328 h 3746"/>
                  <a:gd name="T64" fmla="*/ 1810 w 3748"/>
                  <a:gd name="T65" fmla="*/ 186 h 3746"/>
                  <a:gd name="T66" fmla="*/ 2522 w 3748"/>
                  <a:gd name="T67" fmla="*/ 312 h 3746"/>
                  <a:gd name="T68" fmla="*/ 3114 w 3748"/>
                  <a:gd name="T69" fmla="*/ 724 h 3746"/>
                  <a:gd name="T70" fmla="*/ 3450 w 3748"/>
                  <a:gd name="T71" fmla="*/ 1258 h 3746"/>
                  <a:gd name="T72" fmla="*/ 3564 w 3748"/>
                  <a:gd name="T73" fmla="*/ 1866 h 3746"/>
                  <a:gd name="T74" fmla="*/ 3448 w 3748"/>
                  <a:gd name="T75" fmla="*/ 2486 h 3746"/>
                  <a:gd name="T76" fmla="*/ 3456 w 3748"/>
                  <a:gd name="T77" fmla="*/ 2658 h 3746"/>
                  <a:gd name="T78" fmla="*/ 3594 w 3748"/>
                  <a:gd name="T79" fmla="*/ 2618 h 3746"/>
                  <a:gd name="T80" fmla="*/ 3742 w 3748"/>
                  <a:gd name="T81" fmla="*/ 2018 h 3746"/>
                  <a:gd name="T82" fmla="*/ 1924 w 3748"/>
                  <a:gd name="T83" fmla="*/ 2636 h 3746"/>
                  <a:gd name="T84" fmla="*/ 2264 w 3748"/>
                  <a:gd name="T85" fmla="*/ 2538 h 3746"/>
                  <a:gd name="T86" fmla="*/ 2226 w 3748"/>
                  <a:gd name="T87" fmla="*/ 2316 h 3746"/>
                  <a:gd name="T88" fmla="*/ 2024 w 3748"/>
                  <a:gd name="T89" fmla="*/ 2428 h 3746"/>
                  <a:gd name="T90" fmla="*/ 1752 w 3748"/>
                  <a:gd name="T91" fmla="*/ 2406 h 3746"/>
                  <a:gd name="T92" fmla="*/ 1518 w 3748"/>
                  <a:gd name="T93" fmla="*/ 2150 h 3746"/>
                  <a:gd name="T94" fmla="*/ 1462 w 3748"/>
                  <a:gd name="T95" fmla="*/ 1840 h 3746"/>
                  <a:gd name="T96" fmla="*/ 1532 w 3748"/>
                  <a:gd name="T97" fmla="*/ 1496 h 3746"/>
                  <a:gd name="T98" fmla="*/ 1776 w 3748"/>
                  <a:gd name="T99" fmla="*/ 1264 h 3746"/>
                  <a:gd name="T100" fmla="*/ 2030 w 3748"/>
                  <a:gd name="T101" fmla="*/ 1258 h 3746"/>
                  <a:gd name="T102" fmla="*/ 2220 w 3748"/>
                  <a:gd name="T103" fmla="*/ 1382 h 3746"/>
                  <a:gd name="T104" fmla="*/ 2216 w 3748"/>
                  <a:gd name="T105" fmla="*/ 1124 h 3746"/>
                  <a:gd name="T106" fmla="*/ 1914 w 3748"/>
                  <a:gd name="T107" fmla="*/ 1044 h 3746"/>
                  <a:gd name="T108" fmla="*/ 1438 w 3748"/>
                  <a:gd name="T109" fmla="*/ 1260 h 3746"/>
                  <a:gd name="T110" fmla="*/ 1252 w 3748"/>
                  <a:gd name="T111" fmla="*/ 1756 h 3746"/>
                  <a:gd name="T112" fmla="*/ 1100 w 3748"/>
                  <a:gd name="T113" fmla="*/ 2102 h 3746"/>
                  <a:gd name="T114" fmla="*/ 1478 w 3748"/>
                  <a:gd name="T115" fmla="*/ 2460 h 3746"/>
                  <a:gd name="T116" fmla="*/ 1924 w 3748"/>
                  <a:gd name="T117" fmla="*/ 263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48" h="3746">
                    <a:moveTo>
                      <a:pt x="3048" y="3524"/>
                    </a:moveTo>
                    <a:lnTo>
                      <a:pt x="3048" y="3334"/>
                    </a:lnTo>
                    <a:lnTo>
                      <a:pt x="3014" y="3360"/>
                    </a:lnTo>
                    <a:lnTo>
                      <a:pt x="3014" y="3360"/>
                    </a:lnTo>
                    <a:lnTo>
                      <a:pt x="2952" y="3406"/>
                    </a:lnTo>
                    <a:lnTo>
                      <a:pt x="2888" y="3448"/>
                    </a:lnTo>
                    <a:lnTo>
                      <a:pt x="2822" y="3488"/>
                    </a:lnTo>
                    <a:lnTo>
                      <a:pt x="2756" y="3526"/>
                    </a:lnTo>
                    <a:lnTo>
                      <a:pt x="2688" y="3560"/>
                    </a:lnTo>
                    <a:lnTo>
                      <a:pt x="2618" y="3592"/>
                    </a:lnTo>
                    <a:lnTo>
                      <a:pt x="2548" y="3620"/>
                    </a:lnTo>
                    <a:lnTo>
                      <a:pt x="2476" y="3646"/>
                    </a:lnTo>
                    <a:lnTo>
                      <a:pt x="2404" y="3670"/>
                    </a:lnTo>
                    <a:lnTo>
                      <a:pt x="2330" y="3690"/>
                    </a:lnTo>
                    <a:lnTo>
                      <a:pt x="2254" y="3706"/>
                    </a:lnTo>
                    <a:lnTo>
                      <a:pt x="2180" y="3720"/>
                    </a:lnTo>
                    <a:lnTo>
                      <a:pt x="2104" y="3732"/>
                    </a:lnTo>
                    <a:lnTo>
                      <a:pt x="2028" y="3740"/>
                    </a:lnTo>
                    <a:lnTo>
                      <a:pt x="1952" y="3744"/>
                    </a:lnTo>
                    <a:lnTo>
                      <a:pt x="1874" y="3746"/>
                    </a:lnTo>
                    <a:lnTo>
                      <a:pt x="1874" y="3746"/>
                    </a:lnTo>
                    <a:lnTo>
                      <a:pt x="1780" y="3744"/>
                    </a:lnTo>
                    <a:lnTo>
                      <a:pt x="1688" y="3736"/>
                    </a:lnTo>
                    <a:lnTo>
                      <a:pt x="1596" y="3726"/>
                    </a:lnTo>
                    <a:lnTo>
                      <a:pt x="1506" y="3710"/>
                    </a:lnTo>
                    <a:lnTo>
                      <a:pt x="1416" y="3690"/>
                    </a:lnTo>
                    <a:lnTo>
                      <a:pt x="1328" y="3666"/>
                    </a:lnTo>
                    <a:lnTo>
                      <a:pt x="1242" y="3636"/>
                    </a:lnTo>
                    <a:lnTo>
                      <a:pt x="1156" y="3604"/>
                    </a:lnTo>
                    <a:lnTo>
                      <a:pt x="1074" y="3568"/>
                    </a:lnTo>
                    <a:lnTo>
                      <a:pt x="992" y="3526"/>
                    </a:lnTo>
                    <a:lnTo>
                      <a:pt x="912" y="3482"/>
                    </a:lnTo>
                    <a:lnTo>
                      <a:pt x="834" y="3432"/>
                    </a:lnTo>
                    <a:lnTo>
                      <a:pt x="760" y="3380"/>
                    </a:lnTo>
                    <a:lnTo>
                      <a:pt x="688" y="3322"/>
                    </a:lnTo>
                    <a:lnTo>
                      <a:pt x="616" y="3262"/>
                    </a:lnTo>
                    <a:lnTo>
                      <a:pt x="550" y="3198"/>
                    </a:lnTo>
                    <a:lnTo>
                      <a:pt x="550" y="3198"/>
                    </a:lnTo>
                    <a:lnTo>
                      <a:pt x="500" y="3146"/>
                    </a:lnTo>
                    <a:lnTo>
                      <a:pt x="452" y="3092"/>
                    </a:lnTo>
                    <a:lnTo>
                      <a:pt x="406" y="3038"/>
                    </a:lnTo>
                    <a:lnTo>
                      <a:pt x="364" y="2982"/>
                    </a:lnTo>
                    <a:lnTo>
                      <a:pt x="322" y="2924"/>
                    </a:lnTo>
                    <a:lnTo>
                      <a:pt x="284" y="2866"/>
                    </a:lnTo>
                    <a:lnTo>
                      <a:pt x="248" y="2804"/>
                    </a:lnTo>
                    <a:lnTo>
                      <a:pt x="214" y="2742"/>
                    </a:lnTo>
                    <a:lnTo>
                      <a:pt x="182" y="2680"/>
                    </a:lnTo>
                    <a:lnTo>
                      <a:pt x="154" y="2616"/>
                    </a:lnTo>
                    <a:lnTo>
                      <a:pt x="128" y="2550"/>
                    </a:lnTo>
                    <a:lnTo>
                      <a:pt x="102" y="2484"/>
                    </a:lnTo>
                    <a:lnTo>
                      <a:pt x="82" y="2416"/>
                    </a:lnTo>
                    <a:lnTo>
                      <a:pt x="62" y="2348"/>
                    </a:lnTo>
                    <a:lnTo>
                      <a:pt x="46" y="2280"/>
                    </a:lnTo>
                    <a:lnTo>
                      <a:pt x="32" y="2208"/>
                    </a:lnTo>
                    <a:lnTo>
                      <a:pt x="32" y="2208"/>
                    </a:lnTo>
                    <a:lnTo>
                      <a:pt x="20" y="2140"/>
                    </a:lnTo>
                    <a:lnTo>
                      <a:pt x="12" y="2070"/>
                    </a:lnTo>
                    <a:lnTo>
                      <a:pt x="6" y="2002"/>
                    </a:lnTo>
                    <a:lnTo>
                      <a:pt x="2" y="1932"/>
                    </a:lnTo>
                    <a:lnTo>
                      <a:pt x="0" y="1864"/>
                    </a:lnTo>
                    <a:lnTo>
                      <a:pt x="2" y="1794"/>
                    </a:lnTo>
                    <a:lnTo>
                      <a:pt x="6" y="1726"/>
                    </a:lnTo>
                    <a:lnTo>
                      <a:pt x="12" y="1658"/>
                    </a:lnTo>
                    <a:lnTo>
                      <a:pt x="22" y="1590"/>
                    </a:lnTo>
                    <a:lnTo>
                      <a:pt x="34" y="1522"/>
                    </a:lnTo>
                    <a:lnTo>
                      <a:pt x="48" y="1454"/>
                    </a:lnTo>
                    <a:lnTo>
                      <a:pt x="64" y="1388"/>
                    </a:lnTo>
                    <a:lnTo>
                      <a:pt x="84" y="1322"/>
                    </a:lnTo>
                    <a:lnTo>
                      <a:pt x="104" y="1256"/>
                    </a:lnTo>
                    <a:lnTo>
                      <a:pt x="128" y="1190"/>
                    </a:lnTo>
                    <a:lnTo>
                      <a:pt x="156" y="1126"/>
                    </a:lnTo>
                    <a:lnTo>
                      <a:pt x="156" y="1126"/>
                    </a:lnTo>
                    <a:lnTo>
                      <a:pt x="164" y="1110"/>
                    </a:lnTo>
                    <a:lnTo>
                      <a:pt x="176" y="1096"/>
                    </a:lnTo>
                    <a:lnTo>
                      <a:pt x="190" y="1086"/>
                    </a:lnTo>
                    <a:lnTo>
                      <a:pt x="206" y="1076"/>
                    </a:lnTo>
                    <a:lnTo>
                      <a:pt x="206" y="1076"/>
                    </a:lnTo>
                    <a:lnTo>
                      <a:pt x="222" y="1072"/>
                    </a:lnTo>
                    <a:lnTo>
                      <a:pt x="240" y="1070"/>
                    </a:lnTo>
                    <a:lnTo>
                      <a:pt x="240" y="1070"/>
                    </a:lnTo>
                    <a:lnTo>
                      <a:pt x="258" y="1072"/>
                    </a:lnTo>
                    <a:lnTo>
                      <a:pt x="276" y="1078"/>
                    </a:lnTo>
                    <a:lnTo>
                      <a:pt x="276" y="1078"/>
                    </a:lnTo>
                    <a:lnTo>
                      <a:pt x="292" y="1086"/>
                    </a:lnTo>
                    <a:lnTo>
                      <a:pt x="306" y="1098"/>
                    </a:lnTo>
                    <a:lnTo>
                      <a:pt x="318" y="1112"/>
                    </a:lnTo>
                    <a:lnTo>
                      <a:pt x="326" y="1128"/>
                    </a:lnTo>
                    <a:lnTo>
                      <a:pt x="326" y="1128"/>
                    </a:lnTo>
                    <a:lnTo>
                      <a:pt x="330" y="1146"/>
                    </a:lnTo>
                    <a:lnTo>
                      <a:pt x="332" y="1164"/>
                    </a:lnTo>
                    <a:lnTo>
                      <a:pt x="330" y="1182"/>
                    </a:lnTo>
                    <a:lnTo>
                      <a:pt x="324" y="1200"/>
                    </a:lnTo>
                    <a:lnTo>
                      <a:pt x="324" y="1200"/>
                    </a:lnTo>
                    <a:lnTo>
                      <a:pt x="300" y="1260"/>
                    </a:lnTo>
                    <a:lnTo>
                      <a:pt x="278" y="1320"/>
                    </a:lnTo>
                    <a:lnTo>
                      <a:pt x="258" y="1382"/>
                    </a:lnTo>
                    <a:lnTo>
                      <a:pt x="240" y="1444"/>
                    </a:lnTo>
                    <a:lnTo>
                      <a:pt x="224" y="1506"/>
                    </a:lnTo>
                    <a:lnTo>
                      <a:pt x="212" y="1568"/>
                    </a:lnTo>
                    <a:lnTo>
                      <a:pt x="202" y="1630"/>
                    </a:lnTo>
                    <a:lnTo>
                      <a:pt x="194" y="1692"/>
                    </a:lnTo>
                    <a:lnTo>
                      <a:pt x="188" y="1754"/>
                    </a:lnTo>
                    <a:lnTo>
                      <a:pt x="184" y="1818"/>
                    </a:lnTo>
                    <a:lnTo>
                      <a:pt x="184" y="1880"/>
                    </a:lnTo>
                    <a:lnTo>
                      <a:pt x="184" y="1942"/>
                    </a:lnTo>
                    <a:lnTo>
                      <a:pt x="188" y="2004"/>
                    </a:lnTo>
                    <a:lnTo>
                      <a:pt x="194" y="2066"/>
                    </a:lnTo>
                    <a:lnTo>
                      <a:pt x="202" y="2128"/>
                    </a:lnTo>
                    <a:lnTo>
                      <a:pt x="214" y="2188"/>
                    </a:lnTo>
                    <a:lnTo>
                      <a:pt x="226" y="2250"/>
                    </a:lnTo>
                    <a:lnTo>
                      <a:pt x="240" y="2310"/>
                    </a:lnTo>
                    <a:lnTo>
                      <a:pt x="258" y="2370"/>
                    </a:lnTo>
                    <a:lnTo>
                      <a:pt x="278" y="2428"/>
                    </a:lnTo>
                    <a:lnTo>
                      <a:pt x="300" y="2486"/>
                    </a:lnTo>
                    <a:lnTo>
                      <a:pt x="322" y="2544"/>
                    </a:lnTo>
                    <a:lnTo>
                      <a:pt x="348" y="2602"/>
                    </a:lnTo>
                    <a:lnTo>
                      <a:pt x="378" y="2658"/>
                    </a:lnTo>
                    <a:lnTo>
                      <a:pt x="408" y="2712"/>
                    </a:lnTo>
                    <a:lnTo>
                      <a:pt x="440" y="2766"/>
                    </a:lnTo>
                    <a:lnTo>
                      <a:pt x="474" y="2820"/>
                    </a:lnTo>
                    <a:lnTo>
                      <a:pt x="512" y="2872"/>
                    </a:lnTo>
                    <a:lnTo>
                      <a:pt x="550" y="2922"/>
                    </a:lnTo>
                    <a:lnTo>
                      <a:pt x="592" y="2972"/>
                    </a:lnTo>
                    <a:lnTo>
                      <a:pt x="634" y="3020"/>
                    </a:lnTo>
                    <a:lnTo>
                      <a:pt x="680" y="3068"/>
                    </a:lnTo>
                    <a:lnTo>
                      <a:pt x="680" y="3068"/>
                    </a:lnTo>
                    <a:lnTo>
                      <a:pt x="740" y="3126"/>
                    </a:lnTo>
                    <a:lnTo>
                      <a:pt x="804" y="3180"/>
                    </a:lnTo>
                    <a:lnTo>
                      <a:pt x="870" y="3232"/>
                    </a:lnTo>
                    <a:lnTo>
                      <a:pt x="938" y="3278"/>
                    </a:lnTo>
                    <a:lnTo>
                      <a:pt x="1006" y="3322"/>
                    </a:lnTo>
                    <a:lnTo>
                      <a:pt x="1078" y="3364"/>
                    </a:lnTo>
                    <a:lnTo>
                      <a:pt x="1152" y="3400"/>
                    </a:lnTo>
                    <a:lnTo>
                      <a:pt x="1228" y="3434"/>
                    </a:lnTo>
                    <a:lnTo>
                      <a:pt x="1304" y="3464"/>
                    </a:lnTo>
                    <a:lnTo>
                      <a:pt x="1382" y="3488"/>
                    </a:lnTo>
                    <a:lnTo>
                      <a:pt x="1462" y="3510"/>
                    </a:lnTo>
                    <a:lnTo>
                      <a:pt x="1542" y="3528"/>
                    </a:lnTo>
                    <a:lnTo>
                      <a:pt x="1624" y="3542"/>
                    </a:lnTo>
                    <a:lnTo>
                      <a:pt x="1706" y="3554"/>
                    </a:lnTo>
                    <a:lnTo>
                      <a:pt x="1790" y="3560"/>
                    </a:lnTo>
                    <a:lnTo>
                      <a:pt x="1874" y="3562"/>
                    </a:lnTo>
                    <a:lnTo>
                      <a:pt x="1874" y="3562"/>
                    </a:lnTo>
                    <a:lnTo>
                      <a:pt x="1938" y="3560"/>
                    </a:lnTo>
                    <a:lnTo>
                      <a:pt x="2002" y="3556"/>
                    </a:lnTo>
                    <a:lnTo>
                      <a:pt x="2066" y="3550"/>
                    </a:lnTo>
                    <a:lnTo>
                      <a:pt x="2130" y="3542"/>
                    </a:lnTo>
                    <a:lnTo>
                      <a:pt x="2194" y="3530"/>
                    </a:lnTo>
                    <a:lnTo>
                      <a:pt x="2256" y="3516"/>
                    </a:lnTo>
                    <a:lnTo>
                      <a:pt x="2318" y="3502"/>
                    </a:lnTo>
                    <a:lnTo>
                      <a:pt x="2380" y="3482"/>
                    </a:lnTo>
                    <a:lnTo>
                      <a:pt x="2442" y="3462"/>
                    </a:lnTo>
                    <a:lnTo>
                      <a:pt x="2502" y="3440"/>
                    </a:lnTo>
                    <a:lnTo>
                      <a:pt x="2560" y="3414"/>
                    </a:lnTo>
                    <a:lnTo>
                      <a:pt x="2620" y="3388"/>
                    </a:lnTo>
                    <a:lnTo>
                      <a:pt x="2676" y="3358"/>
                    </a:lnTo>
                    <a:lnTo>
                      <a:pt x="2732" y="3328"/>
                    </a:lnTo>
                    <a:lnTo>
                      <a:pt x="2788" y="3294"/>
                    </a:lnTo>
                    <a:lnTo>
                      <a:pt x="2840" y="3258"/>
                    </a:lnTo>
                    <a:lnTo>
                      <a:pt x="2896" y="3218"/>
                    </a:lnTo>
                    <a:lnTo>
                      <a:pt x="2742" y="3218"/>
                    </a:lnTo>
                    <a:lnTo>
                      <a:pt x="2742" y="3218"/>
                    </a:lnTo>
                    <a:lnTo>
                      <a:pt x="2724" y="3218"/>
                    </a:lnTo>
                    <a:lnTo>
                      <a:pt x="2706" y="3212"/>
                    </a:lnTo>
                    <a:lnTo>
                      <a:pt x="2690" y="3204"/>
                    </a:lnTo>
                    <a:lnTo>
                      <a:pt x="2676" y="3192"/>
                    </a:lnTo>
                    <a:lnTo>
                      <a:pt x="2666" y="3178"/>
                    </a:lnTo>
                    <a:lnTo>
                      <a:pt x="2658" y="3162"/>
                    </a:lnTo>
                    <a:lnTo>
                      <a:pt x="2652" y="3146"/>
                    </a:lnTo>
                    <a:lnTo>
                      <a:pt x="2650" y="3126"/>
                    </a:lnTo>
                    <a:lnTo>
                      <a:pt x="2650" y="3126"/>
                    </a:lnTo>
                    <a:lnTo>
                      <a:pt x="2652" y="3108"/>
                    </a:lnTo>
                    <a:lnTo>
                      <a:pt x="2658" y="3090"/>
                    </a:lnTo>
                    <a:lnTo>
                      <a:pt x="2666" y="3076"/>
                    </a:lnTo>
                    <a:lnTo>
                      <a:pt x="2676" y="3062"/>
                    </a:lnTo>
                    <a:lnTo>
                      <a:pt x="2690" y="3050"/>
                    </a:lnTo>
                    <a:lnTo>
                      <a:pt x="2706" y="3042"/>
                    </a:lnTo>
                    <a:lnTo>
                      <a:pt x="2724" y="3036"/>
                    </a:lnTo>
                    <a:lnTo>
                      <a:pt x="2742" y="3034"/>
                    </a:lnTo>
                    <a:lnTo>
                      <a:pt x="3130" y="3034"/>
                    </a:lnTo>
                    <a:lnTo>
                      <a:pt x="3130" y="3034"/>
                    </a:lnTo>
                    <a:lnTo>
                      <a:pt x="3150" y="3036"/>
                    </a:lnTo>
                    <a:lnTo>
                      <a:pt x="3170" y="3042"/>
                    </a:lnTo>
                    <a:lnTo>
                      <a:pt x="3188" y="3052"/>
                    </a:lnTo>
                    <a:lnTo>
                      <a:pt x="3204" y="3066"/>
                    </a:lnTo>
                    <a:lnTo>
                      <a:pt x="3204" y="3066"/>
                    </a:lnTo>
                    <a:lnTo>
                      <a:pt x="3216" y="3082"/>
                    </a:lnTo>
                    <a:lnTo>
                      <a:pt x="3224" y="3100"/>
                    </a:lnTo>
                    <a:lnTo>
                      <a:pt x="3230" y="3118"/>
                    </a:lnTo>
                    <a:lnTo>
                      <a:pt x="3232" y="3136"/>
                    </a:lnTo>
                    <a:lnTo>
                      <a:pt x="3232" y="3524"/>
                    </a:lnTo>
                    <a:lnTo>
                      <a:pt x="3232" y="3524"/>
                    </a:lnTo>
                    <a:lnTo>
                      <a:pt x="3230" y="3542"/>
                    </a:lnTo>
                    <a:lnTo>
                      <a:pt x="3224" y="3560"/>
                    </a:lnTo>
                    <a:lnTo>
                      <a:pt x="3216" y="3576"/>
                    </a:lnTo>
                    <a:lnTo>
                      <a:pt x="3204" y="3590"/>
                    </a:lnTo>
                    <a:lnTo>
                      <a:pt x="3192" y="3600"/>
                    </a:lnTo>
                    <a:lnTo>
                      <a:pt x="3176" y="3610"/>
                    </a:lnTo>
                    <a:lnTo>
                      <a:pt x="3158" y="3614"/>
                    </a:lnTo>
                    <a:lnTo>
                      <a:pt x="3140" y="3616"/>
                    </a:lnTo>
                    <a:lnTo>
                      <a:pt x="3140" y="3616"/>
                    </a:lnTo>
                    <a:lnTo>
                      <a:pt x="3122" y="3614"/>
                    </a:lnTo>
                    <a:lnTo>
                      <a:pt x="3104" y="3610"/>
                    </a:lnTo>
                    <a:lnTo>
                      <a:pt x="3088" y="3600"/>
                    </a:lnTo>
                    <a:lnTo>
                      <a:pt x="3074" y="3590"/>
                    </a:lnTo>
                    <a:lnTo>
                      <a:pt x="3064" y="3576"/>
                    </a:lnTo>
                    <a:lnTo>
                      <a:pt x="3054" y="3560"/>
                    </a:lnTo>
                    <a:lnTo>
                      <a:pt x="3050" y="3542"/>
                    </a:lnTo>
                    <a:lnTo>
                      <a:pt x="3048" y="3524"/>
                    </a:lnTo>
                    <a:close/>
                    <a:moveTo>
                      <a:pt x="3718" y="1536"/>
                    </a:moveTo>
                    <a:lnTo>
                      <a:pt x="3718" y="1536"/>
                    </a:lnTo>
                    <a:lnTo>
                      <a:pt x="3704" y="1466"/>
                    </a:lnTo>
                    <a:lnTo>
                      <a:pt x="3686" y="1396"/>
                    </a:lnTo>
                    <a:lnTo>
                      <a:pt x="3668" y="1328"/>
                    </a:lnTo>
                    <a:lnTo>
                      <a:pt x="3646" y="1260"/>
                    </a:lnTo>
                    <a:lnTo>
                      <a:pt x="3622" y="1194"/>
                    </a:lnTo>
                    <a:lnTo>
                      <a:pt x="3594" y="1130"/>
                    </a:lnTo>
                    <a:lnTo>
                      <a:pt x="3566" y="1064"/>
                    </a:lnTo>
                    <a:lnTo>
                      <a:pt x="3534" y="1002"/>
                    </a:lnTo>
                    <a:lnTo>
                      <a:pt x="3500" y="940"/>
                    </a:lnTo>
                    <a:lnTo>
                      <a:pt x="3464" y="880"/>
                    </a:lnTo>
                    <a:lnTo>
                      <a:pt x="3426" y="820"/>
                    </a:lnTo>
                    <a:lnTo>
                      <a:pt x="3384" y="764"/>
                    </a:lnTo>
                    <a:lnTo>
                      <a:pt x="3342" y="706"/>
                    </a:lnTo>
                    <a:lnTo>
                      <a:pt x="3296" y="652"/>
                    </a:lnTo>
                    <a:lnTo>
                      <a:pt x="3250" y="598"/>
                    </a:lnTo>
                    <a:lnTo>
                      <a:pt x="3200" y="548"/>
                    </a:lnTo>
                    <a:lnTo>
                      <a:pt x="3200" y="548"/>
                    </a:lnTo>
                    <a:lnTo>
                      <a:pt x="3132" y="484"/>
                    </a:lnTo>
                    <a:lnTo>
                      <a:pt x="3062" y="422"/>
                    </a:lnTo>
                    <a:lnTo>
                      <a:pt x="2988" y="366"/>
                    </a:lnTo>
                    <a:lnTo>
                      <a:pt x="2914" y="312"/>
                    </a:lnTo>
                    <a:lnTo>
                      <a:pt x="2836" y="264"/>
                    </a:lnTo>
                    <a:lnTo>
                      <a:pt x="2758" y="218"/>
                    </a:lnTo>
                    <a:lnTo>
                      <a:pt x="2676" y="178"/>
                    </a:lnTo>
                    <a:lnTo>
                      <a:pt x="2592" y="140"/>
                    </a:lnTo>
                    <a:lnTo>
                      <a:pt x="2508" y="108"/>
                    </a:lnTo>
                    <a:lnTo>
                      <a:pt x="2420" y="80"/>
                    </a:lnTo>
                    <a:lnTo>
                      <a:pt x="2332" y="56"/>
                    </a:lnTo>
                    <a:lnTo>
                      <a:pt x="2244" y="36"/>
                    </a:lnTo>
                    <a:lnTo>
                      <a:pt x="2152" y="20"/>
                    </a:lnTo>
                    <a:lnTo>
                      <a:pt x="2060" y="8"/>
                    </a:lnTo>
                    <a:lnTo>
                      <a:pt x="1968" y="2"/>
                    </a:lnTo>
                    <a:lnTo>
                      <a:pt x="1874" y="0"/>
                    </a:lnTo>
                    <a:lnTo>
                      <a:pt x="1874" y="0"/>
                    </a:lnTo>
                    <a:lnTo>
                      <a:pt x="1796" y="0"/>
                    </a:lnTo>
                    <a:lnTo>
                      <a:pt x="1718" y="6"/>
                    </a:lnTo>
                    <a:lnTo>
                      <a:pt x="1642" y="14"/>
                    </a:lnTo>
                    <a:lnTo>
                      <a:pt x="1566" y="24"/>
                    </a:lnTo>
                    <a:lnTo>
                      <a:pt x="1492" y="38"/>
                    </a:lnTo>
                    <a:lnTo>
                      <a:pt x="1416" y="54"/>
                    </a:lnTo>
                    <a:lnTo>
                      <a:pt x="1344" y="74"/>
                    </a:lnTo>
                    <a:lnTo>
                      <a:pt x="1272" y="98"/>
                    </a:lnTo>
                    <a:lnTo>
                      <a:pt x="1200" y="124"/>
                    </a:lnTo>
                    <a:lnTo>
                      <a:pt x="1130" y="152"/>
                    </a:lnTo>
                    <a:lnTo>
                      <a:pt x="1060" y="184"/>
                    </a:lnTo>
                    <a:lnTo>
                      <a:pt x="992" y="218"/>
                    </a:lnTo>
                    <a:lnTo>
                      <a:pt x="926" y="256"/>
                    </a:lnTo>
                    <a:lnTo>
                      <a:pt x="862" y="296"/>
                    </a:lnTo>
                    <a:lnTo>
                      <a:pt x="798" y="338"/>
                    </a:lnTo>
                    <a:lnTo>
                      <a:pt x="736" y="384"/>
                    </a:lnTo>
                    <a:lnTo>
                      <a:pt x="702" y="410"/>
                    </a:lnTo>
                    <a:lnTo>
                      <a:pt x="702" y="220"/>
                    </a:lnTo>
                    <a:lnTo>
                      <a:pt x="702" y="220"/>
                    </a:lnTo>
                    <a:lnTo>
                      <a:pt x="700" y="202"/>
                    </a:lnTo>
                    <a:lnTo>
                      <a:pt x="694" y="184"/>
                    </a:lnTo>
                    <a:lnTo>
                      <a:pt x="686" y="168"/>
                    </a:lnTo>
                    <a:lnTo>
                      <a:pt x="674" y="156"/>
                    </a:lnTo>
                    <a:lnTo>
                      <a:pt x="660" y="144"/>
                    </a:lnTo>
                    <a:lnTo>
                      <a:pt x="644" y="136"/>
                    </a:lnTo>
                    <a:lnTo>
                      <a:pt x="628" y="130"/>
                    </a:lnTo>
                    <a:lnTo>
                      <a:pt x="608" y="128"/>
                    </a:lnTo>
                    <a:lnTo>
                      <a:pt x="608" y="128"/>
                    </a:lnTo>
                    <a:lnTo>
                      <a:pt x="590" y="130"/>
                    </a:lnTo>
                    <a:lnTo>
                      <a:pt x="572" y="136"/>
                    </a:lnTo>
                    <a:lnTo>
                      <a:pt x="558" y="144"/>
                    </a:lnTo>
                    <a:lnTo>
                      <a:pt x="544" y="156"/>
                    </a:lnTo>
                    <a:lnTo>
                      <a:pt x="532" y="168"/>
                    </a:lnTo>
                    <a:lnTo>
                      <a:pt x="524" y="184"/>
                    </a:lnTo>
                    <a:lnTo>
                      <a:pt x="518" y="202"/>
                    </a:lnTo>
                    <a:lnTo>
                      <a:pt x="516" y="220"/>
                    </a:lnTo>
                    <a:lnTo>
                      <a:pt x="516" y="608"/>
                    </a:lnTo>
                    <a:lnTo>
                      <a:pt x="516" y="608"/>
                    </a:lnTo>
                    <a:lnTo>
                      <a:pt x="518" y="628"/>
                    </a:lnTo>
                    <a:lnTo>
                      <a:pt x="524" y="646"/>
                    </a:lnTo>
                    <a:lnTo>
                      <a:pt x="532" y="664"/>
                    </a:lnTo>
                    <a:lnTo>
                      <a:pt x="544" y="678"/>
                    </a:lnTo>
                    <a:lnTo>
                      <a:pt x="552" y="686"/>
                    </a:lnTo>
                    <a:lnTo>
                      <a:pt x="552" y="686"/>
                    </a:lnTo>
                    <a:lnTo>
                      <a:pt x="566" y="696"/>
                    </a:lnTo>
                    <a:lnTo>
                      <a:pt x="582" y="704"/>
                    </a:lnTo>
                    <a:lnTo>
                      <a:pt x="600" y="708"/>
                    </a:lnTo>
                    <a:lnTo>
                      <a:pt x="620" y="710"/>
                    </a:lnTo>
                    <a:lnTo>
                      <a:pt x="1006" y="710"/>
                    </a:lnTo>
                    <a:lnTo>
                      <a:pt x="1006" y="710"/>
                    </a:lnTo>
                    <a:lnTo>
                      <a:pt x="1026" y="708"/>
                    </a:lnTo>
                    <a:lnTo>
                      <a:pt x="1042" y="704"/>
                    </a:lnTo>
                    <a:lnTo>
                      <a:pt x="1058" y="694"/>
                    </a:lnTo>
                    <a:lnTo>
                      <a:pt x="1072" y="684"/>
                    </a:lnTo>
                    <a:lnTo>
                      <a:pt x="1082" y="670"/>
                    </a:lnTo>
                    <a:lnTo>
                      <a:pt x="1092" y="654"/>
                    </a:lnTo>
                    <a:lnTo>
                      <a:pt x="1096" y="636"/>
                    </a:lnTo>
                    <a:lnTo>
                      <a:pt x="1098" y="618"/>
                    </a:lnTo>
                    <a:lnTo>
                      <a:pt x="1098" y="618"/>
                    </a:lnTo>
                    <a:lnTo>
                      <a:pt x="1096" y="600"/>
                    </a:lnTo>
                    <a:lnTo>
                      <a:pt x="1092" y="582"/>
                    </a:lnTo>
                    <a:lnTo>
                      <a:pt x="1082" y="566"/>
                    </a:lnTo>
                    <a:lnTo>
                      <a:pt x="1072" y="552"/>
                    </a:lnTo>
                    <a:lnTo>
                      <a:pt x="1058" y="542"/>
                    </a:lnTo>
                    <a:lnTo>
                      <a:pt x="1042" y="534"/>
                    </a:lnTo>
                    <a:lnTo>
                      <a:pt x="1026" y="528"/>
                    </a:lnTo>
                    <a:lnTo>
                      <a:pt x="1006" y="526"/>
                    </a:lnTo>
                    <a:lnTo>
                      <a:pt x="852" y="526"/>
                    </a:lnTo>
                    <a:lnTo>
                      <a:pt x="908" y="488"/>
                    </a:lnTo>
                    <a:lnTo>
                      <a:pt x="908" y="488"/>
                    </a:lnTo>
                    <a:lnTo>
                      <a:pt x="962" y="450"/>
                    </a:lnTo>
                    <a:lnTo>
                      <a:pt x="1016" y="418"/>
                    </a:lnTo>
                    <a:lnTo>
                      <a:pt x="1072" y="386"/>
                    </a:lnTo>
                    <a:lnTo>
                      <a:pt x="1128" y="356"/>
                    </a:lnTo>
                    <a:lnTo>
                      <a:pt x="1186" y="328"/>
                    </a:lnTo>
                    <a:lnTo>
                      <a:pt x="1246" y="304"/>
                    </a:lnTo>
                    <a:lnTo>
                      <a:pt x="1306" y="282"/>
                    </a:lnTo>
                    <a:lnTo>
                      <a:pt x="1366" y="262"/>
                    </a:lnTo>
                    <a:lnTo>
                      <a:pt x="1428" y="244"/>
                    </a:lnTo>
                    <a:lnTo>
                      <a:pt x="1490" y="228"/>
                    </a:lnTo>
                    <a:lnTo>
                      <a:pt x="1552" y="214"/>
                    </a:lnTo>
                    <a:lnTo>
                      <a:pt x="1616" y="204"/>
                    </a:lnTo>
                    <a:lnTo>
                      <a:pt x="1680" y="194"/>
                    </a:lnTo>
                    <a:lnTo>
                      <a:pt x="1744" y="188"/>
                    </a:lnTo>
                    <a:lnTo>
                      <a:pt x="1810" y="186"/>
                    </a:lnTo>
                    <a:lnTo>
                      <a:pt x="1874" y="184"/>
                    </a:lnTo>
                    <a:lnTo>
                      <a:pt x="1874" y="184"/>
                    </a:lnTo>
                    <a:lnTo>
                      <a:pt x="1958" y="186"/>
                    </a:lnTo>
                    <a:lnTo>
                      <a:pt x="2042" y="192"/>
                    </a:lnTo>
                    <a:lnTo>
                      <a:pt x="2126" y="202"/>
                    </a:lnTo>
                    <a:lnTo>
                      <a:pt x="2206" y="216"/>
                    </a:lnTo>
                    <a:lnTo>
                      <a:pt x="2288" y="234"/>
                    </a:lnTo>
                    <a:lnTo>
                      <a:pt x="2366" y="256"/>
                    </a:lnTo>
                    <a:lnTo>
                      <a:pt x="2446" y="282"/>
                    </a:lnTo>
                    <a:lnTo>
                      <a:pt x="2522" y="312"/>
                    </a:lnTo>
                    <a:lnTo>
                      <a:pt x="2596" y="344"/>
                    </a:lnTo>
                    <a:lnTo>
                      <a:pt x="2670" y="382"/>
                    </a:lnTo>
                    <a:lnTo>
                      <a:pt x="2742" y="422"/>
                    </a:lnTo>
                    <a:lnTo>
                      <a:pt x="2812" y="466"/>
                    </a:lnTo>
                    <a:lnTo>
                      <a:pt x="2880" y="514"/>
                    </a:lnTo>
                    <a:lnTo>
                      <a:pt x="2944" y="566"/>
                    </a:lnTo>
                    <a:lnTo>
                      <a:pt x="3008" y="620"/>
                    </a:lnTo>
                    <a:lnTo>
                      <a:pt x="3068" y="678"/>
                    </a:lnTo>
                    <a:lnTo>
                      <a:pt x="3068" y="678"/>
                    </a:lnTo>
                    <a:lnTo>
                      <a:pt x="3114" y="724"/>
                    </a:lnTo>
                    <a:lnTo>
                      <a:pt x="3158" y="774"/>
                    </a:lnTo>
                    <a:lnTo>
                      <a:pt x="3198" y="822"/>
                    </a:lnTo>
                    <a:lnTo>
                      <a:pt x="3238" y="874"/>
                    </a:lnTo>
                    <a:lnTo>
                      <a:pt x="3274" y="926"/>
                    </a:lnTo>
                    <a:lnTo>
                      <a:pt x="3308" y="978"/>
                    </a:lnTo>
                    <a:lnTo>
                      <a:pt x="3342" y="1032"/>
                    </a:lnTo>
                    <a:lnTo>
                      <a:pt x="3372" y="1088"/>
                    </a:lnTo>
                    <a:lnTo>
                      <a:pt x="3400" y="1144"/>
                    </a:lnTo>
                    <a:lnTo>
                      <a:pt x="3426" y="1200"/>
                    </a:lnTo>
                    <a:lnTo>
                      <a:pt x="3450" y="1258"/>
                    </a:lnTo>
                    <a:lnTo>
                      <a:pt x="3472" y="1316"/>
                    </a:lnTo>
                    <a:lnTo>
                      <a:pt x="3490" y="1376"/>
                    </a:lnTo>
                    <a:lnTo>
                      <a:pt x="3508" y="1436"/>
                    </a:lnTo>
                    <a:lnTo>
                      <a:pt x="3522" y="1496"/>
                    </a:lnTo>
                    <a:lnTo>
                      <a:pt x="3536" y="1556"/>
                    </a:lnTo>
                    <a:lnTo>
                      <a:pt x="3546" y="1618"/>
                    </a:lnTo>
                    <a:lnTo>
                      <a:pt x="3554" y="1678"/>
                    </a:lnTo>
                    <a:lnTo>
                      <a:pt x="3560" y="1740"/>
                    </a:lnTo>
                    <a:lnTo>
                      <a:pt x="3564" y="1802"/>
                    </a:lnTo>
                    <a:lnTo>
                      <a:pt x="3564" y="1866"/>
                    </a:lnTo>
                    <a:lnTo>
                      <a:pt x="3564" y="1928"/>
                    </a:lnTo>
                    <a:lnTo>
                      <a:pt x="3560" y="1990"/>
                    </a:lnTo>
                    <a:lnTo>
                      <a:pt x="3554" y="2052"/>
                    </a:lnTo>
                    <a:lnTo>
                      <a:pt x="3546" y="2116"/>
                    </a:lnTo>
                    <a:lnTo>
                      <a:pt x="3536" y="2178"/>
                    </a:lnTo>
                    <a:lnTo>
                      <a:pt x="3524" y="2240"/>
                    </a:lnTo>
                    <a:lnTo>
                      <a:pt x="3508" y="2302"/>
                    </a:lnTo>
                    <a:lnTo>
                      <a:pt x="3490" y="2364"/>
                    </a:lnTo>
                    <a:lnTo>
                      <a:pt x="3470" y="2424"/>
                    </a:lnTo>
                    <a:lnTo>
                      <a:pt x="3448" y="2486"/>
                    </a:lnTo>
                    <a:lnTo>
                      <a:pt x="3424" y="2546"/>
                    </a:lnTo>
                    <a:lnTo>
                      <a:pt x="3424" y="2546"/>
                    </a:lnTo>
                    <a:lnTo>
                      <a:pt x="3418" y="2564"/>
                    </a:lnTo>
                    <a:lnTo>
                      <a:pt x="3416" y="2580"/>
                    </a:lnTo>
                    <a:lnTo>
                      <a:pt x="3418" y="2598"/>
                    </a:lnTo>
                    <a:lnTo>
                      <a:pt x="3422" y="2616"/>
                    </a:lnTo>
                    <a:lnTo>
                      <a:pt x="3422" y="2616"/>
                    </a:lnTo>
                    <a:lnTo>
                      <a:pt x="3432" y="2632"/>
                    </a:lnTo>
                    <a:lnTo>
                      <a:pt x="3442" y="2646"/>
                    </a:lnTo>
                    <a:lnTo>
                      <a:pt x="3456" y="2658"/>
                    </a:lnTo>
                    <a:lnTo>
                      <a:pt x="3472" y="2666"/>
                    </a:lnTo>
                    <a:lnTo>
                      <a:pt x="3472" y="2666"/>
                    </a:lnTo>
                    <a:lnTo>
                      <a:pt x="3490" y="2672"/>
                    </a:lnTo>
                    <a:lnTo>
                      <a:pt x="3508" y="2674"/>
                    </a:lnTo>
                    <a:lnTo>
                      <a:pt x="3526" y="2672"/>
                    </a:lnTo>
                    <a:lnTo>
                      <a:pt x="3542" y="2668"/>
                    </a:lnTo>
                    <a:lnTo>
                      <a:pt x="3558" y="2660"/>
                    </a:lnTo>
                    <a:lnTo>
                      <a:pt x="3572" y="2648"/>
                    </a:lnTo>
                    <a:lnTo>
                      <a:pt x="3584" y="2634"/>
                    </a:lnTo>
                    <a:lnTo>
                      <a:pt x="3594" y="2618"/>
                    </a:lnTo>
                    <a:lnTo>
                      <a:pt x="3594" y="2618"/>
                    </a:lnTo>
                    <a:lnTo>
                      <a:pt x="3620" y="2554"/>
                    </a:lnTo>
                    <a:lnTo>
                      <a:pt x="3644" y="2490"/>
                    </a:lnTo>
                    <a:lnTo>
                      <a:pt x="3666" y="2424"/>
                    </a:lnTo>
                    <a:lnTo>
                      <a:pt x="3684" y="2358"/>
                    </a:lnTo>
                    <a:lnTo>
                      <a:pt x="3700" y="2290"/>
                    </a:lnTo>
                    <a:lnTo>
                      <a:pt x="3714" y="2224"/>
                    </a:lnTo>
                    <a:lnTo>
                      <a:pt x="3726" y="2156"/>
                    </a:lnTo>
                    <a:lnTo>
                      <a:pt x="3736" y="2088"/>
                    </a:lnTo>
                    <a:lnTo>
                      <a:pt x="3742" y="2018"/>
                    </a:lnTo>
                    <a:lnTo>
                      <a:pt x="3746" y="1950"/>
                    </a:lnTo>
                    <a:lnTo>
                      <a:pt x="3748" y="1882"/>
                    </a:lnTo>
                    <a:lnTo>
                      <a:pt x="3746" y="1812"/>
                    </a:lnTo>
                    <a:lnTo>
                      <a:pt x="3744" y="1744"/>
                    </a:lnTo>
                    <a:lnTo>
                      <a:pt x="3736" y="1674"/>
                    </a:lnTo>
                    <a:lnTo>
                      <a:pt x="3728" y="1604"/>
                    </a:lnTo>
                    <a:lnTo>
                      <a:pt x="3718" y="1536"/>
                    </a:lnTo>
                    <a:lnTo>
                      <a:pt x="3718" y="1536"/>
                    </a:lnTo>
                    <a:close/>
                    <a:moveTo>
                      <a:pt x="1924" y="2636"/>
                    </a:moveTo>
                    <a:lnTo>
                      <a:pt x="1924" y="2636"/>
                    </a:lnTo>
                    <a:lnTo>
                      <a:pt x="1964" y="2636"/>
                    </a:lnTo>
                    <a:lnTo>
                      <a:pt x="2000" y="2632"/>
                    </a:lnTo>
                    <a:lnTo>
                      <a:pt x="2036" y="2628"/>
                    </a:lnTo>
                    <a:lnTo>
                      <a:pt x="2072" y="2620"/>
                    </a:lnTo>
                    <a:lnTo>
                      <a:pt x="2106" y="2612"/>
                    </a:lnTo>
                    <a:lnTo>
                      <a:pt x="2140" y="2602"/>
                    </a:lnTo>
                    <a:lnTo>
                      <a:pt x="2174" y="2588"/>
                    </a:lnTo>
                    <a:lnTo>
                      <a:pt x="2204" y="2574"/>
                    </a:lnTo>
                    <a:lnTo>
                      <a:pt x="2236" y="2556"/>
                    </a:lnTo>
                    <a:lnTo>
                      <a:pt x="2264" y="2538"/>
                    </a:lnTo>
                    <a:lnTo>
                      <a:pt x="2294" y="2518"/>
                    </a:lnTo>
                    <a:lnTo>
                      <a:pt x="2322" y="2494"/>
                    </a:lnTo>
                    <a:lnTo>
                      <a:pt x="2348" y="2470"/>
                    </a:lnTo>
                    <a:lnTo>
                      <a:pt x="2374" y="2444"/>
                    </a:lnTo>
                    <a:lnTo>
                      <a:pt x="2398" y="2416"/>
                    </a:lnTo>
                    <a:lnTo>
                      <a:pt x="2422" y="2384"/>
                    </a:lnTo>
                    <a:lnTo>
                      <a:pt x="2258" y="2278"/>
                    </a:lnTo>
                    <a:lnTo>
                      <a:pt x="2258" y="2278"/>
                    </a:lnTo>
                    <a:lnTo>
                      <a:pt x="2244" y="2298"/>
                    </a:lnTo>
                    <a:lnTo>
                      <a:pt x="2226" y="2316"/>
                    </a:lnTo>
                    <a:lnTo>
                      <a:pt x="2210" y="2332"/>
                    </a:lnTo>
                    <a:lnTo>
                      <a:pt x="2192" y="2348"/>
                    </a:lnTo>
                    <a:lnTo>
                      <a:pt x="2172" y="2362"/>
                    </a:lnTo>
                    <a:lnTo>
                      <a:pt x="2154" y="2376"/>
                    </a:lnTo>
                    <a:lnTo>
                      <a:pt x="2134" y="2388"/>
                    </a:lnTo>
                    <a:lnTo>
                      <a:pt x="2112" y="2398"/>
                    </a:lnTo>
                    <a:lnTo>
                      <a:pt x="2092" y="2408"/>
                    </a:lnTo>
                    <a:lnTo>
                      <a:pt x="2070" y="2416"/>
                    </a:lnTo>
                    <a:lnTo>
                      <a:pt x="2046" y="2422"/>
                    </a:lnTo>
                    <a:lnTo>
                      <a:pt x="2024" y="2428"/>
                    </a:lnTo>
                    <a:lnTo>
                      <a:pt x="2000" y="2434"/>
                    </a:lnTo>
                    <a:lnTo>
                      <a:pt x="1976" y="2436"/>
                    </a:lnTo>
                    <a:lnTo>
                      <a:pt x="1950" y="2438"/>
                    </a:lnTo>
                    <a:lnTo>
                      <a:pt x="1924" y="2440"/>
                    </a:lnTo>
                    <a:lnTo>
                      <a:pt x="1924" y="2440"/>
                    </a:lnTo>
                    <a:lnTo>
                      <a:pt x="1888" y="2438"/>
                    </a:lnTo>
                    <a:lnTo>
                      <a:pt x="1852" y="2434"/>
                    </a:lnTo>
                    <a:lnTo>
                      <a:pt x="1818" y="2426"/>
                    </a:lnTo>
                    <a:lnTo>
                      <a:pt x="1784" y="2418"/>
                    </a:lnTo>
                    <a:lnTo>
                      <a:pt x="1752" y="2406"/>
                    </a:lnTo>
                    <a:lnTo>
                      <a:pt x="1722" y="2390"/>
                    </a:lnTo>
                    <a:lnTo>
                      <a:pt x="1694" y="2374"/>
                    </a:lnTo>
                    <a:lnTo>
                      <a:pt x="1666" y="2354"/>
                    </a:lnTo>
                    <a:lnTo>
                      <a:pt x="1640" y="2332"/>
                    </a:lnTo>
                    <a:lnTo>
                      <a:pt x="1616" y="2308"/>
                    </a:lnTo>
                    <a:lnTo>
                      <a:pt x="1592" y="2280"/>
                    </a:lnTo>
                    <a:lnTo>
                      <a:pt x="1572" y="2252"/>
                    </a:lnTo>
                    <a:lnTo>
                      <a:pt x="1552" y="2220"/>
                    </a:lnTo>
                    <a:lnTo>
                      <a:pt x="1534" y="2186"/>
                    </a:lnTo>
                    <a:lnTo>
                      <a:pt x="1518" y="2150"/>
                    </a:lnTo>
                    <a:lnTo>
                      <a:pt x="1502" y="2110"/>
                    </a:lnTo>
                    <a:lnTo>
                      <a:pt x="1500" y="2102"/>
                    </a:lnTo>
                    <a:lnTo>
                      <a:pt x="2060" y="2102"/>
                    </a:lnTo>
                    <a:lnTo>
                      <a:pt x="2060" y="1926"/>
                    </a:lnTo>
                    <a:lnTo>
                      <a:pt x="1466" y="1926"/>
                    </a:lnTo>
                    <a:lnTo>
                      <a:pt x="1464" y="1920"/>
                    </a:lnTo>
                    <a:lnTo>
                      <a:pt x="1464" y="1920"/>
                    </a:lnTo>
                    <a:lnTo>
                      <a:pt x="1462" y="1880"/>
                    </a:lnTo>
                    <a:lnTo>
                      <a:pt x="1462" y="1840"/>
                    </a:lnTo>
                    <a:lnTo>
                      <a:pt x="1462" y="1840"/>
                    </a:lnTo>
                    <a:lnTo>
                      <a:pt x="1462" y="1802"/>
                    </a:lnTo>
                    <a:lnTo>
                      <a:pt x="1464" y="1762"/>
                    </a:lnTo>
                    <a:lnTo>
                      <a:pt x="1466" y="1756"/>
                    </a:lnTo>
                    <a:lnTo>
                      <a:pt x="2060" y="1756"/>
                    </a:lnTo>
                    <a:lnTo>
                      <a:pt x="2060" y="1580"/>
                    </a:lnTo>
                    <a:lnTo>
                      <a:pt x="1500" y="1580"/>
                    </a:lnTo>
                    <a:lnTo>
                      <a:pt x="1502" y="1570"/>
                    </a:lnTo>
                    <a:lnTo>
                      <a:pt x="1502" y="1570"/>
                    </a:lnTo>
                    <a:lnTo>
                      <a:pt x="1516" y="1532"/>
                    </a:lnTo>
                    <a:lnTo>
                      <a:pt x="1532" y="1496"/>
                    </a:lnTo>
                    <a:lnTo>
                      <a:pt x="1550" y="1462"/>
                    </a:lnTo>
                    <a:lnTo>
                      <a:pt x="1568" y="1430"/>
                    </a:lnTo>
                    <a:lnTo>
                      <a:pt x="1590" y="1400"/>
                    </a:lnTo>
                    <a:lnTo>
                      <a:pt x="1612" y="1374"/>
                    </a:lnTo>
                    <a:lnTo>
                      <a:pt x="1636" y="1348"/>
                    </a:lnTo>
                    <a:lnTo>
                      <a:pt x="1662" y="1326"/>
                    </a:lnTo>
                    <a:lnTo>
                      <a:pt x="1688" y="1308"/>
                    </a:lnTo>
                    <a:lnTo>
                      <a:pt x="1716" y="1290"/>
                    </a:lnTo>
                    <a:lnTo>
                      <a:pt x="1746" y="1276"/>
                    </a:lnTo>
                    <a:lnTo>
                      <a:pt x="1776" y="1264"/>
                    </a:lnTo>
                    <a:lnTo>
                      <a:pt x="1810" y="1254"/>
                    </a:lnTo>
                    <a:lnTo>
                      <a:pt x="1842" y="1248"/>
                    </a:lnTo>
                    <a:lnTo>
                      <a:pt x="1878" y="1244"/>
                    </a:lnTo>
                    <a:lnTo>
                      <a:pt x="1914" y="1242"/>
                    </a:lnTo>
                    <a:lnTo>
                      <a:pt x="1914" y="1242"/>
                    </a:lnTo>
                    <a:lnTo>
                      <a:pt x="1938" y="1242"/>
                    </a:lnTo>
                    <a:lnTo>
                      <a:pt x="1962" y="1244"/>
                    </a:lnTo>
                    <a:lnTo>
                      <a:pt x="1986" y="1248"/>
                    </a:lnTo>
                    <a:lnTo>
                      <a:pt x="2008" y="1252"/>
                    </a:lnTo>
                    <a:lnTo>
                      <a:pt x="2030" y="1258"/>
                    </a:lnTo>
                    <a:lnTo>
                      <a:pt x="2052" y="1264"/>
                    </a:lnTo>
                    <a:lnTo>
                      <a:pt x="2074" y="1272"/>
                    </a:lnTo>
                    <a:lnTo>
                      <a:pt x="2094" y="1282"/>
                    </a:lnTo>
                    <a:lnTo>
                      <a:pt x="2114" y="1292"/>
                    </a:lnTo>
                    <a:lnTo>
                      <a:pt x="2132" y="1304"/>
                    </a:lnTo>
                    <a:lnTo>
                      <a:pt x="2152" y="1318"/>
                    </a:lnTo>
                    <a:lnTo>
                      <a:pt x="2170" y="1332"/>
                    </a:lnTo>
                    <a:lnTo>
                      <a:pt x="2188" y="1348"/>
                    </a:lnTo>
                    <a:lnTo>
                      <a:pt x="2204" y="1364"/>
                    </a:lnTo>
                    <a:lnTo>
                      <a:pt x="2220" y="1382"/>
                    </a:lnTo>
                    <a:lnTo>
                      <a:pt x="2236" y="1402"/>
                    </a:lnTo>
                    <a:lnTo>
                      <a:pt x="2398" y="1296"/>
                    </a:lnTo>
                    <a:lnTo>
                      <a:pt x="2398" y="1296"/>
                    </a:lnTo>
                    <a:lnTo>
                      <a:pt x="2376" y="1266"/>
                    </a:lnTo>
                    <a:lnTo>
                      <a:pt x="2352" y="1238"/>
                    </a:lnTo>
                    <a:lnTo>
                      <a:pt x="2326" y="1210"/>
                    </a:lnTo>
                    <a:lnTo>
                      <a:pt x="2300" y="1186"/>
                    </a:lnTo>
                    <a:lnTo>
                      <a:pt x="2272" y="1164"/>
                    </a:lnTo>
                    <a:lnTo>
                      <a:pt x="2244" y="1144"/>
                    </a:lnTo>
                    <a:lnTo>
                      <a:pt x="2216" y="1124"/>
                    </a:lnTo>
                    <a:lnTo>
                      <a:pt x="2186" y="1108"/>
                    </a:lnTo>
                    <a:lnTo>
                      <a:pt x="2154" y="1092"/>
                    </a:lnTo>
                    <a:lnTo>
                      <a:pt x="2122" y="1080"/>
                    </a:lnTo>
                    <a:lnTo>
                      <a:pt x="2090" y="1068"/>
                    </a:lnTo>
                    <a:lnTo>
                      <a:pt x="2056" y="1060"/>
                    </a:lnTo>
                    <a:lnTo>
                      <a:pt x="2022" y="1054"/>
                    </a:lnTo>
                    <a:lnTo>
                      <a:pt x="1986" y="1048"/>
                    </a:lnTo>
                    <a:lnTo>
                      <a:pt x="1950" y="1046"/>
                    </a:lnTo>
                    <a:lnTo>
                      <a:pt x="1914" y="1044"/>
                    </a:lnTo>
                    <a:lnTo>
                      <a:pt x="1914" y="1044"/>
                    </a:lnTo>
                    <a:lnTo>
                      <a:pt x="1856" y="1046"/>
                    </a:lnTo>
                    <a:lnTo>
                      <a:pt x="1800" y="1054"/>
                    </a:lnTo>
                    <a:lnTo>
                      <a:pt x="1748" y="1064"/>
                    </a:lnTo>
                    <a:lnTo>
                      <a:pt x="1696" y="1080"/>
                    </a:lnTo>
                    <a:lnTo>
                      <a:pt x="1646" y="1100"/>
                    </a:lnTo>
                    <a:lnTo>
                      <a:pt x="1600" y="1124"/>
                    </a:lnTo>
                    <a:lnTo>
                      <a:pt x="1556" y="1152"/>
                    </a:lnTo>
                    <a:lnTo>
                      <a:pt x="1514" y="1184"/>
                    </a:lnTo>
                    <a:lnTo>
                      <a:pt x="1474" y="1220"/>
                    </a:lnTo>
                    <a:lnTo>
                      <a:pt x="1438" y="1260"/>
                    </a:lnTo>
                    <a:lnTo>
                      <a:pt x="1404" y="1304"/>
                    </a:lnTo>
                    <a:lnTo>
                      <a:pt x="1372" y="1352"/>
                    </a:lnTo>
                    <a:lnTo>
                      <a:pt x="1346" y="1402"/>
                    </a:lnTo>
                    <a:lnTo>
                      <a:pt x="1320" y="1456"/>
                    </a:lnTo>
                    <a:lnTo>
                      <a:pt x="1300" y="1514"/>
                    </a:lnTo>
                    <a:lnTo>
                      <a:pt x="1282" y="1574"/>
                    </a:lnTo>
                    <a:lnTo>
                      <a:pt x="1280" y="1580"/>
                    </a:lnTo>
                    <a:lnTo>
                      <a:pt x="1100" y="1580"/>
                    </a:lnTo>
                    <a:lnTo>
                      <a:pt x="1100" y="1756"/>
                    </a:lnTo>
                    <a:lnTo>
                      <a:pt x="1252" y="1756"/>
                    </a:lnTo>
                    <a:lnTo>
                      <a:pt x="1252" y="1762"/>
                    </a:lnTo>
                    <a:lnTo>
                      <a:pt x="1252" y="1762"/>
                    </a:lnTo>
                    <a:lnTo>
                      <a:pt x="1250" y="1802"/>
                    </a:lnTo>
                    <a:lnTo>
                      <a:pt x="1248" y="1840"/>
                    </a:lnTo>
                    <a:lnTo>
                      <a:pt x="1248" y="1840"/>
                    </a:lnTo>
                    <a:lnTo>
                      <a:pt x="1250" y="1880"/>
                    </a:lnTo>
                    <a:lnTo>
                      <a:pt x="1252" y="1918"/>
                    </a:lnTo>
                    <a:lnTo>
                      <a:pt x="1252" y="1926"/>
                    </a:lnTo>
                    <a:lnTo>
                      <a:pt x="1100" y="1926"/>
                    </a:lnTo>
                    <a:lnTo>
                      <a:pt x="1100" y="2102"/>
                    </a:lnTo>
                    <a:lnTo>
                      <a:pt x="1280" y="2102"/>
                    </a:lnTo>
                    <a:lnTo>
                      <a:pt x="1282" y="2106"/>
                    </a:lnTo>
                    <a:lnTo>
                      <a:pt x="1282" y="2106"/>
                    </a:lnTo>
                    <a:lnTo>
                      <a:pt x="1300" y="2168"/>
                    </a:lnTo>
                    <a:lnTo>
                      <a:pt x="1322" y="2224"/>
                    </a:lnTo>
                    <a:lnTo>
                      <a:pt x="1346" y="2278"/>
                    </a:lnTo>
                    <a:lnTo>
                      <a:pt x="1374" y="2330"/>
                    </a:lnTo>
                    <a:lnTo>
                      <a:pt x="1406" y="2376"/>
                    </a:lnTo>
                    <a:lnTo>
                      <a:pt x="1440" y="2420"/>
                    </a:lnTo>
                    <a:lnTo>
                      <a:pt x="1478" y="2460"/>
                    </a:lnTo>
                    <a:lnTo>
                      <a:pt x="1518" y="2496"/>
                    </a:lnTo>
                    <a:lnTo>
                      <a:pt x="1560" y="2528"/>
                    </a:lnTo>
                    <a:lnTo>
                      <a:pt x="1606" y="2556"/>
                    </a:lnTo>
                    <a:lnTo>
                      <a:pt x="1654" y="2580"/>
                    </a:lnTo>
                    <a:lnTo>
                      <a:pt x="1704" y="2600"/>
                    </a:lnTo>
                    <a:lnTo>
                      <a:pt x="1756" y="2616"/>
                    </a:lnTo>
                    <a:lnTo>
                      <a:pt x="1810" y="2628"/>
                    </a:lnTo>
                    <a:lnTo>
                      <a:pt x="1866" y="2634"/>
                    </a:lnTo>
                    <a:lnTo>
                      <a:pt x="1924" y="2636"/>
                    </a:lnTo>
                    <a:lnTo>
                      <a:pt x="1924" y="26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1"/>
              <p:cNvSpPr>
                <a:spLocks/>
              </p:cNvSpPr>
              <p:nvPr/>
            </p:nvSpPr>
            <p:spPr bwMode="auto">
              <a:xfrm>
                <a:off x="1966" y="1357"/>
                <a:ext cx="3232" cy="2676"/>
              </a:xfrm>
              <a:custGeom>
                <a:avLst/>
                <a:gdLst>
                  <a:gd name="T0" fmla="*/ 3014 w 3232"/>
                  <a:gd name="T1" fmla="*/ 2290 h 2676"/>
                  <a:gd name="T2" fmla="*/ 2756 w 3232"/>
                  <a:gd name="T3" fmla="*/ 2456 h 2676"/>
                  <a:gd name="T4" fmla="*/ 2476 w 3232"/>
                  <a:gd name="T5" fmla="*/ 2576 h 2676"/>
                  <a:gd name="T6" fmla="*/ 2180 w 3232"/>
                  <a:gd name="T7" fmla="*/ 2650 h 2676"/>
                  <a:gd name="T8" fmla="*/ 1874 w 3232"/>
                  <a:gd name="T9" fmla="*/ 2676 h 2676"/>
                  <a:gd name="T10" fmla="*/ 1596 w 3232"/>
                  <a:gd name="T11" fmla="*/ 2656 h 2676"/>
                  <a:gd name="T12" fmla="*/ 1242 w 3232"/>
                  <a:gd name="T13" fmla="*/ 2566 h 2676"/>
                  <a:gd name="T14" fmla="*/ 912 w 3232"/>
                  <a:gd name="T15" fmla="*/ 2412 h 2676"/>
                  <a:gd name="T16" fmla="*/ 616 w 3232"/>
                  <a:gd name="T17" fmla="*/ 2192 h 2676"/>
                  <a:gd name="T18" fmla="*/ 452 w 3232"/>
                  <a:gd name="T19" fmla="*/ 2022 h 2676"/>
                  <a:gd name="T20" fmla="*/ 284 w 3232"/>
                  <a:gd name="T21" fmla="*/ 1796 h 2676"/>
                  <a:gd name="T22" fmla="*/ 154 w 3232"/>
                  <a:gd name="T23" fmla="*/ 1546 h 2676"/>
                  <a:gd name="T24" fmla="*/ 62 w 3232"/>
                  <a:gd name="T25" fmla="*/ 1278 h 2676"/>
                  <a:gd name="T26" fmla="*/ 20 w 3232"/>
                  <a:gd name="T27" fmla="*/ 1070 h 2676"/>
                  <a:gd name="T28" fmla="*/ 0 w 3232"/>
                  <a:gd name="T29" fmla="*/ 794 h 2676"/>
                  <a:gd name="T30" fmla="*/ 22 w 3232"/>
                  <a:gd name="T31" fmla="*/ 520 h 2676"/>
                  <a:gd name="T32" fmla="*/ 84 w 3232"/>
                  <a:gd name="T33" fmla="*/ 252 h 2676"/>
                  <a:gd name="T34" fmla="*/ 156 w 3232"/>
                  <a:gd name="T35" fmla="*/ 56 h 2676"/>
                  <a:gd name="T36" fmla="*/ 206 w 3232"/>
                  <a:gd name="T37" fmla="*/ 6 h 2676"/>
                  <a:gd name="T38" fmla="*/ 240 w 3232"/>
                  <a:gd name="T39" fmla="*/ 0 h 2676"/>
                  <a:gd name="T40" fmla="*/ 292 w 3232"/>
                  <a:gd name="T41" fmla="*/ 16 h 2676"/>
                  <a:gd name="T42" fmla="*/ 326 w 3232"/>
                  <a:gd name="T43" fmla="*/ 58 h 2676"/>
                  <a:gd name="T44" fmla="*/ 324 w 3232"/>
                  <a:gd name="T45" fmla="*/ 130 h 2676"/>
                  <a:gd name="T46" fmla="*/ 258 w 3232"/>
                  <a:gd name="T47" fmla="*/ 312 h 2676"/>
                  <a:gd name="T48" fmla="*/ 202 w 3232"/>
                  <a:gd name="T49" fmla="*/ 560 h 2676"/>
                  <a:gd name="T50" fmla="*/ 184 w 3232"/>
                  <a:gd name="T51" fmla="*/ 810 h 2676"/>
                  <a:gd name="T52" fmla="*/ 202 w 3232"/>
                  <a:gd name="T53" fmla="*/ 1058 h 2676"/>
                  <a:gd name="T54" fmla="*/ 258 w 3232"/>
                  <a:gd name="T55" fmla="*/ 1300 h 2676"/>
                  <a:gd name="T56" fmla="*/ 348 w 3232"/>
                  <a:gd name="T57" fmla="*/ 1532 h 2676"/>
                  <a:gd name="T58" fmla="*/ 474 w 3232"/>
                  <a:gd name="T59" fmla="*/ 1750 h 2676"/>
                  <a:gd name="T60" fmla="*/ 634 w 3232"/>
                  <a:gd name="T61" fmla="*/ 1950 h 2676"/>
                  <a:gd name="T62" fmla="*/ 804 w 3232"/>
                  <a:gd name="T63" fmla="*/ 2110 h 2676"/>
                  <a:gd name="T64" fmla="*/ 1078 w 3232"/>
                  <a:gd name="T65" fmla="*/ 2294 h 2676"/>
                  <a:gd name="T66" fmla="*/ 1382 w 3232"/>
                  <a:gd name="T67" fmla="*/ 2418 h 2676"/>
                  <a:gd name="T68" fmla="*/ 1706 w 3232"/>
                  <a:gd name="T69" fmla="*/ 2484 h 2676"/>
                  <a:gd name="T70" fmla="*/ 1938 w 3232"/>
                  <a:gd name="T71" fmla="*/ 2490 h 2676"/>
                  <a:gd name="T72" fmla="*/ 2194 w 3232"/>
                  <a:gd name="T73" fmla="*/ 2460 h 2676"/>
                  <a:gd name="T74" fmla="*/ 2442 w 3232"/>
                  <a:gd name="T75" fmla="*/ 2392 h 2676"/>
                  <a:gd name="T76" fmla="*/ 2676 w 3232"/>
                  <a:gd name="T77" fmla="*/ 2288 h 2676"/>
                  <a:gd name="T78" fmla="*/ 2896 w 3232"/>
                  <a:gd name="T79" fmla="*/ 2148 h 2676"/>
                  <a:gd name="T80" fmla="*/ 2706 w 3232"/>
                  <a:gd name="T81" fmla="*/ 2142 h 2676"/>
                  <a:gd name="T82" fmla="*/ 2658 w 3232"/>
                  <a:gd name="T83" fmla="*/ 2092 h 2676"/>
                  <a:gd name="T84" fmla="*/ 2652 w 3232"/>
                  <a:gd name="T85" fmla="*/ 2038 h 2676"/>
                  <a:gd name="T86" fmla="*/ 2690 w 3232"/>
                  <a:gd name="T87" fmla="*/ 1980 h 2676"/>
                  <a:gd name="T88" fmla="*/ 3130 w 3232"/>
                  <a:gd name="T89" fmla="*/ 1964 h 2676"/>
                  <a:gd name="T90" fmla="*/ 3188 w 3232"/>
                  <a:gd name="T91" fmla="*/ 1982 h 2676"/>
                  <a:gd name="T92" fmla="*/ 3224 w 3232"/>
                  <a:gd name="T93" fmla="*/ 2030 h 2676"/>
                  <a:gd name="T94" fmla="*/ 3232 w 3232"/>
                  <a:gd name="T95" fmla="*/ 2454 h 2676"/>
                  <a:gd name="T96" fmla="*/ 3204 w 3232"/>
                  <a:gd name="T97" fmla="*/ 2520 h 2676"/>
                  <a:gd name="T98" fmla="*/ 3140 w 3232"/>
                  <a:gd name="T99" fmla="*/ 2546 h 2676"/>
                  <a:gd name="T100" fmla="*/ 3088 w 3232"/>
                  <a:gd name="T101" fmla="*/ 2530 h 2676"/>
                  <a:gd name="T102" fmla="*/ 3050 w 3232"/>
                  <a:gd name="T103" fmla="*/ 2472 h 2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2" h="2676">
                    <a:moveTo>
                      <a:pt x="3048" y="2454"/>
                    </a:moveTo>
                    <a:lnTo>
                      <a:pt x="3048" y="2264"/>
                    </a:lnTo>
                    <a:lnTo>
                      <a:pt x="3014" y="2290"/>
                    </a:lnTo>
                    <a:lnTo>
                      <a:pt x="3014" y="2290"/>
                    </a:lnTo>
                    <a:lnTo>
                      <a:pt x="2952" y="2336"/>
                    </a:lnTo>
                    <a:lnTo>
                      <a:pt x="2888" y="2378"/>
                    </a:lnTo>
                    <a:lnTo>
                      <a:pt x="2822" y="2418"/>
                    </a:lnTo>
                    <a:lnTo>
                      <a:pt x="2756" y="2456"/>
                    </a:lnTo>
                    <a:lnTo>
                      <a:pt x="2688" y="2490"/>
                    </a:lnTo>
                    <a:lnTo>
                      <a:pt x="2618" y="2522"/>
                    </a:lnTo>
                    <a:lnTo>
                      <a:pt x="2548" y="2550"/>
                    </a:lnTo>
                    <a:lnTo>
                      <a:pt x="2476" y="2576"/>
                    </a:lnTo>
                    <a:lnTo>
                      <a:pt x="2404" y="2600"/>
                    </a:lnTo>
                    <a:lnTo>
                      <a:pt x="2330" y="2620"/>
                    </a:lnTo>
                    <a:lnTo>
                      <a:pt x="2254" y="2636"/>
                    </a:lnTo>
                    <a:lnTo>
                      <a:pt x="2180" y="2650"/>
                    </a:lnTo>
                    <a:lnTo>
                      <a:pt x="2104" y="2662"/>
                    </a:lnTo>
                    <a:lnTo>
                      <a:pt x="2028" y="2670"/>
                    </a:lnTo>
                    <a:lnTo>
                      <a:pt x="1952" y="2674"/>
                    </a:lnTo>
                    <a:lnTo>
                      <a:pt x="1874" y="2676"/>
                    </a:lnTo>
                    <a:lnTo>
                      <a:pt x="1874" y="2676"/>
                    </a:lnTo>
                    <a:lnTo>
                      <a:pt x="1780" y="2674"/>
                    </a:lnTo>
                    <a:lnTo>
                      <a:pt x="1688" y="2666"/>
                    </a:lnTo>
                    <a:lnTo>
                      <a:pt x="1596" y="2656"/>
                    </a:lnTo>
                    <a:lnTo>
                      <a:pt x="1506" y="2640"/>
                    </a:lnTo>
                    <a:lnTo>
                      <a:pt x="1416" y="2620"/>
                    </a:lnTo>
                    <a:lnTo>
                      <a:pt x="1328" y="2596"/>
                    </a:lnTo>
                    <a:lnTo>
                      <a:pt x="1242" y="2566"/>
                    </a:lnTo>
                    <a:lnTo>
                      <a:pt x="1156" y="2534"/>
                    </a:lnTo>
                    <a:lnTo>
                      <a:pt x="1074" y="2498"/>
                    </a:lnTo>
                    <a:lnTo>
                      <a:pt x="992" y="2456"/>
                    </a:lnTo>
                    <a:lnTo>
                      <a:pt x="912" y="2412"/>
                    </a:lnTo>
                    <a:lnTo>
                      <a:pt x="834" y="2362"/>
                    </a:lnTo>
                    <a:lnTo>
                      <a:pt x="760" y="2310"/>
                    </a:lnTo>
                    <a:lnTo>
                      <a:pt x="688" y="2252"/>
                    </a:lnTo>
                    <a:lnTo>
                      <a:pt x="616" y="2192"/>
                    </a:lnTo>
                    <a:lnTo>
                      <a:pt x="550" y="2128"/>
                    </a:lnTo>
                    <a:lnTo>
                      <a:pt x="550" y="2128"/>
                    </a:lnTo>
                    <a:lnTo>
                      <a:pt x="500" y="2076"/>
                    </a:lnTo>
                    <a:lnTo>
                      <a:pt x="452" y="2022"/>
                    </a:lnTo>
                    <a:lnTo>
                      <a:pt x="406" y="1968"/>
                    </a:lnTo>
                    <a:lnTo>
                      <a:pt x="364" y="1912"/>
                    </a:lnTo>
                    <a:lnTo>
                      <a:pt x="322" y="1854"/>
                    </a:lnTo>
                    <a:lnTo>
                      <a:pt x="284" y="1796"/>
                    </a:lnTo>
                    <a:lnTo>
                      <a:pt x="248" y="1734"/>
                    </a:lnTo>
                    <a:lnTo>
                      <a:pt x="214" y="1672"/>
                    </a:lnTo>
                    <a:lnTo>
                      <a:pt x="182" y="1610"/>
                    </a:lnTo>
                    <a:lnTo>
                      <a:pt x="154" y="1546"/>
                    </a:lnTo>
                    <a:lnTo>
                      <a:pt x="128" y="1480"/>
                    </a:lnTo>
                    <a:lnTo>
                      <a:pt x="102" y="1414"/>
                    </a:lnTo>
                    <a:lnTo>
                      <a:pt x="82" y="1346"/>
                    </a:lnTo>
                    <a:lnTo>
                      <a:pt x="62" y="1278"/>
                    </a:lnTo>
                    <a:lnTo>
                      <a:pt x="46" y="1210"/>
                    </a:lnTo>
                    <a:lnTo>
                      <a:pt x="32" y="1138"/>
                    </a:lnTo>
                    <a:lnTo>
                      <a:pt x="32" y="1138"/>
                    </a:lnTo>
                    <a:lnTo>
                      <a:pt x="20" y="1070"/>
                    </a:lnTo>
                    <a:lnTo>
                      <a:pt x="12" y="1000"/>
                    </a:lnTo>
                    <a:lnTo>
                      <a:pt x="6" y="932"/>
                    </a:lnTo>
                    <a:lnTo>
                      <a:pt x="2" y="862"/>
                    </a:lnTo>
                    <a:lnTo>
                      <a:pt x="0" y="794"/>
                    </a:lnTo>
                    <a:lnTo>
                      <a:pt x="2" y="724"/>
                    </a:lnTo>
                    <a:lnTo>
                      <a:pt x="6" y="656"/>
                    </a:lnTo>
                    <a:lnTo>
                      <a:pt x="12" y="588"/>
                    </a:lnTo>
                    <a:lnTo>
                      <a:pt x="22" y="520"/>
                    </a:lnTo>
                    <a:lnTo>
                      <a:pt x="34" y="452"/>
                    </a:lnTo>
                    <a:lnTo>
                      <a:pt x="48" y="384"/>
                    </a:lnTo>
                    <a:lnTo>
                      <a:pt x="64" y="318"/>
                    </a:lnTo>
                    <a:lnTo>
                      <a:pt x="84" y="252"/>
                    </a:lnTo>
                    <a:lnTo>
                      <a:pt x="104" y="186"/>
                    </a:lnTo>
                    <a:lnTo>
                      <a:pt x="128" y="120"/>
                    </a:lnTo>
                    <a:lnTo>
                      <a:pt x="156" y="56"/>
                    </a:lnTo>
                    <a:lnTo>
                      <a:pt x="156" y="56"/>
                    </a:lnTo>
                    <a:lnTo>
                      <a:pt x="164" y="40"/>
                    </a:lnTo>
                    <a:lnTo>
                      <a:pt x="176" y="26"/>
                    </a:lnTo>
                    <a:lnTo>
                      <a:pt x="190" y="16"/>
                    </a:lnTo>
                    <a:lnTo>
                      <a:pt x="206" y="6"/>
                    </a:lnTo>
                    <a:lnTo>
                      <a:pt x="206" y="6"/>
                    </a:lnTo>
                    <a:lnTo>
                      <a:pt x="222" y="2"/>
                    </a:lnTo>
                    <a:lnTo>
                      <a:pt x="240" y="0"/>
                    </a:lnTo>
                    <a:lnTo>
                      <a:pt x="240" y="0"/>
                    </a:lnTo>
                    <a:lnTo>
                      <a:pt x="258" y="2"/>
                    </a:lnTo>
                    <a:lnTo>
                      <a:pt x="276" y="8"/>
                    </a:lnTo>
                    <a:lnTo>
                      <a:pt x="276" y="8"/>
                    </a:lnTo>
                    <a:lnTo>
                      <a:pt x="292" y="16"/>
                    </a:lnTo>
                    <a:lnTo>
                      <a:pt x="306" y="28"/>
                    </a:lnTo>
                    <a:lnTo>
                      <a:pt x="318" y="42"/>
                    </a:lnTo>
                    <a:lnTo>
                      <a:pt x="326" y="58"/>
                    </a:lnTo>
                    <a:lnTo>
                      <a:pt x="326" y="58"/>
                    </a:lnTo>
                    <a:lnTo>
                      <a:pt x="330" y="76"/>
                    </a:lnTo>
                    <a:lnTo>
                      <a:pt x="332" y="94"/>
                    </a:lnTo>
                    <a:lnTo>
                      <a:pt x="330" y="112"/>
                    </a:lnTo>
                    <a:lnTo>
                      <a:pt x="324" y="130"/>
                    </a:lnTo>
                    <a:lnTo>
                      <a:pt x="324" y="130"/>
                    </a:lnTo>
                    <a:lnTo>
                      <a:pt x="300" y="190"/>
                    </a:lnTo>
                    <a:lnTo>
                      <a:pt x="278" y="250"/>
                    </a:lnTo>
                    <a:lnTo>
                      <a:pt x="258" y="312"/>
                    </a:lnTo>
                    <a:lnTo>
                      <a:pt x="240" y="374"/>
                    </a:lnTo>
                    <a:lnTo>
                      <a:pt x="224" y="436"/>
                    </a:lnTo>
                    <a:lnTo>
                      <a:pt x="212" y="498"/>
                    </a:lnTo>
                    <a:lnTo>
                      <a:pt x="202" y="560"/>
                    </a:lnTo>
                    <a:lnTo>
                      <a:pt x="194" y="622"/>
                    </a:lnTo>
                    <a:lnTo>
                      <a:pt x="188" y="684"/>
                    </a:lnTo>
                    <a:lnTo>
                      <a:pt x="184" y="748"/>
                    </a:lnTo>
                    <a:lnTo>
                      <a:pt x="184" y="810"/>
                    </a:lnTo>
                    <a:lnTo>
                      <a:pt x="184" y="872"/>
                    </a:lnTo>
                    <a:lnTo>
                      <a:pt x="188" y="934"/>
                    </a:lnTo>
                    <a:lnTo>
                      <a:pt x="194" y="996"/>
                    </a:lnTo>
                    <a:lnTo>
                      <a:pt x="202" y="1058"/>
                    </a:lnTo>
                    <a:lnTo>
                      <a:pt x="214" y="1118"/>
                    </a:lnTo>
                    <a:lnTo>
                      <a:pt x="226" y="1180"/>
                    </a:lnTo>
                    <a:lnTo>
                      <a:pt x="240" y="1240"/>
                    </a:lnTo>
                    <a:lnTo>
                      <a:pt x="258" y="1300"/>
                    </a:lnTo>
                    <a:lnTo>
                      <a:pt x="278" y="1358"/>
                    </a:lnTo>
                    <a:lnTo>
                      <a:pt x="300" y="1416"/>
                    </a:lnTo>
                    <a:lnTo>
                      <a:pt x="322" y="1474"/>
                    </a:lnTo>
                    <a:lnTo>
                      <a:pt x="348" y="1532"/>
                    </a:lnTo>
                    <a:lnTo>
                      <a:pt x="378" y="1588"/>
                    </a:lnTo>
                    <a:lnTo>
                      <a:pt x="408" y="1642"/>
                    </a:lnTo>
                    <a:lnTo>
                      <a:pt x="440" y="1696"/>
                    </a:lnTo>
                    <a:lnTo>
                      <a:pt x="474" y="1750"/>
                    </a:lnTo>
                    <a:lnTo>
                      <a:pt x="512" y="1802"/>
                    </a:lnTo>
                    <a:lnTo>
                      <a:pt x="550" y="1852"/>
                    </a:lnTo>
                    <a:lnTo>
                      <a:pt x="592" y="1902"/>
                    </a:lnTo>
                    <a:lnTo>
                      <a:pt x="634" y="1950"/>
                    </a:lnTo>
                    <a:lnTo>
                      <a:pt x="680" y="1998"/>
                    </a:lnTo>
                    <a:lnTo>
                      <a:pt x="680" y="1998"/>
                    </a:lnTo>
                    <a:lnTo>
                      <a:pt x="740" y="2056"/>
                    </a:lnTo>
                    <a:lnTo>
                      <a:pt x="804" y="2110"/>
                    </a:lnTo>
                    <a:lnTo>
                      <a:pt x="870" y="2162"/>
                    </a:lnTo>
                    <a:lnTo>
                      <a:pt x="938" y="2208"/>
                    </a:lnTo>
                    <a:lnTo>
                      <a:pt x="1006" y="2252"/>
                    </a:lnTo>
                    <a:lnTo>
                      <a:pt x="1078" y="2294"/>
                    </a:lnTo>
                    <a:lnTo>
                      <a:pt x="1152" y="2330"/>
                    </a:lnTo>
                    <a:lnTo>
                      <a:pt x="1228" y="2364"/>
                    </a:lnTo>
                    <a:lnTo>
                      <a:pt x="1304" y="2394"/>
                    </a:lnTo>
                    <a:lnTo>
                      <a:pt x="1382" y="2418"/>
                    </a:lnTo>
                    <a:lnTo>
                      <a:pt x="1462" y="2440"/>
                    </a:lnTo>
                    <a:lnTo>
                      <a:pt x="1542" y="2458"/>
                    </a:lnTo>
                    <a:lnTo>
                      <a:pt x="1624" y="2472"/>
                    </a:lnTo>
                    <a:lnTo>
                      <a:pt x="1706" y="2484"/>
                    </a:lnTo>
                    <a:lnTo>
                      <a:pt x="1790" y="2490"/>
                    </a:lnTo>
                    <a:lnTo>
                      <a:pt x="1874" y="2492"/>
                    </a:lnTo>
                    <a:lnTo>
                      <a:pt x="1874" y="2492"/>
                    </a:lnTo>
                    <a:lnTo>
                      <a:pt x="1938" y="2490"/>
                    </a:lnTo>
                    <a:lnTo>
                      <a:pt x="2002" y="2486"/>
                    </a:lnTo>
                    <a:lnTo>
                      <a:pt x="2066" y="2480"/>
                    </a:lnTo>
                    <a:lnTo>
                      <a:pt x="2130" y="2472"/>
                    </a:lnTo>
                    <a:lnTo>
                      <a:pt x="2194" y="2460"/>
                    </a:lnTo>
                    <a:lnTo>
                      <a:pt x="2256" y="2446"/>
                    </a:lnTo>
                    <a:lnTo>
                      <a:pt x="2318" y="2432"/>
                    </a:lnTo>
                    <a:lnTo>
                      <a:pt x="2380" y="2412"/>
                    </a:lnTo>
                    <a:lnTo>
                      <a:pt x="2442" y="2392"/>
                    </a:lnTo>
                    <a:lnTo>
                      <a:pt x="2502" y="2370"/>
                    </a:lnTo>
                    <a:lnTo>
                      <a:pt x="2560" y="2344"/>
                    </a:lnTo>
                    <a:lnTo>
                      <a:pt x="2620" y="2318"/>
                    </a:lnTo>
                    <a:lnTo>
                      <a:pt x="2676" y="2288"/>
                    </a:lnTo>
                    <a:lnTo>
                      <a:pt x="2732" y="2258"/>
                    </a:lnTo>
                    <a:lnTo>
                      <a:pt x="2788" y="2224"/>
                    </a:lnTo>
                    <a:lnTo>
                      <a:pt x="2840" y="2188"/>
                    </a:lnTo>
                    <a:lnTo>
                      <a:pt x="2896" y="2148"/>
                    </a:lnTo>
                    <a:lnTo>
                      <a:pt x="2742" y="2148"/>
                    </a:lnTo>
                    <a:lnTo>
                      <a:pt x="2742" y="2148"/>
                    </a:lnTo>
                    <a:lnTo>
                      <a:pt x="2724" y="2148"/>
                    </a:lnTo>
                    <a:lnTo>
                      <a:pt x="2706" y="2142"/>
                    </a:lnTo>
                    <a:lnTo>
                      <a:pt x="2690" y="2134"/>
                    </a:lnTo>
                    <a:lnTo>
                      <a:pt x="2676" y="2122"/>
                    </a:lnTo>
                    <a:lnTo>
                      <a:pt x="2666" y="2108"/>
                    </a:lnTo>
                    <a:lnTo>
                      <a:pt x="2658" y="2092"/>
                    </a:lnTo>
                    <a:lnTo>
                      <a:pt x="2652" y="2076"/>
                    </a:lnTo>
                    <a:lnTo>
                      <a:pt x="2650" y="2056"/>
                    </a:lnTo>
                    <a:lnTo>
                      <a:pt x="2650" y="2056"/>
                    </a:lnTo>
                    <a:lnTo>
                      <a:pt x="2652" y="2038"/>
                    </a:lnTo>
                    <a:lnTo>
                      <a:pt x="2658" y="2020"/>
                    </a:lnTo>
                    <a:lnTo>
                      <a:pt x="2666" y="2006"/>
                    </a:lnTo>
                    <a:lnTo>
                      <a:pt x="2676" y="1992"/>
                    </a:lnTo>
                    <a:lnTo>
                      <a:pt x="2690" y="1980"/>
                    </a:lnTo>
                    <a:lnTo>
                      <a:pt x="2706" y="1972"/>
                    </a:lnTo>
                    <a:lnTo>
                      <a:pt x="2724" y="1966"/>
                    </a:lnTo>
                    <a:lnTo>
                      <a:pt x="2742" y="1964"/>
                    </a:lnTo>
                    <a:lnTo>
                      <a:pt x="3130" y="1964"/>
                    </a:lnTo>
                    <a:lnTo>
                      <a:pt x="3130" y="1964"/>
                    </a:lnTo>
                    <a:lnTo>
                      <a:pt x="3150" y="1966"/>
                    </a:lnTo>
                    <a:lnTo>
                      <a:pt x="3170" y="1972"/>
                    </a:lnTo>
                    <a:lnTo>
                      <a:pt x="3188" y="1982"/>
                    </a:lnTo>
                    <a:lnTo>
                      <a:pt x="3204" y="1996"/>
                    </a:lnTo>
                    <a:lnTo>
                      <a:pt x="3204" y="1996"/>
                    </a:lnTo>
                    <a:lnTo>
                      <a:pt x="3216" y="2012"/>
                    </a:lnTo>
                    <a:lnTo>
                      <a:pt x="3224" y="2030"/>
                    </a:lnTo>
                    <a:lnTo>
                      <a:pt x="3230" y="2048"/>
                    </a:lnTo>
                    <a:lnTo>
                      <a:pt x="3232" y="2066"/>
                    </a:lnTo>
                    <a:lnTo>
                      <a:pt x="3232" y="2454"/>
                    </a:lnTo>
                    <a:lnTo>
                      <a:pt x="3232" y="2454"/>
                    </a:lnTo>
                    <a:lnTo>
                      <a:pt x="3230" y="2472"/>
                    </a:lnTo>
                    <a:lnTo>
                      <a:pt x="3224" y="2490"/>
                    </a:lnTo>
                    <a:lnTo>
                      <a:pt x="3216" y="2506"/>
                    </a:lnTo>
                    <a:lnTo>
                      <a:pt x="3204" y="2520"/>
                    </a:lnTo>
                    <a:lnTo>
                      <a:pt x="3192" y="2530"/>
                    </a:lnTo>
                    <a:lnTo>
                      <a:pt x="3176" y="2540"/>
                    </a:lnTo>
                    <a:lnTo>
                      <a:pt x="3158" y="2544"/>
                    </a:lnTo>
                    <a:lnTo>
                      <a:pt x="3140" y="2546"/>
                    </a:lnTo>
                    <a:lnTo>
                      <a:pt x="3140" y="2546"/>
                    </a:lnTo>
                    <a:lnTo>
                      <a:pt x="3122" y="2544"/>
                    </a:lnTo>
                    <a:lnTo>
                      <a:pt x="3104" y="2540"/>
                    </a:lnTo>
                    <a:lnTo>
                      <a:pt x="3088" y="2530"/>
                    </a:lnTo>
                    <a:lnTo>
                      <a:pt x="3074" y="2520"/>
                    </a:lnTo>
                    <a:lnTo>
                      <a:pt x="3064" y="2506"/>
                    </a:lnTo>
                    <a:lnTo>
                      <a:pt x="3054" y="2490"/>
                    </a:lnTo>
                    <a:lnTo>
                      <a:pt x="3050" y="2472"/>
                    </a:lnTo>
                    <a:lnTo>
                      <a:pt x="3048" y="245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3"/>
              <p:cNvSpPr>
                <a:spLocks/>
              </p:cNvSpPr>
              <p:nvPr/>
            </p:nvSpPr>
            <p:spPr bwMode="auto">
              <a:xfrm>
                <a:off x="3066" y="1331"/>
                <a:ext cx="1322" cy="1592"/>
              </a:xfrm>
              <a:custGeom>
                <a:avLst/>
                <a:gdLst>
                  <a:gd name="T0" fmla="*/ 864 w 1322"/>
                  <a:gd name="T1" fmla="*/ 1592 h 1592"/>
                  <a:gd name="T2" fmla="*/ 972 w 1322"/>
                  <a:gd name="T3" fmla="*/ 1576 h 1592"/>
                  <a:gd name="T4" fmla="*/ 1074 w 1322"/>
                  <a:gd name="T5" fmla="*/ 1544 h 1592"/>
                  <a:gd name="T6" fmla="*/ 1164 w 1322"/>
                  <a:gd name="T7" fmla="*/ 1494 h 1592"/>
                  <a:gd name="T8" fmla="*/ 1248 w 1322"/>
                  <a:gd name="T9" fmla="*/ 1426 h 1592"/>
                  <a:gd name="T10" fmla="*/ 1322 w 1322"/>
                  <a:gd name="T11" fmla="*/ 1340 h 1592"/>
                  <a:gd name="T12" fmla="*/ 1144 w 1322"/>
                  <a:gd name="T13" fmla="*/ 1254 h 1592"/>
                  <a:gd name="T14" fmla="*/ 1092 w 1322"/>
                  <a:gd name="T15" fmla="*/ 1304 h 1592"/>
                  <a:gd name="T16" fmla="*/ 1034 w 1322"/>
                  <a:gd name="T17" fmla="*/ 1344 h 1592"/>
                  <a:gd name="T18" fmla="*/ 970 w 1322"/>
                  <a:gd name="T19" fmla="*/ 1372 h 1592"/>
                  <a:gd name="T20" fmla="*/ 900 w 1322"/>
                  <a:gd name="T21" fmla="*/ 1390 h 1592"/>
                  <a:gd name="T22" fmla="*/ 824 w 1322"/>
                  <a:gd name="T23" fmla="*/ 1396 h 1592"/>
                  <a:gd name="T24" fmla="*/ 752 w 1322"/>
                  <a:gd name="T25" fmla="*/ 1390 h 1592"/>
                  <a:gd name="T26" fmla="*/ 652 w 1322"/>
                  <a:gd name="T27" fmla="*/ 1362 h 1592"/>
                  <a:gd name="T28" fmla="*/ 566 w 1322"/>
                  <a:gd name="T29" fmla="*/ 1310 h 1592"/>
                  <a:gd name="T30" fmla="*/ 492 w 1322"/>
                  <a:gd name="T31" fmla="*/ 1236 h 1592"/>
                  <a:gd name="T32" fmla="*/ 434 w 1322"/>
                  <a:gd name="T33" fmla="*/ 1142 h 1592"/>
                  <a:gd name="T34" fmla="*/ 400 w 1322"/>
                  <a:gd name="T35" fmla="*/ 1058 h 1592"/>
                  <a:gd name="T36" fmla="*/ 366 w 1322"/>
                  <a:gd name="T37" fmla="*/ 882 h 1592"/>
                  <a:gd name="T38" fmla="*/ 362 w 1322"/>
                  <a:gd name="T39" fmla="*/ 836 h 1592"/>
                  <a:gd name="T40" fmla="*/ 362 w 1322"/>
                  <a:gd name="T41" fmla="*/ 758 h 1592"/>
                  <a:gd name="T42" fmla="*/ 960 w 1322"/>
                  <a:gd name="T43" fmla="*/ 712 h 1592"/>
                  <a:gd name="T44" fmla="*/ 402 w 1322"/>
                  <a:gd name="T45" fmla="*/ 526 h 1592"/>
                  <a:gd name="T46" fmla="*/ 432 w 1322"/>
                  <a:gd name="T47" fmla="*/ 452 h 1592"/>
                  <a:gd name="T48" fmla="*/ 490 w 1322"/>
                  <a:gd name="T49" fmla="*/ 356 h 1592"/>
                  <a:gd name="T50" fmla="*/ 562 w 1322"/>
                  <a:gd name="T51" fmla="*/ 282 h 1592"/>
                  <a:gd name="T52" fmla="*/ 646 w 1322"/>
                  <a:gd name="T53" fmla="*/ 232 h 1592"/>
                  <a:gd name="T54" fmla="*/ 742 w 1322"/>
                  <a:gd name="T55" fmla="*/ 204 h 1592"/>
                  <a:gd name="T56" fmla="*/ 814 w 1322"/>
                  <a:gd name="T57" fmla="*/ 198 h 1592"/>
                  <a:gd name="T58" fmla="*/ 886 w 1322"/>
                  <a:gd name="T59" fmla="*/ 204 h 1592"/>
                  <a:gd name="T60" fmla="*/ 952 w 1322"/>
                  <a:gd name="T61" fmla="*/ 220 h 1592"/>
                  <a:gd name="T62" fmla="*/ 1014 w 1322"/>
                  <a:gd name="T63" fmla="*/ 248 h 1592"/>
                  <a:gd name="T64" fmla="*/ 1070 w 1322"/>
                  <a:gd name="T65" fmla="*/ 288 h 1592"/>
                  <a:gd name="T66" fmla="*/ 1120 w 1322"/>
                  <a:gd name="T67" fmla="*/ 338 h 1592"/>
                  <a:gd name="T68" fmla="*/ 1298 w 1322"/>
                  <a:gd name="T69" fmla="*/ 252 h 1592"/>
                  <a:gd name="T70" fmla="*/ 1226 w 1322"/>
                  <a:gd name="T71" fmla="*/ 166 h 1592"/>
                  <a:gd name="T72" fmla="*/ 1144 w 1322"/>
                  <a:gd name="T73" fmla="*/ 100 h 1592"/>
                  <a:gd name="T74" fmla="*/ 1054 w 1322"/>
                  <a:gd name="T75" fmla="*/ 48 h 1592"/>
                  <a:gd name="T76" fmla="*/ 956 w 1322"/>
                  <a:gd name="T77" fmla="*/ 16 h 1592"/>
                  <a:gd name="T78" fmla="*/ 850 w 1322"/>
                  <a:gd name="T79" fmla="*/ 2 h 1592"/>
                  <a:gd name="T80" fmla="*/ 756 w 1322"/>
                  <a:gd name="T81" fmla="*/ 2 h 1592"/>
                  <a:gd name="T82" fmla="*/ 596 w 1322"/>
                  <a:gd name="T83" fmla="*/ 36 h 1592"/>
                  <a:gd name="T84" fmla="*/ 456 w 1322"/>
                  <a:gd name="T85" fmla="*/ 108 h 1592"/>
                  <a:gd name="T86" fmla="*/ 338 w 1322"/>
                  <a:gd name="T87" fmla="*/ 216 h 1592"/>
                  <a:gd name="T88" fmla="*/ 246 w 1322"/>
                  <a:gd name="T89" fmla="*/ 358 h 1592"/>
                  <a:gd name="T90" fmla="*/ 182 w 1322"/>
                  <a:gd name="T91" fmla="*/ 530 h 1592"/>
                  <a:gd name="T92" fmla="*/ 0 w 1322"/>
                  <a:gd name="T93" fmla="*/ 712 h 1592"/>
                  <a:gd name="T94" fmla="*/ 152 w 1322"/>
                  <a:gd name="T95" fmla="*/ 718 h 1592"/>
                  <a:gd name="T96" fmla="*/ 148 w 1322"/>
                  <a:gd name="T97" fmla="*/ 796 h 1592"/>
                  <a:gd name="T98" fmla="*/ 152 w 1322"/>
                  <a:gd name="T99" fmla="*/ 882 h 1592"/>
                  <a:gd name="T100" fmla="*/ 180 w 1322"/>
                  <a:gd name="T101" fmla="*/ 1058 h 1592"/>
                  <a:gd name="T102" fmla="*/ 200 w 1322"/>
                  <a:gd name="T103" fmla="*/ 1124 h 1592"/>
                  <a:gd name="T104" fmla="*/ 274 w 1322"/>
                  <a:gd name="T105" fmla="*/ 1286 h 1592"/>
                  <a:gd name="T106" fmla="*/ 378 w 1322"/>
                  <a:gd name="T107" fmla="*/ 1416 h 1592"/>
                  <a:gd name="T108" fmla="*/ 506 w 1322"/>
                  <a:gd name="T109" fmla="*/ 1512 h 1592"/>
                  <a:gd name="T110" fmla="*/ 656 w 1322"/>
                  <a:gd name="T111" fmla="*/ 1572 h 1592"/>
                  <a:gd name="T112" fmla="*/ 824 w 1322"/>
                  <a:gd name="T113" fmla="*/ 1592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2" h="1592">
                    <a:moveTo>
                      <a:pt x="824" y="1592"/>
                    </a:moveTo>
                    <a:lnTo>
                      <a:pt x="824" y="1592"/>
                    </a:lnTo>
                    <a:lnTo>
                      <a:pt x="864" y="1592"/>
                    </a:lnTo>
                    <a:lnTo>
                      <a:pt x="900" y="1588"/>
                    </a:lnTo>
                    <a:lnTo>
                      <a:pt x="936" y="1584"/>
                    </a:lnTo>
                    <a:lnTo>
                      <a:pt x="972" y="1576"/>
                    </a:lnTo>
                    <a:lnTo>
                      <a:pt x="1006" y="1568"/>
                    </a:lnTo>
                    <a:lnTo>
                      <a:pt x="1040" y="1558"/>
                    </a:lnTo>
                    <a:lnTo>
                      <a:pt x="1074" y="1544"/>
                    </a:lnTo>
                    <a:lnTo>
                      <a:pt x="1104" y="1530"/>
                    </a:lnTo>
                    <a:lnTo>
                      <a:pt x="1136" y="1512"/>
                    </a:lnTo>
                    <a:lnTo>
                      <a:pt x="1164" y="1494"/>
                    </a:lnTo>
                    <a:lnTo>
                      <a:pt x="1194" y="1474"/>
                    </a:lnTo>
                    <a:lnTo>
                      <a:pt x="1222" y="1450"/>
                    </a:lnTo>
                    <a:lnTo>
                      <a:pt x="1248" y="1426"/>
                    </a:lnTo>
                    <a:lnTo>
                      <a:pt x="1274" y="1400"/>
                    </a:lnTo>
                    <a:lnTo>
                      <a:pt x="1298" y="1372"/>
                    </a:lnTo>
                    <a:lnTo>
                      <a:pt x="1322" y="1340"/>
                    </a:lnTo>
                    <a:lnTo>
                      <a:pt x="1158" y="1234"/>
                    </a:lnTo>
                    <a:lnTo>
                      <a:pt x="1158" y="1234"/>
                    </a:lnTo>
                    <a:lnTo>
                      <a:pt x="1144" y="1254"/>
                    </a:lnTo>
                    <a:lnTo>
                      <a:pt x="1126" y="1272"/>
                    </a:lnTo>
                    <a:lnTo>
                      <a:pt x="1110" y="1288"/>
                    </a:lnTo>
                    <a:lnTo>
                      <a:pt x="1092" y="1304"/>
                    </a:lnTo>
                    <a:lnTo>
                      <a:pt x="1072" y="1318"/>
                    </a:lnTo>
                    <a:lnTo>
                      <a:pt x="1054" y="1332"/>
                    </a:lnTo>
                    <a:lnTo>
                      <a:pt x="1034" y="1344"/>
                    </a:lnTo>
                    <a:lnTo>
                      <a:pt x="1012" y="1354"/>
                    </a:lnTo>
                    <a:lnTo>
                      <a:pt x="992" y="1364"/>
                    </a:lnTo>
                    <a:lnTo>
                      <a:pt x="970" y="1372"/>
                    </a:lnTo>
                    <a:lnTo>
                      <a:pt x="946" y="1378"/>
                    </a:lnTo>
                    <a:lnTo>
                      <a:pt x="924" y="1384"/>
                    </a:lnTo>
                    <a:lnTo>
                      <a:pt x="900" y="1390"/>
                    </a:lnTo>
                    <a:lnTo>
                      <a:pt x="876" y="1392"/>
                    </a:lnTo>
                    <a:lnTo>
                      <a:pt x="850" y="1394"/>
                    </a:lnTo>
                    <a:lnTo>
                      <a:pt x="824" y="1396"/>
                    </a:lnTo>
                    <a:lnTo>
                      <a:pt x="824" y="1396"/>
                    </a:lnTo>
                    <a:lnTo>
                      <a:pt x="788" y="1394"/>
                    </a:lnTo>
                    <a:lnTo>
                      <a:pt x="752" y="1390"/>
                    </a:lnTo>
                    <a:lnTo>
                      <a:pt x="718" y="1382"/>
                    </a:lnTo>
                    <a:lnTo>
                      <a:pt x="684" y="1374"/>
                    </a:lnTo>
                    <a:lnTo>
                      <a:pt x="652" y="1362"/>
                    </a:lnTo>
                    <a:lnTo>
                      <a:pt x="622" y="1346"/>
                    </a:lnTo>
                    <a:lnTo>
                      <a:pt x="594" y="1330"/>
                    </a:lnTo>
                    <a:lnTo>
                      <a:pt x="566" y="1310"/>
                    </a:lnTo>
                    <a:lnTo>
                      <a:pt x="540" y="1288"/>
                    </a:lnTo>
                    <a:lnTo>
                      <a:pt x="516" y="1264"/>
                    </a:lnTo>
                    <a:lnTo>
                      <a:pt x="492" y="1236"/>
                    </a:lnTo>
                    <a:lnTo>
                      <a:pt x="472" y="1208"/>
                    </a:lnTo>
                    <a:lnTo>
                      <a:pt x="452" y="1176"/>
                    </a:lnTo>
                    <a:lnTo>
                      <a:pt x="434" y="1142"/>
                    </a:lnTo>
                    <a:lnTo>
                      <a:pt x="418" y="1106"/>
                    </a:lnTo>
                    <a:lnTo>
                      <a:pt x="402" y="1066"/>
                    </a:lnTo>
                    <a:lnTo>
                      <a:pt x="400" y="1058"/>
                    </a:lnTo>
                    <a:lnTo>
                      <a:pt x="960" y="1058"/>
                    </a:lnTo>
                    <a:lnTo>
                      <a:pt x="960" y="882"/>
                    </a:lnTo>
                    <a:lnTo>
                      <a:pt x="366" y="882"/>
                    </a:lnTo>
                    <a:lnTo>
                      <a:pt x="364" y="876"/>
                    </a:lnTo>
                    <a:lnTo>
                      <a:pt x="364" y="876"/>
                    </a:lnTo>
                    <a:lnTo>
                      <a:pt x="362" y="836"/>
                    </a:lnTo>
                    <a:lnTo>
                      <a:pt x="362" y="796"/>
                    </a:lnTo>
                    <a:lnTo>
                      <a:pt x="362" y="796"/>
                    </a:lnTo>
                    <a:lnTo>
                      <a:pt x="362" y="758"/>
                    </a:lnTo>
                    <a:lnTo>
                      <a:pt x="364" y="718"/>
                    </a:lnTo>
                    <a:lnTo>
                      <a:pt x="366" y="712"/>
                    </a:lnTo>
                    <a:lnTo>
                      <a:pt x="960" y="712"/>
                    </a:lnTo>
                    <a:lnTo>
                      <a:pt x="960" y="536"/>
                    </a:lnTo>
                    <a:lnTo>
                      <a:pt x="400" y="536"/>
                    </a:lnTo>
                    <a:lnTo>
                      <a:pt x="402" y="526"/>
                    </a:lnTo>
                    <a:lnTo>
                      <a:pt x="402" y="526"/>
                    </a:lnTo>
                    <a:lnTo>
                      <a:pt x="416" y="488"/>
                    </a:lnTo>
                    <a:lnTo>
                      <a:pt x="432" y="452"/>
                    </a:lnTo>
                    <a:lnTo>
                      <a:pt x="450" y="418"/>
                    </a:lnTo>
                    <a:lnTo>
                      <a:pt x="468" y="386"/>
                    </a:lnTo>
                    <a:lnTo>
                      <a:pt x="490" y="356"/>
                    </a:lnTo>
                    <a:lnTo>
                      <a:pt x="512" y="330"/>
                    </a:lnTo>
                    <a:lnTo>
                      <a:pt x="536" y="304"/>
                    </a:lnTo>
                    <a:lnTo>
                      <a:pt x="562" y="282"/>
                    </a:lnTo>
                    <a:lnTo>
                      <a:pt x="588" y="264"/>
                    </a:lnTo>
                    <a:lnTo>
                      <a:pt x="616" y="246"/>
                    </a:lnTo>
                    <a:lnTo>
                      <a:pt x="646" y="232"/>
                    </a:lnTo>
                    <a:lnTo>
                      <a:pt x="676" y="220"/>
                    </a:lnTo>
                    <a:lnTo>
                      <a:pt x="710" y="210"/>
                    </a:lnTo>
                    <a:lnTo>
                      <a:pt x="742" y="204"/>
                    </a:lnTo>
                    <a:lnTo>
                      <a:pt x="778" y="200"/>
                    </a:lnTo>
                    <a:lnTo>
                      <a:pt x="814" y="198"/>
                    </a:lnTo>
                    <a:lnTo>
                      <a:pt x="814" y="198"/>
                    </a:lnTo>
                    <a:lnTo>
                      <a:pt x="838" y="198"/>
                    </a:lnTo>
                    <a:lnTo>
                      <a:pt x="862" y="200"/>
                    </a:lnTo>
                    <a:lnTo>
                      <a:pt x="886" y="204"/>
                    </a:lnTo>
                    <a:lnTo>
                      <a:pt x="908" y="208"/>
                    </a:lnTo>
                    <a:lnTo>
                      <a:pt x="930" y="214"/>
                    </a:lnTo>
                    <a:lnTo>
                      <a:pt x="952" y="220"/>
                    </a:lnTo>
                    <a:lnTo>
                      <a:pt x="974" y="228"/>
                    </a:lnTo>
                    <a:lnTo>
                      <a:pt x="994" y="238"/>
                    </a:lnTo>
                    <a:lnTo>
                      <a:pt x="1014" y="248"/>
                    </a:lnTo>
                    <a:lnTo>
                      <a:pt x="1032" y="260"/>
                    </a:lnTo>
                    <a:lnTo>
                      <a:pt x="1052" y="274"/>
                    </a:lnTo>
                    <a:lnTo>
                      <a:pt x="1070" y="288"/>
                    </a:lnTo>
                    <a:lnTo>
                      <a:pt x="1088" y="304"/>
                    </a:lnTo>
                    <a:lnTo>
                      <a:pt x="1104" y="320"/>
                    </a:lnTo>
                    <a:lnTo>
                      <a:pt x="1120" y="338"/>
                    </a:lnTo>
                    <a:lnTo>
                      <a:pt x="1136" y="358"/>
                    </a:lnTo>
                    <a:lnTo>
                      <a:pt x="1298" y="252"/>
                    </a:lnTo>
                    <a:lnTo>
                      <a:pt x="1298" y="252"/>
                    </a:lnTo>
                    <a:lnTo>
                      <a:pt x="1276" y="222"/>
                    </a:lnTo>
                    <a:lnTo>
                      <a:pt x="1252" y="194"/>
                    </a:lnTo>
                    <a:lnTo>
                      <a:pt x="1226" y="166"/>
                    </a:lnTo>
                    <a:lnTo>
                      <a:pt x="1200" y="142"/>
                    </a:lnTo>
                    <a:lnTo>
                      <a:pt x="1172" y="120"/>
                    </a:lnTo>
                    <a:lnTo>
                      <a:pt x="1144" y="100"/>
                    </a:lnTo>
                    <a:lnTo>
                      <a:pt x="1116" y="80"/>
                    </a:lnTo>
                    <a:lnTo>
                      <a:pt x="1086" y="64"/>
                    </a:lnTo>
                    <a:lnTo>
                      <a:pt x="1054" y="48"/>
                    </a:lnTo>
                    <a:lnTo>
                      <a:pt x="1022" y="36"/>
                    </a:lnTo>
                    <a:lnTo>
                      <a:pt x="990" y="24"/>
                    </a:lnTo>
                    <a:lnTo>
                      <a:pt x="956" y="16"/>
                    </a:lnTo>
                    <a:lnTo>
                      <a:pt x="922" y="10"/>
                    </a:lnTo>
                    <a:lnTo>
                      <a:pt x="886" y="4"/>
                    </a:lnTo>
                    <a:lnTo>
                      <a:pt x="850" y="2"/>
                    </a:lnTo>
                    <a:lnTo>
                      <a:pt x="814" y="0"/>
                    </a:lnTo>
                    <a:lnTo>
                      <a:pt x="814" y="0"/>
                    </a:lnTo>
                    <a:lnTo>
                      <a:pt x="756" y="2"/>
                    </a:lnTo>
                    <a:lnTo>
                      <a:pt x="700" y="10"/>
                    </a:lnTo>
                    <a:lnTo>
                      <a:pt x="648" y="20"/>
                    </a:lnTo>
                    <a:lnTo>
                      <a:pt x="596" y="36"/>
                    </a:lnTo>
                    <a:lnTo>
                      <a:pt x="546" y="56"/>
                    </a:lnTo>
                    <a:lnTo>
                      <a:pt x="500" y="80"/>
                    </a:lnTo>
                    <a:lnTo>
                      <a:pt x="456" y="108"/>
                    </a:lnTo>
                    <a:lnTo>
                      <a:pt x="414" y="140"/>
                    </a:lnTo>
                    <a:lnTo>
                      <a:pt x="374" y="176"/>
                    </a:lnTo>
                    <a:lnTo>
                      <a:pt x="338" y="216"/>
                    </a:lnTo>
                    <a:lnTo>
                      <a:pt x="304" y="260"/>
                    </a:lnTo>
                    <a:lnTo>
                      <a:pt x="272" y="308"/>
                    </a:lnTo>
                    <a:lnTo>
                      <a:pt x="246" y="358"/>
                    </a:lnTo>
                    <a:lnTo>
                      <a:pt x="220" y="412"/>
                    </a:lnTo>
                    <a:lnTo>
                      <a:pt x="200" y="470"/>
                    </a:lnTo>
                    <a:lnTo>
                      <a:pt x="182" y="530"/>
                    </a:lnTo>
                    <a:lnTo>
                      <a:pt x="180" y="536"/>
                    </a:lnTo>
                    <a:lnTo>
                      <a:pt x="0" y="536"/>
                    </a:lnTo>
                    <a:lnTo>
                      <a:pt x="0" y="712"/>
                    </a:lnTo>
                    <a:lnTo>
                      <a:pt x="152" y="712"/>
                    </a:lnTo>
                    <a:lnTo>
                      <a:pt x="152" y="718"/>
                    </a:lnTo>
                    <a:lnTo>
                      <a:pt x="152" y="718"/>
                    </a:lnTo>
                    <a:lnTo>
                      <a:pt x="150" y="758"/>
                    </a:lnTo>
                    <a:lnTo>
                      <a:pt x="148" y="796"/>
                    </a:lnTo>
                    <a:lnTo>
                      <a:pt x="148" y="796"/>
                    </a:lnTo>
                    <a:lnTo>
                      <a:pt x="150" y="836"/>
                    </a:lnTo>
                    <a:lnTo>
                      <a:pt x="152" y="874"/>
                    </a:lnTo>
                    <a:lnTo>
                      <a:pt x="152" y="882"/>
                    </a:lnTo>
                    <a:lnTo>
                      <a:pt x="0" y="882"/>
                    </a:lnTo>
                    <a:lnTo>
                      <a:pt x="0" y="1058"/>
                    </a:lnTo>
                    <a:lnTo>
                      <a:pt x="180" y="1058"/>
                    </a:lnTo>
                    <a:lnTo>
                      <a:pt x="182" y="1062"/>
                    </a:lnTo>
                    <a:lnTo>
                      <a:pt x="182" y="1062"/>
                    </a:lnTo>
                    <a:lnTo>
                      <a:pt x="200" y="1124"/>
                    </a:lnTo>
                    <a:lnTo>
                      <a:pt x="222" y="1180"/>
                    </a:lnTo>
                    <a:lnTo>
                      <a:pt x="246" y="1234"/>
                    </a:lnTo>
                    <a:lnTo>
                      <a:pt x="274" y="1286"/>
                    </a:lnTo>
                    <a:lnTo>
                      <a:pt x="306" y="1332"/>
                    </a:lnTo>
                    <a:lnTo>
                      <a:pt x="340" y="1376"/>
                    </a:lnTo>
                    <a:lnTo>
                      <a:pt x="378" y="1416"/>
                    </a:lnTo>
                    <a:lnTo>
                      <a:pt x="418" y="1452"/>
                    </a:lnTo>
                    <a:lnTo>
                      <a:pt x="460" y="1484"/>
                    </a:lnTo>
                    <a:lnTo>
                      <a:pt x="506" y="1512"/>
                    </a:lnTo>
                    <a:lnTo>
                      <a:pt x="554" y="1536"/>
                    </a:lnTo>
                    <a:lnTo>
                      <a:pt x="604" y="1556"/>
                    </a:lnTo>
                    <a:lnTo>
                      <a:pt x="656" y="1572"/>
                    </a:lnTo>
                    <a:lnTo>
                      <a:pt x="710" y="1584"/>
                    </a:lnTo>
                    <a:lnTo>
                      <a:pt x="766" y="1590"/>
                    </a:lnTo>
                    <a:lnTo>
                      <a:pt x="824" y="1592"/>
                    </a:lnTo>
                    <a:lnTo>
                      <a:pt x="824" y="159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8" name="Rectangle 87"/>
            <p:cNvSpPr/>
            <p:nvPr/>
          </p:nvSpPr>
          <p:spPr>
            <a:xfrm>
              <a:off x="357188" y="1761596"/>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1</a:t>
              </a:r>
            </a:p>
          </p:txBody>
        </p:sp>
        <p:cxnSp>
          <p:nvCxnSpPr>
            <p:cNvPr id="90" name="Straight Connector 89"/>
            <p:cNvCxnSpPr/>
            <p:nvPr/>
          </p:nvCxnSpPr>
          <p:spPr>
            <a:xfrm>
              <a:off x="360363" y="2198328"/>
              <a:ext cx="255749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54444" y="4681404"/>
            <a:ext cx="616448" cy="616448"/>
            <a:chOff x="7918297" y="1108358"/>
            <a:chExt cx="615255" cy="615255"/>
          </a:xfrm>
          <a:solidFill>
            <a:schemeClr val="accent1"/>
          </a:solidFill>
        </p:grpSpPr>
        <p:sp>
          <p:nvSpPr>
            <p:cNvPr id="24" name="Freeform 9"/>
            <p:cNvSpPr>
              <a:spLocks noEditPoints="1"/>
            </p:cNvSpPr>
            <p:nvPr/>
          </p:nvSpPr>
          <p:spPr bwMode="auto">
            <a:xfrm>
              <a:off x="7918297" y="1108358"/>
              <a:ext cx="615255" cy="615255"/>
            </a:xfrm>
            <a:custGeom>
              <a:avLst/>
              <a:gdLst>
                <a:gd name="T0" fmla="*/ 2576 w 2722"/>
                <a:gd name="T1" fmla="*/ 146 h 2722"/>
                <a:gd name="T2" fmla="*/ 2576 w 2722"/>
                <a:gd name="T3" fmla="*/ 2576 h 2722"/>
                <a:gd name="T4" fmla="*/ 146 w 2722"/>
                <a:gd name="T5" fmla="*/ 2576 h 2722"/>
                <a:gd name="T6" fmla="*/ 146 w 2722"/>
                <a:gd name="T7" fmla="*/ 146 h 2722"/>
                <a:gd name="T8" fmla="*/ 2576 w 2722"/>
                <a:gd name="T9" fmla="*/ 146 h 2722"/>
                <a:gd name="T10" fmla="*/ 2722 w 2722"/>
                <a:gd name="T11" fmla="*/ 0 h 2722"/>
                <a:gd name="T12" fmla="*/ 0 w 2722"/>
                <a:gd name="T13" fmla="*/ 0 h 2722"/>
                <a:gd name="T14" fmla="*/ 0 w 2722"/>
                <a:gd name="T15" fmla="*/ 2722 h 2722"/>
                <a:gd name="T16" fmla="*/ 2722 w 2722"/>
                <a:gd name="T17" fmla="*/ 2722 h 2722"/>
                <a:gd name="T18" fmla="*/ 2722 w 2722"/>
                <a:gd name="T19" fmla="*/ 0 h 2722"/>
                <a:gd name="T20" fmla="*/ 2722 w 2722"/>
                <a:gd name="T21" fmla="*/ 0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2" h="2722">
                  <a:moveTo>
                    <a:pt x="2576" y="146"/>
                  </a:moveTo>
                  <a:lnTo>
                    <a:pt x="2576" y="2576"/>
                  </a:lnTo>
                  <a:lnTo>
                    <a:pt x="146" y="2576"/>
                  </a:lnTo>
                  <a:lnTo>
                    <a:pt x="146" y="146"/>
                  </a:lnTo>
                  <a:lnTo>
                    <a:pt x="2576" y="146"/>
                  </a:lnTo>
                  <a:close/>
                  <a:moveTo>
                    <a:pt x="2722" y="0"/>
                  </a:moveTo>
                  <a:lnTo>
                    <a:pt x="0" y="0"/>
                  </a:lnTo>
                  <a:lnTo>
                    <a:pt x="0" y="2722"/>
                  </a:lnTo>
                  <a:lnTo>
                    <a:pt x="2722" y="2722"/>
                  </a:lnTo>
                  <a:lnTo>
                    <a:pt x="2722" y="0"/>
                  </a:lnTo>
                  <a:lnTo>
                    <a:pt x="27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2"/>
            <p:cNvSpPr>
              <a:spLocks noChangeArrowheads="1"/>
            </p:cNvSpPr>
            <p:nvPr/>
          </p:nvSpPr>
          <p:spPr bwMode="auto">
            <a:xfrm>
              <a:off x="7987010" y="1233579"/>
              <a:ext cx="33000" cy="365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3"/>
            <p:cNvSpPr>
              <a:spLocks noChangeArrowheads="1"/>
            </p:cNvSpPr>
            <p:nvPr/>
          </p:nvSpPr>
          <p:spPr bwMode="auto">
            <a:xfrm>
              <a:off x="8038545" y="1233579"/>
              <a:ext cx="33000"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4"/>
            <p:cNvSpPr>
              <a:spLocks noChangeArrowheads="1"/>
            </p:cNvSpPr>
            <p:nvPr/>
          </p:nvSpPr>
          <p:spPr bwMode="auto">
            <a:xfrm>
              <a:off x="8088724" y="1233579"/>
              <a:ext cx="33000"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5"/>
            <p:cNvSpPr>
              <a:spLocks noChangeArrowheads="1"/>
            </p:cNvSpPr>
            <p:nvPr/>
          </p:nvSpPr>
          <p:spPr bwMode="auto">
            <a:xfrm>
              <a:off x="8132122" y="1233579"/>
              <a:ext cx="33000"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6"/>
            <p:cNvSpPr>
              <a:spLocks noChangeArrowheads="1"/>
            </p:cNvSpPr>
            <p:nvPr/>
          </p:nvSpPr>
          <p:spPr bwMode="auto">
            <a:xfrm>
              <a:off x="8179136" y="1233579"/>
              <a:ext cx="33000"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17"/>
            <p:cNvSpPr>
              <a:spLocks noChangeArrowheads="1"/>
            </p:cNvSpPr>
            <p:nvPr/>
          </p:nvSpPr>
          <p:spPr bwMode="auto">
            <a:xfrm>
              <a:off x="8257343" y="1233579"/>
              <a:ext cx="33000" cy="365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8"/>
            <p:cNvSpPr>
              <a:spLocks noChangeArrowheads="1"/>
            </p:cNvSpPr>
            <p:nvPr/>
          </p:nvSpPr>
          <p:spPr bwMode="auto">
            <a:xfrm>
              <a:off x="8312042" y="1233579"/>
              <a:ext cx="33453"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9"/>
            <p:cNvSpPr>
              <a:spLocks noChangeArrowheads="1"/>
            </p:cNvSpPr>
            <p:nvPr/>
          </p:nvSpPr>
          <p:spPr bwMode="auto">
            <a:xfrm>
              <a:off x="8381660" y="1233579"/>
              <a:ext cx="33000" cy="3177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0"/>
            <p:cNvSpPr>
              <a:spLocks noChangeArrowheads="1"/>
            </p:cNvSpPr>
            <p:nvPr/>
          </p:nvSpPr>
          <p:spPr bwMode="auto">
            <a:xfrm>
              <a:off x="8431838" y="1233579"/>
              <a:ext cx="33000" cy="365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1"/>
            <p:cNvSpPr>
              <a:spLocks noChangeArrowheads="1"/>
            </p:cNvSpPr>
            <p:nvPr/>
          </p:nvSpPr>
          <p:spPr bwMode="auto">
            <a:xfrm>
              <a:off x="8029956" y="1577597"/>
              <a:ext cx="33000"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
            <p:cNvSpPr>
              <a:spLocks noChangeArrowheads="1"/>
            </p:cNvSpPr>
            <p:nvPr/>
          </p:nvSpPr>
          <p:spPr bwMode="auto">
            <a:xfrm>
              <a:off x="8088724" y="1577597"/>
              <a:ext cx="33000"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3"/>
            <p:cNvSpPr>
              <a:spLocks noChangeArrowheads="1"/>
            </p:cNvSpPr>
            <p:nvPr/>
          </p:nvSpPr>
          <p:spPr bwMode="auto">
            <a:xfrm>
              <a:off x="8147040" y="1577597"/>
              <a:ext cx="33453"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4"/>
            <p:cNvSpPr>
              <a:spLocks noChangeArrowheads="1"/>
            </p:cNvSpPr>
            <p:nvPr/>
          </p:nvSpPr>
          <p:spPr bwMode="auto">
            <a:xfrm>
              <a:off x="8205808" y="1577597"/>
              <a:ext cx="33000"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5"/>
            <p:cNvSpPr>
              <a:spLocks noChangeArrowheads="1"/>
            </p:cNvSpPr>
            <p:nvPr/>
          </p:nvSpPr>
          <p:spPr bwMode="auto">
            <a:xfrm>
              <a:off x="8322892" y="1577597"/>
              <a:ext cx="33000"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6"/>
            <p:cNvSpPr>
              <a:spLocks noChangeArrowheads="1"/>
            </p:cNvSpPr>
            <p:nvPr/>
          </p:nvSpPr>
          <p:spPr bwMode="auto">
            <a:xfrm>
              <a:off x="8381660" y="1577597"/>
              <a:ext cx="33000" cy="212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1" name="TextBox 90"/>
          <p:cNvSpPr txBox="1"/>
          <p:nvPr/>
        </p:nvSpPr>
        <p:spPr>
          <a:xfrm>
            <a:off x="6242715" y="3894432"/>
            <a:ext cx="2710301" cy="1431161"/>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Scan &amp; Pay Technology for the </a:t>
            </a:r>
            <a:r>
              <a:rPr lang="en-US" sz="1400" b="1" dirty="0" err="1">
                <a:solidFill>
                  <a:schemeClr val="accent1"/>
                </a:solidFill>
              </a:rPr>
              <a:t>Phygital</a:t>
            </a:r>
            <a:r>
              <a:rPr lang="en-US" sz="1400" b="1" dirty="0">
                <a:solidFill>
                  <a:schemeClr val="accent1"/>
                </a:solidFill>
              </a:rPr>
              <a:t> Generation</a:t>
            </a:r>
          </a:p>
          <a:p>
            <a:pPr marL="852488">
              <a:spcAft>
                <a:spcPts val="1200"/>
              </a:spcAft>
            </a:pPr>
            <a:r>
              <a:rPr lang="en-US" sz="1100" dirty="0" err="1"/>
              <a:t>Phygital</a:t>
            </a:r>
            <a:r>
              <a:rPr lang="en-US" sz="1100" dirty="0"/>
              <a:t> shoppers (those who use Smartphones while in the Physical Environment), have changed the rules. Amazon Go is just the beginning.</a:t>
            </a:r>
          </a:p>
        </p:txBody>
      </p:sp>
      <p:sp>
        <p:nvSpPr>
          <p:cNvPr id="96" name="Rectangle 95"/>
          <p:cNvSpPr/>
          <p:nvPr/>
        </p:nvSpPr>
        <p:spPr>
          <a:xfrm>
            <a:off x="3145127" y="1762133"/>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accent1"/>
                </a:solidFill>
              </a:rPr>
              <a:t>2</a:t>
            </a:r>
            <a:endParaRPr lang="en-US" sz="2800" b="1" dirty="0" smtClean="0">
              <a:solidFill>
                <a:schemeClr val="accent1"/>
              </a:solidFill>
            </a:endParaRPr>
          </a:p>
        </p:txBody>
      </p:sp>
      <p:cxnSp>
        <p:nvCxnSpPr>
          <p:cNvPr id="97" name="Straight Connector 96"/>
          <p:cNvCxnSpPr/>
          <p:nvPr/>
        </p:nvCxnSpPr>
        <p:spPr>
          <a:xfrm>
            <a:off x="3148302" y="2198865"/>
            <a:ext cx="255749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170619" y="1719475"/>
            <a:ext cx="2844334" cy="1769715"/>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Loyalty Amidst the Internet of Things Automated Society</a:t>
            </a:r>
          </a:p>
          <a:p>
            <a:pPr marL="739775">
              <a:spcAft>
                <a:spcPts val="1200"/>
              </a:spcAft>
            </a:pPr>
            <a:r>
              <a:rPr lang="en-US" sz="1100" dirty="0"/>
              <a:t>Internet of Things is changing how people re-order high frequency consumption items such as bottled water and toilet paper.  Loyalty programs will need to change to deal with this reality.</a:t>
            </a:r>
          </a:p>
        </p:txBody>
      </p:sp>
      <p:sp>
        <p:nvSpPr>
          <p:cNvPr id="103" name="Rectangle 102"/>
          <p:cNvSpPr/>
          <p:nvPr/>
        </p:nvSpPr>
        <p:spPr>
          <a:xfrm>
            <a:off x="6160892" y="1761596"/>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3</a:t>
            </a:r>
          </a:p>
        </p:txBody>
      </p:sp>
      <p:cxnSp>
        <p:nvCxnSpPr>
          <p:cNvPr id="104" name="Straight Connector 103"/>
          <p:cNvCxnSpPr/>
          <p:nvPr/>
        </p:nvCxnSpPr>
        <p:spPr>
          <a:xfrm>
            <a:off x="6164067" y="2198328"/>
            <a:ext cx="2958572"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122" name="Group 69"/>
          <p:cNvGrpSpPr>
            <a:grpSpLocks noChangeAspect="1"/>
          </p:cNvGrpSpPr>
          <p:nvPr/>
        </p:nvGrpSpPr>
        <p:grpSpPr bwMode="auto">
          <a:xfrm>
            <a:off x="6178522" y="2358534"/>
            <a:ext cx="615682" cy="540991"/>
            <a:chOff x="2076" y="610"/>
            <a:chExt cx="3528" cy="3100"/>
          </a:xfrm>
        </p:grpSpPr>
        <p:sp>
          <p:nvSpPr>
            <p:cNvPr id="123" name="Freeform 70"/>
            <p:cNvSpPr>
              <a:spLocks noEditPoints="1"/>
            </p:cNvSpPr>
            <p:nvPr/>
          </p:nvSpPr>
          <p:spPr bwMode="auto">
            <a:xfrm>
              <a:off x="2076" y="610"/>
              <a:ext cx="3528" cy="3100"/>
            </a:xfrm>
            <a:custGeom>
              <a:avLst/>
              <a:gdLst>
                <a:gd name="T0" fmla="*/ 682 w 3528"/>
                <a:gd name="T1" fmla="*/ 8 h 3100"/>
                <a:gd name="T2" fmla="*/ 524 w 3528"/>
                <a:gd name="T3" fmla="*/ 84 h 3100"/>
                <a:gd name="T4" fmla="*/ 420 w 3528"/>
                <a:gd name="T5" fmla="*/ 222 h 3100"/>
                <a:gd name="T6" fmla="*/ 392 w 3528"/>
                <a:gd name="T7" fmla="*/ 1046 h 3100"/>
                <a:gd name="T8" fmla="*/ 254 w 3528"/>
                <a:gd name="T9" fmla="*/ 1062 h 3100"/>
                <a:gd name="T10" fmla="*/ 106 w 3528"/>
                <a:gd name="T11" fmla="*/ 1152 h 3100"/>
                <a:gd name="T12" fmla="*/ 16 w 3528"/>
                <a:gd name="T13" fmla="*/ 1300 h 3100"/>
                <a:gd name="T14" fmla="*/ 0 w 3528"/>
                <a:gd name="T15" fmla="*/ 2738 h 3100"/>
                <a:gd name="T16" fmla="*/ 44 w 3528"/>
                <a:gd name="T17" fmla="*/ 2910 h 3100"/>
                <a:gd name="T18" fmla="*/ 160 w 3528"/>
                <a:gd name="T19" fmla="*/ 3038 h 3100"/>
                <a:gd name="T20" fmla="*/ 326 w 3528"/>
                <a:gd name="T21" fmla="*/ 3098 h 3100"/>
                <a:gd name="T22" fmla="*/ 2848 w 3528"/>
                <a:gd name="T23" fmla="*/ 3092 h 3100"/>
                <a:gd name="T24" fmla="*/ 3004 w 3528"/>
                <a:gd name="T25" fmla="*/ 3016 h 3100"/>
                <a:gd name="T26" fmla="*/ 3108 w 3528"/>
                <a:gd name="T27" fmla="*/ 2878 h 3100"/>
                <a:gd name="T28" fmla="*/ 3136 w 3528"/>
                <a:gd name="T29" fmla="*/ 2054 h 3100"/>
                <a:gd name="T30" fmla="*/ 3274 w 3528"/>
                <a:gd name="T31" fmla="*/ 2038 h 3100"/>
                <a:gd name="T32" fmla="*/ 3422 w 3528"/>
                <a:gd name="T33" fmla="*/ 1948 h 3100"/>
                <a:gd name="T34" fmla="*/ 3512 w 3528"/>
                <a:gd name="T35" fmla="*/ 1800 h 3100"/>
                <a:gd name="T36" fmla="*/ 3528 w 3528"/>
                <a:gd name="T37" fmla="*/ 362 h 3100"/>
                <a:gd name="T38" fmla="*/ 3484 w 3528"/>
                <a:gd name="T39" fmla="*/ 190 h 3100"/>
                <a:gd name="T40" fmla="*/ 3368 w 3528"/>
                <a:gd name="T41" fmla="*/ 62 h 3100"/>
                <a:gd name="T42" fmla="*/ 3202 w 3528"/>
                <a:gd name="T43" fmla="*/ 2 h 3100"/>
                <a:gd name="T44" fmla="*/ 3166 w 3528"/>
                <a:gd name="T45" fmla="*/ 190 h 3100"/>
                <a:gd name="T46" fmla="*/ 3248 w 3528"/>
                <a:gd name="T47" fmla="*/ 210 h 3100"/>
                <a:gd name="T48" fmla="*/ 3310 w 3528"/>
                <a:gd name="T49" fmla="*/ 266 h 3100"/>
                <a:gd name="T50" fmla="*/ 3338 w 3528"/>
                <a:gd name="T51" fmla="*/ 346 h 3100"/>
                <a:gd name="T52" fmla="*/ 580 w 3528"/>
                <a:gd name="T53" fmla="*/ 362 h 3100"/>
                <a:gd name="T54" fmla="*/ 602 w 3528"/>
                <a:gd name="T55" fmla="*/ 280 h 3100"/>
                <a:gd name="T56" fmla="*/ 658 w 3528"/>
                <a:gd name="T57" fmla="*/ 220 h 3100"/>
                <a:gd name="T58" fmla="*/ 736 w 3528"/>
                <a:gd name="T59" fmla="*/ 190 h 3100"/>
                <a:gd name="T60" fmla="*/ 2946 w 3528"/>
                <a:gd name="T61" fmla="*/ 2754 h 3100"/>
                <a:gd name="T62" fmla="*/ 2918 w 3528"/>
                <a:gd name="T63" fmla="*/ 2834 h 3100"/>
                <a:gd name="T64" fmla="*/ 2856 w 3528"/>
                <a:gd name="T65" fmla="*/ 2890 h 3100"/>
                <a:gd name="T66" fmla="*/ 2774 w 3528"/>
                <a:gd name="T67" fmla="*/ 2910 h 3100"/>
                <a:gd name="T68" fmla="*/ 312 w 3528"/>
                <a:gd name="T69" fmla="*/ 2902 h 3100"/>
                <a:gd name="T70" fmla="*/ 240 w 3528"/>
                <a:gd name="T71" fmla="*/ 2860 h 3100"/>
                <a:gd name="T72" fmla="*/ 198 w 3528"/>
                <a:gd name="T73" fmla="*/ 2788 h 3100"/>
                <a:gd name="T74" fmla="*/ 190 w 3528"/>
                <a:gd name="T75" fmla="*/ 1408 h 3100"/>
                <a:gd name="T76" fmla="*/ 210 w 3528"/>
                <a:gd name="T77" fmla="*/ 1324 h 3100"/>
                <a:gd name="T78" fmla="*/ 266 w 3528"/>
                <a:gd name="T79" fmla="*/ 1264 h 3100"/>
                <a:gd name="T80" fmla="*/ 344 w 3528"/>
                <a:gd name="T81" fmla="*/ 1234 h 3100"/>
                <a:gd name="T82" fmla="*/ 2810 w 3528"/>
                <a:gd name="T83" fmla="*/ 1238 h 3100"/>
                <a:gd name="T84" fmla="*/ 2884 w 3528"/>
                <a:gd name="T85" fmla="*/ 1274 h 3100"/>
                <a:gd name="T86" fmla="*/ 2934 w 3528"/>
                <a:gd name="T87" fmla="*/ 1340 h 3100"/>
                <a:gd name="T88" fmla="*/ 2948 w 3528"/>
                <a:gd name="T89" fmla="*/ 2738 h 3100"/>
                <a:gd name="T90" fmla="*/ 3134 w 3528"/>
                <a:gd name="T91" fmla="*/ 1370 h 3100"/>
                <a:gd name="T92" fmla="*/ 3074 w 3528"/>
                <a:gd name="T93" fmla="*/ 1206 h 3100"/>
                <a:gd name="T94" fmla="*/ 2946 w 3528"/>
                <a:gd name="T95" fmla="*/ 1090 h 3100"/>
                <a:gd name="T96" fmla="*/ 2774 w 3528"/>
                <a:gd name="T97" fmla="*/ 1046 h 3100"/>
                <a:gd name="T98" fmla="*/ 3340 w 3528"/>
                <a:gd name="T99" fmla="*/ 1692 h 3100"/>
                <a:gd name="T100" fmla="*/ 3318 w 3528"/>
                <a:gd name="T101" fmla="*/ 1776 h 3100"/>
                <a:gd name="T102" fmla="*/ 3262 w 3528"/>
                <a:gd name="T103" fmla="*/ 1836 h 3100"/>
                <a:gd name="T104" fmla="*/ 3184 w 3528"/>
                <a:gd name="T105" fmla="*/ 1866 h 3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8" h="3100">
                  <a:moveTo>
                    <a:pt x="3166" y="0"/>
                  </a:moveTo>
                  <a:lnTo>
                    <a:pt x="754" y="0"/>
                  </a:lnTo>
                  <a:lnTo>
                    <a:pt x="754" y="0"/>
                  </a:lnTo>
                  <a:lnTo>
                    <a:pt x="718" y="2"/>
                  </a:lnTo>
                  <a:lnTo>
                    <a:pt x="682" y="8"/>
                  </a:lnTo>
                  <a:lnTo>
                    <a:pt x="646" y="18"/>
                  </a:lnTo>
                  <a:lnTo>
                    <a:pt x="614" y="30"/>
                  </a:lnTo>
                  <a:lnTo>
                    <a:pt x="582" y="44"/>
                  </a:lnTo>
                  <a:lnTo>
                    <a:pt x="552" y="62"/>
                  </a:lnTo>
                  <a:lnTo>
                    <a:pt x="524" y="84"/>
                  </a:lnTo>
                  <a:lnTo>
                    <a:pt x="498" y="106"/>
                  </a:lnTo>
                  <a:lnTo>
                    <a:pt x="474" y="132"/>
                  </a:lnTo>
                  <a:lnTo>
                    <a:pt x="454" y="160"/>
                  </a:lnTo>
                  <a:lnTo>
                    <a:pt x="436" y="190"/>
                  </a:lnTo>
                  <a:lnTo>
                    <a:pt x="420" y="222"/>
                  </a:lnTo>
                  <a:lnTo>
                    <a:pt x="408" y="256"/>
                  </a:lnTo>
                  <a:lnTo>
                    <a:pt x="400" y="290"/>
                  </a:lnTo>
                  <a:lnTo>
                    <a:pt x="394" y="326"/>
                  </a:lnTo>
                  <a:lnTo>
                    <a:pt x="392" y="362"/>
                  </a:lnTo>
                  <a:lnTo>
                    <a:pt x="392" y="1046"/>
                  </a:lnTo>
                  <a:lnTo>
                    <a:pt x="362" y="1046"/>
                  </a:lnTo>
                  <a:lnTo>
                    <a:pt x="362" y="1046"/>
                  </a:lnTo>
                  <a:lnTo>
                    <a:pt x="326" y="1048"/>
                  </a:lnTo>
                  <a:lnTo>
                    <a:pt x="290" y="1052"/>
                  </a:lnTo>
                  <a:lnTo>
                    <a:pt x="254" y="1062"/>
                  </a:lnTo>
                  <a:lnTo>
                    <a:pt x="222" y="1074"/>
                  </a:lnTo>
                  <a:lnTo>
                    <a:pt x="190" y="1090"/>
                  </a:lnTo>
                  <a:lnTo>
                    <a:pt x="160" y="1108"/>
                  </a:lnTo>
                  <a:lnTo>
                    <a:pt x="132" y="1128"/>
                  </a:lnTo>
                  <a:lnTo>
                    <a:pt x="106" y="1152"/>
                  </a:lnTo>
                  <a:lnTo>
                    <a:pt x="84" y="1178"/>
                  </a:lnTo>
                  <a:lnTo>
                    <a:pt x="62" y="1206"/>
                  </a:lnTo>
                  <a:lnTo>
                    <a:pt x="44" y="1234"/>
                  </a:lnTo>
                  <a:lnTo>
                    <a:pt x="28" y="1266"/>
                  </a:lnTo>
                  <a:lnTo>
                    <a:pt x="16" y="1300"/>
                  </a:lnTo>
                  <a:lnTo>
                    <a:pt x="8" y="1334"/>
                  </a:lnTo>
                  <a:lnTo>
                    <a:pt x="2" y="1370"/>
                  </a:lnTo>
                  <a:lnTo>
                    <a:pt x="0" y="1408"/>
                  </a:lnTo>
                  <a:lnTo>
                    <a:pt x="0" y="2738"/>
                  </a:lnTo>
                  <a:lnTo>
                    <a:pt x="0" y="2738"/>
                  </a:lnTo>
                  <a:lnTo>
                    <a:pt x="2" y="2774"/>
                  </a:lnTo>
                  <a:lnTo>
                    <a:pt x="8" y="2810"/>
                  </a:lnTo>
                  <a:lnTo>
                    <a:pt x="16" y="2844"/>
                  </a:lnTo>
                  <a:lnTo>
                    <a:pt x="28" y="2878"/>
                  </a:lnTo>
                  <a:lnTo>
                    <a:pt x="44" y="2910"/>
                  </a:lnTo>
                  <a:lnTo>
                    <a:pt x="62" y="2940"/>
                  </a:lnTo>
                  <a:lnTo>
                    <a:pt x="84" y="2968"/>
                  </a:lnTo>
                  <a:lnTo>
                    <a:pt x="106" y="2994"/>
                  </a:lnTo>
                  <a:lnTo>
                    <a:pt x="132" y="3016"/>
                  </a:lnTo>
                  <a:lnTo>
                    <a:pt x="160" y="3038"/>
                  </a:lnTo>
                  <a:lnTo>
                    <a:pt x="190" y="3056"/>
                  </a:lnTo>
                  <a:lnTo>
                    <a:pt x="222" y="3070"/>
                  </a:lnTo>
                  <a:lnTo>
                    <a:pt x="254" y="3084"/>
                  </a:lnTo>
                  <a:lnTo>
                    <a:pt x="290" y="3092"/>
                  </a:lnTo>
                  <a:lnTo>
                    <a:pt x="326" y="3098"/>
                  </a:lnTo>
                  <a:lnTo>
                    <a:pt x="362" y="3100"/>
                  </a:lnTo>
                  <a:lnTo>
                    <a:pt x="2774" y="3100"/>
                  </a:lnTo>
                  <a:lnTo>
                    <a:pt x="2774" y="3100"/>
                  </a:lnTo>
                  <a:lnTo>
                    <a:pt x="2812" y="3098"/>
                  </a:lnTo>
                  <a:lnTo>
                    <a:pt x="2848" y="3092"/>
                  </a:lnTo>
                  <a:lnTo>
                    <a:pt x="2882" y="3084"/>
                  </a:lnTo>
                  <a:lnTo>
                    <a:pt x="2916" y="3070"/>
                  </a:lnTo>
                  <a:lnTo>
                    <a:pt x="2946" y="3056"/>
                  </a:lnTo>
                  <a:lnTo>
                    <a:pt x="2976" y="3038"/>
                  </a:lnTo>
                  <a:lnTo>
                    <a:pt x="3004" y="3016"/>
                  </a:lnTo>
                  <a:lnTo>
                    <a:pt x="3030" y="2994"/>
                  </a:lnTo>
                  <a:lnTo>
                    <a:pt x="3054" y="2968"/>
                  </a:lnTo>
                  <a:lnTo>
                    <a:pt x="3074" y="2940"/>
                  </a:lnTo>
                  <a:lnTo>
                    <a:pt x="3092" y="2910"/>
                  </a:lnTo>
                  <a:lnTo>
                    <a:pt x="3108" y="2878"/>
                  </a:lnTo>
                  <a:lnTo>
                    <a:pt x="3120" y="2844"/>
                  </a:lnTo>
                  <a:lnTo>
                    <a:pt x="3128" y="2810"/>
                  </a:lnTo>
                  <a:lnTo>
                    <a:pt x="3134" y="2774"/>
                  </a:lnTo>
                  <a:lnTo>
                    <a:pt x="3136" y="2738"/>
                  </a:lnTo>
                  <a:lnTo>
                    <a:pt x="3136" y="2054"/>
                  </a:lnTo>
                  <a:lnTo>
                    <a:pt x="3166" y="2054"/>
                  </a:lnTo>
                  <a:lnTo>
                    <a:pt x="3166" y="2054"/>
                  </a:lnTo>
                  <a:lnTo>
                    <a:pt x="3202" y="2052"/>
                  </a:lnTo>
                  <a:lnTo>
                    <a:pt x="3238" y="2048"/>
                  </a:lnTo>
                  <a:lnTo>
                    <a:pt x="3274" y="2038"/>
                  </a:lnTo>
                  <a:lnTo>
                    <a:pt x="3306" y="2026"/>
                  </a:lnTo>
                  <a:lnTo>
                    <a:pt x="3338" y="2012"/>
                  </a:lnTo>
                  <a:lnTo>
                    <a:pt x="3368" y="1992"/>
                  </a:lnTo>
                  <a:lnTo>
                    <a:pt x="3396" y="1972"/>
                  </a:lnTo>
                  <a:lnTo>
                    <a:pt x="3422" y="1948"/>
                  </a:lnTo>
                  <a:lnTo>
                    <a:pt x="3446" y="1922"/>
                  </a:lnTo>
                  <a:lnTo>
                    <a:pt x="3466" y="1896"/>
                  </a:lnTo>
                  <a:lnTo>
                    <a:pt x="3484" y="1866"/>
                  </a:lnTo>
                  <a:lnTo>
                    <a:pt x="3500" y="1834"/>
                  </a:lnTo>
                  <a:lnTo>
                    <a:pt x="3512" y="1800"/>
                  </a:lnTo>
                  <a:lnTo>
                    <a:pt x="3520" y="1766"/>
                  </a:lnTo>
                  <a:lnTo>
                    <a:pt x="3526" y="1730"/>
                  </a:lnTo>
                  <a:lnTo>
                    <a:pt x="3528" y="1692"/>
                  </a:lnTo>
                  <a:lnTo>
                    <a:pt x="3528" y="362"/>
                  </a:lnTo>
                  <a:lnTo>
                    <a:pt x="3528" y="362"/>
                  </a:lnTo>
                  <a:lnTo>
                    <a:pt x="3526" y="326"/>
                  </a:lnTo>
                  <a:lnTo>
                    <a:pt x="3520" y="290"/>
                  </a:lnTo>
                  <a:lnTo>
                    <a:pt x="3512" y="256"/>
                  </a:lnTo>
                  <a:lnTo>
                    <a:pt x="3500" y="222"/>
                  </a:lnTo>
                  <a:lnTo>
                    <a:pt x="3484" y="190"/>
                  </a:lnTo>
                  <a:lnTo>
                    <a:pt x="3466" y="160"/>
                  </a:lnTo>
                  <a:lnTo>
                    <a:pt x="3446" y="132"/>
                  </a:lnTo>
                  <a:lnTo>
                    <a:pt x="3422" y="106"/>
                  </a:lnTo>
                  <a:lnTo>
                    <a:pt x="3396" y="84"/>
                  </a:lnTo>
                  <a:lnTo>
                    <a:pt x="3368" y="62"/>
                  </a:lnTo>
                  <a:lnTo>
                    <a:pt x="3338" y="44"/>
                  </a:lnTo>
                  <a:lnTo>
                    <a:pt x="3306" y="30"/>
                  </a:lnTo>
                  <a:lnTo>
                    <a:pt x="3274" y="18"/>
                  </a:lnTo>
                  <a:lnTo>
                    <a:pt x="3238" y="8"/>
                  </a:lnTo>
                  <a:lnTo>
                    <a:pt x="3202" y="2"/>
                  </a:lnTo>
                  <a:lnTo>
                    <a:pt x="3166" y="0"/>
                  </a:lnTo>
                  <a:lnTo>
                    <a:pt x="3166" y="0"/>
                  </a:lnTo>
                  <a:close/>
                  <a:moveTo>
                    <a:pt x="754" y="190"/>
                  </a:moveTo>
                  <a:lnTo>
                    <a:pt x="3166" y="190"/>
                  </a:lnTo>
                  <a:lnTo>
                    <a:pt x="3166" y="190"/>
                  </a:lnTo>
                  <a:lnTo>
                    <a:pt x="3184" y="190"/>
                  </a:lnTo>
                  <a:lnTo>
                    <a:pt x="3200" y="194"/>
                  </a:lnTo>
                  <a:lnTo>
                    <a:pt x="3218" y="198"/>
                  </a:lnTo>
                  <a:lnTo>
                    <a:pt x="3234" y="204"/>
                  </a:lnTo>
                  <a:lnTo>
                    <a:pt x="3248" y="210"/>
                  </a:lnTo>
                  <a:lnTo>
                    <a:pt x="3262" y="220"/>
                  </a:lnTo>
                  <a:lnTo>
                    <a:pt x="3276" y="230"/>
                  </a:lnTo>
                  <a:lnTo>
                    <a:pt x="3288" y="240"/>
                  </a:lnTo>
                  <a:lnTo>
                    <a:pt x="3300" y="252"/>
                  </a:lnTo>
                  <a:lnTo>
                    <a:pt x="3310" y="266"/>
                  </a:lnTo>
                  <a:lnTo>
                    <a:pt x="3318" y="280"/>
                  </a:lnTo>
                  <a:lnTo>
                    <a:pt x="3326" y="296"/>
                  </a:lnTo>
                  <a:lnTo>
                    <a:pt x="3332" y="312"/>
                  </a:lnTo>
                  <a:lnTo>
                    <a:pt x="3336" y="328"/>
                  </a:lnTo>
                  <a:lnTo>
                    <a:pt x="3338" y="346"/>
                  </a:lnTo>
                  <a:lnTo>
                    <a:pt x="3340" y="362"/>
                  </a:lnTo>
                  <a:lnTo>
                    <a:pt x="3340" y="504"/>
                  </a:lnTo>
                  <a:lnTo>
                    <a:pt x="580" y="504"/>
                  </a:lnTo>
                  <a:lnTo>
                    <a:pt x="580" y="362"/>
                  </a:lnTo>
                  <a:lnTo>
                    <a:pt x="580" y="362"/>
                  </a:lnTo>
                  <a:lnTo>
                    <a:pt x="582" y="346"/>
                  </a:lnTo>
                  <a:lnTo>
                    <a:pt x="584" y="328"/>
                  </a:lnTo>
                  <a:lnTo>
                    <a:pt x="588" y="312"/>
                  </a:lnTo>
                  <a:lnTo>
                    <a:pt x="594" y="296"/>
                  </a:lnTo>
                  <a:lnTo>
                    <a:pt x="602" y="280"/>
                  </a:lnTo>
                  <a:lnTo>
                    <a:pt x="610" y="266"/>
                  </a:lnTo>
                  <a:lnTo>
                    <a:pt x="620" y="252"/>
                  </a:lnTo>
                  <a:lnTo>
                    <a:pt x="632" y="240"/>
                  </a:lnTo>
                  <a:lnTo>
                    <a:pt x="644" y="230"/>
                  </a:lnTo>
                  <a:lnTo>
                    <a:pt x="658" y="220"/>
                  </a:lnTo>
                  <a:lnTo>
                    <a:pt x="672" y="210"/>
                  </a:lnTo>
                  <a:lnTo>
                    <a:pt x="686" y="204"/>
                  </a:lnTo>
                  <a:lnTo>
                    <a:pt x="702" y="198"/>
                  </a:lnTo>
                  <a:lnTo>
                    <a:pt x="720" y="194"/>
                  </a:lnTo>
                  <a:lnTo>
                    <a:pt x="736" y="190"/>
                  </a:lnTo>
                  <a:lnTo>
                    <a:pt x="754" y="190"/>
                  </a:lnTo>
                  <a:lnTo>
                    <a:pt x="754" y="190"/>
                  </a:lnTo>
                  <a:close/>
                  <a:moveTo>
                    <a:pt x="2948" y="2738"/>
                  </a:moveTo>
                  <a:lnTo>
                    <a:pt x="2948" y="2738"/>
                  </a:lnTo>
                  <a:lnTo>
                    <a:pt x="2946" y="2754"/>
                  </a:lnTo>
                  <a:lnTo>
                    <a:pt x="2944" y="2772"/>
                  </a:lnTo>
                  <a:lnTo>
                    <a:pt x="2940" y="2788"/>
                  </a:lnTo>
                  <a:lnTo>
                    <a:pt x="2934" y="2804"/>
                  </a:lnTo>
                  <a:lnTo>
                    <a:pt x="2926" y="2820"/>
                  </a:lnTo>
                  <a:lnTo>
                    <a:pt x="2918" y="2834"/>
                  </a:lnTo>
                  <a:lnTo>
                    <a:pt x="2908" y="2848"/>
                  </a:lnTo>
                  <a:lnTo>
                    <a:pt x="2896" y="2860"/>
                  </a:lnTo>
                  <a:lnTo>
                    <a:pt x="2884" y="2870"/>
                  </a:lnTo>
                  <a:lnTo>
                    <a:pt x="2872" y="2880"/>
                  </a:lnTo>
                  <a:lnTo>
                    <a:pt x="2856" y="2890"/>
                  </a:lnTo>
                  <a:lnTo>
                    <a:pt x="2842" y="2896"/>
                  </a:lnTo>
                  <a:lnTo>
                    <a:pt x="2826" y="2902"/>
                  </a:lnTo>
                  <a:lnTo>
                    <a:pt x="2810" y="2908"/>
                  </a:lnTo>
                  <a:lnTo>
                    <a:pt x="2792" y="2910"/>
                  </a:lnTo>
                  <a:lnTo>
                    <a:pt x="2774" y="2910"/>
                  </a:lnTo>
                  <a:lnTo>
                    <a:pt x="362" y="2910"/>
                  </a:lnTo>
                  <a:lnTo>
                    <a:pt x="362" y="2910"/>
                  </a:lnTo>
                  <a:lnTo>
                    <a:pt x="344" y="2910"/>
                  </a:lnTo>
                  <a:lnTo>
                    <a:pt x="328" y="2908"/>
                  </a:lnTo>
                  <a:lnTo>
                    <a:pt x="312" y="2902"/>
                  </a:lnTo>
                  <a:lnTo>
                    <a:pt x="296" y="2896"/>
                  </a:lnTo>
                  <a:lnTo>
                    <a:pt x="280" y="2890"/>
                  </a:lnTo>
                  <a:lnTo>
                    <a:pt x="266" y="2880"/>
                  </a:lnTo>
                  <a:lnTo>
                    <a:pt x="252" y="2870"/>
                  </a:lnTo>
                  <a:lnTo>
                    <a:pt x="240" y="2860"/>
                  </a:lnTo>
                  <a:lnTo>
                    <a:pt x="228" y="2848"/>
                  </a:lnTo>
                  <a:lnTo>
                    <a:pt x="218" y="2834"/>
                  </a:lnTo>
                  <a:lnTo>
                    <a:pt x="210" y="2820"/>
                  </a:lnTo>
                  <a:lnTo>
                    <a:pt x="202" y="2804"/>
                  </a:lnTo>
                  <a:lnTo>
                    <a:pt x="198" y="2788"/>
                  </a:lnTo>
                  <a:lnTo>
                    <a:pt x="192" y="2772"/>
                  </a:lnTo>
                  <a:lnTo>
                    <a:pt x="190" y="2754"/>
                  </a:lnTo>
                  <a:lnTo>
                    <a:pt x="190" y="2738"/>
                  </a:lnTo>
                  <a:lnTo>
                    <a:pt x="190" y="1408"/>
                  </a:lnTo>
                  <a:lnTo>
                    <a:pt x="190" y="1408"/>
                  </a:lnTo>
                  <a:lnTo>
                    <a:pt x="190" y="1390"/>
                  </a:lnTo>
                  <a:lnTo>
                    <a:pt x="192" y="1372"/>
                  </a:lnTo>
                  <a:lnTo>
                    <a:pt x="198" y="1356"/>
                  </a:lnTo>
                  <a:lnTo>
                    <a:pt x="202" y="1340"/>
                  </a:lnTo>
                  <a:lnTo>
                    <a:pt x="210" y="1324"/>
                  </a:lnTo>
                  <a:lnTo>
                    <a:pt x="218" y="1310"/>
                  </a:lnTo>
                  <a:lnTo>
                    <a:pt x="228" y="1298"/>
                  </a:lnTo>
                  <a:lnTo>
                    <a:pt x="240" y="1284"/>
                  </a:lnTo>
                  <a:lnTo>
                    <a:pt x="252" y="1274"/>
                  </a:lnTo>
                  <a:lnTo>
                    <a:pt x="266" y="1264"/>
                  </a:lnTo>
                  <a:lnTo>
                    <a:pt x="280" y="1256"/>
                  </a:lnTo>
                  <a:lnTo>
                    <a:pt x="296" y="1248"/>
                  </a:lnTo>
                  <a:lnTo>
                    <a:pt x="312" y="1242"/>
                  </a:lnTo>
                  <a:lnTo>
                    <a:pt x="328" y="1238"/>
                  </a:lnTo>
                  <a:lnTo>
                    <a:pt x="344" y="1234"/>
                  </a:lnTo>
                  <a:lnTo>
                    <a:pt x="362" y="1234"/>
                  </a:lnTo>
                  <a:lnTo>
                    <a:pt x="2774" y="1234"/>
                  </a:lnTo>
                  <a:lnTo>
                    <a:pt x="2774" y="1234"/>
                  </a:lnTo>
                  <a:lnTo>
                    <a:pt x="2792" y="1234"/>
                  </a:lnTo>
                  <a:lnTo>
                    <a:pt x="2810" y="1238"/>
                  </a:lnTo>
                  <a:lnTo>
                    <a:pt x="2826" y="1242"/>
                  </a:lnTo>
                  <a:lnTo>
                    <a:pt x="2842" y="1248"/>
                  </a:lnTo>
                  <a:lnTo>
                    <a:pt x="2856" y="1256"/>
                  </a:lnTo>
                  <a:lnTo>
                    <a:pt x="2872" y="1264"/>
                  </a:lnTo>
                  <a:lnTo>
                    <a:pt x="2884" y="1274"/>
                  </a:lnTo>
                  <a:lnTo>
                    <a:pt x="2896" y="1284"/>
                  </a:lnTo>
                  <a:lnTo>
                    <a:pt x="2908" y="1298"/>
                  </a:lnTo>
                  <a:lnTo>
                    <a:pt x="2918" y="1310"/>
                  </a:lnTo>
                  <a:lnTo>
                    <a:pt x="2926" y="1324"/>
                  </a:lnTo>
                  <a:lnTo>
                    <a:pt x="2934" y="1340"/>
                  </a:lnTo>
                  <a:lnTo>
                    <a:pt x="2940" y="1356"/>
                  </a:lnTo>
                  <a:lnTo>
                    <a:pt x="2944" y="1372"/>
                  </a:lnTo>
                  <a:lnTo>
                    <a:pt x="2946" y="1390"/>
                  </a:lnTo>
                  <a:lnTo>
                    <a:pt x="2948" y="1408"/>
                  </a:lnTo>
                  <a:lnTo>
                    <a:pt x="2948" y="2738"/>
                  </a:lnTo>
                  <a:close/>
                  <a:moveTo>
                    <a:pt x="3166" y="1866"/>
                  </a:moveTo>
                  <a:lnTo>
                    <a:pt x="3136" y="1866"/>
                  </a:lnTo>
                  <a:lnTo>
                    <a:pt x="3136" y="1408"/>
                  </a:lnTo>
                  <a:lnTo>
                    <a:pt x="3136" y="1408"/>
                  </a:lnTo>
                  <a:lnTo>
                    <a:pt x="3134" y="1370"/>
                  </a:lnTo>
                  <a:lnTo>
                    <a:pt x="3128" y="1334"/>
                  </a:lnTo>
                  <a:lnTo>
                    <a:pt x="3120" y="1300"/>
                  </a:lnTo>
                  <a:lnTo>
                    <a:pt x="3108" y="1266"/>
                  </a:lnTo>
                  <a:lnTo>
                    <a:pt x="3092" y="1234"/>
                  </a:lnTo>
                  <a:lnTo>
                    <a:pt x="3074" y="1206"/>
                  </a:lnTo>
                  <a:lnTo>
                    <a:pt x="3054" y="1178"/>
                  </a:lnTo>
                  <a:lnTo>
                    <a:pt x="3030" y="1152"/>
                  </a:lnTo>
                  <a:lnTo>
                    <a:pt x="3004" y="1128"/>
                  </a:lnTo>
                  <a:lnTo>
                    <a:pt x="2976" y="1108"/>
                  </a:lnTo>
                  <a:lnTo>
                    <a:pt x="2946" y="1090"/>
                  </a:lnTo>
                  <a:lnTo>
                    <a:pt x="2916" y="1074"/>
                  </a:lnTo>
                  <a:lnTo>
                    <a:pt x="2882" y="1062"/>
                  </a:lnTo>
                  <a:lnTo>
                    <a:pt x="2848" y="1052"/>
                  </a:lnTo>
                  <a:lnTo>
                    <a:pt x="2812" y="1048"/>
                  </a:lnTo>
                  <a:lnTo>
                    <a:pt x="2774" y="1046"/>
                  </a:lnTo>
                  <a:lnTo>
                    <a:pt x="580" y="1046"/>
                  </a:lnTo>
                  <a:lnTo>
                    <a:pt x="580" y="694"/>
                  </a:lnTo>
                  <a:lnTo>
                    <a:pt x="3340" y="694"/>
                  </a:lnTo>
                  <a:lnTo>
                    <a:pt x="3340" y="1692"/>
                  </a:lnTo>
                  <a:lnTo>
                    <a:pt x="3340" y="1692"/>
                  </a:lnTo>
                  <a:lnTo>
                    <a:pt x="3338" y="1710"/>
                  </a:lnTo>
                  <a:lnTo>
                    <a:pt x="3336" y="1728"/>
                  </a:lnTo>
                  <a:lnTo>
                    <a:pt x="3332" y="1744"/>
                  </a:lnTo>
                  <a:lnTo>
                    <a:pt x="3326" y="1760"/>
                  </a:lnTo>
                  <a:lnTo>
                    <a:pt x="3318" y="1776"/>
                  </a:lnTo>
                  <a:lnTo>
                    <a:pt x="3310" y="1790"/>
                  </a:lnTo>
                  <a:lnTo>
                    <a:pt x="3300" y="1802"/>
                  </a:lnTo>
                  <a:lnTo>
                    <a:pt x="3288" y="1816"/>
                  </a:lnTo>
                  <a:lnTo>
                    <a:pt x="3276" y="1826"/>
                  </a:lnTo>
                  <a:lnTo>
                    <a:pt x="3262" y="1836"/>
                  </a:lnTo>
                  <a:lnTo>
                    <a:pt x="3248" y="1846"/>
                  </a:lnTo>
                  <a:lnTo>
                    <a:pt x="3234" y="1852"/>
                  </a:lnTo>
                  <a:lnTo>
                    <a:pt x="3218" y="1858"/>
                  </a:lnTo>
                  <a:lnTo>
                    <a:pt x="3200" y="1862"/>
                  </a:lnTo>
                  <a:lnTo>
                    <a:pt x="3184" y="1866"/>
                  </a:lnTo>
                  <a:lnTo>
                    <a:pt x="3166" y="1866"/>
                  </a:lnTo>
                  <a:lnTo>
                    <a:pt x="3166" y="18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1"/>
            <p:cNvSpPr>
              <a:spLocks/>
            </p:cNvSpPr>
            <p:nvPr/>
          </p:nvSpPr>
          <p:spPr bwMode="auto">
            <a:xfrm>
              <a:off x="2564" y="3038"/>
              <a:ext cx="1210" cy="190"/>
            </a:xfrm>
            <a:custGeom>
              <a:avLst/>
              <a:gdLst>
                <a:gd name="T0" fmla="*/ 1114 w 1210"/>
                <a:gd name="T1" fmla="*/ 190 h 190"/>
                <a:gd name="T2" fmla="*/ 94 w 1210"/>
                <a:gd name="T3" fmla="*/ 190 h 190"/>
                <a:gd name="T4" fmla="*/ 94 w 1210"/>
                <a:gd name="T5" fmla="*/ 190 h 190"/>
                <a:gd name="T6" fmla="*/ 74 w 1210"/>
                <a:gd name="T7" fmla="*/ 188 h 190"/>
                <a:gd name="T8" fmla="*/ 56 w 1210"/>
                <a:gd name="T9" fmla="*/ 182 h 190"/>
                <a:gd name="T10" fmla="*/ 40 w 1210"/>
                <a:gd name="T11" fmla="*/ 174 h 190"/>
                <a:gd name="T12" fmla="*/ 26 w 1210"/>
                <a:gd name="T13" fmla="*/ 162 h 190"/>
                <a:gd name="T14" fmla="*/ 16 w 1210"/>
                <a:gd name="T15" fmla="*/ 148 h 190"/>
                <a:gd name="T16" fmla="*/ 6 w 1210"/>
                <a:gd name="T17" fmla="*/ 132 h 190"/>
                <a:gd name="T18" fmla="*/ 2 w 1210"/>
                <a:gd name="T19" fmla="*/ 114 h 190"/>
                <a:gd name="T20" fmla="*/ 0 w 1210"/>
                <a:gd name="T21" fmla="*/ 94 h 190"/>
                <a:gd name="T22" fmla="*/ 0 w 1210"/>
                <a:gd name="T23" fmla="*/ 94 h 190"/>
                <a:gd name="T24" fmla="*/ 2 w 1210"/>
                <a:gd name="T25" fmla="*/ 76 h 190"/>
                <a:gd name="T26" fmla="*/ 6 w 1210"/>
                <a:gd name="T27" fmla="*/ 58 h 190"/>
                <a:gd name="T28" fmla="*/ 16 w 1210"/>
                <a:gd name="T29" fmla="*/ 42 h 190"/>
                <a:gd name="T30" fmla="*/ 26 w 1210"/>
                <a:gd name="T31" fmla="*/ 28 h 190"/>
                <a:gd name="T32" fmla="*/ 40 w 1210"/>
                <a:gd name="T33" fmla="*/ 16 h 190"/>
                <a:gd name="T34" fmla="*/ 56 w 1210"/>
                <a:gd name="T35" fmla="*/ 8 h 190"/>
                <a:gd name="T36" fmla="*/ 74 w 1210"/>
                <a:gd name="T37" fmla="*/ 2 h 190"/>
                <a:gd name="T38" fmla="*/ 94 w 1210"/>
                <a:gd name="T39" fmla="*/ 0 h 190"/>
                <a:gd name="T40" fmla="*/ 1114 w 1210"/>
                <a:gd name="T41" fmla="*/ 0 h 190"/>
                <a:gd name="T42" fmla="*/ 1114 w 1210"/>
                <a:gd name="T43" fmla="*/ 0 h 190"/>
                <a:gd name="T44" fmla="*/ 1134 w 1210"/>
                <a:gd name="T45" fmla="*/ 2 h 190"/>
                <a:gd name="T46" fmla="*/ 1152 w 1210"/>
                <a:gd name="T47" fmla="*/ 8 h 190"/>
                <a:gd name="T48" fmla="*/ 1168 w 1210"/>
                <a:gd name="T49" fmla="*/ 16 h 190"/>
                <a:gd name="T50" fmla="*/ 1182 w 1210"/>
                <a:gd name="T51" fmla="*/ 28 h 190"/>
                <a:gd name="T52" fmla="*/ 1194 w 1210"/>
                <a:gd name="T53" fmla="*/ 42 h 190"/>
                <a:gd name="T54" fmla="*/ 1202 w 1210"/>
                <a:gd name="T55" fmla="*/ 58 h 190"/>
                <a:gd name="T56" fmla="*/ 1208 w 1210"/>
                <a:gd name="T57" fmla="*/ 76 h 190"/>
                <a:gd name="T58" fmla="*/ 1210 w 1210"/>
                <a:gd name="T59" fmla="*/ 94 h 190"/>
                <a:gd name="T60" fmla="*/ 1210 w 1210"/>
                <a:gd name="T61" fmla="*/ 94 h 190"/>
                <a:gd name="T62" fmla="*/ 1208 w 1210"/>
                <a:gd name="T63" fmla="*/ 114 h 190"/>
                <a:gd name="T64" fmla="*/ 1202 w 1210"/>
                <a:gd name="T65" fmla="*/ 132 h 190"/>
                <a:gd name="T66" fmla="*/ 1194 w 1210"/>
                <a:gd name="T67" fmla="*/ 148 h 190"/>
                <a:gd name="T68" fmla="*/ 1182 w 1210"/>
                <a:gd name="T69" fmla="*/ 162 h 190"/>
                <a:gd name="T70" fmla="*/ 1168 w 1210"/>
                <a:gd name="T71" fmla="*/ 174 h 190"/>
                <a:gd name="T72" fmla="*/ 1152 w 1210"/>
                <a:gd name="T73" fmla="*/ 182 h 190"/>
                <a:gd name="T74" fmla="*/ 1134 w 1210"/>
                <a:gd name="T75" fmla="*/ 188 h 190"/>
                <a:gd name="T76" fmla="*/ 1114 w 1210"/>
                <a:gd name="T77" fmla="*/ 190 h 190"/>
                <a:gd name="T78" fmla="*/ 1114 w 1210"/>
                <a:gd name="T7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90">
                  <a:moveTo>
                    <a:pt x="1114" y="190"/>
                  </a:moveTo>
                  <a:lnTo>
                    <a:pt x="94" y="190"/>
                  </a:lnTo>
                  <a:lnTo>
                    <a:pt x="94" y="190"/>
                  </a:lnTo>
                  <a:lnTo>
                    <a:pt x="74" y="188"/>
                  </a:lnTo>
                  <a:lnTo>
                    <a:pt x="56" y="182"/>
                  </a:lnTo>
                  <a:lnTo>
                    <a:pt x="40" y="174"/>
                  </a:lnTo>
                  <a:lnTo>
                    <a:pt x="26" y="162"/>
                  </a:lnTo>
                  <a:lnTo>
                    <a:pt x="16" y="148"/>
                  </a:lnTo>
                  <a:lnTo>
                    <a:pt x="6" y="132"/>
                  </a:lnTo>
                  <a:lnTo>
                    <a:pt x="2" y="114"/>
                  </a:lnTo>
                  <a:lnTo>
                    <a:pt x="0" y="94"/>
                  </a:lnTo>
                  <a:lnTo>
                    <a:pt x="0" y="94"/>
                  </a:lnTo>
                  <a:lnTo>
                    <a:pt x="2" y="76"/>
                  </a:lnTo>
                  <a:lnTo>
                    <a:pt x="6" y="58"/>
                  </a:lnTo>
                  <a:lnTo>
                    <a:pt x="16" y="42"/>
                  </a:lnTo>
                  <a:lnTo>
                    <a:pt x="26" y="28"/>
                  </a:lnTo>
                  <a:lnTo>
                    <a:pt x="40" y="16"/>
                  </a:lnTo>
                  <a:lnTo>
                    <a:pt x="56" y="8"/>
                  </a:lnTo>
                  <a:lnTo>
                    <a:pt x="74" y="2"/>
                  </a:lnTo>
                  <a:lnTo>
                    <a:pt x="94" y="0"/>
                  </a:lnTo>
                  <a:lnTo>
                    <a:pt x="1114" y="0"/>
                  </a:lnTo>
                  <a:lnTo>
                    <a:pt x="1114" y="0"/>
                  </a:lnTo>
                  <a:lnTo>
                    <a:pt x="1134" y="2"/>
                  </a:lnTo>
                  <a:lnTo>
                    <a:pt x="1152" y="8"/>
                  </a:lnTo>
                  <a:lnTo>
                    <a:pt x="1168" y="16"/>
                  </a:lnTo>
                  <a:lnTo>
                    <a:pt x="1182" y="28"/>
                  </a:lnTo>
                  <a:lnTo>
                    <a:pt x="1194" y="42"/>
                  </a:lnTo>
                  <a:lnTo>
                    <a:pt x="1202" y="58"/>
                  </a:lnTo>
                  <a:lnTo>
                    <a:pt x="1208" y="76"/>
                  </a:lnTo>
                  <a:lnTo>
                    <a:pt x="1210" y="94"/>
                  </a:lnTo>
                  <a:lnTo>
                    <a:pt x="1210" y="94"/>
                  </a:lnTo>
                  <a:lnTo>
                    <a:pt x="1208" y="114"/>
                  </a:lnTo>
                  <a:lnTo>
                    <a:pt x="1202" y="132"/>
                  </a:lnTo>
                  <a:lnTo>
                    <a:pt x="1194" y="148"/>
                  </a:lnTo>
                  <a:lnTo>
                    <a:pt x="1182" y="162"/>
                  </a:lnTo>
                  <a:lnTo>
                    <a:pt x="1168" y="174"/>
                  </a:lnTo>
                  <a:lnTo>
                    <a:pt x="1152" y="182"/>
                  </a:lnTo>
                  <a:lnTo>
                    <a:pt x="1134" y="188"/>
                  </a:lnTo>
                  <a:lnTo>
                    <a:pt x="1114" y="190"/>
                  </a:lnTo>
                  <a:lnTo>
                    <a:pt x="1114" y="19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2"/>
            <p:cNvSpPr>
              <a:spLocks noEditPoints="1"/>
            </p:cNvSpPr>
            <p:nvPr/>
          </p:nvSpPr>
          <p:spPr bwMode="auto">
            <a:xfrm>
              <a:off x="3858" y="2084"/>
              <a:ext cx="912" cy="708"/>
            </a:xfrm>
            <a:custGeom>
              <a:avLst/>
              <a:gdLst>
                <a:gd name="T0" fmla="*/ 818 w 912"/>
                <a:gd name="T1" fmla="*/ 708 h 708"/>
                <a:gd name="T2" fmla="*/ 94 w 912"/>
                <a:gd name="T3" fmla="*/ 708 h 708"/>
                <a:gd name="T4" fmla="*/ 94 w 912"/>
                <a:gd name="T5" fmla="*/ 708 h 708"/>
                <a:gd name="T6" fmla="*/ 74 w 912"/>
                <a:gd name="T7" fmla="*/ 706 h 708"/>
                <a:gd name="T8" fmla="*/ 58 w 912"/>
                <a:gd name="T9" fmla="*/ 702 h 708"/>
                <a:gd name="T10" fmla="*/ 40 w 912"/>
                <a:gd name="T11" fmla="*/ 692 h 708"/>
                <a:gd name="T12" fmla="*/ 26 w 912"/>
                <a:gd name="T13" fmla="*/ 682 h 708"/>
                <a:gd name="T14" fmla="*/ 16 w 912"/>
                <a:gd name="T15" fmla="*/ 668 h 708"/>
                <a:gd name="T16" fmla="*/ 6 w 912"/>
                <a:gd name="T17" fmla="*/ 652 h 708"/>
                <a:gd name="T18" fmla="*/ 2 w 912"/>
                <a:gd name="T19" fmla="*/ 634 h 708"/>
                <a:gd name="T20" fmla="*/ 0 w 912"/>
                <a:gd name="T21" fmla="*/ 614 h 708"/>
                <a:gd name="T22" fmla="*/ 0 w 912"/>
                <a:gd name="T23" fmla="*/ 96 h 708"/>
                <a:gd name="T24" fmla="*/ 0 w 912"/>
                <a:gd name="T25" fmla="*/ 96 h 708"/>
                <a:gd name="T26" fmla="*/ 2 w 912"/>
                <a:gd name="T27" fmla="*/ 76 h 708"/>
                <a:gd name="T28" fmla="*/ 6 w 912"/>
                <a:gd name="T29" fmla="*/ 58 h 708"/>
                <a:gd name="T30" fmla="*/ 16 w 912"/>
                <a:gd name="T31" fmla="*/ 42 h 708"/>
                <a:gd name="T32" fmla="*/ 26 w 912"/>
                <a:gd name="T33" fmla="*/ 28 h 708"/>
                <a:gd name="T34" fmla="*/ 40 w 912"/>
                <a:gd name="T35" fmla="*/ 16 h 708"/>
                <a:gd name="T36" fmla="*/ 58 w 912"/>
                <a:gd name="T37" fmla="*/ 8 h 708"/>
                <a:gd name="T38" fmla="*/ 74 w 912"/>
                <a:gd name="T39" fmla="*/ 2 h 708"/>
                <a:gd name="T40" fmla="*/ 94 w 912"/>
                <a:gd name="T41" fmla="*/ 0 h 708"/>
                <a:gd name="T42" fmla="*/ 818 w 912"/>
                <a:gd name="T43" fmla="*/ 0 h 708"/>
                <a:gd name="T44" fmla="*/ 818 w 912"/>
                <a:gd name="T45" fmla="*/ 0 h 708"/>
                <a:gd name="T46" fmla="*/ 836 w 912"/>
                <a:gd name="T47" fmla="*/ 2 h 708"/>
                <a:gd name="T48" fmla="*/ 854 w 912"/>
                <a:gd name="T49" fmla="*/ 8 h 708"/>
                <a:gd name="T50" fmla="*/ 870 w 912"/>
                <a:gd name="T51" fmla="*/ 16 h 708"/>
                <a:gd name="T52" fmla="*/ 884 w 912"/>
                <a:gd name="T53" fmla="*/ 28 h 708"/>
                <a:gd name="T54" fmla="*/ 896 w 912"/>
                <a:gd name="T55" fmla="*/ 42 h 708"/>
                <a:gd name="T56" fmla="*/ 904 w 912"/>
                <a:gd name="T57" fmla="*/ 58 h 708"/>
                <a:gd name="T58" fmla="*/ 910 w 912"/>
                <a:gd name="T59" fmla="*/ 76 h 708"/>
                <a:gd name="T60" fmla="*/ 912 w 912"/>
                <a:gd name="T61" fmla="*/ 96 h 708"/>
                <a:gd name="T62" fmla="*/ 912 w 912"/>
                <a:gd name="T63" fmla="*/ 614 h 708"/>
                <a:gd name="T64" fmla="*/ 912 w 912"/>
                <a:gd name="T65" fmla="*/ 614 h 708"/>
                <a:gd name="T66" fmla="*/ 910 w 912"/>
                <a:gd name="T67" fmla="*/ 634 h 708"/>
                <a:gd name="T68" fmla="*/ 904 w 912"/>
                <a:gd name="T69" fmla="*/ 652 h 708"/>
                <a:gd name="T70" fmla="*/ 896 w 912"/>
                <a:gd name="T71" fmla="*/ 668 h 708"/>
                <a:gd name="T72" fmla="*/ 884 w 912"/>
                <a:gd name="T73" fmla="*/ 682 h 708"/>
                <a:gd name="T74" fmla="*/ 870 w 912"/>
                <a:gd name="T75" fmla="*/ 692 h 708"/>
                <a:gd name="T76" fmla="*/ 854 w 912"/>
                <a:gd name="T77" fmla="*/ 702 h 708"/>
                <a:gd name="T78" fmla="*/ 836 w 912"/>
                <a:gd name="T79" fmla="*/ 706 h 708"/>
                <a:gd name="T80" fmla="*/ 818 w 912"/>
                <a:gd name="T81" fmla="*/ 708 h 708"/>
                <a:gd name="T82" fmla="*/ 818 w 912"/>
                <a:gd name="T83" fmla="*/ 708 h 708"/>
                <a:gd name="T84" fmla="*/ 188 w 912"/>
                <a:gd name="T85" fmla="*/ 520 h 708"/>
                <a:gd name="T86" fmla="*/ 724 w 912"/>
                <a:gd name="T87" fmla="*/ 520 h 708"/>
                <a:gd name="T88" fmla="*/ 724 w 912"/>
                <a:gd name="T89" fmla="*/ 190 h 708"/>
                <a:gd name="T90" fmla="*/ 188 w 912"/>
                <a:gd name="T91" fmla="*/ 190 h 708"/>
                <a:gd name="T92" fmla="*/ 188 w 912"/>
                <a:gd name="T93" fmla="*/ 52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2" h="708">
                  <a:moveTo>
                    <a:pt x="818" y="708"/>
                  </a:moveTo>
                  <a:lnTo>
                    <a:pt x="94" y="708"/>
                  </a:lnTo>
                  <a:lnTo>
                    <a:pt x="94" y="708"/>
                  </a:lnTo>
                  <a:lnTo>
                    <a:pt x="74" y="706"/>
                  </a:lnTo>
                  <a:lnTo>
                    <a:pt x="58" y="702"/>
                  </a:lnTo>
                  <a:lnTo>
                    <a:pt x="40" y="692"/>
                  </a:lnTo>
                  <a:lnTo>
                    <a:pt x="26" y="682"/>
                  </a:lnTo>
                  <a:lnTo>
                    <a:pt x="16" y="668"/>
                  </a:lnTo>
                  <a:lnTo>
                    <a:pt x="6" y="652"/>
                  </a:lnTo>
                  <a:lnTo>
                    <a:pt x="2" y="634"/>
                  </a:lnTo>
                  <a:lnTo>
                    <a:pt x="0" y="614"/>
                  </a:lnTo>
                  <a:lnTo>
                    <a:pt x="0" y="96"/>
                  </a:lnTo>
                  <a:lnTo>
                    <a:pt x="0" y="96"/>
                  </a:lnTo>
                  <a:lnTo>
                    <a:pt x="2" y="76"/>
                  </a:lnTo>
                  <a:lnTo>
                    <a:pt x="6" y="58"/>
                  </a:lnTo>
                  <a:lnTo>
                    <a:pt x="16" y="42"/>
                  </a:lnTo>
                  <a:lnTo>
                    <a:pt x="26" y="28"/>
                  </a:lnTo>
                  <a:lnTo>
                    <a:pt x="40" y="16"/>
                  </a:lnTo>
                  <a:lnTo>
                    <a:pt x="58" y="8"/>
                  </a:lnTo>
                  <a:lnTo>
                    <a:pt x="74" y="2"/>
                  </a:lnTo>
                  <a:lnTo>
                    <a:pt x="94" y="0"/>
                  </a:lnTo>
                  <a:lnTo>
                    <a:pt x="818" y="0"/>
                  </a:lnTo>
                  <a:lnTo>
                    <a:pt x="818" y="0"/>
                  </a:lnTo>
                  <a:lnTo>
                    <a:pt x="836" y="2"/>
                  </a:lnTo>
                  <a:lnTo>
                    <a:pt x="854" y="8"/>
                  </a:lnTo>
                  <a:lnTo>
                    <a:pt x="870" y="16"/>
                  </a:lnTo>
                  <a:lnTo>
                    <a:pt x="884" y="28"/>
                  </a:lnTo>
                  <a:lnTo>
                    <a:pt x="896" y="42"/>
                  </a:lnTo>
                  <a:lnTo>
                    <a:pt x="904" y="58"/>
                  </a:lnTo>
                  <a:lnTo>
                    <a:pt x="910" y="76"/>
                  </a:lnTo>
                  <a:lnTo>
                    <a:pt x="912" y="96"/>
                  </a:lnTo>
                  <a:lnTo>
                    <a:pt x="912" y="614"/>
                  </a:lnTo>
                  <a:lnTo>
                    <a:pt x="912" y="614"/>
                  </a:lnTo>
                  <a:lnTo>
                    <a:pt x="910" y="634"/>
                  </a:lnTo>
                  <a:lnTo>
                    <a:pt x="904" y="652"/>
                  </a:lnTo>
                  <a:lnTo>
                    <a:pt x="896" y="668"/>
                  </a:lnTo>
                  <a:lnTo>
                    <a:pt x="884" y="682"/>
                  </a:lnTo>
                  <a:lnTo>
                    <a:pt x="870" y="692"/>
                  </a:lnTo>
                  <a:lnTo>
                    <a:pt x="854" y="702"/>
                  </a:lnTo>
                  <a:lnTo>
                    <a:pt x="836" y="706"/>
                  </a:lnTo>
                  <a:lnTo>
                    <a:pt x="818" y="708"/>
                  </a:lnTo>
                  <a:lnTo>
                    <a:pt x="818" y="708"/>
                  </a:lnTo>
                  <a:close/>
                  <a:moveTo>
                    <a:pt x="188" y="520"/>
                  </a:moveTo>
                  <a:lnTo>
                    <a:pt x="724" y="520"/>
                  </a:lnTo>
                  <a:lnTo>
                    <a:pt x="724" y="190"/>
                  </a:lnTo>
                  <a:lnTo>
                    <a:pt x="188" y="190"/>
                  </a:lnTo>
                  <a:lnTo>
                    <a:pt x="188" y="5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9" name="TextBox 128"/>
          <p:cNvSpPr txBox="1"/>
          <p:nvPr/>
        </p:nvSpPr>
        <p:spPr>
          <a:xfrm>
            <a:off x="9411628" y="1714453"/>
            <a:ext cx="2422892" cy="1769715"/>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Health &amp; Wellness in the Age of Obesity</a:t>
            </a:r>
          </a:p>
          <a:p>
            <a:pPr marL="739775">
              <a:spcAft>
                <a:spcPts val="1200"/>
              </a:spcAft>
            </a:pPr>
            <a:r>
              <a:rPr lang="en-US" sz="1100" dirty="0"/>
              <a:t>People are living increasingly complicated lives with fad diets, bingeing, fasting, 90 day change your self activities . Retailers need to create platforms for these needs.</a:t>
            </a:r>
          </a:p>
        </p:txBody>
      </p:sp>
      <p:sp>
        <p:nvSpPr>
          <p:cNvPr id="130" name="Rectangle 129"/>
          <p:cNvSpPr/>
          <p:nvPr/>
        </p:nvSpPr>
        <p:spPr>
          <a:xfrm>
            <a:off x="9401900" y="1756574"/>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4</a:t>
            </a:r>
          </a:p>
        </p:txBody>
      </p:sp>
      <p:cxnSp>
        <p:nvCxnSpPr>
          <p:cNvPr id="131" name="Straight Connector 130"/>
          <p:cNvCxnSpPr/>
          <p:nvPr/>
        </p:nvCxnSpPr>
        <p:spPr>
          <a:xfrm>
            <a:off x="9405075" y="2193306"/>
            <a:ext cx="2429444"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49" name="Freeform 5"/>
          <p:cNvSpPr>
            <a:spLocks noEditPoints="1"/>
          </p:cNvSpPr>
          <p:nvPr/>
        </p:nvSpPr>
        <p:spPr bwMode="auto">
          <a:xfrm>
            <a:off x="9445995" y="2371239"/>
            <a:ext cx="588228" cy="528965"/>
          </a:xfrm>
          <a:custGeom>
            <a:avLst/>
            <a:gdLst>
              <a:gd name="T0" fmla="*/ 2278 w 4804"/>
              <a:gd name="T1" fmla="*/ 4299 h 4320"/>
              <a:gd name="T2" fmla="*/ 2139 w 4804"/>
              <a:gd name="T3" fmla="*/ 4210 h 4320"/>
              <a:gd name="T4" fmla="*/ 269 w 4804"/>
              <a:gd name="T5" fmla="*/ 2313 h 4320"/>
              <a:gd name="T6" fmla="*/ 70 w 4804"/>
              <a:gd name="T7" fmla="*/ 1912 h 4320"/>
              <a:gd name="T8" fmla="*/ 0 w 4804"/>
              <a:gd name="T9" fmla="*/ 1465 h 4320"/>
              <a:gd name="T10" fmla="*/ 46 w 4804"/>
              <a:gd name="T11" fmla="*/ 1099 h 4320"/>
              <a:gd name="T12" fmla="*/ 213 w 4804"/>
              <a:gd name="T13" fmla="*/ 706 h 4320"/>
              <a:gd name="T14" fmla="*/ 480 w 4804"/>
              <a:gd name="T15" fmla="*/ 381 h 4320"/>
              <a:gd name="T16" fmla="*/ 830 w 4804"/>
              <a:gd name="T17" fmla="*/ 145 h 4320"/>
              <a:gd name="T18" fmla="*/ 1243 w 4804"/>
              <a:gd name="T19" fmla="*/ 17 h 4320"/>
              <a:gd name="T20" fmla="*/ 1595 w 4804"/>
              <a:gd name="T21" fmla="*/ 6 h 4320"/>
              <a:gd name="T22" fmla="*/ 1965 w 4804"/>
              <a:gd name="T23" fmla="*/ 87 h 4320"/>
              <a:gd name="T24" fmla="*/ 2299 w 4804"/>
              <a:gd name="T25" fmla="*/ 261 h 4320"/>
              <a:gd name="T26" fmla="*/ 2555 w 4804"/>
              <a:gd name="T27" fmla="*/ 226 h 4320"/>
              <a:gd name="T28" fmla="*/ 2897 w 4804"/>
              <a:gd name="T29" fmla="*/ 68 h 4320"/>
              <a:gd name="T30" fmla="*/ 3273 w 4804"/>
              <a:gd name="T31" fmla="*/ 2 h 4320"/>
              <a:gd name="T32" fmla="*/ 3633 w 4804"/>
              <a:gd name="T33" fmla="*/ 29 h 4320"/>
              <a:gd name="T34" fmla="*/ 4036 w 4804"/>
              <a:gd name="T35" fmla="*/ 178 h 4320"/>
              <a:gd name="T36" fmla="*/ 4374 w 4804"/>
              <a:gd name="T37" fmla="*/ 430 h 4320"/>
              <a:gd name="T38" fmla="*/ 4626 w 4804"/>
              <a:gd name="T39" fmla="*/ 766 h 4320"/>
              <a:gd name="T40" fmla="*/ 4773 w 4804"/>
              <a:gd name="T41" fmla="*/ 1171 h 4320"/>
              <a:gd name="T42" fmla="*/ 4802 w 4804"/>
              <a:gd name="T43" fmla="*/ 1541 h 4320"/>
              <a:gd name="T44" fmla="*/ 4707 w 4804"/>
              <a:gd name="T45" fmla="*/ 1984 h 4320"/>
              <a:gd name="T46" fmla="*/ 4485 w 4804"/>
              <a:gd name="T47" fmla="*/ 2377 h 4320"/>
              <a:gd name="T48" fmla="*/ 2652 w 4804"/>
              <a:gd name="T49" fmla="*/ 4221 h 4320"/>
              <a:gd name="T50" fmla="*/ 2497 w 4804"/>
              <a:gd name="T51" fmla="*/ 4306 h 4320"/>
              <a:gd name="T52" fmla="*/ 1465 w 4804"/>
              <a:gd name="T53" fmla="*/ 265 h 4320"/>
              <a:gd name="T54" fmla="*/ 1165 w 4804"/>
              <a:gd name="T55" fmla="*/ 304 h 4320"/>
              <a:gd name="T56" fmla="*/ 844 w 4804"/>
              <a:gd name="T57" fmla="*/ 439 h 4320"/>
              <a:gd name="T58" fmla="*/ 577 w 4804"/>
              <a:gd name="T59" fmla="*/ 658 h 4320"/>
              <a:gd name="T60" fmla="*/ 383 w 4804"/>
              <a:gd name="T61" fmla="*/ 945 h 4320"/>
              <a:gd name="T62" fmla="*/ 279 w 4804"/>
              <a:gd name="T63" fmla="*/ 1283 h 4320"/>
              <a:gd name="T64" fmla="*/ 271 w 4804"/>
              <a:gd name="T65" fmla="*/ 1589 h 4320"/>
              <a:gd name="T66" fmla="*/ 366 w 4804"/>
              <a:gd name="T67" fmla="*/ 1947 h 4320"/>
              <a:gd name="T68" fmla="*/ 563 w 4804"/>
              <a:gd name="T69" fmla="*/ 2257 h 4320"/>
              <a:gd name="T70" fmla="*/ 2361 w 4804"/>
              <a:gd name="T71" fmla="*/ 4047 h 4320"/>
              <a:gd name="T72" fmla="*/ 2443 w 4804"/>
              <a:gd name="T73" fmla="*/ 4045 h 4320"/>
              <a:gd name="T74" fmla="*/ 4192 w 4804"/>
              <a:gd name="T75" fmla="*/ 2309 h 4320"/>
              <a:gd name="T76" fmla="*/ 4409 w 4804"/>
              <a:gd name="T77" fmla="*/ 2003 h 4320"/>
              <a:gd name="T78" fmla="*/ 4523 w 4804"/>
              <a:gd name="T79" fmla="*/ 1651 h 4320"/>
              <a:gd name="T80" fmla="*/ 4531 w 4804"/>
              <a:gd name="T81" fmla="*/ 1343 h 4320"/>
              <a:gd name="T82" fmla="*/ 4444 w 4804"/>
              <a:gd name="T83" fmla="*/ 999 h 4320"/>
              <a:gd name="T84" fmla="*/ 4264 w 4804"/>
              <a:gd name="T85" fmla="*/ 703 h 4320"/>
              <a:gd name="T86" fmla="*/ 4008 w 4804"/>
              <a:gd name="T87" fmla="*/ 470 h 4320"/>
              <a:gd name="T88" fmla="*/ 3695 w 4804"/>
              <a:gd name="T89" fmla="*/ 319 h 4320"/>
              <a:gd name="T90" fmla="*/ 3339 w 4804"/>
              <a:gd name="T91" fmla="*/ 265 h 4320"/>
              <a:gd name="T92" fmla="*/ 3047 w 4804"/>
              <a:gd name="T93" fmla="*/ 300 h 4320"/>
              <a:gd name="T94" fmla="*/ 2727 w 4804"/>
              <a:gd name="T95" fmla="*/ 432 h 4320"/>
              <a:gd name="T96" fmla="*/ 2495 w 4804"/>
              <a:gd name="T97" fmla="*/ 612 h 4320"/>
              <a:gd name="T98" fmla="*/ 2427 w 4804"/>
              <a:gd name="T99" fmla="*/ 646 h 4320"/>
              <a:gd name="T100" fmla="*/ 2352 w 4804"/>
              <a:gd name="T101" fmla="*/ 641 h 4320"/>
              <a:gd name="T102" fmla="*/ 2265 w 4804"/>
              <a:gd name="T103" fmla="*/ 571 h 4320"/>
              <a:gd name="T104" fmla="*/ 1974 w 4804"/>
              <a:gd name="T105" fmla="*/ 377 h 4320"/>
              <a:gd name="T106" fmla="*/ 1641 w 4804"/>
              <a:gd name="T107" fmla="*/ 279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4" h="4320">
                <a:moveTo>
                  <a:pt x="2398" y="4320"/>
                </a:moveTo>
                <a:lnTo>
                  <a:pt x="2398" y="4320"/>
                </a:lnTo>
                <a:lnTo>
                  <a:pt x="2371" y="4318"/>
                </a:lnTo>
                <a:lnTo>
                  <a:pt x="2342" y="4316"/>
                </a:lnTo>
                <a:lnTo>
                  <a:pt x="2311" y="4308"/>
                </a:lnTo>
                <a:lnTo>
                  <a:pt x="2278" y="4299"/>
                </a:lnTo>
                <a:lnTo>
                  <a:pt x="2243" y="4285"/>
                </a:lnTo>
                <a:lnTo>
                  <a:pt x="2208" y="4266"/>
                </a:lnTo>
                <a:lnTo>
                  <a:pt x="2191" y="4252"/>
                </a:lnTo>
                <a:lnTo>
                  <a:pt x="2174" y="4241"/>
                </a:lnTo>
                <a:lnTo>
                  <a:pt x="2156" y="4225"/>
                </a:lnTo>
                <a:lnTo>
                  <a:pt x="2139" y="4210"/>
                </a:lnTo>
                <a:lnTo>
                  <a:pt x="466" y="2535"/>
                </a:lnTo>
                <a:lnTo>
                  <a:pt x="466" y="2535"/>
                </a:lnTo>
                <a:lnTo>
                  <a:pt x="412" y="2483"/>
                </a:lnTo>
                <a:lnTo>
                  <a:pt x="362" y="2429"/>
                </a:lnTo>
                <a:lnTo>
                  <a:pt x="314" y="2371"/>
                </a:lnTo>
                <a:lnTo>
                  <a:pt x="269" y="2313"/>
                </a:lnTo>
                <a:lnTo>
                  <a:pt x="226" y="2251"/>
                </a:lnTo>
                <a:lnTo>
                  <a:pt x="190" y="2187"/>
                </a:lnTo>
                <a:lnTo>
                  <a:pt x="155" y="2121"/>
                </a:lnTo>
                <a:lnTo>
                  <a:pt x="122" y="2054"/>
                </a:lnTo>
                <a:lnTo>
                  <a:pt x="95" y="1984"/>
                </a:lnTo>
                <a:lnTo>
                  <a:pt x="70" y="1912"/>
                </a:lnTo>
                <a:lnTo>
                  <a:pt x="48" y="1841"/>
                </a:lnTo>
                <a:lnTo>
                  <a:pt x="31" y="1767"/>
                </a:lnTo>
                <a:lnTo>
                  <a:pt x="17" y="1694"/>
                </a:lnTo>
                <a:lnTo>
                  <a:pt x="8" y="1618"/>
                </a:lnTo>
                <a:lnTo>
                  <a:pt x="2" y="1543"/>
                </a:lnTo>
                <a:lnTo>
                  <a:pt x="0" y="1465"/>
                </a:lnTo>
                <a:lnTo>
                  <a:pt x="0" y="1465"/>
                </a:lnTo>
                <a:lnTo>
                  <a:pt x="2" y="1390"/>
                </a:lnTo>
                <a:lnTo>
                  <a:pt x="8" y="1316"/>
                </a:lnTo>
                <a:lnTo>
                  <a:pt x="17" y="1243"/>
                </a:lnTo>
                <a:lnTo>
                  <a:pt x="31" y="1171"/>
                </a:lnTo>
                <a:lnTo>
                  <a:pt x="46" y="1099"/>
                </a:lnTo>
                <a:lnTo>
                  <a:pt x="66" y="1030"/>
                </a:lnTo>
                <a:lnTo>
                  <a:pt x="89" y="962"/>
                </a:lnTo>
                <a:lnTo>
                  <a:pt x="116" y="896"/>
                </a:lnTo>
                <a:lnTo>
                  <a:pt x="145" y="830"/>
                </a:lnTo>
                <a:lnTo>
                  <a:pt x="178" y="766"/>
                </a:lnTo>
                <a:lnTo>
                  <a:pt x="213" y="706"/>
                </a:lnTo>
                <a:lnTo>
                  <a:pt x="252" y="646"/>
                </a:lnTo>
                <a:lnTo>
                  <a:pt x="292" y="588"/>
                </a:lnTo>
                <a:lnTo>
                  <a:pt x="335" y="534"/>
                </a:lnTo>
                <a:lnTo>
                  <a:pt x="381" y="480"/>
                </a:lnTo>
                <a:lnTo>
                  <a:pt x="430" y="430"/>
                </a:lnTo>
                <a:lnTo>
                  <a:pt x="480" y="381"/>
                </a:lnTo>
                <a:lnTo>
                  <a:pt x="534" y="335"/>
                </a:lnTo>
                <a:lnTo>
                  <a:pt x="588" y="292"/>
                </a:lnTo>
                <a:lnTo>
                  <a:pt x="646" y="250"/>
                </a:lnTo>
                <a:lnTo>
                  <a:pt x="706" y="213"/>
                </a:lnTo>
                <a:lnTo>
                  <a:pt x="766" y="178"/>
                </a:lnTo>
                <a:lnTo>
                  <a:pt x="830" y="145"/>
                </a:lnTo>
                <a:lnTo>
                  <a:pt x="896" y="116"/>
                </a:lnTo>
                <a:lnTo>
                  <a:pt x="962" y="89"/>
                </a:lnTo>
                <a:lnTo>
                  <a:pt x="1030" y="66"/>
                </a:lnTo>
                <a:lnTo>
                  <a:pt x="1099" y="46"/>
                </a:lnTo>
                <a:lnTo>
                  <a:pt x="1171" y="29"/>
                </a:lnTo>
                <a:lnTo>
                  <a:pt x="1243" y="17"/>
                </a:lnTo>
                <a:lnTo>
                  <a:pt x="1316" y="8"/>
                </a:lnTo>
                <a:lnTo>
                  <a:pt x="1390" y="2"/>
                </a:lnTo>
                <a:lnTo>
                  <a:pt x="1465" y="0"/>
                </a:lnTo>
                <a:lnTo>
                  <a:pt x="1465" y="0"/>
                </a:lnTo>
                <a:lnTo>
                  <a:pt x="1529" y="2"/>
                </a:lnTo>
                <a:lnTo>
                  <a:pt x="1595" y="6"/>
                </a:lnTo>
                <a:lnTo>
                  <a:pt x="1657" y="12"/>
                </a:lnTo>
                <a:lnTo>
                  <a:pt x="1721" y="21"/>
                </a:lnTo>
                <a:lnTo>
                  <a:pt x="1783" y="35"/>
                </a:lnTo>
                <a:lnTo>
                  <a:pt x="1845" y="48"/>
                </a:lnTo>
                <a:lnTo>
                  <a:pt x="1905" y="68"/>
                </a:lnTo>
                <a:lnTo>
                  <a:pt x="1965" y="87"/>
                </a:lnTo>
                <a:lnTo>
                  <a:pt x="2023" y="110"/>
                </a:lnTo>
                <a:lnTo>
                  <a:pt x="2081" y="135"/>
                </a:lnTo>
                <a:lnTo>
                  <a:pt x="2139" y="163"/>
                </a:lnTo>
                <a:lnTo>
                  <a:pt x="2193" y="194"/>
                </a:lnTo>
                <a:lnTo>
                  <a:pt x="2247" y="226"/>
                </a:lnTo>
                <a:lnTo>
                  <a:pt x="2299" y="261"/>
                </a:lnTo>
                <a:lnTo>
                  <a:pt x="2352" y="298"/>
                </a:lnTo>
                <a:lnTo>
                  <a:pt x="2402" y="339"/>
                </a:lnTo>
                <a:lnTo>
                  <a:pt x="2402" y="339"/>
                </a:lnTo>
                <a:lnTo>
                  <a:pt x="2452" y="298"/>
                </a:lnTo>
                <a:lnTo>
                  <a:pt x="2503" y="261"/>
                </a:lnTo>
                <a:lnTo>
                  <a:pt x="2555" y="226"/>
                </a:lnTo>
                <a:lnTo>
                  <a:pt x="2609" y="194"/>
                </a:lnTo>
                <a:lnTo>
                  <a:pt x="2665" y="163"/>
                </a:lnTo>
                <a:lnTo>
                  <a:pt x="2721" y="135"/>
                </a:lnTo>
                <a:lnTo>
                  <a:pt x="2779" y="110"/>
                </a:lnTo>
                <a:lnTo>
                  <a:pt x="2839" y="87"/>
                </a:lnTo>
                <a:lnTo>
                  <a:pt x="2897" y="68"/>
                </a:lnTo>
                <a:lnTo>
                  <a:pt x="2959" y="48"/>
                </a:lnTo>
                <a:lnTo>
                  <a:pt x="3019" y="35"/>
                </a:lnTo>
                <a:lnTo>
                  <a:pt x="3083" y="21"/>
                </a:lnTo>
                <a:lnTo>
                  <a:pt x="3145" y="12"/>
                </a:lnTo>
                <a:lnTo>
                  <a:pt x="3209" y="6"/>
                </a:lnTo>
                <a:lnTo>
                  <a:pt x="3273" y="2"/>
                </a:lnTo>
                <a:lnTo>
                  <a:pt x="3339" y="0"/>
                </a:lnTo>
                <a:lnTo>
                  <a:pt x="3339" y="0"/>
                </a:lnTo>
                <a:lnTo>
                  <a:pt x="3412" y="2"/>
                </a:lnTo>
                <a:lnTo>
                  <a:pt x="3488" y="8"/>
                </a:lnTo>
                <a:lnTo>
                  <a:pt x="3561" y="17"/>
                </a:lnTo>
                <a:lnTo>
                  <a:pt x="3633" y="29"/>
                </a:lnTo>
                <a:lnTo>
                  <a:pt x="3703" y="46"/>
                </a:lnTo>
                <a:lnTo>
                  <a:pt x="3772" y="66"/>
                </a:lnTo>
                <a:lnTo>
                  <a:pt x="3842" y="89"/>
                </a:lnTo>
                <a:lnTo>
                  <a:pt x="3908" y="116"/>
                </a:lnTo>
                <a:lnTo>
                  <a:pt x="3972" y="145"/>
                </a:lnTo>
                <a:lnTo>
                  <a:pt x="4036" y="178"/>
                </a:lnTo>
                <a:lnTo>
                  <a:pt x="4098" y="213"/>
                </a:lnTo>
                <a:lnTo>
                  <a:pt x="4156" y="250"/>
                </a:lnTo>
                <a:lnTo>
                  <a:pt x="4214" y="292"/>
                </a:lnTo>
                <a:lnTo>
                  <a:pt x="4270" y="335"/>
                </a:lnTo>
                <a:lnTo>
                  <a:pt x="4322" y="381"/>
                </a:lnTo>
                <a:lnTo>
                  <a:pt x="4374" y="430"/>
                </a:lnTo>
                <a:lnTo>
                  <a:pt x="4423" y="480"/>
                </a:lnTo>
                <a:lnTo>
                  <a:pt x="4467" y="534"/>
                </a:lnTo>
                <a:lnTo>
                  <a:pt x="4512" y="588"/>
                </a:lnTo>
                <a:lnTo>
                  <a:pt x="4552" y="646"/>
                </a:lnTo>
                <a:lnTo>
                  <a:pt x="4591" y="706"/>
                </a:lnTo>
                <a:lnTo>
                  <a:pt x="4626" y="766"/>
                </a:lnTo>
                <a:lnTo>
                  <a:pt x="4659" y="830"/>
                </a:lnTo>
                <a:lnTo>
                  <a:pt x="4688" y="896"/>
                </a:lnTo>
                <a:lnTo>
                  <a:pt x="4715" y="962"/>
                </a:lnTo>
                <a:lnTo>
                  <a:pt x="4736" y="1030"/>
                </a:lnTo>
                <a:lnTo>
                  <a:pt x="4758" y="1099"/>
                </a:lnTo>
                <a:lnTo>
                  <a:pt x="4773" y="1171"/>
                </a:lnTo>
                <a:lnTo>
                  <a:pt x="4787" y="1243"/>
                </a:lnTo>
                <a:lnTo>
                  <a:pt x="4796" y="1316"/>
                </a:lnTo>
                <a:lnTo>
                  <a:pt x="4802" y="1390"/>
                </a:lnTo>
                <a:lnTo>
                  <a:pt x="4804" y="1465"/>
                </a:lnTo>
                <a:lnTo>
                  <a:pt x="4804" y="1465"/>
                </a:lnTo>
                <a:lnTo>
                  <a:pt x="4802" y="1541"/>
                </a:lnTo>
                <a:lnTo>
                  <a:pt x="4794" y="1618"/>
                </a:lnTo>
                <a:lnTo>
                  <a:pt x="4785" y="1694"/>
                </a:lnTo>
                <a:lnTo>
                  <a:pt x="4771" y="1767"/>
                </a:lnTo>
                <a:lnTo>
                  <a:pt x="4754" y="1841"/>
                </a:lnTo>
                <a:lnTo>
                  <a:pt x="4732" y="1912"/>
                </a:lnTo>
                <a:lnTo>
                  <a:pt x="4707" y="1984"/>
                </a:lnTo>
                <a:lnTo>
                  <a:pt x="4680" y="2054"/>
                </a:lnTo>
                <a:lnTo>
                  <a:pt x="4647" y="2121"/>
                </a:lnTo>
                <a:lnTo>
                  <a:pt x="4612" y="2189"/>
                </a:lnTo>
                <a:lnTo>
                  <a:pt x="4572" y="2253"/>
                </a:lnTo>
                <a:lnTo>
                  <a:pt x="4531" y="2317"/>
                </a:lnTo>
                <a:lnTo>
                  <a:pt x="4485" y="2377"/>
                </a:lnTo>
                <a:lnTo>
                  <a:pt x="4436" y="2435"/>
                </a:lnTo>
                <a:lnTo>
                  <a:pt x="4384" y="2491"/>
                </a:lnTo>
                <a:lnTo>
                  <a:pt x="4330" y="2543"/>
                </a:lnTo>
                <a:lnTo>
                  <a:pt x="2665" y="4208"/>
                </a:lnTo>
                <a:lnTo>
                  <a:pt x="2665" y="4208"/>
                </a:lnTo>
                <a:lnTo>
                  <a:pt x="2652" y="4221"/>
                </a:lnTo>
                <a:lnTo>
                  <a:pt x="2632" y="4237"/>
                </a:lnTo>
                <a:lnTo>
                  <a:pt x="2607" y="4256"/>
                </a:lnTo>
                <a:lnTo>
                  <a:pt x="2574" y="4274"/>
                </a:lnTo>
                <a:lnTo>
                  <a:pt x="2537" y="4291"/>
                </a:lnTo>
                <a:lnTo>
                  <a:pt x="2518" y="4299"/>
                </a:lnTo>
                <a:lnTo>
                  <a:pt x="2497" y="4306"/>
                </a:lnTo>
                <a:lnTo>
                  <a:pt x="2474" y="4312"/>
                </a:lnTo>
                <a:lnTo>
                  <a:pt x="2450" y="4316"/>
                </a:lnTo>
                <a:lnTo>
                  <a:pt x="2425" y="4320"/>
                </a:lnTo>
                <a:lnTo>
                  <a:pt x="2398" y="4320"/>
                </a:lnTo>
                <a:lnTo>
                  <a:pt x="2398" y="4320"/>
                </a:lnTo>
                <a:close/>
                <a:moveTo>
                  <a:pt x="1465" y="265"/>
                </a:moveTo>
                <a:lnTo>
                  <a:pt x="1465" y="265"/>
                </a:lnTo>
                <a:lnTo>
                  <a:pt x="1403" y="267"/>
                </a:lnTo>
                <a:lnTo>
                  <a:pt x="1343" y="271"/>
                </a:lnTo>
                <a:lnTo>
                  <a:pt x="1283" y="279"/>
                </a:lnTo>
                <a:lnTo>
                  <a:pt x="1223" y="290"/>
                </a:lnTo>
                <a:lnTo>
                  <a:pt x="1165" y="304"/>
                </a:lnTo>
                <a:lnTo>
                  <a:pt x="1109" y="319"/>
                </a:lnTo>
                <a:lnTo>
                  <a:pt x="1053" y="339"/>
                </a:lnTo>
                <a:lnTo>
                  <a:pt x="999" y="360"/>
                </a:lnTo>
                <a:lnTo>
                  <a:pt x="945" y="383"/>
                </a:lnTo>
                <a:lnTo>
                  <a:pt x="894" y="410"/>
                </a:lnTo>
                <a:lnTo>
                  <a:pt x="844" y="439"/>
                </a:lnTo>
                <a:lnTo>
                  <a:pt x="796" y="470"/>
                </a:lnTo>
                <a:lnTo>
                  <a:pt x="747" y="503"/>
                </a:lnTo>
                <a:lnTo>
                  <a:pt x="703" y="540"/>
                </a:lnTo>
                <a:lnTo>
                  <a:pt x="658" y="577"/>
                </a:lnTo>
                <a:lnTo>
                  <a:pt x="617" y="617"/>
                </a:lnTo>
                <a:lnTo>
                  <a:pt x="577" y="658"/>
                </a:lnTo>
                <a:lnTo>
                  <a:pt x="540" y="703"/>
                </a:lnTo>
                <a:lnTo>
                  <a:pt x="503" y="747"/>
                </a:lnTo>
                <a:lnTo>
                  <a:pt x="470" y="795"/>
                </a:lnTo>
                <a:lnTo>
                  <a:pt x="439" y="844"/>
                </a:lnTo>
                <a:lnTo>
                  <a:pt x="410" y="894"/>
                </a:lnTo>
                <a:lnTo>
                  <a:pt x="383" y="945"/>
                </a:lnTo>
                <a:lnTo>
                  <a:pt x="360" y="999"/>
                </a:lnTo>
                <a:lnTo>
                  <a:pt x="339" y="1053"/>
                </a:lnTo>
                <a:lnTo>
                  <a:pt x="319" y="1109"/>
                </a:lnTo>
                <a:lnTo>
                  <a:pt x="304" y="1165"/>
                </a:lnTo>
                <a:lnTo>
                  <a:pt x="290" y="1223"/>
                </a:lnTo>
                <a:lnTo>
                  <a:pt x="279" y="1283"/>
                </a:lnTo>
                <a:lnTo>
                  <a:pt x="271" y="1343"/>
                </a:lnTo>
                <a:lnTo>
                  <a:pt x="267" y="1403"/>
                </a:lnTo>
                <a:lnTo>
                  <a:pt x="265" y="1465"/>
                </a:lnTo>
                <a:lnTo>
                  <a:pt x="265" y="1465"/>
                </a:lnTo>
                <a:lnTo>
                  <a:pt x="267" y="1527"/>
                </a:lnTo>
                <a:lnTo>
                  <a:pt x="271" y="1589"/>
                </a:lnTo>
                <a:lnTo>
                  <a:pt x="281" y="1651"/>
                </a:lnTo>
                <a:lnTo>
                  <a:pt x="290" y="1713"/>
                </a:lnTo>
                <a:lnTo>
                  <a:pt x="306" y="1773"/>
                </a:lnTo>
                <a:lnTo>
                  <a:pt x="323" y="1831"/>
                </a:lnTo>
                <a:lnTo>
                  <a:pt x="343" y="1889"/>
                </a:lnTo>
                <a:lnTo>
                  <a:pt x="366" y="1947"/>
                </a:lnTo>
                <a:lnTo>
                  <a:pt x="391" y="2001"/>
                </a:lnTo>
                <a:lnTo>
                  <a:pt x="420" y="2055"/>
                </a:lnTo>
                <a:lnTo>
                  <a:pt x="453" y="2110"/>
                </a:lnTo>
                <a:lnTo>
                  <a:pt x="486" y="2160"/>
                </a:lnTo>
                <a:lnTo>
                  <a:pt x="523" y="2208"/>
                </a:lnTo>
                <a:lnTo>
                  <a:pt x="563" y="2257"/>
                </a:lnTo>
                <a:lnTo>
                  <a:pt x="604" y="2301"/>
                </a:lnTo>
                <a:lnTo>
                  <a:pt x="648" y="2344"/>
                </a:lnTo>
                <a:lnTo>
                  <a:pt x="2327" y="4022"/>
                </a:lnTo>
                <a:lnTo>
                  <a:pt x="2327" y="4022"/>
                </a:lnTo>
                <a:lnTo>
                  <a:pt x="2342" y="4035"/>
                </a:lnTo>
                <a:lnTo>
                  <a:pt x="2361" y="4047"/>
                </a:lnTo>
                <a:lnTo>
                  <a:pt x="2379" y="4053"/>
                </a:lnTo>
                <a:lnTo>
                  <a:pt x="2398" y="4055"/>
                </a:lnTo>
                <a:lnTo>
                  <a:pt x="2398" y="4055"/>
                </a:lnTo>
                <a:lnTo>
                  <a:pt x="2416" y="4053"/>
                </a:lnTo>
                <a:lnTo>
                  <a:pt x="2429" y="4049"/>
                </a:lnTo>
                <a:lnTo>
                  <a:pt x="2443" y="4045"/>
                </a:lnTo>
                <a:lnTo>
                  <a:pt x="2454" y="4037"/>
                </a:lnTo>
                <a:lnTo>
                  <a:pt x="2472" y="4026"/>
                </a:lnTo>
                <a:lnTo>
                  <a:pt x="2477" y="4020"/>
                </a:lnTo>
                <a:lnTo>
                  <a:pt x="4146" y="2352"/>
                </a:lnTo>
                <a:lnTo>
                  <a:pt x="4146" y="2352"/>
                </a:lnTo>
                <a:lnTo>
                  <a:pt x="4192" y="2309"/>
                </a:lnTo>
                <a:lnTo>
                  <a:pt x="4235" y="2263"/>
                </a:lnTo>
                <a:lnTo>
                  <a:pt x="4276" y="2214"/>
                </a:lnTo>
                <a:lnTo>
                  <a:pt x="4312" y="2164"/>
                </a:lnTo>
                <a:lnTo>
                  <a:pt x="4347" y="2112"/>
                </a:lnTo>
                <a:lnTo>
                  <a:pt x="4380" y="2059"/>
                </a:lnTo>
                <a:lnTo>
                  <a:pt x="4409" y="2003"/>
                </a:lnTo>
                <a:lnTo>
                  <a:pt x="4436" y="1947"/>
                </a:lnTo>
                <a:lnTo>
                  <a:pt x="4459" y="1891"/>
                </a:lnTo>
                <a:lnTo>
                  <a:pt x="4481" y="1833"/>
                </a:lnTo>
                <a:lnTo>
                  <a:pt x="4498" y="1773"/>
                </a:lnTo>
                <a:lnTo>
                  <a:pt x="4512" y="1713"/>
                </a:lnTo>
                <a:lnTo>
                  <a:pt x="4523" y="1651"/>
                </a:lnTo>
                <a:lnTo>
                  <a:pt x="4531" y="1589"/>
                </a:lnTo>
                <a:lnTo>
                  <a:pt x="4537" y="1527"/>
                </a:lnTo>
                <a:lnTo>
                  <a:pt x="4539" y="1465"/>
                </a:lnTo>
                <a:lnTo>
                  <a:pt x="4539" y="1465"/>
                </a:lnTo>
                <a:lnTo>
                  <a:pt x="4537" y="1403"/>
                </a:lnTo>
                <a:lnTo>
                  <a:pt x="4531" y="1343"/>
                </a:lnTo>
                <a:lnTo>
                  <a:pt x="4523" y="1283"/>
                </a:lnTo>
                <a:lnTo>
                  <a:pt x="4514" y="1223"/>
                </a:lnTo>
                <a:lnTo>
                  <a:pt x="4500" y="1165"/>
                </a:lnTo>
                <a:lnTo>
                  <a:pt x="4485" y="1109"/>
                </a:lnTo>
                <a:lnTo>
                  <a:pt x="4465" y="1053"/>
                </a:lnTo>
                <a:lnTo>
                  <a:pt x="4444" y="999"/>
                </a:lnTo>
                <a:lnTo>
                  <a:pt x="4419" y="945"/>
                </a:lnTo>
                <a:lnTo>
                  <a:pt x="4394" y="894"/>
                </a:lnTo>
                <a:lnTo>
                  <a:pt x="4365" y="844"/>
                </a:lnTo>
                <a:lnTo>
                  <a:pt x="4334" y="795"/>
                </a:lnTo>
                <a:lnTo>
                  <a:pt x="4299" y="747"/>
                </a:lnTo>
                <a:lnTo>
                  <a:pt x="4264" y="703"/>
                </a:lnTo>
                <a:lnTo>
                  <a:pt x="4225" y="658"/>
                </a:lnTo>
                <a:lnTo>
                  <a:pt x="4187" y="617"/>
                </a:lnTo>
                <a:lnTo>
                  <a:pt x="4144" y="577"/>
                </a:lnTo>
                <a:lnTo>
                  <a:pt x="4101" y="540"/>
                </a:lnTo>
                <a:lnTo>
                  <a:pt x="4055" y="503"/>
                </a:lnTo>
                <a:lnTo>
                  <a:pt x="4008" y="470"/>
                </a:lnTo>
                <a:lnTo>
                  <a:pt x="3960" y="439"/>
                </a:lnTo>
                <a:lnTo>
                  <a:pt x="3910" y="410"/>
                </a:lnTo>
                <a:lnTo>
                  <a:pt x="3858" y="383"/>
                </a:lnTo>
                <a:lnTo>
                  <a:pt x="3805" y="360"/>
                </a:lnTo>
                <a:lnTo>
                  <a:pt x="3751" y="339"/>
                </a:lnTo>
                <a:lnTo>
                  <a:pt x="3695" y="319"/>
                </a:lnTo>
                <a:lnTo>
                  <a:pt x="3637" y="304"/>
                </a:lnTo>
                <a:lnTo>
                  <a:pt x="3579" y="290"/>
                </a:lnTo>
                <a:lnTo>
                  <a:pt x="3521" y="279"/>
                </a:lnTo>
                <a:lnTo>
                  <a:pt x="3461" y="271"/>
                </a:lnTo>
                <a:lnTo>
                  <a:pt x="3399" y="267"/>
                </a:lnTo>
                <a:lnTo>
                  <a:pt x="3339" y="265"/>
                </a:lnTo>
                <a:lnTo>
                  <a:pt x="3339" y="265"/>
                </a:lnTo>
                <a:lnTo>
                  <a:pt x="3279" y="267"/>
                </a:lnTo>
                <a:lnTo>
                  <a:pt x="3219" y="271"/>
                </a:lnTo>
                <a:lnTo>
                  <a:pt x="3161" y="279"/>
                </a:lnTo>
                <a:lnTo>
                  <a:pt x="3105" y="288"/>
                </a:lnTo>
                <a:lnTo>
                  <a:pt x="3047" y="300"/>
                </a:lnTo>
                <a:lnTo>
                  <a:pt x="2990" y="315"/>
                </a:lnTo>
                <a:lnTo>
                  <a:pt x="2936" y="333"/>
                </a:lnTo>
                <a:lnTo>
                  <a:pt x="2882" y="354"/>
                </a:lnTo>
                <a:lnTo>
                  <a:pt x="2828" y="377"/>
                </a:lnTo>
                <a:lnTo>
                  <a:pt x="2777" y="405"/>
                </a:lnTo>
                <a:lnTo>
                  <a:pt x="2727" y="432"/>
                </a:lnTo>
                <a:lnTo>
                  <a:pt x="2677" y="463"/>
                </a:lnTo>
                <a:lnTo>
                  <a:pt x="2628" y="495"/>
                </a:lnTo>
                <a:lnTo>
                  <a:pt x="2582" y="532"/>
                </a:lnTo>
                <a:lnTo>
                  <a:pt x="2537" y="571"/>
                </a:lnTo>
                <a:lnTo>
                  <a:pt x="2495" y="612"/>
                </a:lnTo>
                <a:lnTo>
                  <a:pt x="2495" y="612"/>
                </a:lnTo>
                <a:lnTo>
                  <a:pt x="2485" y="619"/>
                </a:lnTo>
                <a:lnTo>
                  <a:pt x="2474" y="627"/>
                </a:lnTo>
                <a:lnTo>
                  <a:pt x="2462" y="635"/>
                </a:lnTo>
                <a:lnTo>
                  <a:pt x="2450" y="641"/>
                </a:lnTo>
                <a:lnTo>
                  <a:pt x="2439" y="645"/>
                </a:lnTo>
                <a:lnTo>
                  <a:pt x="2427" y="646"/>
                </a:lnTo>
                <a:lnTo>
                  <a:pt x="2414" y="648"/>
                </a:lnTo>
                <a:lnTo>
                  <a:pt x="2402" y="650"/>
                </a:lnTo>
                <a:lnTo>
                  <a:pt x="2388" y="648"/>
                </a:lnTo>
                <a:lnTo>
                  <a:pt x="2377" y="646"/>
                </a:lnTo>
                <a:lnTo>
                  <a:pt x="2363" y="645"/>
                </a:lnTo>
                <a:lnTo>
                  <a:pt x="2352" y="641"/>
                </a:lnTo>
                <a:lnTo>
                  <a:pt x="2340" y="635"/>
                </a:lnTo>
                <a:lnTo>
                  <a:pt x="2328" y="627"/>
                </a:lnTo>
                <a:lnTo>
                  <a:pt x="2319" y="619"/>
                </a:lnTo>
                <a:lnTo>
                  <a:pt x="2309" y="612"/>
                </a:lnTo>
                <a:lnTo>
                  <a:pt x="2309" y="612"/>
                </a:lnTo>
                <a:lnTo>
                  <a:pt x="2265" y="571"/>
                </a:lnTo>
                <a:lnTo>
                  <a:pt x="2220" y="532"/>
                </a:lnTo>
                <a:lnTo>
                  <a:pt x="2174" y="495"/>
                </a:lnTo>
                <a:lnTo>
                  <a:pt x="2125" y="463"/>
                </a:lnTo>
                <a:lnTo>
                  <a:pt x="2077" y="432"/>
                </a:lnTo>
                <a:lnTo>
                  <a:pt x="2027" y="405"/>
                </a:lnTo>
                <a:lnTo>
                  <a:pt x="1974" y="377"/>
                </a:lnTo>
                <a:lnTo>
                  <a:pt x="1922" y="354"/>
                </a:lnTo>
                <a:lnTo>
                  <a:pt x="1868" y="333"/>
                </a:lnTo>
                <a:lnTo>
                  <a:pt x="1812" y="315"/>
                </a:lnTo>
                <a:lnTo>
                  <a:pt x="1756" y="300"/>
                </a:lnTo>
                <a:lnTo>
                  <a:pt x="1699" y="288"/>
                </a:lnTo>
                <a:lnTo>
                  <a:pt x="1641" y="279"/>
                </a:lnTo>
                <a:lnTo>
                  <a:pt x="1583" y="271"/>
                </a:lnTo>
                <a:lnTo>
                  <a:pt x="1525" y="267"/>
                </a:lnTo>
                <a:lnTo>
                  <a:pt x="1465" y="265"/>
                </a:lnTo>
                <a:lnTo>
                  <a:pt x="1465" y="2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TextBox 150"/>
          <p:cNvSpPr txBox="1"/>
          <p:nvPr/>
        </p:nvSpPr>
        <p:spPr>
          <a:xfrm>
            <a:off x="367815" y="3975213"/>
            <a:ext cx="2635665" cy="1769715"/>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Fresh/Local in the homes of ‘me’’ v. ‘we’ cooking</a:t>
            </a:r>
          </a:p>
          <a:p>
            <a:pPr marL="852488">
              <a:spcAft>
                <a:spcPts val="1200"/>
              </a:spcAft>
            </a:pPr>
            <a:r>
              <a:rPr lang="en-US" sz="1100" dirty="0"/>
              <a:t>The family meal is gone with allergies, special dietary needs, and other “me” requirements forcing cooking to be about the individual rather than the collective.</a:t>
            </a:r>
          </a:p>
        </p:txBody>
      </p:sp>
      <p:sp>
        <p:nvSpPr>
          <p:cNvPr id="153" name="Rectangle 152"/>
          <p:cNvSpPr/>
          <p:nvPr/>
        </p:nvSpPr>
        <p:spPr>
          <a:xfrm>
            <a:off x="358088" y="4017334"/>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5</a:t>
            </a:r>
          </a:p>
        </p:txBody>
      </p:sp>
      <p:cxnSp>
        <p:nvCxnSpPr>
          <p:cNvPr id="154" name="Straight Connector 153"/>
          <p:cNvCxnSpPr/>
          <p:nvPr/>
        </p:nvCxnSpPr>
        <p:spPr>
          <a:xfrm>
            <a:off x="361263" y="4454066"/>
            <a:ext cx="255749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3267292" y="3730528"/>
            <a:ext cx="2628918" cy="1985159"/>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Rapid &amp; Flexible Supply Chain with Uber, Driverless, &amp; Drones</a:t>
            </a:r>
          </a:p>
          <a:p>
            <a:pPr marL="852488">
              <a:spcAft>
                <a:spcPts val="1200"/>
              </a:spcAft>
            </a:pPr>
            <a:r>
              <a:rPr lang="en-US" sz="1100" dirty="0"/>
              <a:t>A vast army of vehicles is available to retailers now that Uber, driverless cars, and drones have changed the rules on what classifies a commercial vehicle and a professional driver.</a:t>
            </a:r>
          </a:p>
        </p:txBody>
      </p:sp>
      <p:sp>
        <p:nvSpPr>
          <p:cNvPr id="161" name="Rectangle 160"/>
          <p:cNvSpPr/>
          <p:nvPr/>
        </p:nvSpPr>
        <p:spPr>
          <a:xfrm>
            <a:off x="3257564" y="3888917"/>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6</a:t>
            </a:r>
          </a:p>
        </p:txBody>
      </p:sp>
      <p:cxnSp>
        <p:nvCxnSpPr>
          <p:cNvPr id="162" name="Straight Connector 161"/>
          <p:cNvCxnSpPr/>
          <p:nvPr/>
        </p:nvCxnSpPr>
        <p:spPr>
          <a:xfrm>
            <a:off x="3260739" y="4455147"/>
            <a:ext cx="255749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92" name="Freeform 5"/>
          <p:cNvSpPr>
            <a:spLocks noEditPoints="1"/>
          </p:cNvSpPr>
          <p:nvPr/>
        </p:nvSpPr>
        <p:spPr bwMode="auto">
          <a:xfrm>
            <a:off x="430505" y="4612388"/>
            <a:ext cx="650202" cy="595858"/>
          </a:xfrm>
          <a:custGeom>
            <a:avLst/>
            <a:gdLst>
              <a:gd name="T0" fmla="*/ 4499 w 4714"/>
              <a:gd name="T1" fmla="*/ 36 h 4320"/>
              <a:gd name="T2" fmla="*/ 3801 w 4714"/>
              <a:gd name="T3" fmla="*/ 1022 h 4320"/>
              <a:gd name="T4" fmla="*/ 3684 w 4714"/>
              <a:gd name="T5" fmla="*/ 358 h 4320"/>
              <a:gd name="T6" fmla="*/ 2908 w 4714"/>
              <a:gd name="T7" fmla="*/ 744 h 4320"/>
              <a:gd name="T8" fmla="*/ 2421 w 4714"/>
              <a:gd name="T9" fmla="*/ 933 h 4320"/>
              <a:gd name="T10" fmla="*/ 1860 w 4714"/>
              <a:gd name="T11" fmla="*/ 239 h 4320"/>
              <a:gd name="T12" fmla="*/ 1360 w 4714"/>
              <a:gd name="T13" fmla="*/ 557 h 4320"/>
              <a:gd name="T14" fmla="*/ 1233 w 4714"/>
              <a:gd name="T15" fmla="*/ 1237 h 4320"/>
              <a:gd name="T16" fmla="*/ 497 w 4714"/>
              <a:gd name="T17" fmla="*/ 943 h 4320"/>
              <a:gd name="T18" fmla="*/ 10 w 4714"/>
              <a:gd name="T19" fmla="*/ 1187 h 4320"/>
              <a:gd name="T20" fmla="*/ 302 w 4714"/>
              <a:gd name="T21" fmla="*/ 2059 h 4320"/>
              <a:gd name="T22" fmla="*/ 682 w 4714"/>
              <a:gd name="T23" fmla="*/ 2506 h 4320"/>
              <a:gd name="T24" fmla="*/ 95 w 4714"/>
              <a:gd name="T25" fmla="*/ 2566 h 4320"/>
              <a:gd name="T26" fmla="*/ 183 w 4714"/>
              <a:gd name="T27" fmla="*/ 2846 h 4320"/>
              <a:gd name="T28" fmla="*/ 790 w 4714"/>
              <a:gd name="T29" fmla="*/ 3556 h 4320"/>
              <a:gd name="T30" fmla="*/ 3924 w 4714"/>
              <a:gd name="T31" fmla="*/ 3570 h 4320"/>
              <a:gd name="T32" fmla="*/ 4585 w 4714"/>
              <a:gd name="T33" fmla="*/ 2779 h 4320"/>
              <a:gd name="T34" fmla="*/ 4632 w 4714"/>
              <a:gd name="T35" fmla="*/ 2566 h 4320"/>
              <a:gd name="T36" fmla="*/ 4461 w 4714"/>
              <a:gd name="T37" fmla="*/ 2470 h 4320"/>
              <a:gd name="T38" fmla="*/ 4302 w 4714"/>
              <a:gd name="T39" fmla="*/ 1989 h 4320"/>
              <a:gd name="T40" fmla="*/ 4704 w 4714"/>
              <a:gd name="T41" fmla="*/ 175 h 4320"/>
              <a:gd name="T42" fmla="*/ 4648 w 4714"/>
              <a:gd name="T43" fmla="*/ 16 h 4320"/>
              <a:gd name="T44" fmla="*/ 3550 w 4714"/>
              <a:gd name="T45" fmla="*/ 1114 h 4320"/>
              <a:gd name="T46" fmla="*/ 3473 w 4714"/>
              <a:gd name="T47" fmla="*/ 1539 h 4320"/>
              <a:gd name="T48" fmla="*/ 2968 w 4714"/>
              <a:gd name="T49" fmla="*/ 1679 h 4320"/>
              <a:gd name="T50" fmla="*/ 2612 w 4714"/>
              <a:gd name="T51" fmla="*/ 2045 h 4320"/>
              <a:gd name="T52" fmla="*/ 2411 w 4714"/>
              <a:gd name="T53" fmla="*/ 2506 h 4320"/>
              <a:gd name="T54" fmla="*/ 2460 w 4714"/>
              <a:gd name="T55" fmla="*/ 1858 h 4320"/>
              <a:gd name="T56" fmla="*/ 2777 w 4714"/>
              <a:gd name="T57" fmla="*/ 1229 h 4320"/>
              <a:gd name="T58" fmla="*/ 3439 w 4714"/>
              <a:gd name="T59" fmla="*/ 712 h 4320"/>
              <a:gd name="T60" fmla="*/ 3232 w 4714"/>
              <a:gd name="T61" fmla="*/ 2065 h 4320"/>
              <a:gd name="T62" fmla="*/ 2826 w 4714"/>
              <a:gd name="T63" fmla="*/ 2474 h 4320"/>
              <a:gd name="T64" fmla="*/ 2793 w 4714"/>
              <a:gd name="T65" fmla="*/ 2246 h 4320"/>
              <a:gd name="T66" fmla="*/ 3001 w 4714"/>
              <a:gd name="T67" fmla="*/ 1963 h 4320"/>
              <a:gd name="T68" fmla="*/ 3320 w 4714"/>
              <a:gd name="T69" fmla="*/ 1808 h 4320"/>
              <a:gd name="T70" fmla="*/ 2021 w 4714"/>
              <a:gd name="T71" fmla="*/ 756 h 4320"/>
              <a:gd name="T72" fmla="*/ 2339 w 4714"/>
              <a:gd name="T73" fmla="*/ 1454 h 4320"/>
              <a:gd name="T74" fmla="*/ 2073 w 4714"/>
              <a:gd name="T75" fmla="*/ 1533 h 4320"/>
              <a:gd name="T76" fmla="*/ 1949 w 4714"/>
              <a:gd name="T77" fmla="*/ 1434 h 4320"/>
              <a:gd name="T78" fmla="*/ 1826 w 4714"/>
              <a:gd name="T79" fmla="*/ 1533 h 4320"/>
              <a:gd name="T80" fmla="*/ 1836 w 4714"/>
              <a:gd name="T81" fmla="*/ 2315 h 4320"/>
              <a:gd name="T82" fmla="*/ 1538 w 4714"/>
              <a:gd name="T83" fmla="*/ 1693 h 4320"/>
              <a:gd name="T84" fmla="*/ 1514 w 4714"/>
              <a:gd name="T85" fmla="*/ 937 h 4320"/>
              <a:gd name="T86" fmla="*/ 730 w 4714"/>
              <a:gd name="T87" fmla="*/ 2204 h 4320"/>
              <a:gd name="T88" fmla="*/ 318 w 4714"/>
              <a:gd name="T89" fmla="*/ 1472 h 4320"/>
              <a:gd name="T90" fmla="*/ 664 w 4714"/>
              <a:gd name="T91" fmla="*/ 1241 h 4320"/>
              <a:gd name="T92" fmla="*/ 1257 w 4714"/>
              <a:gd name="T93" fmla="*/ 1563 h 4320"/>
              <a:gd name="T94" fmla="*/ 1420 w 4714"/>
              <a:gd name="T95" fmla="*/ 2108 h 4320"/>
              <a:gd name="T96" fmla="*/ 1042 w 4714"/>
              <a:gd name="T97" fmla="*/ 1856 h 4320"/>
              <a:gd name="T98" fmla="*/ 977 w 4714"/>
              <a:gd name="T99" fmla="*/ 1991 h 4320"/>
              <a:gd name="T100" fmla="*/ 979 w 4714"/>
              <a:gd name="T101" fmla="*/ 2423 h 4320"/>
              <a:gd name="T102" fmla="*/ 3383 w 4714"/>
              <a:gd name="T103" fmla="*/ 4067 h 4320"/>
              <a:gd name="T104" fmla="*/ 861 w 4714"/>
              <a:gd name="T105" fmla="*/ 3286 h 4320"/>
              <a:gd name="T106" fmla="*/ 4255 w 4714"/>
              <a:gd name="T107" fmla="*/ 2830 h 4320"/>
              <a:gd name="T108" fmla="*/ 3610 w 4714"/>
              <a:gd name="T109" fmla="*/ 3493 h 4320"/>
              <a:gd name="T110" fmla="*/ 3342 w 4714"/>
              <a:gd name="T111" fmla="*/ 2333 h 4320"/>
              <a:gd name="T112" fmla="*/ 3654 w 4714"/>
              <a:gd name="T113" fmla="*/ 1814 h 4320"/>
              <a:gd name="T114" fmla="*/ 4046 w 4714"/>
              <a:gd name="T115" fmla="*/ 2065 h 4320"/>
              <a:gd name="T116" fmla="*/ 4207 w 4714"/>
              <a:gd name="T117" fmla="*/ 244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14" h="4320">
                <a:moveTo>
                  <a:pt x="4648" y="16"/>
                </a:moveTo>
                <a:lnTo>
                  <a:pt x="4648" y="16"/>
                </a:lnTo>
                <a:lnTo>
                  <a:pt x="4636" y="10"/>
                </a:lnTo>
                <a:lnTo>
                  <a:pt x="4624" y="6"/>
                </a:lnTo>
                <a:lnTo>
                  <a:pt x="4613" y="2"/>
                </a:lnTo>
                <a:lnTo>
                  <a:pt x="4601" y="0"/>
                </a:lnTo>
                <a:lnTo>
                  <a:pt x="4575" y="0"/>
                </a:lnTo>
                <a:lnTo>
                  <a:pt x="4553" y="6"/>
                </a:lnTo>
                <a:lnTo>
                  <a:pt x="4529" y="14"/>
                </a:lnTo>
                <a:lnTo>
                  <a:pt x="4509" y="28"/>
                </a:lnTo>
                <a:lnTo>
                  <a:pt x="4499" y="36"/>
                </a:lnTo>
                <a:lnTo>
                  <a:pt x="4491" y="44"/>
                </a:lnTo>
                <a:lnTo>
                  <a:pt x="4483" y="56"/>
                </a:lnTo>
                <a:lnTo>
                  <a:pt x="4477" y="66"/>
                </a:lnTo>
                <a:lnTo>
                  <a:pt x="3779" y="1347"/>
                </a:lnTo>
                <a:lnTo>
                  <a:pt x="3779" y="1347"/>
                </a:lnTo>
                <a:lnTo>
                  <a:pt x="3787" y="1293"/>
                </a:lnTo>
                <a:lnTo>
                  <a:pt x="3793" y="1239"/>
                </a:lnTo>
                <a:lnTo>
                  <a:pt x="3797" y="1185"/>
                </a:lnTo>
                <a:lnTo>
                  <a:pt x="3801" y="1132"/>
                </a:lnTo>
                <a:lnTo>
                  <a:pt x="3801" y="1076"/>
                </a:lnTo>
                <a:lnTo>
                  <a:pt x="3801" y="1022"/>
                </a:lnTo>
                <a:lnTo>
                  <a:pt x="3801" y="969"/>
                </a:lnTo>
                <a:lnTo>
                  <a:pt x="3797" y="913"/>
                </a:lnTo>
                <a:lnTo>
                  <a:pt x="3793" y="859"/>
                </a:lnTo>
                <a:lnTo>
                  <a:pt x="3787" y="806"/>
                </a:lnTo>
                <a:lnTo>
                  <a:pt x="3779" y="752"/>
                </a:lnTo>
                <a:lnTo>
                  <a:pt x="3771" y="696"/>
                </a:lnTo>
                <a:lnTo>
                  <a:pt x="3761" y="642"/>
                </a:lnTo>
                <a:lnTo>
                  <a:pt x="3747" y="589"/>
                </a:lnTo>
                <a:lnTo>
                  <a:pt x="3735" y="535"/>
                </a:lnTo>
                <a:lnTo>
                  <a:pt x="3719" y="481"/>
                </a:lnTo>
                <a:lnTo>
                  <a:pt x="3684" y="358"/>
                </a:lnTo>
                <a:lnTo>
                  <a:pt x="3560" y="398"/>
                </a:lnTo>
                <a:lnTo>
                  <a:pt x="3560" y="398"/>
                </a:lnTo>
                <a:lnTo>
                  <a:pt x="3481" y="424"/>
                </a:lnTo>
                <a:lnTo>
                  <a:pt x="3403" y="453"/>
                </a:lnTo>
                <a:lnTo>
                  <a:pt x="3328" y="487"/>
                </a:lnTo>
                <a:lnTo>
                  <a:pt x="3252" y="523"/>
                </a:lnTo>
                <a:lnTo>
                  <a:pt x="3180" y="561"/>
                </a:lnTo>
                <a:lnTo>
                  <a:pt x="3109" y="603"/>
                </a:lnTo>
                <a:lnTo>
                  <a:pt x="3039" y="646"/>
                </a:lnTo>
                <a:lnTo>
                  <a:pt x="2974" y="694"/>
                </a:lnTo>
                <a:lnTo>
                  <a:pt x="2908" y="744"/>
                </a:lnTo>
                <a:lnTo>
                  <a:pt x="2844" y="796"/>
                </a:lnTo>
                <a:lnTo>
                  <a:pt x="2785" y="851"/>
                </a:lnTo>
                <a:lnTo>
                  <a:pt x="2727" y="909"/>
                </a:lnTo>
                <a:lnTo>
                  <a:pt x="2669" y="969"/>
                </a:lnTo>
                <a:lnTo>
                  <a:pt x="2616" y="1030"/>
                </a:lnTo>
                <a:lnTo>
                  <a:pt x="2566" y="1094"/>
                </a:lnTo>
                <a:lnTo>
                  <a:pt x="2516" y="1162"/>
                </a:lnTo>
                <a:lnTo>
                  <a:pt x="2516" y="1162"/>
                </a:lnTo>
                <a:lnTo>
                  <a:pt x="2488" y="1084"/>
                </a:lnTo>
                <a:lnTo>
                  <a:pt x="2456" y="1008"/>
                </a:lnTo>
                <a:lnTo>
                  <a:pt x="2421" y="933"/>
                </a:lnTo>
                <a:lnTo>
                  <a:pt x="2385" y="861"/>
                </a:lnTo>
                <a:lnTo>
                  <a:pt x="2343" y="790"/>
                </a:lnTo>
                <a:lnTo>
                  <a:pt x="2301" y="720"/>
                </a:lnTo>
                <a:lnTo>
                  <a:pt x="2256" y="652"/>
                </a:lnTo>
                <a:lnTo>
                  <a:pt x="2206" y="587"/>
                </a:lnTo>
                <a:lnTo>
                  <a:pt x="2154" y="523"/>
                </a:lnTo>
                <a:lnTo>
                  <a:pt x="2100" y="461"/>
                </a:lnTo>
                <a:lnTo>
                  <a:pt x="2045" y="404"/>
                </a:lnTo>
                <a:lnTo>
                  <a:pt x="1985" y="346"/>
                </a:lnTo>
                <a:lnTo>
                  <a:pt x="1923" y="290"/>
                </a:lnTo>
                <a:lnTo>
                  <a:pt x="1860" y="239"/>
                </a:lnTo>
                <a:lnTo>
                  <a:pt x="1792" y="189"/>
                </a:lnTo>
                <a:lnTo>
                  <a:pt x="1724" y="141"/>
                </a:lnTo>
                <a:lnTo>
                  <a:pt x="1617" y="70"/>
                </a:lnTo>
                <a:lnTo>
                  <a:pt x="1547" y="179"/>
                </a:lnTo>
                <a:lnTo>
                  <a:pt x="1547" y="179"/>
                </a:lnTo>
                <a:lnTo>
                  <a:pt x="1512" y="239"/>
                </a:lnTo>
                <a:lnTo>
                  <a:pt x="1476" y="300"/>
                </a:lnTo>
                <a:lnTo>
                  <a:pt x="1444" y="364"/>
                </a:lnTo>
                <a:lnTo>
                  <a:pt x="1414" y="428"/>
                </a:lnTo>
                <a:lnTo>
                  <a:pt x="1386" y="491"/>
                </a:lnTo>
                <a:lnTo>
                  <a:pt x="1360" y="557"/>
                </a:lnTo>
                <a:lnTo>
                  <a:pt x="1337" y="623"/>
                </a:lnTo>
                <a:lnTo>
                  <a:pt x="1317" y="688"/>
                </a:lnTo>
                <a:lnTo>
                  <a:pt x="1297" y="756"/>
                </a:lnTo>
                <a:lnTo>
                  <a:pt x="1281" y="823"/>
                </a:lnTo>
                <a:lnTo>
                  <a:pt x="1267" y="891"/>
                </a:lnTo>
                <a:lnTo>
                  <a:pt x="1257" y="959"/>
                </a:lnTo>
                <a:lnTo>
                  <a:pt x="1247" y="1028"/>
                </a:lnTo>
                <a:lnTo>
                  <a:pt x="1241" y="1098"/>
                </a:lnTo>
                <a:lnTo>
                  <a:pt x="1235" y="1168"/>
                </a:lnTo>
                <a:lnTo>
                  <a:pt x="1233" y="1237"/>
                </a:lnTo>
                <a:lnTo>
                  <a:pt x="1233" y="1237"/>
                </a:lnTo>
                <a:lnTo>
                  <a:pt x="1174" y="1197"/>
                </a:lnTo>
                <a:lnTo>
                  <a:pt x="1110" y="1162"/>
                </a:lnTo>
                <a:lnTo>
                  <a:pt x="1046" y="1128"/>
                </a:lnTo>
                <a:lnTo>
                  <a:pt x="981" y="1096"/>
                </a:lnTo>
                <a:lnTo>
                  <a:pt x="915" y="1066"/>
                </a:lnTo>
                <a:lnTo>
                  <a:pt x="847" y="1040"/>
                </a:lnTo>
                <a:lnTo>
                  <a:pt x="780" y="1016"/>
                </a:lnTo>
                <a:lnTo>
                  <a:pt x="710" y="994"/>
                </a:lnTo>
                <a:lnTo>
                  <a:pt x="640" y="975"/>
                </a:lnTo>
                <a:lnTo>
                  <a:pt x="569" y="957"/>
                </a:lnTo>
                <a:lnTo>
                  <a:pt x="497" y="943"/>
                </a:lnTo>
                <a:lnTo>
                  <a:pt x="426" y="931"/>
                </a:lnTo>
                <a:lnTo>
                  <a:pt x="352" y="923"/>
                </a:lnTo>
                <a:lnTo>
                  <a:pt x="278" y="915"/>
                </a:lnTo>
                <a:lnTo>
                  <a:pt x="203" y="911"/>
                </a:lnTo>
                <a:lnTo>
                  <a:pt x="127" y="909"/>
                </a:lnTo>
                <a:lnTo>
                  <a:pt x="0" y="911"/>
                </a:lnTo>
                <a:lnTo>
                  <a:pt x="2" y="1038"/>
                </a:lnTo>
                <a:lnTo>
                  <a:pt x="2" y="1038"/>
                </a:lnTo>
                <a:lnTo>
                  <a:pt x="4" y="1088"/>
                </a:lnTo>
                <a:lnTo>
                  <a:pt x="6" y="1138"/>
                </a:lnTo>
                <a:lnTo>
                  <a:pt x="10" y="1187"/>
                </a:lnTo>
                <a:lnTo>
                  <a:pt x="16" y="1237"/>
                </a:lnTo>
                <a:lnTo>
                  <a:pt x="22" y="1285"/>
                </a:lnTo>
                <a:lnTo>
                  <a:pt x="30" y="1335"/>
                </a:lnTo>
                <a:lnTo>
                  <a:pt x="48" y="1430"/>
                </a:lnTo>
                <a:lnTo>
                  <a:pt x="72" y="1526"/>
                </a:lnTo>
                <a:lnTo>
                  <a:pt x="99" y="1619"/>
                </a:lnTo>
                <a:lnTo>
                  <a:pt x="131" y="1710"/>
                </a:lnTo>
                <a:lnTo>
                  <a:pt x="167" y="1800"/>
                </a:lnTo>
                <a:lnTo>
                  <a:pt x="207" y="1888"/>
                </a:lnTo>
                <a:lnTo>
                  <a:pt x="253" y="1975"/>
                </a:lnTo>
                <a:lnTo>
                  <a:pt x="302" y="2059"/>
                </a:lnTo>
                <a:lnTo>
                  <a:pt x="356" y="2140"/>
                </a:lnTo>
                <a:lnTo>
                  <a:pt x="414" y="2220"/>
                </a:lnTo>
                <a:lnTo>
                  <a:pt x="444" y="2257"/>
                </a:lnTo>
                <a:lnTo>
                  <a:pt x="475" y="2295"/>
                </a:lnTo>
                <a:lnTo>
                  <a:pt x="507" y="2333"/>
                </a:lnTo>
                <a:lnTo>
                  <a:pt x="539" y="2369"/>
                </a:lnTo>
                <a:lnTo>
                  <a:pt x="575" y="2407"/>
                </a:lnTo>
                <a:lnTo>
                  <a:pt x="609" y="2440"/>
                </a:lnTo>
                <a:lnTo>
                  <a:pt x="609" y="2440"/>
                </a:lnTo>
                <a:lnTo>
                  <a:pt x="644" y="2474"/>
                </a:lnTo>
                <a:lnTo>
                  <a:pt x="682" y="2506"/>
                </a:lnTo>
                <a:lnTo>
                  <a:pt x="203" y="2506"/>
                </a:lnTo>
                <a:lnTo>
                  <a:pt x="203" y="2506"/>
                </a:lnTo>
                <a:lnTo>
                  <a:pt x="187" y="2506"/>
                </a:lnTo>
                <a:lnTo>
                  <a:pt x="171" y="2510"/>
                </a:lnTo>
                <a:lnTo>
                  <a:pt x="155" y="2514"/>
                </a:lnTo>
                <a:lnTo>
                  <a:pt x="141" y="2522"/>
                </a:lnTo>
                <a:lnTo>
                  <a:pt x="127" y="2530"/>
                </a:lnTo>
                <a:lnTo>
                  <a:pt x="115" y="2542"/>
                </a:lnTo>
                <a:lnTo>
                  <a:pt x="103" y="2554"/>
                </a:lnTo>
                <a:lnTo>
                  <a:pt x="95" y="2566"/>
                </a:lnTo>
                <a:lnTo>
                  <a:pt x="95" y="2566"/>
                </a:lnTo>
                <a:lnTo>
                  <a:pt x="88" y="2582"/>
                </a:lnTo>
                <a:lnTo>
                  <a:pt x="82" y="2598"/>
                </a:lnTo>
                <a:lnTo>
                  <a:pt x="80" y="2613"/>
                </a:lnTo>
                <a:lnTo>
                  <a:pt x="78" y="2629"/>
                </a:lnTo>
                <a:lnTo>
                  <a:pt x="78" y="2645"/>
                </a:lnTo>
                <a:lnTo>
                  <a:pt x="82" y="2661"/>
                </a:lnTo>
                <a:lnTo>
                  <a:pt x="86" y="2677"/>
                </a:lnTo>
                <a:lnTo>
                  <a:pt x="93" y="2691"/>
                </a:lnTo>
                <a:lnTo>
                  <a:pt x="93" y="2691"/>
                </a:lnTo>
                <a:lnTo>
                  <a:pt x="137" y="2771"/>
                </a:lnTo>
                <a:lnTo>
                  <a:pt x="183" y="2846"/>
                </a:lnTo>
                <a:lnTo>
                  <a:pt x="231" y="2922"/>
                </a:lnTo>
                <a:lnTo>
                  <a:pt x="278" y="2993"/>
                </a:lnTo>
                <a:lnTo>
                  <a:pt x="330" y="3065"/>
                </a:lnTo>
                <a:lnTo>
                  <a:pt x="382" y="3133"/>
                </a:lnTo>
                <a:lnTo>
                  <a:pt x="436" y="3200"/>
                </a:lnTo>
                <a:lnTo>
                  <a:pt x="491" y="3264"/>
                </a:lnTo>
                <a:lnTo>
                  <a:pt x="549" y="3328"/>
                </a:lnTo>
                <a:lnTo>
                  <a:pt x="607" y="3387"/>
                </a:lnTo>
                <a:lnTo>
                  <a:pt x="666" y="3447"/>
                </a:lnTo>
                <a:lnTo>
                  <a:pt x="726" y="3503"/>
                </a:lnTo>
                <a:lnTo>
                  <a:pt x="790" y="3556"/>
                </a:lnTo>
                <a:lnTo>
                  <a:pt x="851" y="3608"/>
                </a:lnTo>
                <a:lnTo>
                  <a:pt x="917" y="3658"/>
                </a:lnTo>
                <a:lnTo>
                  <a:pt x="983" y="3705"/>
                </a:lnTo>
                <a:lnTo>
                  <a:pt x="983" y="4320"/>
                </a:lnTo>
                <a:lnTo>
                  <a:pt x="3634" y="4320"/>
                </a:lnTo>
                <a:lnTo>
                  <a:pt x="3634" y="3779"/>
                </a:lnTo>
                <a:lnTo>
                  <a:pt x="3634" y="3779"/>
                </a:lnTo>
                <a:lnTo>
                  <a:pt x="3710" y="3731"/>
                </a:lnTo>
                <a:lnTo>
                  <a:pt x="3781" y="3680"/>
                </a:lnTo>
                <a:lnTo>
                  <a:pt x="3853" y="3626"/>
                </a:lnTo>
                <a:lnTo>
                  <a:pt x="3924" y="3570"/>
                </a:lnTo>
                <a:lnTo>
                  <a:pt x="3992" y="3510"/>
                </a:lnTo>
                <a:lnTo>
                  <a:pt x="4060" y="3449"/>
                </a:lnTo>
                <a:lnTo>
                  <a:pt x="4125" y="3383"/>
                </a:lnTo>
                <a:lnTo>
                  <a:pt x="4189" y="3316"/>
                </a:lnTo>
                <a:lnTo>
                  <a:pt x="4251" y="3246"/>
                </a:lnTo>
                <a:lnTo>
                  <a:pt x="4312" y="3174"/>
                </a:lnTo>
                <a:lnTo>
                  <a:pt x="4370" y="3101"/>
                </a:lnTo>
                <a:lnTo>
                  <a:pt x="4428" y="3023"/>
                </a:lnTo>
                <a:lnTo>
                  <a:pt x="4481" y="2944"/>
                </a:lnTo>
                <a:lnTo>
                  <a:pt x="4535" y="2862"/>
                </a:lnTo>
                <a:lnTo>
                  <a:pt x="4585" y="2779"/>
                </a:lnTo>
                <a:lnTo>
                  <a:pt x="4634" y="2691"/>
                </a:lnTo>
                <a:lnTo>
                  <a:pt x="4634" y="2691"/>
                </a:lnTo>
                <a:lnTo>
                  <a:pt x="4640" y="2677"/>
                </a:lnTo>
                <a:lnTo>
                  <a:pt x="4646" y="2661"/>
                </a:lnTo>
                <a:lnTo>
                  <a:pt x="4648" y="2645"/>
                </a:lnTo>
                <a:lnTo>
                  <a:pt x="4648" y="2629"/>
                </a:lnTo>
                <a:lnTo>
                  <a:pt x="4648" y="2613"/>
                </a:lnTo>
                <a:lnTo>
                  <a:pt x="4644" y="2598"/>
                </a:lnTo>
                <a:lnTo>
                  <a:pt x="4638" y="2582"/>
                </a:lnTo>
                <a:lnTo>
                  <a:pt x="4632" y="2566"/>
                </a:lnTo>
                <a:lnTo>
                  <a:pt x="4632" y="2566"/>
                </a:lnTo>
                <a:lnTo>
                  <a:pt x="4623" y="2554"/>
                </a:lnTo>
                <a:lnTo>
                  <a:pt x="4611" y="2542"/>
                </a:lnTo>
                <a:lnTo>
                  <a:pt x="4599" y="2530"/>
                </a:lnTo>
                <a:lnTo>
                  <a:pt x="4585" y="2522"/>
                </a:lnTo>
                <a:lnTo>
                  <a:pt x="4571" y="2514"/>
                </a:lnTo>
                <a:lnTo>
                  <a:pt x="4555" y="2510"/>
                </a:lnTo>
                <a:lnTo>
                  <a:pt x="4539" y="2506"/>
                </a:lnTo>
                <a:lnTo>
                  <a:pt x="4523" y="2506"/>
                </a:lnTo>
                <a:lnTo>
                  <a:pt x="4463" y="2506"/>
                </a:lnTo>
                <a:lnTo>
                  <a:pt x="4463" y="2506"/>
                </a:lnTo>
                <a:lnTo>
                  <a:pt x="4461" y="2470"/>
                </a:lnTo>
                <a:lnTo>
                  <a:pt x="4459" y="2434"/>
                </a:lnTo>
                <a:lnTo>
                  <a:pt x="4455" y="2401"/>
                </a:lnTo>
                <a:lnTo>
                  <a:pt x="4449" y="2365"/>
                </a:lnTo>
                <a:lnTo>
                  <a:pt x="4443" y="2331"/>
                </a:lnTo>
                <a:lnTo>
                  <a:pt x="4436" y="2297"/>
                </a:lnTo>
                <a:lnTo>
                  <a:pt x="4428" y="2263"/>
                </a:lnTo>
                <a:lnTo>
                  <a:pt x="4418" y="2232"/>
                </a:lnTo>
                <a:lnTo>
                  <a:pt x="4396" y="2168"/>
                </a:lnTo>
                <a:lnTo>
                  <a:pt x="4368" y="2106"/>
                </a:lnTo>
                <a:lnTo>
                  <a:pt x="4338" y="2047"/>
                </a:lnTo>
                <a:lnTo>
                  <a:pt x="4302" y="1989"/>
                </a:lnTo>
                <a:lnTo>
                  <a:pt x="4264" y="1935"/>
                </a:lnTo>
                <a:lnTo>
                  <a:pt x="4223" y="1884"/>
                </a:lnTo>
                <a:lnTo>
                  <a:pt x="4177" y="1834"/>
                </a:lnTo>
                <a:lnTo>
                  <a:pt x="4129" y="1788"/>
                </a:lnTo>
                <a:lnTo>
                  <a:pt x="4078" y="1746"/>
                </a:lnTo>
                <a:lnTo>
                  <a:pt x="4024" y="1707"/>
                </a:lnTo>
                <a:lnTo>
                  <a:pt x="3966" y="1671"/>
                </a:lnTo>
                <a:lnTo>
                  <a:pt x="3906" y="1641"/>
                </a:lnTo>
                <a:lnTo>
                  <a:pt x="4698" y="187"/>
                </a:lnTo>
                <a:lnTo>
                  <a:pt x="4698" y="187"/>
                </a:lnTo>
                <a:lnTo>
                  <a:pt x="4704" y="175"/>
                </a:lnTo>
                <a:lnTo>
                  <a:pt x="4708" y="163"/>
                </a:lnTo>
                <a:lnTo>
                  <a:pt x="4712" y="151"/>
                </a:lnTo>
                <a:lnTo>
                  <a:pt x="4714" y="139"/>
                </a:lnTo>
                <a:lnTo>
                  <a:pt x="4714" y="113"/>
                </a:lnTo>
                <a:lnTo>
                  <a:pt x="4708" y="90"/>
                </a:lnTo>
                <a:lnTo>
                  <a:pt x="4700" y="68"/>
                </a:lnTo>
                <a:lnTo>
                  <a:pt x="4686" y="48"/>
                </a:lnTo>
                <a:lnTo>
                  <a:pt x="4678" y="38"/>
                </a:lnTo>
                <a:lnTo>
                  <a:pt x="4668" y="30"/>
                </a:lnTo>
                <a:lnTo>
                  <a:pt x="4658" y="22"/>
                </a:lnTo>
                <a:lnTo>
                  <a:pt x="4648" y="16"/>
                </a:lnTo>
                <a:lnTo>
                  <a:pt x="4648" y="16"/>
                </a:lnTo>
                <a:close/>
                <a:moveTo>
                  <a:pt x="3511" y="682"/>
                </a:moveTo>
                <a:lnTo>
                  <a:pt x="3511" y="682"/>
                </a:lnTo>
                <a:lnTo>
                  <a:pt x="3523" y="736"/>
                </a:lnTo>
                <a:lnTo>
                  <a:pt x="3531" y="790"/>
                </a:lnTo>
                <a:lnTo>
                  <a:pt x="3538" y="843"/>
                </a:lnTo>
                <a:lnTo>
                  <a:pt x="3544" y="897"/>
                </a:lnTo>
                <a:lnTo>
                  <a:pt x="3548" y="953"/>
                </a:lnTo>
                <a:lnTo>
                  <a:pt x="3550" y="1006"/>
                </a:lnTo>
                <a:lnTo>
                  <a:pt x="3550" y="1060"/>
                </a:lnTo>
                <a:lnTo>
                  <a:pt x="3550" y="1114"/>
                </a:lnTo>
                <a:lnTo>
                  <a:pt x="3546" y="1168"/>
                </a:lnTo>
                <a:lnTo>
                  <a:pt x="3542" y="1221"/>
                </a:lnTo>
                <a:lnTo>
                  <a:pt x="3536" y="1275"/>
                </a:lnTo>
                <a:lnTo>
                  <a:pt x="3529" y="1329"/>
                </a:lnTo>
                <a:lnTo>
                  <a:pt x="3519" y="1382"/>
                </a:lnTo>
                <a:lnTo>
                  <a:pt x="3509" y="1434"/>
                </a:lnTo>
                <a:lnTo>
                  <a:pt x="3497" y="1488"/>
                </a:lnTo>
                <a:lnTo>
                  <a:pt x="3481" y="1539"/>
                </a:lnTo>
                <a:lnTo>
                  <a:pt x="3481" y="1539"/>
                </a:lnTo>
                <a:lnTo>
                  <a:pt x="3473" y="1539"/>
                </a:lnTo>
                <a:lnTo>
                  <a:pt x="3473" y="1539"/>
                </a:lnTo>
                <a:lnTo>
                  <a:pt x="3423" y="1539"/>
                </a:lnTo>
                <a:lnTo>
                  <a:pt x="3373" y="1543"/>
                </a:lnTo>
                <a:lnTo>
                  <a:pt x="3326" y="1549"/>
                </a:lnTo>
                <a:lnTo>
                  <a:pt x="3278" y="1559"/>
                </a:lnTo>
                <a:lnTo>
                  <a:pt x="3230" y="1569"/>
                </a:lnTo>
                <a:lnTo>
                  <a:pt x="3184" y="1581"/>
                </a:lnTo>
                <a:lnTo>
                  <a:pt x="3139" y="1597"/>
                </a:lnTo>
                <a:lnTo>
                  <a:pt x="3093" y="1615"/>
                </a:lnTo>
                <a:lnTo>
                  <a:pt x="3051" y="1633"/>
                </a:lnTo>
                <a:lnTo>
                  <a:pt x="3007" y="1655"/>
                </a:lnTo>
                <a:lnTo>
                  <a:pt x="2968" y="1679"/>
                </a:lnTo>
                <a:lnTo>
                  <a:pt x="2928" y="1703"/>
                </a:lnTo>
                <a:lnTo>
                  <a:pt x="2888" y="1730"/>
                </a:lnTo>
                <a:lnTo>
                  <a:pt x="2852" y="1758"/>
                </a:lnTo>
                <a:lnTo>
                  <a:pt x="2816" y="1790"/>
                </a:lnTo>
                <a:lnTo>
                  <a:pt x="2783" y="1822"/>
                </a:lnTo>
                <a:lnTo>
                  <a:pt x="2749" y="1856"/>
                </a:lnTo>
                <a:lnTo>
                  <a:pt x="2717" y="1890"/>
                </a:lnTo>
                <a:lnTo>
                  <a:pt x="2689" y="1927"/>
                </a:lnTo>
                <a:lnTo>
                  <a:pt x="2661" y="1965"/>
                </a:lnTo>
                <a:lnTo>
                  <a:pt x="2635" y="2003"/>
                </a:lnTo>
                <a:lnTo>
                  <a:pt x="2612" y="2045"/>
                </a:lnTo>
                <a:lnTo>
                  <a:pt x="2588" y="2086"/>
                </a:lnTo>
                <a:lnTo>
                  <a:pt x="2568" y="2128"/>
                </a:lnTo>
                <a:lnTo>
                  <a:pt x="2550" y="2172"/>
                </a:lnTo>
                <a:lnTo>
                  <a:pt x="2534" y="2218"/>
                </a:lnTo>
                <a:lnTo>
                  <a:pt x="2520" y="2263"/>
                </a:lnTo>
                <a:lnTo>
                  <a:pt x="2508" y="2309"/>
                </a:lnTo>
                <a:lnTo>
                  <a:pt x="2498" y="2357"/>
                </a:lnTo>
                <a:lnTo>
                  <a:pt x="2490" y="2407"/>
                </a:lnTo>
                <a:lnTo>
                  <a:pt x="2486" y="2454"/>
                </a:lnTo>
                <a:lnTo>
                  <a:pt x="2484" y="2506"/>
                </a:lnTo>
                <a:lnTo>
                  <a:pt x="2411" y="2506"/>
                </a:lnTo>
                <a:lnTo>
                  <a:pt x="2411" y="2506"/>
                </a:lnTo>
                <a:lnTo>
                  <a:pt x="2405" y="2440"/>
                </a:lnTo>
                <a:lnTo>
                  <a:pt x="2401" y="2375"/>
                </a:lnTo>
                <a:lnTo>
                  <a:pt x="2401" y="2309"/>
                </a:lnTo>
                <a:lnTo>
                  <a:pt x="2403" y="2244"/>
                </a:lnTo>
                <a:lnTo>
                  <a:pt x="2407" y="2180"/>
                </a:lnTo>
                <a:lnTo>
                  <a:pt x="2413" y="2114"/>
                </a:lnTo>
                <a:lnTo>
                  <a:pt x="2421" y="2049"/>
                </a:lnTo>
                <a:lnTo>
                  <a:pt x="2433" y="1985"/>
                </a:lnTo>
                <a:lnTo>
                  <a:pt x="2445" y="1921"/>
                </a:lnTo>
                <a:lnTo>
                  <a:pt x="2460" y="1858"/>
                </a:lnTo>
                <a:lnTo>
                  <a:pt x="2480" y="1796"/>
                </a:lnTo>
                <a:lnTo>
                  <a:pt x="2500" y="1732"/>
                </a:lnTo>
                <a:lnTo>
                  <a:pt x="2524" y="1671"/>
                </a:lnTo>
                <a:lnTo>
                  <a:pt x="2548" y="1611"/>
                </a:lnTo>
                <a:lnTo>
                  <a:pt x="2576" y="1549"/>
                </a:lnTo>
                <a:lnTo>
                  <a:pt x="2608" y="1490"/>
                </a:lnTo>
                <a:lnTo>
                  <a:pt x="2608" y="1490"/>
                </a:lnTo>
                <a:lnTo>
                  <a:pt x="2645" y="1422"/>
                </a:lnTo>
                <a:lnTo>
                  <a:pt x="2687" y="1356"/>
                </a:lnTo>
                <a:lnTo>
                  <a:pt x="2731" y="1291"/>
                </a:lnTo>
                <a:lnTo>
                  <a:pt x="2777" y="1229"/>
                </a:lnTo>
                <a:lnTo>
                  <a:pt x="2826" y="1170"/>
                </a:lnTo>
                <a:lnTo>
                  <a:pt x="2878" y="1112"/>
                </a:lnTo>
                <a:lnTo>
                  <a:pt x="2932" y="1058"/>
                </a:lnTo>
                <a:lnTo>
                  <a:pt x="2988" y="1004"/>
                </a:lnTo>
                <a:lnTo>
                  <a:pt x="3045" y="955"/>
                </a:lnTo>
                <a:lnTo>
                  <a:pt x="3107" y="907"/>
                </a:lnTo>
                <a:lnTo>
                  <a:pt x="3169" y="863"/>
                </a:lnTo>
                <a:lnTo>
                  <a:pt x="3234" y="821"/>
                </a:lnTo>
                <a:lnTo>
                  <a:pt x="3300" y="782"/>
                </a:lnTo>
                <a:lnTo>
                  <a:pt x="3369" y="746"/>
                </a:lnTo>
                <a:lnTo>
                  <a:pt x="3439" y="712"/>
                </a:lnTo>
                <a:lnTo>
                  <a:pt x="3511" y="682"/>
                </a:lnTo>
                <a:lnTo>
                  <a:pt x="3511" y="682"/>
                </a:lnTo>
                <a:close/>
                <a:moveTo>
                  <a:pt x="3385" y="1796"/>
                </a:moveTo>
                <a:lnTo>
                  <a:pt x="3385" y="1796"/>
                </a:lnTo>
                <a:lnTo>
                  <a:pt x="3365" y="1840"/>
                </a:lnTo>
                <a:lnTo>
                  <a:pt x="3344" y="1884"/>
                </a:lnTo>
                <a:lnTo>
                  <a:pt x="3344" y="1884"/>
                </a:lnTo>
                <a:lnTo>
                  <a:pt x="3318" y="1929"/>
                </a:lnTo>
                <a:lnTo>
                  <a:pt x="3290" y="1977"/>
                </a:lnTo>
                <a:lnTo>
                  <a:pt x="3262" y="2021"/>
                </a:lnTo>
                <a:lnTo>
                  <a:pt x="3232" y="2065"/>
                </a:lnTo>
                <a:lnTo>
                  <a:pt x="3200" y="2108"/>
                </a:lnTo>
                <a:lnTo>
                  <a:pt x="3169" y="2150"/>
                </a:lnTo>
                <a:lnTo>
                  <a:pt x="3135" y="2190"/>
                </a:lnTo>
                <a:lnTo>
                  <a:pt x="3099" y="2230"/>
                </a:lnTo>
                <a:lnTo>
                  <a:pt x="3063" y="2267"/>
                </a:lnTo>
                <a:lnTo>
                  <a:pt x="3027" y="2305"/>
                </a:lnTo>
                <a:lnTo>
                  <a:pt x="2990" y="2341"/>
                </a:lnTo>
                <a:lnTo>
                  <a:pt x="2950" y="2377"/>
                </a:lnTo>
                <a:lnTo>
                  <a:pt x="2910" y="2411"/>
                </a:lnTo>
                <a:lnTo>
                  <a:pt x="2868" y="2442"/>
                </a:lnTo>
                <a:lnTo>
                  <a:pt x="2826" y="2474"/>
                </a:lnTo>
                <a:lnTo>
                  <a:pt x="2783" y="2506"/>
                </a:lnTo>
                <a:lnTo>
                  <a:pt x="2737" y="2506"/>
                </a:lnTo>
                <a:lnTo>
                  <a:pt x="2737" y="2506"/>
                </a:lnTo>
                <a:lnTo>
                  <a:pt x="2739" y="2470"/>
                </a:lnTo>
                <a:lnTo>
                  <a:pt x="2741" y="2436"/>
                </a:lnTo>
                <a:lnTo>
                  <a:pt x="2747" y="2405"/>
                </a:lnTo>
                <a:lnTo>
                  <a:pt x="2753" y="2371"/>
                </a:lnTo>
                <a:lnTo>
                  <a:pt x="2761" y="2339"/>
                </a:lnTo>
                <a:lnTo>
                  <a:pt x="2771" y="2307"/>
                </a:lnTo>
                <a:lnTo>
                  <a:pt x="2781" y="2277"/>
                </a:lnTo>
                <a:lnTo>
                  <a:pt x="2793" y="2246"/>
                </a:lnTo>
                <a:lnTo>
                  <a:pt x="2807" y="2216"/>
                </a:lnTo>
                <a:lnTo>
                  <a:pt x="2820" y="2188"/>
                </a:lnTo>
                <a:lnTo>
                  <a:pt x="2836" y="2158"/>
                </a:lnTo>
                <a:lnTo>
                  <a:pt x="2852" y="2132"/>
                </a:lnTo>
                <a:lnTo>
                  <a:pt x="2870" y="2104"/>
                </a:lnTo>
                <a:lnTo>
                  <a:pt x="2890" y="2078"/>
                </a:lnTo>
                <a:lnTo>
                  <a:pt x="2910" y="2055"/>
                </a:lnTo>
                <a:lnTo>
                  <a:pt x="2932" y="2031"/>
                </a:lnTo>
                <a:lnTo>
                  <a:pt x="2954" y="2007"/>
                </a:lnTo>
                <a:lnTo>
                  <a:pt x="2978" y="1985"/>
                </a:lnTo>
                <a:lnTo>
                  <a:pt x="3001" y="1963"/>
                </a:lnTo>
                <a:lnTo>
                  <a:pt x="3025" y="1943"/>
                </a:lnTo>
                <a:lnTo>
                  <a:pt x="3051" y="1923"/>
                </a:lnTo>
                <a:lnTo>
                  <a:pt x="3079" y="1905"/>
                </a:lnTo>
                <a:lnTo>
                  <a:pt x="3107" y="1890"/>
                </a:lnTo>
                <a:lnTo>
                  <a:pt x="3135" y="1874"/>
                </a:lnTo>
                <a:lnTo>
                  <a:pt x="3165" y="1860"/>
                </a:lnTo>
                <a:lnTo>
                  <a:pt x="3194" y="1846"/>
                </a:lnTo>
                <a:lnTo>
                  <a:pt x="3224" y="1836"/>
                </a:lnTo>
                <a:lnTo>
                  <a:pt x="3256" y="1824"/>
                </a:lnTo>
                <a:lnTo>
                  <a:pt x="3286" y="1816"/>
                </a:lnTo>
                <a:lnTo>
                  <a:pt x="3320" y="1808"/>
                </a:lnTo>
                <a:lnTo>
                  <a:pt x="3352" y="1802"/>
                </a:lnTo>
                <a:lnTo>
                  <a:pt x="3385" y="1796"/>
                </a:lnTo>
                <a:lnTo>
                  <a:pt x="3385" y="1796"/>
                </a:lnTo>
                <a:close/>
                <a:moveTo>
                  <a:pt x="1693" y="428"/>
                </a:moveTo>
                <a:lnTo>
                  <a:pt x="1693" y="428"/>
                </a:lnTo>
                <a:lnTo>
                  <a:pt x="1754" y="477"/>
                </a:lnTo>
                <a:lnTo>
                  <a:pt x="1812" y="529"/>
                </a:lnTo>
                <a:lnTo>
                  <a:pt x="1868" y="583"/>
                </a:lnTo>
                <a:lnTo>
                  <a:pt x="1921" y="638"/>
                </a:lnTo>
                <a:lnTo>
                  <a:pt x="1973" y="696"/>
                </a:lnTo>
                <a:lnTo>
                  <a:pt x="2021" y="756"/>
                </a:lnTo>
                <a:lnTo>
                  <a:pt x="2065" y="819"/>
                </a:lnTo>
                <a:lnTo>
                  <a:pt x="2108" y="883"/>
                </a:lnTo>
                <a:lnTo>
                  <a:pt x="2148" y="949"/>
                </a:lnTo>
                <a:lnTo>
                  <a:pt x="2184" y="1016"/>
                </a:lnTo>
                <a:lnTo>
                  <a:pt x="2218" y="1086"/>
                </a:lnTo>
                <a:lnTo>
                  <a:pt x="2248" y="1156"/>
                </a:lnTo>
                <a:lnTo>
                  <a:pt x="2275" y="1229"/>
                </a:lnTo>
                <a:lnTo>
                  <a:pt x="2301" y="1303"/>
                </a:lnTo>
                <a:lnTo>
                  <a:pt x="2321" y="1378"/>
                </a:lnTo>
                <a:lnTo>
                  <a:pt x="2339" y="1454"/>
                </a:lnTo>
                <a:lnTo>
                  <a:pt x="2339" y="1454"/>
                </a:lnTo>
                <a:lnTo>
                  <a:pt x="2341" y="1462"/>
                </a:lnTo>
                <a:lnTo>
                  <a:pt x="2341" y="1462"/>
                </a:lnTo>
                <a:lnTo>
                  <a:pt x="2311" y="1530"/>
                </a:lnTo>
                <a:lnTo>
                  <a:pt x="2283" y="1599"/>
                </a:lnTo>
                <a:lnTo>
                  <a:pt x="2258" y="1667"/>
                </a:lnTo>
                <a:lnTo>
                  <a:pt x="2236" y="1736"/>
                </a:lnTo>
                <a:lnTo>
                  <a:pt x="2216" y="1806"/>
                </a:lnTo>
                <a:lnTo>
                  <a:pt x="2198" y="1878"/>
                </a:lnTo>
                <a:lnTo>
                  <a:pt x="2184" y="1949"/>
                </a:lnTo>
                <a:lnTo>
                  <a:pt x="2172" y="2021"/>
                </a:lnTo>
                <a:lnTo>
                  <a:pt x="2073" y="1533"/>
                </a:lnTo>
                <a:lnTo>
                  <a:pt x="2073" y="1533"/>
                </a:lnTo>
                <a:lnTo>
                  <a:pt x="2069" y="1522"/>
                </a:lnTo>
                <a:lnTo>
                  <a:pt x="2065" y="1510"/>
                </a:lnTo>
                <a:lnTo>
                  <a:pt x="2061" y="1500"/>
                </a:lnTo>
                <a:lnTo>
                  <a:pt x="2053" y="1488"/>
                </a:lnTo>
                <a:lnTo>
                  <a:pt x="2037" y="1470"/>
                </a:lnTo>
                <a:lnTo>
                  <a:pt x="2019" y="1454"/>
                </a:lnTo>
                <a:lnTo>
                  <a:pt x="1997" y="1442"/>
                </a:lnTo>
                <a:lnTo>
                  <a:pt x="1975" y="1436"/>
                </a:lnTo>
                <a:lnTo>
                  <a:pt x="1961" y="1434"/>
                </a:lnTo>
                <a:lnTo>
                  <a:pt x="1949" y="1434"/>
                </a:lnTo>
                <a:lnTo>
                  <a:pt x="1937" y="1434"/>
                </a:lnTo>
                <a:lnTo>
                  <a:pt x="1923" y="1436"/>
                </a:lnTo>
                <a:lnTo>
                  <a:pt x="1923" y="1436"/>
                </a:lnTo>
                <a:lnTo>
                  <a:pt x="1911" y="1440"/>
                </a:lnTo>
                <a:lnTo>
                  <a:pt x="1900" y="1444"/>
                </a:lnTo>
                <a:lnTo>
                  <a:pt x="1888" y="1448"/>
                </a:lnTo>
                <a:lnTo>
                  <a:pt x="1878" y="1456"/>
                </a:lnTo>
                <a:lnTo>
                  <a:pt x="1860" y="1472"/>
                </a:lnTo>
                <a:lnTo>
                  <a:pt x="1844" y="1490"/>
                </a:lnTo>
                <a:lnTo>
                  <a:pt x="1832" y="1512"/>
                </a:lnTo>
                <a:lnTo>
                  <a:pt x="1826" y="1533"/>
                </a:lnTo>
                <a:lnTo>
                  <a:pt x="1824" y="1547"/>
                </a:lnTo>
                <a:lnTo>
                  <a:pt x="1824" y="1559"/>
                </a:lnTo>
                <a:lnTo>
                  <a:pt x="1824" y="1571"/>
                </a:lnTo>
                <a:lnTo>
                  <a:pt x="1826" y="1585"/>
                </a:lnTo>
                <a:lnTo>
                  <a:pt x="2013" y="2506"/>
                </a:lnTo>
                <a:lnTo>
                  <a:pt x="2001" y="2506"/>
                </a:lnTo>
                <a:lnTo>
                  <a:pt x="2001" y="2506"/>
                </a:lnTo>
                <a:lnTo>
                  <a:pt x="1957" y="2460"/>
                </a:lnTo>
                <a:lnTo>
                  <a:pt x="1915" y="2413"/>
                </a:lnTo>
                <a:lnTo>
                  <a:pt x="1876" y="2365"/>
                </a:lnTo>
                <a:lnTo>
                  <a:pt x="1836" y="2315"/>
                </a:lnTo>
                <a:lnTo>
                  <a:pt x="1800" y="2263"/>
                </a:lnTo>
                <a:lnTo>
                  <a:pt x="1764" y="2212"/>
                </a:lnTo>
                <a:lnTo>
                  <a:pt x="1730" y="2158"/>
                </a:lnTo>
                <a:lnTo>
                  <a:pt x="1701" y="2104"/>
                </a:lnTo>
                <a:lnTo>
                  <a:pt x="1671" y="2049"/>
                </a:lnTo>
                <a:lnTo>
                  <a:pt x="1643" y="1991"/>
                </a:lnTo>
                <a:lnTo>
                  <a:pt x="1619" y="1933"/>
                </a:lnTo>
                <a:lnTo>
                  <a:pt x="1595" y="1874"/>
                </a:lnTo>
                <a:lnTo>
                  <a:pt x="1573" y="1814"/>
                </a:lnTo>
                <a:lnTo>
                  <a:pt x="1555" y="1754"/>
                </a:lnTo>
                <a:lnTo>
                  <a:pt x="1538" y="1693"/>
                </a:lnTo>
                <a:lnTo>
                  <a:pt x="1524" y="1629"/>
                </a:lnTo>
                <a:lnTo>
                  <a:pt x="1524" y="1629"/>
                </a:lnTo>
                <a:lnTo>
                  <a:pt x="1510" y="1551"/>
                </a:lnTo>
                <a:lnTo>
                  <a:pt x="1498" y="1474"/>
                </a:lnTo>
                <a:lnTo>
                  <a:pt x="1490" y="1396"/>
                </a:lnTo>
                <a:lnTo>
                  <a:pt x="1486" y="1321"/>
                </a:lnTo>
                <a:lnTo>
                  <a:pt x="1484" y="1243"/>
                </a:lnTo>
                <a:lnTo>
                  <a:pt x="1486" y="1166"/>
                </a:lnTo>
                <a:lnTo>
                  <a:pt x="1492" y="1088"/>
                </a:lnTo>
                <a:lnTo>
                  <a:pt x="1502" y="1012"/>
                </a:lnTo>
                <a:lnTo>
                  <a:pt x="1514" y="937"/>
                </a:lnTo>
                <a:lnTo>
                  <a:pt x="1530" y="861"/>
                </a:lnTo>
                <a:lnTo>
                  <a:pt x="1549" y="788"/>
                </a:lnTo>
                <a:lnTo>
                  <a:pt x="1571" y="714"/>
                </a:lnTo>
                <a:lnTo>
                  <a:pt x="1597" y="640"/>
                </a:lnTo>
                <a:lnTo>
                  <a:pt x="1625" y="569"/>
                </a:lnTo>
                <a:lnTo>
                  <a:pt x="1659" y="497"/>
                </a:lnTo>
                <a:lnTo>
                  <a:pt x="1693" y="428"/>
                </a:lnTo>
                <a:lnTo>
                  <a:pt x="1693" y="428"/>
                </a:lnTo>
                <a:close/>
                <a:moveTo>
                  <a:pt x="786" y="2261"/>
                </a:moveTo>
                <a:lnTo>
                  <a:pt x="786" y="2261"/>
                </a:lnTo>
                <a:lnTo>
                  <a:pt x="730" y="2204"/>
                </a:lnTo>
                <a:lnTo>
                  <a:pt x="678" y="2146"/>
                </a:lnTo>
                <a:lnTo>
                  <a:pt x="629" y="2086"/>
                </a:lnTo>
                <a:lnTo>
                  <a:pt x="583" y="2025"/>
                </a:lnTo>
                <a:lnTo>
                  <a:pt x="539" y="1961"/>
                </a:lnTo>
                <a:lnTo>
                  <a:pt x="497" y="1895"/>
                </a:lnTo>
                <a:lnTo>
                  <a:pt x="459" y="1828"/>
                </a:lnTo>
                <a:lnTo>
                  <a:pt x="426" y="1758"/>
                </a:lnTo>
                <a:lnTo>
                  <a:pt x="394" y="1689"/>
                </a:lnTo>
                <a:lnTo>
                  <a:pt x="366" y="1617"/>
                </a:lnTo>
                <a:lnTo>
                  <a:pt x="340" y="1545"/>
                </a:lnTo>
                <a:lnTo>
                  <a:pt x="318" y="1472"/>
                </a:lnTo>
                <a:lnTo>
                  <a:pt x="298" y="1396"/>
                </a:lnTo>
                <a:lnTo>
                  <a:pt x="282" y="1321"/>
                </a:lnTo>
                <a:lnTo>
                  <a:pt x="271" y="1243"/>
                </a:lnTo>
                <a:lnTo>
                  <a:pt x="263" y="1166"/>
                </a:lnTo>
                <a:lnTo>
                  <a:pt x="263" y="1166"/>
                </a:lnTo>
                <a:lnTo>
                  <a:pt x="330" y="1171"/>
                </a:lnTo>
                <a:lnTo>
                  <a:pt x="398" y="1181"/>
                </a:lnTo>
                <a:lnTo>
                  <a:pt x="465" y="1193"/>
                </a:lnTo>
                <a:lnTo>
                  <a:pt x="533" y="1207"/>
                </a:lnTo>
                <a:lnTo>
                  <a:pt x="599" y="1223"/>
                </a:lnTo>
                <a:lnTo>
                  <a:pt x="664" y="1241"/>
                </a:lnTo>
                <a:lnTo>
                  <a:pt x="728" y="1263"/>
                </a:lnTo>
                <a:lnTo>
                  <a:pt x="792" y="1287"/>
                </a:lnTo>
                <a:lnTo>
                  <a:pt x="853" y="1313"/>
                </a:lnTo>
                <a:lnTo>
                  <a:pt x="915" y="1343"/>
                </a:lnTo>
                <a:lnTo>
                  <a:pt x="977" y="1374"/>
                </a:lnTo>
                <a:lnTo>
                  <a:pt x="1034" y="1406"/>
                </a:lnTo>
                <a:lnTo>
                  <a:pt x="1092" y="1442"/>
                </a:lnTo>
                <a:lnTo>
                  <a:pt x="1150" y="1482"/>
                </a:lnTo>
                <a:lnTo>
                  <a:pt x="1203" y="1522"/>
                </a:lnTo>
                <a:lnTo>
                  <a:pt x="1257" y="1563"/>
                </a:lnTo>
                <a:lnTo>
                  <a:pt x="1257" y="1563"/>
                </a:lnTo>
                <a:lnTo>
                  <a:pt x="1267" y="1623"/>
                </a:lnTo>
                <a:lnTo>
                  <a:pt x="1277" y="1683"/>
                </a:lnTo>
                <a:lnTo>
                  <a:pt x="1277" y="1683"/>
                </a:lnTo>
                <a:lnTo>
                  <a:pt x="1291" y="1738"/>
                </a:lnTo>
                <a:lnTo>
                  <a:pt x="1305" y="1792"/>
                </a:lnTo>
                <a:lnTo>
                  <a:pt x="1321" y="1846"/>
                </a:lnTo>
                <a:lnTo>
                  <a:pt x="1337" y="1899"/>
                </a:lnTo>
                <a:lnTo>
                  <a:pt x="1357" y="1953"/>
                </a:lnTo>
                <a:lnTo>
                  <a:pt x="1376" y="2005"/>
                </a:lnTo>
                <a:lnTo>
                  <a:pt x="1398" y="2057"/>
                </a:lnTo>
                <a:lnTo>
                  <a:pt x="1420" y="2108"/>
                </a:lnTo>
                <a:lnTo>
                  <a:pt x="1189" y="1878"/>
                </a:lnTo>
                <a:lnTo>
                  <a:pt x="1189" y="1878"/>
                </a:lnTo>
                <a:lnTo>
                  <a:pt x="1179" y="1870"/>
                </a:lnTo>
                <a:lnTo>
                  <a:pt x="1170" y="1862"/>
                </a:lnTo>
                <a:lnTo>
                  <a:pt x="1160" y="1856"/>
                </a:lnTo>
                <a:lnTo>
                  <a:pt x="1148" y="1850"/>
                </a:lnTo>
                <a:lnTo>
                  <a:pt x="1126" y="1844"/>
                </a:lnTo>
                <a:lnTo>
                  <a:pt x="1100" y="1842"/>
                </a:lnTo>
                <a:lnTo>
                  <a:pt x="1076" y="1844"/>
                </a:lnTo>
                <a:lnTo>
                  <a:pt x="1054" y="1850"/>
                </a:lnTo>
                <a:lnTo>
                  <a:pt x="1042" y="1856"/>
                </a:lnTo>
                <a:lnTo>
                  <a:pt x="1032" y="1862"/>
                </a:lnTo>
                <a:lnTo>
                  <a:pt x="1020" y="1870"/>
                </a:lnTo>
                <a:lnTo>
                  <a:pt x="1012" y="1878"/>
                </a:lnTo>
                <a:lnTo>
                  <a:pt x="1012" y="1878"/>
                </a:lnTo>
                <a:lnTo>
                  <a:pt x="1002" y="1888"/>
                </a:lnTo>
                <a:lnTo>
                  <a:pt x="997" y="1897"/>
                </a:lnTo>
                <a:lnTo>
                  <a:pt x="989" y="1909"/>
                </a:lnTo>
                <a:lnTo>
                  <a:pt x="985" y="1919"/>
                </a:lnTo>
                <a:lnTo>
                  <a:pt x="977" y="1943"/>
                </a:lnTo>
                <a:lnTo>
                  <a:pt x="975" y="1967"/>
                </a:lnTo>
                <a:lnTo>
                  <a:pt x="977" y="1991"/>
                </a:lnTo>
                <a:lnTo>
                  <a:pt x="985" y="2015"/>
                </a:lnTo>
                <a:lnTo>
                  <a:pt x="989" y="2027"/>
                </a:lnTo>
                <a:lnTo>
                  <a:pt x="997" y="2037"/>
                </a:lnTo>
                <a:lnTo>
                  <a:pt x="1002" y="2047"/>
                </a:lnTo>
                <a:lnTo>
                  <a:pt x="1012" y="2057"/>
                </a:lnTo>
                <a:lnTo>
                  <a:pt x="1462" y="2506"/>
                </a:lnTo>
                <a:lnTo>
                  <a:pt x="1104" y="2506"/>
                </a:lnTo>
                <a:lnTo>
                  <a:pt x="1104" y="2506"/>
                </a:lnTo>
                <a:lnTo>
                  <a:pt x="1060" y="2478"/>
                </a:lnTo>
                <a:lnTo>
                  <a:pt x="1018" y="2450"/>
                </a:lnTo>
                <a:lnTo>
                  <a:pt x="979" y="2423"/>
                </a:lnTo>
                <a:lnTo>
                  <a:pt x="939" y="2393"/>
                </a:lnTo>
                <a:lnTo>
                  <a:pt x="899" y="2361"/>
                </a:lnTo>
                <a:lnTo>
                  <a:pt x="859" y="2329"/>
                </a:lnTo>
                <a:lnTo>
                  <a:pt x="821" y="2295"/>
                </a:lnTo>
                <a:lnTo>
                  <a:pt x="786" y="2261"/>
                </a:lnTo>
                <a:lnTo>
                  <a:pt x="786" y="2261"/>
                </a:lnTo>
                <a:close/>
                <a:moveTo>
                  <a:pt x="3383" y="4067"/>
                </a:moveTo>
                <a:lnTo>
                  <a:pt x="1233" y="4067"/>
                </a:lnTo>
                <a:lnTo>
                  <a:pt x="1233" y="3910"/>
                </a:lnTo>
                <a:lnTo>
                  <a:pt x="3383" y="3910"/>
                </a:lnTo>
                <a:lnTo>
                  <a:pt x="3383" y="4067"/>
                </a:lnTo>
                <a:close/>
                <a:moveTo>
                  <a:pt x="3336" y="3660"/>
                </a:moveTo>
                <a:lnTo>
                  <a:pt x="1390" y="3660"/>
                </a:lnTo>
                <a:lnTo>
                  <a:pt x="1390" y="3660"/>
                </a:lnTo>
                <a:lnTo>
                  <a:pt x="1321" y="3622"/>
                </a:lnTo>
                <a:lnTo>
                  <a:pt x="1251" y="3580"/>
                </a:lnTo>
                <a:lnTo>
                  <a:pt x="1183" y="3538"/>
                </a:lnTo>
                <a:lnTo>
                  <a:pt x="1116" y="3493"/>
                </a:lnTo>
                <a:lnTo>
                  <a:pt x="1050" y="3445"/>
                </a:lnTo>
                <a:lnTo>
                  <a:pt x="987" y="3393"/>
                </a:lnTo>
                <a:lnTo>
                  <a:pt x="923" y="3339"/>
                </a:lnTo>
                <a:lnTo>
                  <a:pt x="861" y="3286"/>
                </a:lnTo>
                <a:lnTo>
                  <a:pt x="802" y="3228"/>
                </a:lnTo>
                <a:lnTo>
                  <a:pt x="744" y="3166"/>
                </a:lnTo>
                <a:lnTo>
                  <a:pt x="686" y="3105"/>
                </a:lnTo>
                <a:lnTo>
                  <a:pt x="631" y="3039"/>
                </a:lnTo>
                <a:lnTo>
                  <a:pt x="577" y="2971"/>
                </a:lnTo>
                <a:lnTo>
                  <a:pt x="523" y="2902"/>
                </a:lnTo>
                <a:lnTo>
                  <a:pt x="473" y="2830"/>
                </a:lnTo>
                <a:lnTo>
                  <a:pt x="424" y="2757"/>
                </a:lnTo>
                <a:lnTo>
                  <a:pt x="4302" y="2757"/>
                </a:lnTo>
                <a:lnTo>
                  <a:pt x="4302" y="2757"/>
                </a:lnTo>
                <a:lnTo>
                  <a:pt x="4255" y="2830"/>
                </a:lnTo>
                <a:lnTo>
                  <a:pt x="4203" y="2902"/>
                </a:lnTo>
                <a:lnTo>
                  <a:pt x="4151" y="2971"/>
                </a:lnTo>
                <a:lnTo>
                  <a:pt x="4097" y="3039"/>
                </a:lnTo>
                <a:lnTo>
                  <a:pt x="4042" y="3105"/>
                </a:lnTo>
                <a:lnTo>
                  <a:pt x="3984" y="3166"/>
                </a:lnTo>
                <a:lnTo>
                  <a:pt x="3924" y="3228"/>
                </a:lnTo>
                <a:lnTo>
                  <a:pt x="3865" y="3286"/>
                </a:lnTo>
                <a:lnTo>
                  <a:pt x="3803" y="3339"/>
                </a:lnTo>
                <a:lnTo>
                  <a:pt x="3739" y="3393"/>
                </a:lnTo>
                <a:lnTo>
                  <a:pt x="3676" y="3445"/>
                </a:lnTo>
                <a:lnTo>
                  <a:pt x="3610" y="3493"/>
                </a:lnTo>
                <a:lnTo>
                  <a:pt x="3542" y="3538"/>
                </a:lnTo>
                <a:lnTo>
                  <a:pt x="3475" y="3580"/>
                </a:lnTo>
                <a:lnTo>
                  <a:pt x="3405" y="3622"/>
                </a:lnTo>
                <a:lnTo>
                  <a:pt x="3336" y="3660"/>
                </a:lnTo>
                <a:lnTo>
                  <a:pt x="3336" y="3660"/>
                </a:lnTo>
                <a:close/>
                <a:moveTo>
                  <a:pt x="4211" y="2506"/>
                </a:moveTo>
                <a:lnTo>
                  <a:pt x="3178" y="2506"/>
                </a:lnTo>
                <a:lnTo>
                  <a:pt x="3178" y="2506"/>
                </a:lnTo>
                <a:lnTo>
                  <a:pt x="3234" y="2450"/>
                </a:lnTo>
                <a:lnTo>
                  <a:pt x="3290" y="2393"/>
                </a:lnTo>
                <a:lnTo>
                  <a:pt x="3342" y="2333"/>
                </a:lnTo>
                <a:lnTo>
                  <a:pt x="3391" y="2271"/>
                </a:lnTo>
                <a:lnTo>
                  <a:pt x="3439" y="2206"/>
                </a:lnTo>
                <a:lnTo>
                  <a:pt x="3485" y="2140"/>
                </a:lnTo>
                <a:lnTo>
                  <a:pt x="3527" y="2072"/>
                </a:lnTo>
                <a:lnTo>
                  <a:pt x="3566" y="2001"/>
                </a:lnTo>
                <a:lnTo>
                  <a:pt x="3566" y="2001"/>
                </a:lnTo>
                <a:lnTo>
                  <a:pt x="3590" y="1955"/>
                </a:lnTo>
                <a:lnTo>
                  <a:pt x="3612" y="1909"/>
                </a:lnTo>
                <a:lnTo>
                  <a:pt x="3634" y="1862"/>
                </a:lnTo>
                <a:lnTo>
                  <a:pt x="3654" y="1814"/>
                </a:lnTo>
                <a:lnTo>
                  <a:pt x="3654" y="1814"/>
                </a:lnTo>
                <a:lnTo>
                  <a:pt x="3684" y="1822"/>
                </a:lnTo>
                <a:lnTo>
                  <a:pt x="3712" y="1832"/>
                </a:lnTo>
                <a:lnTo>
                  <a:pt x="3739" y="1842"/>
                </a:lnTo>
                <a:lnTo>
                  <a:pt x="3767" y="1852"/>
                </a:lnTo>
                <a:lnTo>
                  <a:pt x="3795" y="1866"/>
                </a:lnTo>
                <a:lnTo>
                  <a:pt x="3821" y="1878"/>
                </a:lnTo>
                <a:lnTo>
                  <a:pt x="3871" y="1907"/>
                </a:lnTo>
                <a:lnTo>
                  <a:pt x="3920" y="1941"/>
                </a:lnTo>
                <a:lnTo>
                  <a:pt x="3964" y="1979"/>
                </a:lnTo>
                <a:lnTo>
                  <a:pt x="4006" y="2021"/>
                </a:lnTo>
                <a:lnTo>
                  <a:pt x="4046" y="2065"/>
                </a:lnTo>
                <a:lnTo>
                  <a:pt x="4081" y="2110"/>
                </a:lnTo>
                <a:lnTo>
                  <a:pt x="4113" y="2160"/>
                </a:lnTo>
                <a:lnTo>
                  <a:pt x="4139" y="2212"/>
                </a:lnTo>
                <a:lnTo>
                  <a:pt x="4153" y="2240"/>
                </a:lnTo>
                <a:lnTo>
                  <a:pt x="4163" y="2267"/>
                </a:lnTo>
                <a:lnTo>
                  <a:pt x="4173" y="2295"/>
                </a:lnTo>
                <a:lnTo>
                  <a:pt x="4183" y="2323"/>
                </a:lnTo>
                <a:lnTo>
                  <a:pt x="4191" y="2353"/>
                </a:lnTo>
                <a:lnTo>
                  <a:pt x="4197" y="2383"/>
                </a:lnTo>
                <a:lnTo>
                  <a:pt x="4203" y="2413"/>
                </a:lnTo>
                <a:lnTo>
                  <a:pt x="4207" y="2442"/>
                </a:lnTo>
                <a:lnTo>
                  <a:pt x="4209" y="2474"/>
                </a:lnTo>
                <a:lnTo>
                  <a:pt x="4211" y="2506"/>
                </a:lnTo>
                <a:lnTo>
                  <a:pt x="4211" y="25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TextBox 192"/>
          <p:cNvSpPr txBox="1"/>
          <p:nvPr/>
        </p:nvSpPr>
        <p:spPr>
          <a:xfrm>
            <a:off x="3185860" y="1532307"/>
            <a:ext cx="2826704" cy="1985159"/>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Revenue growth in counties where population is shrinking</a:t>
            </a:r>
          </a:p>
          <a:p>
            <a:pPr marL="852488">
              <a:spcAft>
                <a:spcPts val="1200"/>
              </a:spcAft>
            </a:pPr>
            <a:r>
              <a:rPr lang="en-US" sz="1100" dirty="0"/>
              <a:t>Big retailers are facing volume declines in some locations simply because the non-urban landscape has grown older and populations are shrinking – how do you grow revenues in this environment?</a:t>
            </a:r>
          </a:p>
        </p:txBody>
      </p:sp>
      <p:sp>
        <p:nvSpPr>
          <p:cNvPr id="194" name="Rectangle 193"/>
          <p:cNvSpPr/>
          <p:nvPr/>
        </p:nvSpPr>
        <p:spPr>
          <a:xfrm>
            <a:off x="6168794" y="3882300"/>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7</a:t>
            </a:r>
          </a:p>
        </p:txBody>
      </p:sp>
      <p:cxnSp>
        <p:nvCxnSpPr>
          <p:cNvPr id="195" name="Straight Connector 194"/>
          <p:cNvCxnSpPr/>
          <p:nvPr/>
        </p:nvCxnSpPr>
        <p:spPr>
          <a:xfrm>
            <a:off x="6171969" y="4448530"/>
            <a:ext cx="2833257"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9265860" y="3723911"/>
            <a:ext cx="2550945" cy="2154436"/>
          </a:xfrm>
          <a:prstGeom prst="rect">
            <a:avLst/>
          </a:prstGeom>
          <a:noFill/>
        </p:spPr>
        <p:txBody>
          <a:bodyPr wrap="square" lIns="0" tIns="0" rIns="0" bIns="0" rtlCol="0">
            <a:spAutoFit/>
          </a:bodyPr>
          <a:lstStyle/>
          <a:p>
            <a:pPr marL="400050">
              <a:spcAft>
                <a:spcPts val="1200"/>
              </a:spcAft>
            </a:pPr>
            <a:r>
              <a:rPr lang="en-US" sz="1400" b="1" dirty="0">
                <a:solidFill>
                  <a:schemeClr val="accent1"/>
                </a:solidFill>
              </a:rPr>
              <a:t>Balancing Staff Needs with Government Policies &amp; Robots</a:t>
            </a:r>
          </a:p>
          <a:p>
            <a:pPr marL="852488">
              <a:spcAft>
                <a:spcPts val="1200"/>
              </a:spcAft>
            </a:pPr>
            <a:r>
              <a:rPr lang="en-US" sz="1100" dirty="0"/>
              <a:t>Staff at retail used to do two things: stock shelves and collect cash from shoppers.  What do these staff do when robots and cashless stores take over?  The government will intervene more often.</a:t>
            </a:r>
          </a:p>
        </p:txBody>
      </p:sp>
      <p:sp>
        <p:nvSpPr>
          <p:cNvPr id="201" name="Rectangle 200"/>
          <p:cNvSpPr/>
          <p:nvPr/>
        </p:nvSpPr>
        <p:spPr>
          <a:xfrm>
            <a:off x="9256132" y="3882300"/>
            <a:ext cx="313443" cy="3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accent1"/>
                </a:solidFill>
              </a:rPr>
              <a:t>8</a:t>
            </a:r>
          </a:p>
        </p:txBody>
      </p:sp>
      <p:cxnSp>
        <p:nvCxnSpPr>
          <p:cNvPr id="202" name="Straight Connector 201"/>
          <p:cNvCxnSpPr/>
          <p:nvPr/>
        </p:nvCxnSpPr>
        <p:spPr>
          <a:xfrm>
            <a:off x="9259307" y="4448530"/>
            <a:ext cx="255749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04" name="Freeform 144"/>
          <p:cNvSpPr>
            <a:spLocks noEditPoints="1"/>
          </p:cNvSpPr>
          <p:nvPr/>
        </p:nvSpPr>
        <p:spPr bwMode="auto">
          <a:xfrm>
            <a:off x="3273343" y="4660924"/>
            <a:ext cx="673503" cy="486433"/>
          </a:xfrm>
          <a:custGeom>
            <a:avLst/>
            <a:gdLst>
              <a:gd name="T0" fmla="*/ 4938 w 5386"/>
              <a:gd name="T1" fmla="*/ 564 h 3890"/>
              <a:gd name="T2" fmla="*/ 4810 w 5386"/>
              <a:gd name="T3" fmla="*/ 486 h 3890"/>
              <a:gd name="T4" fmla="*/ 3208 w 5386"/>
              <a:gd name="T5" fmla="*/ 90 h 3890"/>
              <a:gd name="T6" fmla="*/ 3144 w 5386"/>
              <a:gd name="T7" fmla="*/ 18 h 3890"/>
              <a:gd name="T8" fmla="*/ 146 w 5386"/>
              <a:gd name="T9" fmla="*/ 0 h 3890"/>
              <a:gd name="T10" fmla="*/ 52 w 5386"/>
              <a:gd name="T11" fmla="*/ 34 h 3890"/>
              <a:gd name="T12" fmla="*/ 2 w 5386"/>
              <a:gd name="T13" fmla="*/ 116 h 3890"/>
              <a:gd name="T14" fmla="*/ 6 w 5386"/>
              <a:gd name="T15" fmla="*/ 2508 h 3890"/>
              <a:gd name="T16" fmla="*/ 64 w 5386"/>
              <a:gd name="T17" fmla="*/ 2584 h 3890"/>
              <a:gd name="T18" fmla="*/ 326 w 5386"/>
              <a:gd name="T19" fmla="*/ 2610 h 3890"/>
              <a:gd name="T20" fmla="*/ 1038 w 5386"/>
              <a:gd name="T21" fmla="*/ 3634 h 3890"/>
              <a:gd name="T22" fmla="*/ 1280 w 5386"/>
              <a:gd name="T23" fmla="*/ 3840 h 3890"/>
              <a:gd name="T24" fmla="*/ 1562 w 5386"/>
              <a:gd name="T25" fmla="*/ 3888 h 3890"/>
              <a:gd name="T26" fmla="*/ 1864 w 5386"/>
              <a:gd name="T27" fmla="*/ 3768 h 3890"/>
              <a:gd name="T28" fmla="*/ 2050 w 5386"/>
              <a:gd name="T29" fmla="*/ 3508 h 3890"/>
              <a:gd name="T30" fmla="*/ 3524 w 5386"/>
              <a:gd name="T31" fmla="*/ 3552 h 3890"/>
              <a:gd name="T32" fmla="*/ 3730 w 5386"/>
              <a:gd name="T33" fmla="*/ 3796 h 3890"/>
              <a:gd name="T34" fmla="*/ 4044 w 5386"/>
              <a:gd name="T35" fmla="*/ 3890 h 3890"/>
              <a:gd name="T36" fmla="*/ 4318 w 5386"/>
              <a:gd name="T37" fmla="*/ 3820 h 3890"/>
              <a:gd name="T38" fmla="*/ 4544 w 5386"/>
              <a:gd name="T39" fmla="*/ 3594 h 3890"/>
              <a:gd name="T40" fmla="*/ 5270 w 5386"/>
              <a:gd name="T41" fmla="*/ 3460 h 3890"/>
              <a:gd name="T42" fmla="*/ 5354 w 5386"/>
              <a:gd name="T43" fmla="*/ 3410 h 3890"/>
              <a:gd name="T44" fmla="*/ 5386 w 5386"/>
              <a:gd name="T45" fmla="*/ 3318 h 3890"/>
              <a:gd name="T46" fmla="*/ 3220 w 5386"/>
              <a:gd name="T47" fmla="*/ 1790 h 3890"/>
              <a:gd name="T48" fmla="*/ 2928 w 5386"/>
              <a:gd name="T49" fmla="*/ 1936 h 3890"/>
              <a:gd name="T50" fmla="*/ 1456 w 5386"/>
              <a:gd name="T51" fmla="*/ 3594 h 3890"/>
              <a:gd name="T52" fmla="*/ 1296 w 5386"/>
              <a:gd name="T53" fmla="*/ 3496 h 3890"/>
              <a:gd name="T54" fmla="*/ 1232 w 5386"/>
              <a:gd name="T55" fmla="*/ 3318 h 3890"/>
              <a:gd name="T56" fmla="*/ 1280 w 5386"/>
              <a:gd name="T57" fmla="*/ 3160 h 3890"/>
              <a:gd name="T58" fmla="*/ 1430 w 5386"/>
              <a:gd name="T59" fmla="*/ 3050 h 3890"/>
              <a:gd name="T60" fmla="*/ 1596 w 5386"/>
              <a:gd name="T61" fmla="*/ 3050 h 3890"/>
              <a:gd name="T62" fmla="*/ 1746 w 5386"/>
              <a:gd name="T63" fmla="*/ 3160 h 3890"/>
              <a:gd name="T64" fmla="*/ 1794 w 5386"/>
              <a:gd name="T65" fmla="*/ 3318 h 3890"/>
              <a:gd name="T66" fmla="*/ 1730 w 5386"/>
              <a:gd name="T67" fmla="*/ 3496 h 3890"/>
              <a:gd name="T68" fmla="*/ 1570 w 5386"/>
              <a:gd name="T69" fmla="*/ 3594 h 3890"/>
              <a:gd name="T70" fmla="*/ 1416 w 5386"/>
              <a:gd name="T71" fmla="*/ 2754 h 3890"/>
              <a:gd name="T72" fmla="*/ 1128 w 5386"/>
              <a:gd name="T73" fmla="*/ 2896 h 3890"/>
              <a:gd name="T74" fmla="*/ 962 w 5386"/>
              <a:gd name="T75" fmla="*/ 3172 h 3890"/>
              <a:gd name="T76" fmla="*/ 2050 w 5386"/>
              <a:gd name="T77" fmla="*/ 3126 h 3890"/>
              <a:gd name="T78" fmla="*/ 1864 w 5386"/>
              <a:gd name="T79" fmla="*/ 2866 h 3890"/>
              <a:gd name="T80" fmla="*/ 1562 w 5386"/>
              <a:gd name="T81" fmla="*/ 2748 h 3890"/>
              <a:gd name="T82" fmla="*/ 3960 w 5386"/>
              <a:gd name="T83" fmla="*/ 3586 h 3890"/>
              <a:gd name="T84" fmla="*/ 3810 w 5386"/>
              <a:gd name="T85" fmla="*/ 3474 h 3890"/>
              <a:gd name="T86" fmla="*/ 3762 w 5386"/>
              <a:gd name="T87" fmla="*/ 3318 h 3890"/>
              <a:gd name="T88" fmla="*/ 3826 w 5386"/>
              <a:gd name="T89" fmla="*/ 3140 h 3890"/>
              <a:gd name="T90" fmla="*/ 3988 w 5386"/>
              <a:gd name="T91" fmla="*/ 3042 h 3890"/>
              <a:gd name="T92" fmla="*/ 4154 w 5386"/>
              <a:gd name="T93" fmla="*/ 3058 h 3890"/>
              <a:gd name="T94" fmla="*/ 4292 w 5386"/>
              <a:gd name="T95" fmla="*/ 3184 h 3890"/>
              <a:gd name="T96" fmla="*/ 4324 w 5386"/>
              <a:gd name="T97" fmla="*/ 3346 h 3890"/>
              <a:gd name="T98" fmla="*/ 4242 w 5386"/>
              <a:gd name="T99" fmla="*/ 3516 h 3890"/>
              <a:gd name="T100" fmla="*/ 4072 w 5386"/>
              <a:gd name="T101" fmla="*/ 3598 h 3890"/>
              <a:gd name="T102" fmla="*/ 4564 w 5386"/>
              <a:gd name="T103" fmla="*/ 3084 h 3890"/>
              <a:gd name="T104" fmla="*/ 4358 w 5386"/>
              <a:gd name="T105" fmla="*/ 2840 h 3890"/>
              <a:gd name="T106" fmla="*/ 4044 w 5386"/>
              <a:gd name="T107" fmla="*/ 2746 h 3890"/>
              <a:gd name="T108" fmla="*/ 3770 w 5386"/>
              <a:gd name="T109" fmla="*/ 2816 h 3890"/>
              <a:gd name="T110" fmla="*/ 3544 w 5386"/>
              <a:gd name="T111" fmla="*/ 3042 h 3890"/>
              <a:gd name="T112" fmla="*/ 3220 w 5386"/>
              <a:gd name="T113" fmla="*/ 2080 h 3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6" h="3890">
                <a:moveTo>
                  <a:pt x="5386" y="1932"/>
                </a:moveTo>
                <a:lnTo>
                  <a:pt x="5386" y="1932"/>
                </a:lnTo>
                <a:lnTo>
                  <a:pt x="5384" y="1910"/>
                </a:lnTo>
                <a:lnTo>
                  <a:pt x="5380" y="1890"/>
                </a:lnTo>
                <a:lnTo>
                  <a:pt x="4948" y="586"/>
                </a:lnTo>
                <a:lnTo>
                  <a:pt x="4948" y="586"/>
                </a:lnTo>
                <a:lnTo>
                  <a:pt x="4938" y="564"/>
                </a:lnTo>
                <a:lnTo>
                  <a:pt x="4926" y="546"/>
                </a:lnTo>
                <a:lnTo>
                  <a:pt x="4912" y="528"/>
                </a:lnTo>
                <a:lnTo>
                  <a:pt x="4894" y="514"/>
                </a:lnTo>
                <a:lnTo>
                  <a:pt x="4876" y="502"/>
                </a:lnTo>
                <a:lnTo>
                  <a:pt x="4854" y="494"/>
                </a:lnTo>
                <a:lnTo>
                  <a:pt x="4832" y="488"/>
                </a:lnTo>
                <a:lnTo>
                  <a:pt x="4810" y="486"/>
                </a:lnTo>
                <a:lnTo>
                  <a:pt x="3220" y="486"/>
                </a:lnTo>
                <a:lnTo>
                  <a:pt x="3220" y="146"/>
                </a:lnTo>
                <a:lnTo>
                  <a:pt x="3220" y="146"/>
                </a:lnTo>
                <a:lnTo>
                  <a:pt x="3218" y="132"/>
                </a:lnTo>
                <a:lnTo>
                  <a:pt x="3216" y="116"/>
                </a:lnTo>
                <a:lnTo>
                  <a:pt x="3214" y="102"/>
                </a:lnTo>
                <a:lnTo>
                  <a:pt x="3208" y="90"/>
                </a:lnTo>
                <a:lnTo>
                  <a:pt x="3202" y="76"/>
                </a:lnTo>
                <a:lnTo>
                  <a:pt x="3194" y="64"/>
                </a:lnTo>
                <a:lnTo>
                  <a:pt x="3186" y="54"/>
                </a:lnTo>
                <a:lnTo>
                  <a:pt x="3176" y="42"/>
                </a:lnTo>
                <a:lnTo>
                  <a:pt x="3166" y="34"/>
                </a:lnTo>
                <a:lnTo>
                  <a:pt x="3156" y="26"/>
                </a:lnTo>
                <a:lnTo>
                  <a:pt x="3144" y="18"/>
                </a:lnTo>
                <a:lnTo>
                  <a:pt x="3130" y="12"/>
                </a:lnTo>
                <a:lnTo>
                  <a:pt x="3118" y="6"/>
                </a:lnTo>
                <a:lnTo>
                  <a:pt x="3104" y="4"/>
                </a:lnTo>
                <a:lnTo>
                  <a:pt x="3088" y="0"/>
                </a:lnTo>
                <a:lnTo>
                  <a:pt x="3074" y="0"/>
                </a:lnTo>
                <a:lnTo>
                  <a:pt x="146" y="0"/>
                </a:lnTo>
                <a:lnTo>
                  <a:pt x="146" y="0"/>
                </a:lnTo>
                <a:lnTo>
                  <a:pt x="130" y="0"/>
                </a:lnTo>
                <a:lnTo>
                  <a:pt x="116" y="4"/>
                </a:lnTo>
                <a:lnTo>
                  <a:pt x="102" y="6"/>
                </a:lnTo>
                <a:lnTo>
                  <a:pt x="88" y="12"/>
                </a:lnTo>
                <a:lnTo>
                  <a:pt x="76" y="18"/>
                </a:lnTo>
                <a:lnTo>
                  <a:pt x="64" y="26"/>
                </a:lnTo>
                <a:lnTo>
                  <a:pt x="52" y="34"/>
                </a:lnTo>
                <a:lnTo>
                  <a:pt x="42" y="42"/>
                </a:lnTo>
                <a:lnTo>
                  <a:pt x="32" y="54"/>
                </a:lnTo>
                <a:lnTo>
                  <a:pt x="24" y="64"/>
                </a:lnTo>
                <a:lnTo>
                  <a:pt x="16" y="76"/>
                </a:lnTo>
                <a:lnTo>
                  <a:pt x="10" y="90"/>
                </a:lnTo>
                <a:lnTo>
                  <a:pt x="6" y="102"/>
                </a:lnTo>
                <a:lnTo>
                  <a:pt x="2" y="116"/>
                </a:lnTo>
                <a:lnTo>
                  <a:pt x="0" y="132"/>
                </a:lnTo>
                <a:lnTo>
                  <a:pt x="0" y="146"/>
                </a:lnTo>
                <a:lnTo>
                  <a:pt x="0" y="2464"/>
                </a:lnTo>
                <a:lnTo>
                  <a:pt x="0" y="2464"/>
                </a:lnTo>
                <a:lnTo>
                  <a:pt x="0" y="2478"/>
                </a:lnTo>
                <a:lnTo>
                  <a:pt x="2" y="2494"/>
                </a:lnTo>
                <a:lnTo>
                  <a:pt x="6" y="2508"/>
                </a:lnTo>
                <a:lnTo>
                  <a:pt x="10" y="2520"/>
                </a:lnTo>
                <a:lnTo>
                  <a:pt x="16" y="2534"/>
                </a:lnTo>
                <a:lnTo>
                  <a:pt x="24" y="2546"/>
                </a:lnTo>
                <a:lnTo>
                  <a:pt x="32" y="2556"/>
                </a:lnTo>
                <a:lnTo>
                  <a:pt x="42" y="2566"/>
                </a:lnTo>
                <a:lnTo>
                  <a:pt x="52" y="2576"/>
                </a:lnTo>
                <a:lnTo>
                  <a:pt x="64" y="2584"/>
                </a:lnTo>
                <a:lnTo>
                  <a:pt x="76" y="2592"/>
                </a:lnTo>
                <a:lnTo>
                  <a:pt x="88" y="2598"/>
                </a:lnTo>
                <a:lnTo>
                  <a:pt x="102" y="2604"/>
                </a:lnTo>
                <a:lnTo>
                  <a:pt x="116" y="2606"/>
                </a:lnTo>
                <a:lnTo>
                  <a:pt x="130" y="2608"/>
                </a:lnTo>
                <a:lnTo>
                  <a:pt x="146" y="2610"/>
                </a:lnTo>
                <a:lnTo>
                  <a:pt x="326" y="2610"/>
                </a:lnTo>
                <a:lnTo>
                  <a:pt x="326" y="3464"/>
                </a:lnTo>
                <a:lnTo>
                  <a:pt x="962" y="3464"/>
                </a:lnTo>
                <a:lnTo>
                  <a:pt x="962" y="3464"/>
                </a:lnTo>
                <a:lnTo>
                  <a:pt x="976" y="3508"/>
                </a:lnTo>
                <a:lnTo>
                  <a:pt x="994" y="3552"/>
                </a:lnTo>
                <a:lnTo>
                  <a:pt x="1014" y="3594"/>
                </a:lnTo>
                <a:lnTo>
                  <a:pt x="1038" y="3634"/>
                </a:lnTo>
                <a:lnTo>
                  <a:pt x="1064" y="3672"/>
                </a:lnTo>
                <a:lnTo>
                  <a:pt x="1094" y="3706"/>
                </a:lnTo>
                <a:lnTo>
                  <a:pt x="1128" y="3738"/>
                </a:lnTo>
                <a:lnTo>
                  <a:pt x="1162" y="3768"/>
                </a:lnTo>
                <a:lnTo>
                  <a:pt x="1200" y="3796"/>
                </a:lnTo>
                <a:lnTo>
                  <a:pt x="1240" y="3820"/>
                </a:lnTo>
                <a:lnTo>
                  <a:pt x="1280" y="3840"/>
                </a:lnTo>
                <a:lnTo>
                  <a:pt x="1324" y="3858"/>
                </a:lnTo>
                <a:lnTo>
                  <a:pt x="1370" y="3872"/>
                </a:lnTo>
                <a:lnTo>
                  <a:pt x="1416" y="3882"/>
                </a:lnTo>
                <a:lnTo>
                  <a:pt x="1464" y="3888"/>
                </a:lnTo>
                <a:lnTo>
                  <a:pt x="1514" y="3890"/>
                </a:lnTo>
                <a:lnTo>
                  <a:pt x="1514" y="3890"/>
                </a:lnTo>
                <a:lnTo>
                  <a:pt x="1562" y="3888"/>
                </a:lnTo>
                <a:lnTo>
                  <a:pt x="1610" y="3882"/>
                </a:lnTo>
                <a:lnTo>
                  <a:pt x="1658" y="3872"/>
                </a:lnTo>
                <a:lnTo>
                  <a:pt x="1702" y="3858"/>
                </a:lnTo>
                <a:lnTo>
                  <a:pt x="1746" y="3840"/>
                </a:lnTo>
                <a:lnTo>
                  <a:pt x="1788" y="3820"/>
                </a:lnTo>
                <a:lnTo>
                  <a:pt x="1826" y="3796"/>
                </a:lnTo>
                <a:lnTo>
                  <a:pt x="1864" y="3768"/>
                </a:lnTo>
                <a:lnTo>
                  <a:pt x="1900" y="3738"/>
                </a:lnTo>
                <a:lnTo>
                  <a:pt x="1932" y="3706"/>
                </a:lnTo>
                <a:lnTo>
                  <a:pt x="1962" y="3672"/>
                </a:lnTo>
                <a:lnTo>
                  <a:pt x="1988" y="3634"/>
                </a:lnTo>
                <a:lnTo>
                  <a:pt x="2012" y="3594"/>
                </a:lnTo>
                <a:lnTo>
                  <a:pt x="2034" y="3552"/>
                </a:lnTo>
                <a:lnTo>
                  <a:pt x="2050" y="3508"/>
                </a:lnTo>
                <a:lnTo>
                  <a:pt x="2064" y="3464"/>
                </a:lnTo>
                <a:lnTo>
                  <a:pt x="3074" y="3464"/>
                </a:lnTo>
                <a:lnTo>
                  <a:pt x="3220" y="3464"/>
                </a:lnTo>
                <a:lnTo>
                  <a:pt x="3492" y="3464"/>
                </a:lnTo>
                <a:lnTo>
                  <a:pt x="3492" y="3464"/>
                </a:lnTo>
                <a:lnTo>
                  <a:pt x="3506" y="3508"/>
                </a:lnTo>
                <a:lnTo>
                  <a:pt x="3524" y="3552"/>
                </a:lnTo>
                <a:lnTo>
                  <a:pt x="3544" y="3594"/>
                </a:lnTo>
                <a:lnTo>
                  <a:pt x="3568" y="3634"/>
                </a:lnTo>
                <a:lnTo>
                  <a:pt x="3596" y="3672"/>
                </a:lnTo>
                <a:lnTo>
                  <a:pt x="3626" y="3706"/>
                </a:lnTo>
                <a:lnTo>
                  <a:pt x="3658" y="3738"/>
                </a:lnTo>
                <a:lnTo>
                  <a:pt x="3692" y="3768"/>
                </a:lnTo>
                <a:lnTo>
                  <a:pt x="3730" y="3796"/>
                </a:lnTo>
                <a:lnTo>
                  <a:pt x="3770" y="3820"/>
                </a:lnTo>
                <a:lnTo>
                  <a:pt x="3812" y="3840"/>
                </a:lnTo>
                <a:lnTo>
                  <a:pt x="3854" y="3858"/>
                </a:lnTo>
                <a:lnTo>
                  <a:pt x="3900" y="3872"/>
                </a:lnTo>
                <a:lnTo>
                  <a:pt x="3946" y="3882"/>
                </a:lnTo>
                <a:lnTo>
                  <a:pt x="3994" y="3888"/>
                </a:lnTo>
                <a:lnTo>
                  <a:pt x="4044" y="3890"/>
                </a:lnTo>
                <a:lnTo>
                  <a:pt x="4044" y="3890"/>
                </a:lnTo>
                <a:lnTo>
                  <a:pt x="4094" y="3888"/>
                </a:lnTo>
                <a:lnTo>
                  <a:pt x="4142" y="3882"/>
                </a:lnTo>
                <a:lnTo>
                  <a:pt x="4188" y="3872"/>
                </a:lnTo>
                <a:lnTo>
                  <a:pt x="4232" y="3858"/>
                </a:lnTo>
                <a:lnTo>
                  <a:pt x="4276" y="3840"/>
                </a:lnTo>
                <a:lnTo>
                  <a:pt x="4318" y="3820"/>
                </a:lnTo>
                <a:lnTo>
                  <a:pt x="4358" y="3796"/>
                </a:lnTo>
                <a:lnTo>
                  <a:pt x="4394" y="3768"/>
                </a:lnTo>
                <a:lnTo>
                  <a:pt x="4430" y="3738"/>
                </a:lnTo>
                <a:lnTo>
                  <a:pt x="4462" y="3706"/>
                </a:lnTo>
                <a:lnTo>
                  <a:pt x="4492" y="3672"/>
                </a:lnTo>
                <a:lnTo>
                  <a:pt x="4520" y="3634"/>
                </a:lnTo>
                <a:lnTo>
                  <a:pt x="4544" y="3594"/>
                </a:lnTo>
                <a:lnTo>
                  <a:pt x="4564" y="3552"/>
                </a:lnTo>
                <a:lnTo>
                  <a:pt x="4582" y="3508"/>
                </a:lnTo>
                <a:lnTo>
                  <a:pt x="4596" y="3464"/>
                </a:lnTo>
                <a:lnTo>
                  <a:pt x="5240" y="3464"/>
                </a:lnTo>
                <a:lnTo>
                  <a:pt x="5240" y="3464"/>
                </a:lnTo>
                <a:lnTo>
                  <a:pt x="5256" y="3462"/>
                </a:lnTo>
                <a:lnTo>
                  <a:pt x="5270" y="3460"/>
                </a:lnTo>
                <a:lnTo>
                  <a:pt x="5284" y="3458"/>
                </a:lnTo>
                <a:lnTo>
                  <a:pt x="5298" y="3452"/>
                </a:lnTo>
                <a:lnTo>
                  <a:pt x="5310" y="3446"/>
                </a:lnTo>
                <a:lnTo>
                  <a:pt x="5322" y="3438"/>
                </a:lnTo>
                <a:lnTo>
                  <a:pt x="5334" y="3430"/>
                </a:lnTo>
                <a:lnTo>
                  <a:pt x="5344" y="3420"/>
                </a:lnTo>
                <a:lnTo>
                  <a:pt x="5354" y="3410"/>
                </a:lnTo>
                <a:lnTo>
                  <a:pt x="5362" y="3400"/>
                </a:lnTo>
                <a:lnTo>
                  <a:pt x="5368" y="3388"/>
                </a:lnTo>
                <a:lnTo>
                  <a:pt x="5374" y="3374"/>
                </a:lnTo>
                <a:lnTo>
                  <a:pt x="5380" y="3362"/>
                </a:lnTo>
                <a:lnTo>
                  <a:pt x="5384" y="3348"/>
                </a:lnTo>
                <a:lnTo>
                  <a:pt x="5386" y="3332"/>
                </a:lnTo>
                <a:lnTo>
                  <a:pt x="5386" y="3318"/>
                </a:lnTo>
                <a:lnTo>
                  <a:pt x="5386" y="1936"/>
                </a:lnTo>
                <a:lnTo>
                  <a:pt x="5386" y="1936"/>
                </a:lnTo>
                <a:lnTo>
                  <a:pt x="5386" y="1932"/>
                </a:lnTo>
                <a:lnTo>
                  <a:pt x="5386" y="1932"/>
                </a:lnTo>
                <a:close/>
                <a:moveTo>
                  <a:pt x="4704" y="778"/>
                </a:moveTo>
                <a:lnTo>
                  <a:pt x="5038" y="1790"/>
                </a:lnTo>
                <a:lnTo>
                  <a:pt x="3220" y="1790"/>
                </a:lnTo>
                <a:lnTo>
                  <a:pt x="3220" y="778"/>
                </a:lnTo>
                <a:lnTo>
                  <a:pt x="4704" y="778"/>
                </a:lnTo>
                <a:close/>
                <a:moveTo>
                  <a:pt x="290" y="2318"/>
                </a:moveTo>
                <a:lnTo>
                  <a:pt x="290" y="292"/>
                </a:lnTo>
                <a:lnTo>
                  <a:pt x="2928" y="292"/>
                </a:lnTo>
                <a:lnTo>
                  <a:pt x="2928" y="632"/>
                </a:lnTo>
                <a:lnTo>
                  <a:pt x="2928" y="1936"/>
                </a:lnTo>
                <a:lnTo>
                  <a:pt x="2928" y="2318"/>
                </a:lnTo>
                <a:lnTo>
                  <a:pt x="326" y="2318"/>
                </a:lnTo>
                <a:lnTo>
                  <a:pt x="290" y="2318"/>
                </a:lnTo>
                <a:close/>
                <a:moveTo>
                  <a:pt x="1514" y="3598"/>
                </a:moveTo>
                <a:lnTo>
                  <a:pt x="1514" y="3598"/>
                </a:lnTo>
                <a:lnTo>
                  <a:pt x="1484" y="3598"/>
                </a:lnTo>
                <a:lnTo>
                  <a:pt x="1456" y="3594"/>
                </a:lnTo>
                <a:lnTo>
                  <a:pt x="1430" y="3586"/>
                </a:lnTo>
                <a:lnTo>
                  <a:pt x="1404" y="3576"/>
                </a:lnTo>
                <a:lnTo>
                  <a:pt x="1380" y="3564"/>
                </a:lnTo>
                <a:lnTo>
                  <a:pt x="1356" y="3550"/>
                </a:lnTo>
                <a:lnTo>
                  <a:pt x="1334" y="3534"/>
                </a:lnTo>
                <a:lnTo>
                  <a:pt x="1314" y="3516"/>
                </a:lnTo>
                <a:lnTo>
                  <a:pt x="1296" y="3496"/>
                </a:lnTo>
                <a:lnTo>
                  <a:pt x="1280" y="3474"/>
                </a:lnTo>
                <a:lnTo>
                  <a:pt x="1266" y="3452"/>
                </a:lnTo>
                <a:lnTo>
                  <a:pt x="1254" y="3428"/>
                </a:lnTo>
                <a:lnTo>
                  <a:pt x="1244" y="3402"/>
                </a:lnTo>
                <a:lnTo>
                  <a:pt x="1238" y="3374"/>
                </a:lnTo>
                <a:lnTo>
                  <a:pt x="1234" y="3346"/>
                </a:lnTo>
                <a:lnTo>
                  <a:pt x="1232" y="3318"/>
                </a:lnTo>
                <a:lnTo>
                  <a:pt x="1232" y="3318"/>
                </a:lnTo>
                <a:lnTo>
                  <a:pt x="1234" y="3290"/>
                </a:lnTo>
                <a:lnTo>
                  <a:pt x="1238" y="3262"/>
                </a:lnTo>
                <a:lnTo>
                  <a:pt x="1244" y="3234"/>
                </a:lnTo>
                <a:lnTo>
                  <a:pt x="1254" y="3208"/>
                </a:lnTo>
                <a:lnTo>
                  <a:pt x="1266" y="3184"/>
                </a:lnTo>
                <a:lnTo>
                  <a:pt x="1280" y="3160"/>
                </a:lnTo>
                <a:lnTo>
                  <a:pt x="1296" y="3140"/>
                </a:lnTo>
                <a:lnTo>
                  <a:pt x="1314" y="3120"/>
                </a:lnTo>
                <a:lnTo>
                  <a:pt x="1334" y="3100"/>
                </a:lnTo>
                <a:lnTo>
                  <a:pt x="1356" y="3084"/>
                </a:lnTo>
                <a:lnTo>
                  <a:pt x="1380" y="3070"/>
                </a:lnTo>
                <a:lnTo>
                  <a:pt x="1404" y="3058"/>
                </a:lnTo>
                <a:lnTo>
                  <a:pt x="1430" y="3050"/>
                </a:lnTo>
                <a:lnTo>
                  <a:pt x="1456" y="3042"/>
                </a:lnTo>
                <a:lnTo>
                  <a:pt x="1484" y="3038"/>
                </a:lnTo>
                <a:lnTo>
                  <a:pt x="1514" y="3036"/>
                </a:lnTo>
                <a:lnTo>
                  <a:pt x="1514" y="3036"/>
                </a:lnTo>
                <a:lnTo>
                  <a:pt x="1542" y="3038"/>
                </a:lnTo>
                <a:lnTo>
                  <a:pt x="1570" y="3042"/>
                </a:lnTo>
                <a:lnTo>
                  <a:pt x="1596" y="3050"/>
                </a:lnTo>
                <a:lnTo>
                  <a:pt x="1622" y="3058"/>
                </a:lnTo>
                <a:lnTo>
                  <a:pt x="1648" y="3070"/>
                </a:lnTo>
                <a:lnTo>
                  <a:pt x="1670" y="3084"/>
                </a:lnTo>
                <a:lnTo>
                  <a:pt x="1692" y="3100"/>
                </a:lnTo>
                <a:lnTo>
                  <a:pt x="1712" y="3120"/>
                </a:lnTo>
                <a:lnTo>
                  <a:pt x="1730" y="3140"/>
                </a:lnTo>
                <a:lnTo>
                  <a:pt x="1746" y="3160"/>
                </a:lnTo>
                <a:lnTo>
                  <a:pt x="1760" y="3184"/>
                </a:lnTo>
                <a:lnTo>
                  <a:pt x="1772" y="3208"/>
                </a:lnTo>
                <a:lnTo>
                  <a:pt x="1782" y="3234"/>
                </a:lnTo>
                <a:lnTo>
                  <a:pt x="1788" y="3262"/>
                </a:lnTo>
                <a:lnTo>
                  <a:pt x="1794" y="3290"/>
                </a:lnTo>
                <a:lnTo>
                  <a:pt x="1794" y="3318"/>
                </a:lnTo>
                <a:lnTo>
                  <a:pt x="1794" y="3318"/>
                </a:lnTo>
                <a:lnTo>
                  <a:pt x="1794" y="3346"/>
                </a:lnTo>
                <a:lnTo>
                  <a:pt x="1788" y="3374"/>
                </a:lnTo>
                <a:lnTo>
                  <a:pt x="1782" y="3402"/>
                </a:lnTo>
                <a:lnTo>
                  <a:pt x="1772" y="3428"/>
                </a:lnTo>
                <a:lnTo>
                  <a:pt x="1760" y="3452"/>
                </a:lnTo>
                <a:lnTo>
                  <a:pt x="1746" y="3474"/>
                </a:lnTo>
                <a:lnTo>
                  <a:pt x="1730" y="3496"/>
                </a:lnTo>
                <a:lnTo>
                  <a:pt x="1712" y="3516"/>
                </a:lnTo>
                <a:lnTo>
                  <a:pt x="1692" y="3534"/>
                </a:lnTo>
                <a:lnTo>
                  <a:pt x="1670" y="3550"/>
                </a:lnTo>
                <a:lnTo>
                  <a:pt x="1648" y="3564"/>
                </a:lnTo>
                <a:lnTo>
                  <a:pt x="1622" y="3576"/>
                </a:lnTo>
                <a:lnTo>
                  <a:pt x="1596" y="3586"/>
                </a:lnTo>
                <a:lnTo>
                  <a:pt x="1570" y="3594"/>
                </a:lnTo>
                <a:lnTo>
                  <a:pt x="1542" y="3598"/>
                </a:lnTo>
                <a:lnTo>
                  <a:pt x="1514" y="3598"/>
                </a:lnTo>
                <a:lnTo>
                  <a:pt x="1514" y="3598"/>
                </a:lnTo>
                <a:close/>
                <a:moveTo>
                  <a:pt x="1514" y="2746"/>
                </a:moveTo>
                <a:lnTo>
                  <a:pt x="1514" y="2746"/>
                </a:lnTo>
                <a:lnTo>
                  <a:pt x="1464" y="2748"/>
                </a:lnTo>
                <a:lnTo>
                  <a:pt x="1416" y="2754"/>
                </a:lnTo>
                <a:lnTo>
                  <a:pt x="1370" y="2764"/>
                </a:lnTo>
                <a:lnTo>
                  <a:pt x="1324" y="2778"/>
                </a:lnTo>
                <a:lnTo>
                  <a:pt x="1280" y="2794"/>
                </a:lnTo>
                <a:lnTo>
                  <a:pt x="1240" y="2816"/>
                </a:lnTo>
                <a:lnTo>
                  <a:pt x="1200" y="2840"/>
                </a:lnTo>
                <a:lnTo>
                  <a:pt x="1162" y="2866"/>
                </a:lnTo>
                <a:lnTo>
                  <a:pt x="1128" y="2896"/>
                </a:lnTo>
                <a:lnTo>
                  <a:pt x="1094" y="2930"/>
                </a:lnTo>
                <a:lnTo>
                  <a:pt x="1064" y="2964"/>
                </a:lnTo>
                <a:lnTo>
                  <a:pt x="1038" y="3002"/>
                </a:lnTo>
                <a:lnTo>
                  <a:pt x="1014" y="3042"/>
                </a:lnTo>
                <a:lnTo>
                  <a:pt x="994" y="3084"/>
                </a:lnTo>
                <a:lnTo>
                  <a:pt x="976" y="3126"/>
                </a:lnTo>
                <a:lnTo>
                  <a:pt x="962" y="3172"/>
                </a:lnTo>
                <a:lnTo>
                  <a:pt x="616" y="3172"/>
                </a:lnTo>
                <a:lnTo>
                  <a:pt x="616" y="2610"/>
                </a:lnTo>
                <a:lnTo>
                  <a:pt x="2928" y="2610"/>
                </a:lnTo>
                <a:lnTo>
                  <a:pt x="2928" y="3172"/>
                </a:lnTo>
                <a:lnTo>
                  <a:pt x="2064" y="3172"/>
                </a:lnTo>
                <a:lnTo>
                  <a:pt x="2064" y="3172"/>
                </a:lnTo>
                <a:lnTo>
                  <a:pt x="2050" y="3126"/>
                </a:lnTo>
                <a:lnTo>
                  <a:pt x="2034" y="3084"/>
                </a:lnTo>
                <a:lnTo>
                  <a:pt x="2012" y="3042"/>
                </a:lnTo>
                <a:lnTo>
                  <a:pt x="1988" y="3002"/>
                </a:lnTo>
                <a:lnTo>
                  <a:pt x="1962" y="2964"/>
                </a:lnTo>
                <a:lnTo>
                  <a:pt x="1932" y="2930"/>
                </a:lnTo>
                <a:lnTo>
                  <a:pt x="1900" y="2896"/>
                </a:lnTo>
                <a:lnTo>
                  <a:pt x="1864" y="2866"/>
                </a:lnTo>
                <a:lnTo>
                  <a:pt x="1826" y="2840"/>
                </a:lnTo>
                <a:lnTo>
                  <a:pt x="1788" y="2816"/>
                </a:lnTo>
                <a:lnTo>
                  <a:pt x="1746" y="2794"/>
                </a:lnTo>
                <a:lnTo>
                  <a:pt x="1702" y="2778"/>
                </a:lnTo>
                <a:lnTo>
                  <a:pt x="1658" y="2764"/>
                </a:lnTo>
                <a:lnTo>
                  <a:pt x="1610" y="2754"/>
                </a:lnTo>
                <a:lnTo>
                  <a:pt x="1562" y="2748"/>
                </a:lnTo>
                <a:lnTo>
                  <a:pt x="1514" y="2746"/>
                </a:lnTo>
                <a:lnTo>
                  <a:pt x="1514" y="2746"/>
                </a:lnTo>
                <a:close/>
                <a:moveTo>
                  <a:pt x="4044" y="3598"/>
                </a:moveTo>
                <a:lnTo>
                  <a:pt x="4044" y="3598"/>
                </a:lnTo>
                <a:lnTo>
                  <a:pt x="4016" y="3598"/>
                </a:lnTo>
                <a:lnTo>
                  <a:pt x="3988" y="3594"/>
                </a:lnTo>
                <a:lnTo>
                  <a:pt x="3960" y="3586"/>
                </a:lnTo>
                <a:lnTo>
                  <a:pt x="3934" y="3576"/>
                </a:lnTo>
                <a:lnTo>
                  <a:pt x="3910" y="3564"/>
                </a:lnTo>
                <a:lnTo>
                  <a:pt x="3886" y="3550"/>
                </a:lnTo>
                <a:lnTo>
                  <a:pt x="3866" y="3534"/>
                </a:lnTo>
                <a:lnTo>
                  <a:pt x="3846" y="3516"/>
                </a:lnTo>
                <a:lnTo>
                  <a:pt x="3826" y="3496"/>
                </a:lnTo>
                <a:lnTo>
                  <a:pt x="3810" y="3474"/>
                </a:lnTo>
                <a:lnTo>
                  <a:pt x="3796" y="3452"/>
                </a:lnTo>
                <a:lnTo>
                  <a:pt x="3784" y="3428"/>
                </a:lnTo>
                <a:lnTo>
                  <a:pt x="3776" y="3402"/>
                </a:lnTo>
                <a:lnTo>
                  <a:pt x="3768" y="3374"/>
                </a:lnTo>
                <a:lnTo>
                  <a:pt x="3764" y="3346"/>
                </a:lnTo>
                <a:lnTo>
                  <a:pt x="3762" y="3318"/>
                </a:lnTo>
                <a:lnTo>
                  <a:pt x="3762" y="3318"/>
                </a:lnTo>
                <a:lnTo>
                  <a:pt x="3764" y="3290"/>
                </a:lnTo>
                <a:lnTo>
                  <a:pt x="3768" y="3262"/>
                </a:lnTo>
                <a:lnTo>
                  <a:pt x="3776" y="3234"/>
                </a:lnTo>
                <a:lnTo>
                  <a:pt x="3784" y="3208"/>
                </a:lnTo>
                <a:lnTo>
                  <a:pt x="3796" y="3184"/>
                </a:lnTo>
                <a:lnTo>
                  <a:pt x="3810" y="3160"/>
                </a:lnTo>
                <a:lnTo>
                  <a:pt x="3826" y="3140"/>
                </a:lnTo>
                <a:lnTo>
                  <a:pt x="3846" y="3120"/>
                </a:lnTo>
                <a:lnTo>
                  <a:pt x="3866" y="3100"/>
                </a:lnTo>
                <a:lnTo>
                  <a:pt x="3886" y="3084"/>
                </a:lnTo>
                <a:lnTo>
                  <a:pt x="3910" y="3070"/>
                </a:lnTo>
                <a:lnTo>
                  <a:pt x="3934" y="3058"/>
                </a:lnTo>
                <a:lnTo>
                  <a:pt x="3960" y="3050"/>
                </a:lnTo>
                <a:lnTo>
                  <a:pt x="3988" y="3042"/>
                </a:lnTo>
                <a:lnTo>
                  <a:pt x="4016" y="3038"/>
                </a:lnTo>
                <a:lnTo>
                  <a:pt x="4044" y="3036"/>
                </a:lnTo>
                <a:lnTo>
                  <a:pt x="4044" y="3036"/>
                </a:lnTo>
                <a:lnTo>
                  <a:pt x="4072" y="3038"/>
                </a:lnTo>
                <a:lnTo>
                  <a:pt x="4100" y="3042"/>
                </a:lnTo>
                <a:lnTo>
                  <a:pt x="4128" y="3050"/>
                </a:lnTo>
                <a:lnTo>
                  <a:pt x="4154" y="3058"/>
                </a:lnTo>
                <a:lnTo>
                  <a:pt x="4178" y="3070"/>
                </a:lnTo>
                <a:lnTo>
                  <a:pt x="4202" y="3084"/>
                </a:lnTo>
                <a:lnTo>
                  <a:pt x="4222" y="3100"/>
                </a:lnTo>
                <a:lnTo>
                  <a:pt x="4242" y="3120"/>
                </a:lnTo>
                <a:lnTo>
                  <a:pt x="4260" y="3140"/>
                </a:lnTo>
                <a:lnTo>
                  <a:pt x="4278" y="3160"/>
                </a:lnTo>
                <a:lnTo>
                  <a:pt x="4292" y="3184"/>
                </a:lnTo>
                <a:lnTo>
                  <a:pt x="4302" y="3208"/>
                </a:lnTo>
                <a:lnTo>
                  <a:pt x="4312" y="3234"/>
                </a:lnTo>
                <a:lnTo>
                  <a:pt x="4320" y="3262"/>
                </a:lnTo>
                <a:lnTo>
                  <a:pt x="4324" y="3290"/>
                </a:lnTo>
                <a:lnTo>
                  <a:pt x="4326" y="3318"/>
                </a:lnTo>
                <a:lnTo>
                  <a:pt x="4326" y="3318"/>
                </a:lnTo>
                <a:lnTo>
                  <a:pt x="4324" y="3346"/>
                </a:lnTo>
                <a:lnTo>
                  <a:pt x="4320" y="3374"/>
                </a:lnTo>
                <a:lnTo>
                  <a:pt x="4312" y="3402"/>
                </a:lnTo>
                <a:lnTo>
                  <a:pt x="4302" y="3428"/>
                </a:lnTo>
                <a:lnTo>
                  <a:pt x="4292" y="3452"/>
                </a:lnTo>
                <a:lnTo>
                  <a:pt x="4278" y="3474"/>
                </a:lnTo>
                <a:lnTo>
                  <a:pt x="4260" y="3496"/>
                </a:lnTo>
                <a:lnTo>
                  <a:pt x="4242" y="3516"/>
                </a:lnTo>
                <a:lnTo>
                  <a:pt x="4222" y="3534"/>
                </a:lnTo>
                <a:lnTo>
                  <a:pt x="4202" y="3550"/>
                </a:lnTo>
                <a:lnTo>
                  <a:pt x="4178" y="3564"/>
                </a:lnTo>
                <a:lnTo>
                  <a:pt x="4154" y="3576"/>
                </a:lnTo>
                <a:lnTo>
                  <a:pt x="4128" y="3586"/>
                </a:lnTo>
                <a:lnTo>
                  <a:pt x="4100" y="3594"/>
                </a:lnTo>
                <a:lnTo>
                  <a:pt x="4072" y="3598"/>
                </a:lnTo>
                <a:lnTo>
                  <a:pt x="4044" y="3598"/>
                </a:lnTo>
                <a:lnTo>
                  <a:pt x="4044" y="3598"/>
                </a:lnTo>
                <a:close/>
                <a:moveTo>
                  <a:pt x="5094" y="3172"/>
                </a:moveTo>
                <a:lnTo>
                  <a:pt x="4596" y="3172"/>
                </a:lnTo>
                <a:lnTo>
                  <a:pt x="4596" y="3172"/>
                </a:lnTo>
                <a:lnTo>
                  <a:pt x="4582" y="3126"/>
                </a:lnTo>
                <a:lnTo>
                  <a:pt x="4564" y="3084"/>
                </a:lnTo>
                <a:lnTo>
                  <a:pt x="4544" y="3042"/>
                </a:lnTo>
                <a:lnTo>
                  <a:pt x="4520" y="3002"/>
                </a:lnTo>
                <a:lnTo>
                  <a:pt x="4492" y="2964"/>
                </a:lnTo>
                <a:lnTo>
                  <a:pt x="4462" y="2930"/>
                </a:lnTo>
                <a:lnTo>
                  <a:pt x="4430" y="2896"/>
                </a:lnTo>
                <a:lnTo>
                  <a:pt x="4394" y="2866"/>
                </a:lnTo>
                <a:lnTo>
                  <a:pt x="4358" y="2840"/>
                </a:lnTo>
                <a:lnTo>
                  <a:pt x="4318" y="2816"/>
                </a:lnTo>
                <a:lnTo>
                  <a:pt x="4276" y="2794"/>
                </a:lnTo>
                <a:lnTo>
                  <a:pt x="4232" y="2778"/>
                </a:lnTo>
                <a:lnTo>
                  <a:pt x="4188" y="2764"/>
                </a:lnTo>
                <a:lnTo>
                  <a:pt x="4142" y="2754"/>
                </a:lnTo>
                <a:lnTo>
                  <a:pt x="4094" y="2748"/>
                </a:lnTo>
                <a:lnTo>
                  <a:pt x="4044" y="2746"/>
                </a:lnTo>
                <a:lnTo>
                  <a:pt x="4044" y="2746"/>
                </a:lnTo>
                <a:lnTo>
                  <a:pt x="3994" y="2748"/>
                </a:lnTo>
                <a:lnTo>
                  <a:pt x="3946" y="2754"/>
                </a:lnTo>
                <a:lnTo>
                  <a:pt x="3900" y="2764"/>
                </a:lnTo>
                <a:lnTo>
                  <a:pt x="3854" y="2778"/>
                </a:lnTo>
                <a:lnTo>
                  <a:pt x="3812" y="2794"/>
                </a:lnTo>
                <a:lnTo>
                  <a:pt x="3770" y="2816"/>
                </a:lnTo>
                <a:lnTo>
                  <a:pt x="3730" y="2840"/>
                </a:lnTo>
                <a:lnTo>
                  <a:pt x="3692" y="2866"/>
                </a:lnTo>
                <a:lnTo>
                  <a:pt x="3658" y="2896"/>
                </a:lnTo>
                <a:lnTo>
                  <a:pt x="3626" y="2930"/>
                </a:lnTo>
                <a:lnTo>
                  <a:pt x="3596" y="2964"/>
                </a:lnTo>
                <a:lnTo>
                  <a:pt x="3568" y="3002"/>
                </a:lnTo>
                <a:lnTo>
                  <a:pt x="3544" y="3042"/>
                </a:lnTo>
                <a:lnTo>
                  <a:pt x="3524" y="3084"/>
                </a:lnTo>
                <a:lnTo>
                  <a:pt x="3506" y="3126"/>
                </a:lnTo>
                <a:lnTo>
                  <a:pt x="3492" y="3172"/>
                </a:lnTo>
                <a:lnTo>
                  <a:pt x="3220" y="3172"/>
                </a:lnTo>
                <a:lnTo>
                  <a:pt x="3220" y="2464"/>
                </a:lnTo>
                <a:lnTo>
                  <a:pt x="3220" y="2318"/>
                </a:lnTo>
                <a:lnTo>
                  <a:pt x="3220" y="2080"/>
                </a:lnTo>
                <a:lnTo>
                  <a:pt x="5094" y="2080"/>
                </a:lnTo>
                <a:lnTo>
                  <a:pt x="5094" y="3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5"/>
          <p:cNvSpPr>
            <a:spLocks noEditPoints="1"/>
          </p:cNvSpPr>
          <p:nvPr/>
        </p:nvSpPr>
        <p:spPr bwMode="auto">
          <a:xfrm>
            <a:off x="3323276" y="2513643"/>
            <a:ext cx="526452" cy="675310"/>
          </a:xfrm>
          <a:custGeom>
            <a:avLst/>
            <a:gdLst>
              <a:gd name="T0" fmla="*/ 134 w 145"/>
              <a:gd name="T1" fmla="*/ 3 h 186"/>
              <a:gd name="T2" fmla="*/ 129 w 145"/>
              <a:gd name="T3" fmla="*/ 0 h 186"/>
              <a:gd name="T4" fmla="*/ 85 w 145"/>
              <a:gd name="T5" fmla="*/ 28 h 186"/>
              <a:gd name="T6" fmla="*/ 82 w 145"/>
              <a:gd name="T7" fmla="*/ 33 h 186"/>
              <a:gd name="T8" fmla="*/ 85 w 145"/>
              <a:gd name="T9" fmla="*/ 37 h 186"/>
              <a:gd name="T10" fmla="*/ 82 w 145"/>
              <a:gd name="T11" fmla="*/ 50 h 186"/>
              <a:gd name="T12" fmla="*/ 59 w 145"/>
              <a:gd name="T13" fmla="*/ 73 h 186"/>
              <a:gd name="T14" fmla="*/ 32 w 145"/>
              <a:gd name="T15" fmla="*/ 90 h 186"/>
              <a:gd name="T16" fmla="*/ 2 w 145"/>
              <a:gd name="T17" fmla="*/ 98 h 186"/>
              <a:gd name="T18" fmla="*/ 2 w 145"/>
              <a:gd name="T19" fmla="*/ 105 h 186"/>
              <a:gd name="T20" fmla="*/ 28 w 145"/>
              <a:gd name="T21" fmla="*/ 108 h 186"/>
              <a:gd name="T22" fmla="*/ 62 w 145"/>
              <a:gd name="T23" fmla="*/ 103 h 186"/>
              <a:gd name="T24" fmla="*/ 83 w 145"/>
              <a:gd name="T25" fmla="*/ 95 h 186"/>
              <a:gd name="T26" fmla="*/ 102 w 145"/>
              <a:gd name="T27" fmla="*/ 82 h 186"/>
              <a:gd name="T28" fmla="*/ 127 w 145"/>
              <a:gd name="T29" fmla="*/ 58 h 186"/>
              <a:gd name="T30" fmla="*/ 132 w 145"/>
              <a:gd name="T31" fmla="*/ 60 h 186"/>
              <a:gd name="T32" fmla="*/ 137 w 145"/>
              <a:gd name="T33" fmla="*/ 58 h 186"/>
              <a:gd name="T34" fmla="*/ 135 w 145"/>
              <a:gd name="T35" fmla="*/ 5 h 186"/>
              <a:gd name="T36" fmla="*/ 98 w 145"/>
              <a:gd name="T37" fmla="*/ 37 h 186"/>
              <a:gd name="T38" fmla="*/ 130 w 145"/>
              <a:gd name="T39" fmla="*/ 53 h 186"/>
              <a:gd name="T40" fmla="*/ 121 w 145"/>
              <a:gd name="T41" fmla="*/ 55 h 186"/>
              <a:gd name="T42" fmla="*/ 106 w 145"/>
              <a:gd name="T43" fmla="*/ 71 h 186"/>
              <a:gd name="T44" fmla="*/ 90 w 145"/>
              <a:gd name="T45" fmla="*/ 83 h 186"/>
              <a:gd name="T46" fmla="*/ 60 w 145"/>
              <a:gd name="T47" fmla="*/ 96 h 186"/>
              <a:gd name="T48" fmla="*/ 24 w 145"/>
              <a:gd name="T49" fmla="*/ 101 h 186"/>
              <a:gd name="T50" fmla="*/ 34 w 145"/>
              <a:gd name="T51" fmla="*/ 96 h 186"/>
              <a:gd name="T52" fmla="*/ 71 w 145"/>
              <a:gd name="T53" fmla="*/ 71 h 186"/>
              <a:gd name="T54" fmla="*/ 94 w 145"/>
              <a:gd name="T55" fmla="*/ 42 h 186"/>
              <a:gd name="T56" fmla="*/ 21 w 145"/>
              <a:gd name="T57" fmla="*/ 130 h 186"/>
              <a:gd name="T58" fmla="*/ 11 w 145"/>
              <a:gd name="T59" fmla="*/ 133 h 186"/>
              <a:gd name="T60" fmla="*/ 8 w 145"/>
              <a:gd name="T61" fmla="*/ 174 h 186"/>
              <a:gd name="T62" fmla="*/ 11 w 145"/>
              <a:gd name="T63" fmla="*/ 183 h 186"/>
              <a:gd name="T64" fmla="*/ 39 w 145"/>
              <a:gd name="T65" fmla="*/ 186 h 186"/>
              <a:gd name="T66" fmla="*/ 47 w 145"/>
              <a:gd name="T67" fmla="*/ 183 h 186"/>
              <a:gd name="T68" fmla="*/ 51 w 145"/>
              <a:gd name="T69" fmla="*/ 141 h 186"/>
              <a:gd name="T70" fmla="*/ 47 w 145"/>
              <a:gd name="T71" fmla="*/ 133 h 186"/>
              <a:gd name="T72" fmla="*/ 39 w 145"/>
              <a:gd name="T73" fmla="*/ 130 h 186"/>
              <a:gd name="T74" fmla="*/ 16 w 145"/>
              <a:gd name="T75" fmla="*/ 179 h 186"/>
              <a:gd name="T76" fmla="*/ 84 w 145"/>
              <a:gd name="T77" fmla="*/ 112 h 186"/>
              <a:gd name="T78" fmla="*/ 61 w 145"/>
              <a:gd name="T79" fmla="*/ 113 h 186"/>
              <a:gd name="T80" fmla="*/ 54 w 145"/>
              <a:gd name="T81" fmla="*/ 124 h 186"/>
              <a:gd name="T82" fmla="*/ 55 w 145"/>
              <a:gd name="T83" fmla="*/ 179 h 186"/>
              <a:gd name="T84" fmla="*/ 66 w 145"/>
              <a:gd name="T85" fmla="*/ 186 h 186"/>
              <a:gd name="T86" fmla="*/ 89 w 145"/>
              <a:gd name="T87" fmla="*/ 185 h 186"/>
              <a:gd name="T88" fmla="*/ 96 w 145"/>
              <a:gd name="T89" fmla="*/ 174 h 186"/>
              <a:gd name="T90" fmla="*/ 96 w 145"/>
              <a:gd name="T91" fmla="*/ 119 h 186"/>
              <a:gd name="T92" fmla="*/ 84 w 145"/>
              <a:gd name="T93" fmla="*/ 112 h 186"/>
              <a:gd name="T94" fmla="*/ 89 w 145"/>
              <a:gd name="T95" fmla="*/ 179 h 186"/>
              <a:gd name="T96" fmla="*/ 89 w 145"/>
              <a:gd name="T97" fmla="*/ 119 h 186"/>
              <a:gd name="T98" fmla="*/ 114 w 145"/>
              <a:gd name="T99" fmla="*/ 88 h 186"/>
              <a:gd name="T100" fmla="*/ 104 w 145"/>
              <a:gd name="T101" fmla="*/ 95 h 186"/>
              <a:gd name="T102" fmla="*/ 102 w 145"/>
              <a:gd name="T103" fmla="*/ 174 h 186"/>
              <a:gd name="T104" fmla="*/ 109 w 145"/>
              <a:gd name="T105" fmla="*/ 185 h 186"/>
              <a:gd name="T106" fmla="*/ 134 w 145"/>
              <a:gd name="T107" fmla="*/ 186 h 186"/>
              <a:gd name="T108" fmla="*/ 144 w 145"/>
              <a:gd name="T109" fmla="*/ 179 h 186"/>
              <a:gd name="T110" fmla="*/ 145 w 145"/>
              <a:gd name="T111" fmla="*/ 100 h 186"/>
              <a:gd name="T112" fmla="*/ 137 w 145"/>
              <a:gd name="T113" fmla="*/ 89 h 186"/>
              <a:gd name="T114" fmla="*/ 138 w 145"/>
              <a:gd name="T115" fmla="*/ 95 h 186"/>
              <a:gd name="T116" fmla="*/ 109 w 145"/>
              <a:gd name="T117" fmla="*/ 9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86">
                <a:moveTo>
                  <a:pt x="135" y="5"/>
                </a:moveTo>
                <a:lnTo>
                  <a:pt x="135" y="5"/>
                </a:lnTo>
                <a:lnTo>
                  <a:pt x="134" y="3"/>
                </a:lnTo>
                <a:lnTo>
                  <a:pt x="131" y="0"/>
                </a:lnTo>
                <a:lnTo>
                  <a:pt x="131" y="0"/>
                </a:lnTo>
                <a:lnTo>
                  <a:pt x="129" y="0"/>
                </a:lnTo>
                <a:lnTo>
                  <a:pt x="126" y="2"/>
                </a:lnTo>
                <a:lnTo>
                  <a:pt x="85" y="28"/>
                </a:lnTo>
                <a:lnTo>
                  <a:pt x="85" y="28"/>
                </a:lnTo>
                <a:lnTo>
                  <a:pt x="83" y="30"/>
                </a:lnTo>
                <a:lnTo>
                  <a:pt x="83" y="30"/>
                </a:lnTo>
                <a:lnTo>
                  <a:pt x="82" y="33"/>
                </a:lnTo>
                <a:lnTo>
                  <a:pt x="82" y="33"/>
                </a:lnTo>
                <a:lnTo>
                  <a:pt x="83" y="36"/>
                </a:lnTo>
                <a:lnTo>
                  <a:pt x="85" y="37"/>
                </a:lnTo>
                <a:lnTo>
                  <a:pt x="89" y="40"/>
                </a:lnTo>
                <a:lnTo>
                  <a:pt x="89" y="40"/>
                </a:lnTo>
                <a:lnTo>
                  <a:pt x="82" y="50"/>
                </a:lnTo>
                <a:lnTo>
                  <a:pt x="74" y="59"/>
                </a:lnTo>
                <a:lnTo>
                  <a:pt x="67" y="66"/>
                </a:lnTo>
                <a:lnTo>
                  <a:pt x="59" y="73"/>
                </a:lnTo>
                <a:lnTo>
                  <a:pt x="45" y="83"/>
                </a:lnTo>
                <a:lnTo>
                  <a:pt x="32" y="90"/>
                </a:lnTo>
                <a:lnTo>
                  <a:pt x="32" y="90"/>
                </a:lnTo>
                <a:lnTo>
                  <a:pt x="21" y="95"/>
                </a:lnTo>
                <a:lnTo>
                  <a:pt x="10" y="97"/>
                </a:lnTo>
                <a:lnTo>
                  <a:pt x="2" y="98"/>
                </a:lnTo>
                <a:lnTo>
                  <a:pt x="1" y="98"/>
                </a:lnTo>
                <a:lnTo>
                  <a:pt x="0" y="104"/>
                </a:lnTo>
                <a:lnTo>
                  <a:pt x="2" y="105"/>
                </a:lnTo>
                <a:lnTo>
                  <a:pt x="2" y="105"/>
                </a:lnTo>
                <a:lnTo>
                  <a:pt x="15" y="106"/>
                </a:lnTo>
                <a:lnTo>
                  <a:pt x="28" y="108"/>
                </a:lnTo>
                <a:lnTo>
                  <a:pt x="28" y="108"/>
                </a:lnTo>
                <a:lnTo>
                  <a:pt x="45" y="106"/>
                </a:lnTo>
                <a:lnTo>
                  <a:pt x="62" y="103"/>
                </a:lnTo>
                <a:lnTo>
                  <a:pt x="62" y="103"/>
                </a:lnTo>
                <a:lnTo>
                  <a:pt x="73" y="100"/>
                </a:lnTo>
                <a:lnTo>
                  <a:pt x="83" y="95"/>
                </a:lnTo>
                <a:lnTo>
                  <a:pt x="93" y="89"/>
                </a:lnTo>
                <a:lnTo>
                  <a:pt x="102" y="82"/>
                </a:lnTo>
                <a:lnTo>
                  <a:pt x="102" y="82"/>
                </a:lnTo>
                <a:lnTo>
                  <a:pt x="111" y="77"/>
                </a:lnTo>
                <a:lnTo>
                  <a:pt x="117" y="70"/>
                </a:lnTo>
                <a:lnTo>
                  <a:pt x="127" y="58"/>
                </a:lnTo>
                <a:lnTo>
                  <a:pt x="129" y="60"/>
                </a:lnTo>
                <a:lnTo>
                  <a:pt x="129" y="60"/>
                </a:lnTo>
                <a:lnTo>
                  <a:pt x="132" y="60"/>
                </a:lnTo>
                <a:lnTo>
                  <a:pt x="135" y="59"/>
                </a:lnTo>
                <a:lnTo>
                  <a:pt x="135" y="59"/>
                </a:lnTo>
                <a:lnTo>
                  <a:pt x="137" y="58"/>
                </a:lnTo>
                <a:lnTo>
                  <a:pt x="137" y="58"/>
                </a:lnTo>
                <a:lnTo>
                  <a:pt x="137" y="55"/>
                </a:lnTo>
                <a:lnTo>
                  <a:pt x="135" y="5"/>
                </a:lnTo>
                <a:close/>
                <a:moveTo>
                  <a:pt x="94" y="42"/>
                </a:moveTo>
                <a:lnTo>
                  <a:pt x="94" y="42"/>
                </a:lnTo>
                <a:lnTo>
                  <a:pt x="98" y="37"/>
                </a:lnTo>
                <a:lnTo>
                  <a:pt x="90" y="33"/>
                </a:lnTo>
                <a:lnTo>
                  <a:pt x="128" y="9"/>
                </a:lnTo>
                <a:lnTo>
                  <a:pt x="130" y="53"/>
                </a:lnTo>
                <a:lnTo>
                  <a:pt x="124" y="50"/>
                </a:lnTo>
                <a:lnTo>
                  <a:pt x="121" y="55"/>
                </a:lnTo>
                <a:lnTo>
                  <a:pt x="121" y="55"/>
                </a:lnTo>
                <a:lnTo>
                  <a:pt x="121" y="55"/>
                </a:lnTo>
                <a:lnTo>
                  <a:pt x="112" y="65"/>
                </a:lnTo>
                <a:lnTo>
                  <a:pt x="106" y="71"/>
                </a:lnTo>
                <a:lnTo>
                  <a:pt x="99" y="78"/>
                </a:lnTo>
                <a:lnTo>
                  <a:pt x="99" y="78"/>
                </a:lnTo>
                <a:lnTo>
                  <a:pt x="90" y="83"/>
                </a:lnTo>
                <a:lnTo>
                  <a:pt x="81" y="89"/>
                </a:lnTo>
                <a:lnTo>
                  <a:pt x="70" y="93"/>
                </a:lnTo>
                <a:lnTo>
                  <a:pt x="60" y="96"/>
                </a:lnTo>
                <a:lnTo>
                  <a:pt x="60" y="96"/>
                </a:lnTo>
                <a:lnTo>
                  <a:pt x="43" y="100"/>
                </a:lnTo>
                <a:lnTo>
                  <a:pt x="24" y="101"/>
                </a:lnTo>
                <a:lnTo>
                  <a:pt x="24" y="101"/>
                </a:lnTo>
                <a:lnTo>
                  <a:pt x="34" y="96"/>
                </a:lnTo>
                <a:lnTo>
                  <a:pt x="34" y="96"/>
                </a:lnTo>
                <a:lnTo>
                  <a:pt x="48" y="89"/>
                </a:lnTo>
                <a:lnTo>
                  <a:pt x="63" y="78"/>
                </a:lnTo>
                <a:lnTo>
                  <a:pt x="71" y="71"/>
                </a:lnTo>
                <a:lnTo>
                  <a:pt x="79" y="63"/>
                </a:lnTo>
                <a:lnTo>
                  <a:pt x="86" y="53"/>
                </a:lnTo>
                <a:lnTo>
                  <a:pt x="94" y="42"/>
                </a:lnTo>
                <a:lnTo>
                  <a:pt x="94" y="42"/>
                </a:lnTo>
                <a:close/>
                <a:moveTo>
                  <a:pt x="39" y="130"/>
                </a:moveTo>
                <a:lnTo>
                  <a:pt x="21" y="130"/>
                </a:lnTo>
                <a:lnTo>
                  <a:pt x="21" y="130"/>
                </a:lnTo>
                <a:lnTo>
                  <a:pt x="16" y="131"/>
                </a:lnTo>
                <a:lnTo>
                  <a:pt x="11" y="133"/>
                </a:lnTo>
                <a:lnTo>
                  <a:pt x="9" y="136"/>
                </a:lnTo>
                <a:lnTo>
                  <a:pt x="8" y="141"/>
                </a:lnTo>
                <a:lnTo>
                  <a:pt x="8" y="174"/>
                </a:lnTo>
                <a:lnTo>
                  <a:pt x="8" y="174"/>
                </a:lnTo>
                <a:lnTo>
                  <a:pt x="9" y="179"/>
                </a:lnTo>
                <a:lnTo>
                  <a:pt x="11" y="183"/>
                </a:lnTo>
                <a:lnTo>
                  <a:pt x="16" y="185"/>
                </a:lnTo>
                <a:lnTo>
                  <a:pt x="21" y="186"/>
                </a:lnTo>
                <a:lnTo>
                  <a:pt x="39" y="186"/>
                </a:lnTo>
                <a:lnTo>
                  <a:pt x="39" y="186"/>
                </a:lnTo>
                <a:lnTo>
                  <a:pt x="44" y="185"/>
                </a:lnTo>
                <a:lnTo>
                  <a:pt x="47" y="183"/>
                </a:lnTo>
                <a:lnTo>
                  <a:pt x="49" y="179"/>
                </a:lnTo>
                <a:lnTo>
                  <a:pt x="51" y="174"/>
                </a:lnTo>
                <a:lnTo>
                  <a:pt x="51" y="141"/>
                </a:lnTo>
                <a:lnTo>
                  <a:pt x="51" y="141"/>
                </a:lnTo>
                <a:lnTo>
                  <a:pt x="49" y="136"/>
                </a:lnTo>
                <a:lnTo>
                  <a:pt x="47" y="133"/>
                </a:lnTo>
                <a:lnTo>
                  <a:pt x="44" y="131"/>
                </a:lnTo>
                <a:lnTo>
                  <a:pt x="39" y="130"/>
                </a:lnTo>
                <a:lnTo>
                  <a:pt x="39" y="130"/>
                </a:lnTo>
                <a:close/>
                <a:moveTo>
                  <a:pt x="44" y="136"/>
                </a:moveTo>
                <a:lnTo>
                  <a:pt x="44" y="179"/>
                </a:lnTo>
                <a:lnTo>
                  <a:pt x="16" y="179"/>
                </a:lnTo>
                <a:lnTo>
                  <a:pt x="16" y="136"/>
                </a:lnTo>
                <a:lnTo>
                  <a:pt x="44" y="136"/>
                </a:lnTo>
                <a:close/>
                <a:moveTo>
                  <a:pt x="84" y="112"/>
                </a:moveTo>
                <a:lnTo>
                  <a:pt x="66" y="112"/>
                </a:lnTo>
                <a:lnTo>
                  <a:pt x="66" y="112"/>
                </a:lnTo>
                <a:lnTo>
                  <a:pt x="61" y="113"/>
                </a:lnTo>
                <a:lnTo>
                  <a:pt x="58" y="116"/>
                </a:lnTo>
                <a:lnTo>
                  <a:pt x="55" y="119"/>
                </a:lnTo>
                <a:lnTo>
                  <a:pt x="54" y="124"/>
                </a:lnTo>
                <a:lnTo>
                  <a:pt x="54" y="174"/>
                </a:lnTo>
                <a:lnTo>
                  <a:pt x="54" y="174"/>
                </a:lnTo>
                <a:lnTo>
                  <a:pt x="55" y="179"/>
                </a:lnTo>
                <a:lnTo>
                  <a:pt x="58" y="183"/>
                </a:lnTo>
                <a:lnTo>
                  <a:pt x="61" y="185"/>
                </a:lnTo>
                <a:lnTo>
                  <a:pt x="66" y="186"/>
                </a:lnTo>
                <a:lnTo>
                  <a:pt x="84" y="186"/>
                </a:lnTo>
                <a:lnTo>
                  <a:pt x="84" y="186"/>
                </a:lnTo>
                <a:lnTo>
                  <a:pt x="89" y="185"/>
                </a:lnTo>
                <a:lnTo>
                  <a:pt x="92" y="183"/>
                </a:lnTo>
                <a:lnTo>
                  <a:pt x="96" y="179"/>
                </a:lnTo>
                <a:lnTo>
                  <a:pt x="96" y="174"/>
                </a:lnTo>
                <a:lnTo>
                  <a:pt x="96" y="124"/>
                </a:lnTo>
                <a:lnTo>
                  <a:pt x="96" y="124"/>
                </a:lnTo>
                <a:lnTo>
                  <a:pt x="96" y="119"/>
                </a:lnTo>
                <a:lnTo>
                  <a:pt x="92" y="116"/>
                </a:lnTo>
                <a:lnTo>
                  <a:pt x="89" y="113"/>
                </a:lnTo>
                <a:lnTo>
                  <a:pt x="84" y="112"/>
                </a:lnTo>
                <a:lnTo>
                  <a:pt x="84" y="112"/>
                </a:lnTo>
                <a:close/>
                <a:moveTo>
                  <a:pt x="89" y="119"/>
                </a:moveTo>
                <a:lnTo>
                  <a:pt x="89" y="179"/>
                </a:lnTo>
                <a:lnTo>
                  <a:pt x="61" y="179"/>
                </a:lnTo>
                <a:lnTo>
                  <a:pt x="61" y="119"/>
                </a:lnTo>
                <a:lnTo>
                  <a:pt x="89" y="119"/>
                </a:lnTo>
                <a:close/>
                <a:moveTo>
                  <a:pt x="134" y="88"/>
                </a:moveTo>
                <a:lnTo>
                  <a:pt x="114" y="88"/>
                </a:lnTo>
                <a:lnTo>
                  <a:pt x="114" y="88"/>
                </a:lnTo>
                <a:lnTo>
                  <a:pt x="109" y="89"/>
                </a:lnTo>
                <a:lnTo>
                  <a:pt x="106" y="91"/>
                </a:lnTo>
                <a:lnTo>
                  <a:pt x="104" y="95"/>
                </a:lnTo>
                <a:lnTo>
                  <a:pt x="102" y="100"/>
                </a:lnTo>
                <a:lnTo>
                  <a:pt x="102" y="174"/>
                </a:lnTo>
                <a:lnTo>
                  <a:pt x="102" y="174"/>
                </a:lnTo>
                <a:lnTo>
                  <a:pt x="104" y="179"/>
                </a:lnTo>
                <a:lnTo>
                  <a:pt x="106" y="183"/>
                </a:lnTo>
                <a:lnTo>
                  <a:pt x="109" y="185"/>
                </a:lnTo>
                <a:lnTo>
                  <a:pt x="114" y="186"/>
                </a:lnTo>
                <a:lnTo>
                  <a:pt x="134" y="186"/>
                </a:lnTo>
                <a:lnTo>
                  <a:pt x="134" y="186"/>
                </a:lnTo>
                <a:lnTo>
                  <a:pt x="137" y="185"/>
                </a:lnTo>
                <a:lnTo>
                  <a:pt x="142" y="183"/>
                </a:lnTo>
                <a:lnTo>
                  <a:pt x="144" y="179"/>
                </a:lnTo>
                <a:lnTo>
                  <a:pt x="145" y="174"/>
                </a:lnTo>
                <a:lnTo>
                  <a:pt x="145" y="100"/>
                </a:lnTo>
                <a:lnTo>
                  <a:pt x="145" y="100"/>
                </a:lnTo>
                <a:lnTo>
                  <a:pt x="144" y="95"/>
                </a:lnTo>
                <a:lnTo>
                  <a:pt x="142" y="91"/>
                </a:lnTo>
                <a:lnTo>
                  <a:pt x="137" y="89"/>
                </a:lnTo>
                <a:lnTo>
                  <a:pt x="134" y="88"/>
                </a:lnTo>
                <a:lnTo>
                  <a:pt x="134" y="88"/>
                </a:lnTo>
                <a:close/>
                <a:moveTo>
                  <a:pt x="138" y="95"/>
                </a:moveTo>
                <a:lnTo>
                  <a:pt x="138" y="179"/>
                </a:lnTo>
                <a:lnTo>
                  <a:pt x="109" y="179"/>
                </a:lnTo>
                <a:lnTo>
                  <a:pt x="109" y="95"/>
                </a:lnTo>
                <a:lnTo>
                  <a:pt x="138" y="95"/>
                </a:lnTo>
                <a:close/>
              </a:path>
            </a:pathLst>
          </a:custGeom>
          <a:solidFill>
            <a:srgbClr val="00BD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06" name="Group 205"/>
          <p:cNvGrpSpPr/>
          <p:nvPr/>
        </p:nvGrpSpPr>
        <p:grpSpPr>
          <a:xfrm>
            <a:off x="9265860" y="4554020"/>
            <a:ext cx="738180" cy="652323"/>
            <a:chOff x="-998538" y="10167938"/>
            <a:chExt cx="1255713" cy="1109663"/>
          </a:xfrm>
          <a:solidFill>
            <a:schemeClr val="accent1"/>
          </a:solidFill>
        </p:grpSpPr>
        <p:sp>
          <p:nvSpPr>
            <p:cNvPr id="207" name="Freeform 185"/>
            <p:cNvSpPr>
              <a:spLocks noEditPoints="1"/>
            </p:cNvSpPr>
            <p:nvPr/>
          </p:nvSpPr>
          <p:spPr bwMode="auto">
            <a:xfrm>
              <a:off x="-882650" y="10167938"/>
              <a:ext cx="241300" cy="241300"/>
            </a:xfrm>
            <a:custGeom>
              <a:avLst/>
              <a:gdLst>
                <a:gd name="T0" fmla="*/ 77 w 152"/>
                <a:gd name="T1" fmla="*/ 152 h 152"/>
                <a:gd name="T2" fmla="*/ 107 w 152"/>
                <a:gd name="T3" fmla="*/ 147 h 152"/>
                <a:gd name="T4" fmla="*/ 132 w 152"/>
                <a:gd name="T5" fmla="*/ 130 h 152"/>
                <a:gd name="T6" fmla="*/ 147 w 152"/>
                <a:gd name="T7" fmla="*/ 107 h 152"/>
                <a:gd name="T8" fmla="*/ 152 w 152"/>
                <a:gd name="T9" fmla="*/ 77 h 152"/>
                <a:gd name="T10" fmla="*/ 152 w 152"/>
                <a:gd name="T11" fmla="*/ 60 h 152"/>
                <a:gd name="T12" fmla="*/ 139 w 152"/>
                <a:gd name="T13" fmla="*/ 34 h 152"/>
                <a:gd name="T14" fmla="*/ 119 w 152"/>
                <a:gd name="T15" fmla="*/ 13 h 152"/>
                <a:gd name="T16" fmla="*/ 92 w 152"/>
                <a:gd name="T17" fmla="*/ 2 h 152"/>
                <a:gd name="T18" fmla="*/ 77 w 152"/>
                <a:gd name="T19" fmla="*/ 0 h 152"/>
                <a:gd name="T20" fmla="*/ 47 w 152"/>
                <a:gd name="T21" fmla="*/ 6 h 152"/>
                <a:gd name="T22" fmla="*/ 23 w 152"/>
                <a:gd name="T23" fmla="*/ 23 h 152"/>
                <a:gd name="T24" fmla="*/ 6 w 152"/>
                <a:gd name="T25" fmla="*/ 47 h 152"/>
                <a:gd name="T26" fmla="*/ 0 w 152"/>
                <a:gd name="T27" fmla="*/ 77 h 152"/>
                <a:gd name="T28" fmla="*/ 2 w 152"/>
                <a:gd name="T29" fmla="*/ 92 h 152"/>
                <a:gd name="T30" fmla="*/ 13 w 152"/>
                <a:gd name="T31" fmla="*/ 119 h 152"/>
                <a:gd name="T32" fmla="*/ 34 w 152"/>
                <a:gd name="T33" fmla="*/ 139 h 152"/>
                <a:gd name="T34" fmla="*/ 62 w 152"/>
                <a:gd name="T35" fmla="*/ 152 h 152"/>
                <a:gd name="T36" fmla="*/ 77 w 152"/>
                <a:gd name="T37" fmla="*/ 152 h 152"/>
                <a:gd name="T38" fmla="*/ 34 w 152"/>
                <a:gd name="T39" fmla="*/ 77 h 152"/>
                <a:gd name="T40" fmla="*/ 38 w 152"/>
                <a:gd name="T41" fmla="*/ 60 h 152"/>
                <a:gd name="T42" fmla="*/ 45 w 152"/>
                <a:gd name="T43" fmla="*/ 45 h 152"/>
                <a:gd name="T44" fmla="*/ 60 w 152"/>
                <a:gd name="T45" fmla="*/ 36 h 152"/>
                <a:gd name="T46" fmla="*/ 77 w 152"/>
                <a:gd name="T47" fmla="*/ 34 h 152"/>
                <a:gd name="T48" fmla="*/ 85 w 152"/>
                <a:gd name="T49" fmla="*/ 34 h 152"/>
                <a:gd name="T50" fmla="*/ 102 w 152"/>
                <a:gd name="T51" fmla="*/ 42 h 152"/>
                <a:gd name="T52" fmla="*/ 113 w 152"/>
                <a:gd name="T53" fmla="*/ 53 h 152"/>
                <a:gd name="T54" fmla="*/ 119 w 152"/>
                <a:gd name="T55" fmla="*/ 68 h 152"/>
                <a:gd name="T56" fmla="*/ 120 w 152"/>
                <a:gd name="T57" fmla="*/ 77 h 152"/>
                <a:gd name="T58" fmla="*/ 117 w 152"/>
                <a:gd name="T59" fmla="*/ 94 h 152"/>
                <a:gd name="T60" fmla="*/ 107 w 152"/>
                <a:gd name="T61" fmla="*/ 107 h 152"/>
                <a:gd name="T62" fmla="*/ 94 w 152"/>
                <a:gd name="T63" fmla="*/ 117 h 152"/>
                <a:gd name="T64" fmla="*/ 77 w 152"/>
                <a:gd name="T65" fmla="*/ 121 h 152"/>
                <a:gd name="T66" fmla="*/ 68 w 152"/>
                <a:gd name="T67" fmla="*/ 119 h 152"/>
                <a:gd name="T68" fmla="*/ 53 w 152"/>
                <a:gd name="T69" fmla="*/ 113 h 152"/>
                <a:gd name="T70" fmla="*/ 42 w 152"/>
                <a:gd name="T71" fmla="*/ 102 h 152"/>
                <a:gd name="T72" fmla="*/ 34 w 152"/>
                <a:gd name="T73" fmla="*/ 85 h 152"/>
                <a:gd name="T74" fmla="*/ 34 w 152"/>
                <a:gd name="T75" fmla="*/ 7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2">
                  <a:moveTo>
                    <a:pt x="77" y="152"/>
                  </a:moveTo>
                  <a:lnTo>
                    <a:pt x="77" y="152"/>
                  </a:lnTo>
                  <a:lnTo>
                    <a:pt x="92" y="152"/>
                  </a:lnTo>
                  <a:lnTo>
                    <a:pt x="107" y="147"/>
                  </a:lnTo>
                  <a:lnTo>
                    <a:pt x="119" y="139"/>
                  </a:lnTo>
                  <a:lnTo>
                    <a:pt x="132" y="130"/>
                  </a:lnTo>
                  <a:lnTo>
                    <a:pt x="139" y="119"/>
                  </a:lnTo>
                  <a:lnTo>
                    <a:pt x="147" y="107"/>
                  </a:lnTo>
                  <a:lnTo>
                    <a:pt x="152" y="92"/>
                  </a:lnTo>
                  <a:lnTo>
                    <a:pt x="152" y="77"/>
                  </a:lnTo>
                  <a:lnTo>
                    <a:pt x="152" y="77"/>
                  </a:lnTo>
                  <a:lnTo>
                    <a:pt x="152" y="60"/>
                  </a:lnTo>
                  <a:lnTo>
                    <a:pt x="147" y="47"/>
                  </a:lnTo>
                  <a:lnTo>
                    <a:pt x="139" y="34"/>
                  </a:lnTo>
                  <a:lnTo>
                    <a:pt x="132" y="23"/>
                  </a:lnTo>
                  <a:lnTo>
                    <a:pt x="119" y="13"/>
                  </a:lnTo>
                  <a:lnTo>
                    <a:pt x="107" y="6"/>
                  </a:lnTo>
                  <a:lnTo>
                    <a:pt x="92" y="2"/>
                  </a:lnTo>
                  <a:lnTo>
                    <a:pt x="77" y="0"/>
                  </a:lnTo>
                  <a:lnTo>
                    <a:pt x="77" y="0"/>
                  </a:lnTo>
                  <a:lnTo>
                    <a:pt x="62" y="2"/>
                  </a:lnTo>
                  <a:lnTo>
                    <a:pt x="47" y="6"/>
                  </a:lnTo>
                  <a:lnTo>
                    <a:pt x="34" y="13"/>
                  </a:lnTo>
                  <a:lnTo>
                    <a:pt x="23" y="23"/>
                  </a:lnTo>
                  <a:lnTo>
                    <a:pt x="13" y="34"/>
                  </a:lnTo>
                  <a:lnTo>
                    <a:pt x="6" y="47"/>
                  </a:lnTo>
                  <a:lnTo>
                    <a:pt x="2" y="60"/>
                  </a:lnTo>
                  <a:lnTo>
                    <a:pt x="0" y="77"/>
                  </a:lnTo>
                  <a:lnTo>
                    <a:pt x="0" y="77"/>
                  </a:lnTo>
                  <a:lnTo>
                    <a:pt x="2" y="92"/>
                  </a:lnTo>
                  <a:lnTo>
                    <a:pt x="6" y="107"/>
                  </a:lnTo>
                  <a:lnTo>
                    <a:pt x="13" y="119"/>
                  </a:lnTo>
                  <a:lnTo>
                    <a:pt x="23" y="130"/>
                  </a:lnTo>
                  <a:lnTo>
                    <a:pt x="34" y="139"/>
                  </a:lnTo>
                  <a:lnTo>
                    <a:pt x="47" y="147"/>
                  </a:lnTo>
                  <a:lnTo>
                    <a:pt x="62" y="152"/>
                  </a:lnTo>
                  <a:lnTo>
                    <a:pt x="77" y="152"/>
                  </a:lnTo>
                  <a:lnTo>
                    <a:pt x="77" y="152"/>
                  </a:lnTo>
                  <a:close/>
                  <a:moveTo>
                    <a:pt x="34" y="77"/>
                  </a:moveTo>
                  <a:lnTo>
                    <a:pt x="34" y="77"/>
                  </a:lnTo>
                  <a:lnTo>
                    <a:pt x="34" y="68"/>
                  </a:lnTo>
                  <a:lnTo>
                    <a:pt x="38" y="60"/>
                  </a:lnTo>
                  <a:lnTo>
                    <a:pt x="42" y="53"/>
                  </a:lnTo>
                  <a:lnTo>
                    <a:pt x="45" y="45"/>
                  </a:lnTo>
                  <a:lnTo>
                    <a:pt x="53" y="42"/>
                  </a:lnTo>
                  <a:lnTo>
                    <a:pt x="60" y="36"/>
                  </a:lnTo>
                  <a:lnTo>
                    <a:pt x="68" y="34"/>
                  </a:lnTo>
                  <a:lnTo>
                    <a:pt x="77" y="34"/>
                  </a:lnTo>
                  <a:lnTo>
                    <a:pt x="77" y="34"/>
                  </a:lnTo>
                  <a:lnTo>
                    <a:pt x="85" y="34"/>
                  </a:lnTo>
                  <a:lnTo>
                    <a:pt x="94" y="36"/>
                  </a:lnTo>
                  <a:lnTo>
                    <a:pt x="102" y="42"/>
                  </a:lnTo>
                  <a:lnTo>
                    <a:pt x="107" y="45"/>
                  </a:lnTo>
                  <a:lnTo>
                    <a:pt x="113" y="53"/>
                  </a:lnTo>
                  <a:lnTo>
                    <a:pt x="117" y="60"/>
                  </a:lnTo>
                  <a:lnTo>
                    <a:pt x="119" y="68"/>
                  </a:lnTo>
                  <a:lnTo>
                    <a:pt x="120" y="77"/>
                  </a:lnTo>
                  <a:lnTo>
                    <a:pt x="120" y="77"/>
                  </a:lnTo>
                  <a:lnTo>
                    <a:pt x="119" y="85"/>
                  </a:lnTo>
                  <a:lnTo>
                    <a:pt x="117" y="94"/>
                  </a:lnTo>
                  <a:lnTo>
                    <a:pt x="113" y="102"/>
                  </a:lnTo>
                  <a:lnTo>
                    <a:pt x="107" y="107"/>
                  </a:lnTo>
                  <a:lnTo>
                    <a:pt x="102" y="113"/>
                  </a:lnTo>
                  <a:lnTo>
                    <a:pt x="94" y="117"/>
                  </a:lnTo>
                  <a:lnTo>
                    <a:pt x="85" y="119"/>
                  </a:lnTo>
                  <a:lnTo>
                    <a:pt x="77" y="121"/>
                  </a:lnTo>
                  <a:lnTo>
                    <a:pt x="77" y="121"/>
                  </a:lnTo>
                  <a:lnTo>
                    <a:pt x="68" y="119"/>
                  </a:lnTo>
                  <a:lnTo>
                    <a:pt x="60" y="117"/>
                  </a:lnTo>
                  <a:lnTo>
                    <a:pt x="53" y="113"/>
                  </a:lnTo>
                  <a:lnTo>
                    <a:pt x="45" y="107"/>
                  </a:lnTo>
                  <a:lnTo>
                    <a:pt x="42" y="102"/>
                  </a:lnTo>
                  <a:lnTo>
                    <a:pt x="38" y="94"/>
                  </a:lnTo>
                  <a:lnTo>
                    <a:pt x="34" y="85"/>
                  </a:lnTo>
                  <a:lnTo>
                    <a:pt x="34" y="77"/>
                  </a:lnTo>
                  <a:lnTo>
                    <a:pt x="3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6"/>
            <p:cNvSpPr>
              <a:spLocks noEditPoints="1"/>
            </p:cNvSpPr>
            <p:nvPr/>
          </p:nvSpPr>
          <p:spPr bwMode="auto">
            <a:xfrm>
              <a:off x="-998538" y="10391776"/>
              <a:ext cx="671513" cy="885825"/>
            </a:xfrm>
            <a:custGeom>
              <a:avLst/>
              <a:gdLst>
                <a:gd name="T0" fmla="*/ 53 w 423"/>
                <a:gd name="T1" fmla="*/ 502 h 558"/>
                <a:gd name="T2" fmla="*/ 62 w 423"/>
                <a:gd name="T3" fmla="*/ 534 h 558"/>
                <a:gd name="T4" fmla="*/ 88 w 423"/>
                <a:gd name="T5" fmla="*/ 552 h 558"/>
                <a:gd name="T6" fmla="*/ 111 w 423"/>
                <a:gd name="T7" fmla="*/ 558 h 558"/>
                <a:gd name="T8" fmla="*/ 141 w 423"/>
                <a:gd name="T9" fmla="*/ 549 h 558"/>
                <a:gd name="T10" fmla="*/ 158 w 423"/>
                <a:gd name="T11" fmla="*/ 549 h 558"/>
                <a:gd name="T12" fmla="*/ 190 w 423"/>
                <a:gd name="T13" fmla="*/ 558 h 558"/>
                <a:gd name="T14" fmla="*/ 212 w 423"/>
                <a:gd name="T15" fmla="*/ 552 h 558"/>
                <a:gd name="T16" fmla="*/ 237 w 423"/>
                <a:gd name="T17" fmla="*/ 534 h 558"/>
                <a:gd name="T18" fmla="*/ 246 w 423"/>
                <a:gd name="T19" fmla="*/ 502 h 558"/>
                <a:gd name="T20" fmla="*/ 349 w 423"/>
                <a:gd name="T21" fmla="*/ 235 h 558"/>
                <a:gd name="T22" fmla="*/ 370 w 423"/>
                <a:gd name="T23" fmla="*/ 246 h 558"/>
                <a:gd name="T24" fmla="*/ 387 w 423"/>
                <a:gd name="T25" fmla="*/ 246 h 558"/>
                <a:gd name="T26" fmla="*/ 409 w 423"/>
                <a:gd name="T27" fmla="*/ 235 h 558"/>
                <a:gd name="T28" fmla="*/ 419 w 423"/>
                <a:gd name="T29" fmla="*/ 220 h 558"/>
                <a:gd name="T30" fmla="*/ 423 w 423"/>
                <a:gd name="T31" fmla="*/ 205 h 558"/>
                <a:gd name="T32" fmla="*/ 415 w 423"/>
                <a:gd name="T33" fmla="*/ 180 h 558"/>
                <a:gd name="T34" fmla="*/ 250 w 423"/>
                <a:gd name="T35" fmla="*/ 13 h 558"/>
                <a:gd name="T36" fmla="*/ 227 w 423"/>
                <a:gd name="T37" fmla="*/ 0 h 558"/>
                <a:gd name="T38" fmla="*/ 203 w 423"/>
                <a:gd name="T39" fmla="*/ 0 h 558"/>
                <a:gd name="T40" fmla="*/ 150 w 423"/>
                <a:gd name="T41" fmla="*/ 60 h 558"/>
                <a:gd name="T42" fmla="*/ 105 w 423"/>
                <a:gd name="T43" fmla="*/ 4 h 558"/>
                <a:gd name="T44" fmla="*/ 90 w 423"/>
                <a:gd name="T45" fmla="*/ 2 h 558"/>
                <a:gd name="T46" fmla="*/ 17 w 423"/>
                <a:gd name="T47" fmla="*/ 34 h 558"/>
                <a:gd name="T48" fmla="*/ 0 w 423"/>
                <a:gd name="T49" fmla="*/ 66 h 558"/>
                <a:gd name="T50" fmla="*/ 2 w 423"/>
                <a:gd name="T51" fmla="*/ 239 h 558"/>
                <a:gd name="T52" fmla="*/ 15 w 423"/>
                <a:gd name="T53" fmla="*/ 271 h 558"/>
                <a:gd name="T54" fmla="*/ 41 w 423"/>
                <a:gd name="T55" fmla="*/ 291 h 558"/>
                <a:gd name="T56" fmla="*/ 223 w 423"/>
                <a:gd name="T57" fmla="*/ 77 h 558"/>
                <a:gd name="T58" fmla="*/ 216 w 423"/>
                <a:gd name="T59" fmla="*/ 83 h 558"/>
                <a:gd name="T60" fmla="*/ 212 w 423"/>
                <a:gd name="T61" fmla="*/ 502 h 558"/>
                <a:gd name="T62" fmla="*/ 207 w 423"/>
                <a:gd name="T63" fmla="*/ 517 h 558"/>
                <a:gd name="T64" fmla="*/ 190 w 423"/>
                <a:gd name="T65" fmla="*/ 524 h 558"/>
                <a:gd name="T66" fmla="*/ 173 w 423"/>
                <a:gd name="T67" fmla="*/ 517 h 558"/>
                <a:gd name="T68" fmla="*/ 167 w 423"/>
                <a:gd name="T69" fmla="*/ 502 h 558"/>
                <a:gd name="T70" fmla="*/ 156 w 423"/>
                <a:gd name="T71" fmla="*/ 487 h 558"/>
                <a:gd name="T72" fmla="*/ 143 w 423"/>
                <a:gd name="T73" fmla="*/ 487 h 558"/>
                <a:gd name="T74" fmla="*/ 133 w 423"/>
                <a:gd name="T75" fmla="*/ 502 h 558"/>
                <a:gd name="T76" fmla="*/ 126 w 423"/>
                <a:gd name="T77" fmla="*/ 517 h 558"/>
                <a:gd name="T78" fmla="*/ 109 w 423"/>
                <a:gd name="T79" fmla="*/ 524 h 558"/>
                <a:gd name="T80" fmla="*/ 88 w 423"/>
                <a:gd name="T81" fmla="*/ 511 h 558"/>
                <a:gd name="T82" fmla="*/ 86 w 423"/>
                <a:gd name="T83" fmla="*/ 280 h 558"/>
                <a:gd name="T84" fmla="*/ 77 w 423"/>
                <a:gd name="T85" fmla="*/ 265 h 558"/>
                <a:gd name="T86" fmla="*/ 62 w 423"/>
                <a:gd name="T87" fmla="*/ 263 h 558"/>
                <a:gd name="T88" fmla="*/ 43 w 423"/>
                <a:gd name="T89" fmla="*/ 252 h 558"/>
                <a:gd name="T90" fmla="*/ 34 w 423"/>
                <a:gd name="T91" fmla="*/ 235 h 558"/>
                <a:gd name="T92" fmla="*/ 34 w 423"/>
                <a:gd name="T93" fmla="*/ 66 h 558"/>
                <a:gd name="T94" fmla="*/ 90 w 423"/>
                <a:gd name="T95" fmla="*/ 38 h 558"/>
                <a:gd name="T96" fmla="*/ 143 w 423"/>
                <a:gd name="T97" fmla="*/ 103 h 558"/>
                <a:gd name="T98" fmla="*/ 158 w 423"/>
                <a:gd name="T99" fmla="*/ 103 h 558"/>
                <a:gd name="T100" fmla="*/ 218 w 423"/>
                <a:gd name="T101" fmla="*/ 34 h 558"/>
                <a:gd name="T102" fmla="*/ 225 w 423"/>
                <a:gd name="T103" fmla="*/ 36 h 558"/>
                <a:gd name="T104" fmla="*/ 389 w 423"/>
                <a:gd name="T105" fmla="*/ 201 h 558"/>
                <a:gd name="T106" fmla="*/ 389 w 423"/>
                <a:gd name="T107" fmla="*/ 209 h 558"/>
                <a:gd name="T108" fmla="*/ 383 w 423"/>
                <a:gd name="T109" fmla="*/ 212 h 558"/>
                <a:gd name="T110" fmla="*/ 376 w 423"/>
                <a:gd name="T111" fmla="*/ 212 h 558"/>
                <a:gd name="T112" fmla="*/ 240 w 423"/>
                <a:gd name="T113" fmla="*/ 81 h 558"/>
                <a:gd name="T114" fmla="*/ 233 w 423"/>
                <a:gd name="T115" fmla="*/ 75 h 558"/>
                <a:gd name="T116" fmla="*/ 223 w 423"/>
                <a:gd name="T117" fmla="*/ 7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3" h="558">
                  <a:moveTo>
                    <a:pt x="53" y="295"/>
                  </a:moveTo>
                  <a:lnTo>
                    <a:pt x="53" y="502"/>
                  </a:lnTo>
                  <a:lnTo>
                    <a:pt x="53" y="502"/>
                  </a:lnTo>
                  <a:lnTo>
                    <a:pt x="54" y="513"/>
                  </a:lnTo>
                  <a:lnTo>
                    <a:pt x="58" y="522"/>
                  </a:lnTo>
                  <a:lnTo>
                    <a:pt x="62" y="534"/>
                  </a:lnTo>
                  <a:lnTo>
                    <a:pt x="69" y="541"/>
                  </a:lnTo>
                  <a:lnTo>
                    <a:pt x="79" y="549"/>
                  </a:lnTo>
                  <a:lnTo>
                    <a:pt x="88" y="552"/>
                  </a:lnTo>
                  <a:lnTo>
                    <a:pt x="98" y="556"/>
                  </a:lnTo>
                  <a:lnTo>
                    <a:pt x="111" y="558"/>
                  </a:lnTo>
                  <a:lnTo>
                    <a:pt x="111" y="558"/>
                  </a:lnTo>
                  <a:lnTo>
                    <a:pt x="120" y="556"/>
                  </a:lnTo>
                  <a:lnTo>
                    <a:pt x="131" y="554"/>
                  </a:lnTo>
                  <a:lnTo>
                    <a:pt x="141" y="549"/>
                  </a:lnTo>
                  <a:lnTo>
                    <a:pt x="150" y="541"/>
                  </a:lnTo>
                  <a:lnTo>
                    <a:pt x="150" y="541"/>
                  </a:lnTo>
                  <a:lnTo>
                    <a:pt x="158" y="549"/>
                  </a:lnTo>
                  <a:lnTo>
                    <a:pt x="167" y="554"/>
                  </a:lnTo>
                  <a:lnTo>
                    <a:pt x="178" y="556"/>
                  </a:lnTo>
                  <a:lnTo>
                    <a:pt x="190" y="558"/>
                  </a:lnTo>
                  <a:lnTo>
                    <a:pt x="190" y="558"/>
                  </a:lnTo>
                  <a:lnTo>
                    <a:pt x="201" y="556"/>
                  </a:lnTo>
                  <a:lnTo>
                    <a:pt x="212" y="552"/>
                  </a:lnTo>
                  <a:lnTo>
                    <a:pt x="222" y="549"/>
                  </a:lnTo>
                  <a:lnTo>
                    <a:pt x="229" y="541"/>
                  </a:lnTo>
                  <a:lnTo>
                    <a:pt x="237" y="534"/>
                  </a:lnTo>
                  <a:lnTo>
                    <a:pt x="242" y="522"/>
                  </a:lnTo>
                  <a:lnTo>
                    <a:pt x="244" y="513"/>
                  </a:lnTo>
                  <a:lnTo>
                    <a:pt x="246" y="502"/>
                  </a:lnTo>
                  <a:lnTo>
                    <a:pt x="246" y="132"/>
                  </a:lnTo>
                  <a:lnTo>
                    <a:pt x="349" y="235"/>
                  </a:lnTo>
                  <a:lnTo>
                    <a:pt x="349" y="235"/>
                  </a:lnTo>
                  <a:lnTo>
                    <a:pt x="355" y="241"/>
                  </a:lnTo>
                  <a:lnTo>
                    <a:pt x="362" y="244"/>
                  </a:lnTo>
                  <a:lnTo>
                    <a:pt x="370" y="246"/>
                  </a:lnTo>
                  <a:lnTo>
                    <a:pt x="379" y="246"/>
                  </a:lnTo>
                  <a:lnTo>
                    <a:pt x="379" y="246"/>
                  </a:lnTo>
                  <a:lnTo>
                    <a:pt x="387" y="246"/>
                  </a:lnTo>
                  <a:lnTo>
                    <a:pt x="396" y="244"/>
                  </a:lnTo>
                  <a:lnTo>
                    <a:pt x="404" y="241"/>
                  </a:lnTo>
                  <a:lnTo>
                    <a:pt x="409" y="235"/>
                  </a:lnTo>
                  <a:lnTo>
                    <a:pt x="409" y="235"/>
                  </a:lnTo>
                  <a:lnTo>
                    <a:pt x="415" y="227"/>
                  </a:lnTo>
                  <a:lnTo>
                    <a:pt x="419" y="220"/>
                  </a:lnTo>
                  <a:lnTo>
                    <a:pt x="421" y="212"/>
                  </a:lnTo>
                  <a:lnTo>
                    <a:pt x="423" y="205"/>
                  </a:lnTo>
                  <a:lnTo>
                    <a:pt x="423" y="205"/>
                  </a:lnTo>
                  <a:lnTo>
                    <a:pt x="421" y="196"/>
                  </a:lnTo>
                  <a:lnTo>
                    <a:pt x="419" y="188"/>
                  </a:lnTo>
                  <a:lnTo>
                    <a:pt x="415" y="180"/>
                  </a:lnTo>
                  <a:lnTo>
                    <a:pt x="409" y="173"/>
                  </a:lnTo>
                  <a:lnTo>
                    <a:pt x="250" y="13"/>
                  </a:lnTo>
                  <a:lnTo>
                    <a:pt x="250" y="13"/>
                  </a:lnTo>
                  <a:lnTo>
                    <a:pt x="242" y="8"/>
                  </a:lnTo>
                  <a:lnTo>
                    <a:pt x="235" y="4"/>
                  </a:lnTo>
                  <a:lnTo>
                    <a:pt x="227" y="0"/>
                  </a:lnTo>
                  <a:lnTo>
                    <a:pt x="218" y="0"/>
                  </a:lnTo>
                  <a:lnTo>
                    <a:pt x="203" y="0"/>
                  </a:lnTo>
                  <a:lnTo>
                    <a:pt x="203" y="0"/>
                  </a:lnTo>
                  <a:lnTo>
                    <a:pt x="195" y="2"/>
                  </a:lnTo>
                  <a:lnTo>
                    <a:pt x="190" y="8"/>
                  </a:lnTo>
                  <a:lnTo>
                    <a:pt x="150" y="60"/>
                  </a:lnTo>
                  <a:lnTo>
                    <a:pt x="109" y="8"/>
                  </a:lnTo>
                  <a:lnTo>
                    <a:pt x="109" y="8"/>
                  </a:lnTo>
                  <a:lnTo>
                    <a:pt x="105" y="4"/>
                  </a:lnTo>
                  <a:lnTo>
                    <a:pt x="101" y="0"/>
                  </a:lnTo>
                  <a:lnTo>
                    <a:pt x="96" y="0"/>
                  </a:lnTo>
                  <a:lnTo>
                    <a:pt x="90" y="2"/>
                  </a:lnTo>
                  <a:lnTo>
                    <a:pt x="26" y="26"/>
                  </a:lnTo>
                  <a:lnTo>
                    <a:pt x="26" y="26"/>
                  </a:lnTo>
                  <a:lnTo>
                    <a:pt x="17" y="34"/>
                  </a:lnTo>
                  <a:lnTo>
                    <a:pt x="8" y="43"/>
                  </a:lnTo>
                  <a:lnTo>
                    <a:pt x="2" y="55"/>
                  </a:lnTo>
                  <a:lnTo>
                    <a:pt x="0" y="66"/>
                  </a:lnTo>
                  <a:lnTo>
                    <a:pt x="0" y="227"/>
                  </a:lnTo>
                  <a:lnTo>
                    <a:pt x="0" y="227"/>
                  </a:lnTo>
                  <a:lnTo>
                    <a:pt x="2" y="239"/>
                  </a:lnTo>
                  <a:lnTo>
                    <a:pt x="4" y="250"/>
                  </a:lnTo>
                  <a:lnTo>
                    <a:pt x="9" y="261"/>
                  </a:lnTo>
                  <a:lnTo>
                    <a:pt x="15" y="271"/>
                  </a:lnTo>
                  <a:lnTo>
                    <a:pt x="23" y="278"/>
                  </a:lnTo>
                  <a:lnTo>
                    <a:pt x="32" y="286"/>
                  </a:lnTo>
                  <a:lnTo>
                    <a:pt x="41" y="291"/>
                  </a:lnTo>
                  <a:lnTo>
                    <a:pt x="53" y="295"/>
                  </a:lnTo>
                  <a:lnTo>
                    <a:pt x="53" y="295"/>
                  </a:lnTo>
                  <a:close/>
                  <a:moveTo>
                    <a:pt x="223" y="77"/>
                  </a:moveTo>
                  <a:lnTo>
                    <a:pt x="223" y="77"/>
                  </a:lnTo>
                  <a:lnTo>
                    <a:pt x="220" y="79"/>
                  </a:lnTo>
                  <a:lnTo>
                    <a:pt x="216" y="83"/>
                  </a:lnTo>
                  <a:lnTo>
                    <a:pt x="214" y="87"/>
                  </a:lnTo>
                  <a:lnTo>
                    <a:pt x="212" y="92"/>
                  </a:lnTo>
                  <a:lnTo>
                    <a:pt x="212" y="502"/>
                  </a:lnTo>
                  <a:lnTo>
                    <a:pt x="212" y="502"/>
                  </a:lnTo>
                  <a:lnTo>
                    <a:pt x="210" y="511"/>
                  </a:lnTo>
                  <a:lnTo>
                    <a:pt x="207" y="517"/>
                  </a:lnTo>
                  <a:lnTo>
                    <a:pt x="199" y="522"/>
                  </a:lnTo>
                  <a:lnTo>
                    <a:pt x="190" y="524"/>
                  </a:lnTo>
                  <a:lnTo>
                    <a:pt x="190" y="524"/>
                  </a:lnTo>
                  <a:lnTo>
                    <a:pt x="190" y="524"/>
                  </a:lnTo>
                  <a:lnTo>
                    <a:pt x="180" y="522"/>
                  </a:lnTo>
                  <a:lnTo>
                    <a:pt x="173" y="517"/>
                  </a:lnTo>
                  <a:lnTo>
                    <a:pt x="169" y="511"/>
                  </a:lnTo>
                  <a:lnTo>
                    <a:pt x="167" y="502"/>
                  </a:lnTo>
                  <a:lnTo>
                    <a:pt x="167" y="502"/>
                  </a:lnTo>
                  <a:lnTo>
                    <a:pt x="165" y="494"/>
                  </a:lnTo>
                  <a:lnTo>
                    <a:pt x="162" y="489"/>
                  </a:lnTo>
                  <a:lnTo>
                    <a:pt x="156" y="487"/>
                  </a:lnTo>
                  <a:lnTo>
                    <a:pt x="150" y="485"/>
                  </a:lnTo>
                  <a:lnTo>
                    <a:pt x="150" y="485"/>
                  </a:lnTo>
                  <a:lnTo>
                    <a:pt x="143" y="487"/>
                  </a:lnTo>
                  <a:lnTo>
                    <a:pt x="137" y="489"/>
                  </a:lnTo>
                  <a:lnTo>
                    <a:pt x="135" y="494"/>
                  </a:lnTo>
                  <a:lnTo>
                    <a:pt x="133" y="502"/>
                  </a:lnTo>
                  <a:lnTo>
                    <a:pt x="133" y="502"/>
                  </a:lnTo>
                  <a:lnTo>
                    <a:pt x="131" y="511"/>
                  </a:lnTo>
                  <a:lnTo>
                    <a:pt x="126" y="517"/>
                  </a:lnTo>
                  <a:lnTo>
                    <a:pt x="118" y="522"/>
                  </a:lnTo>
                  <a:lnTo>
                    <a:pt x="109" y="524"/>
                  </a:lnTo>
                  <a:lnTo>
                    <a:pt x="109" y="524"/>
                  </a:lnTo>
                  <a:lnTo>
                    <a:pt x="101" y="522"/>
                  </a:lnTo>
                  <a:lnTo>
                    <a:pt x="94" y="517"/>
                  </a:lnTo>
                  <a:lnTo>
                    <a:pt x="88" y="511"/>
                  </a:lnTo>
                  <a:lnTo>
                    <a:pt x="86" y="502"/>
                  </a:lnTo>
                  <a:lnTo>
                    <a:pt x="86" y="280"/>
                  </a:lnTo>
                  <a:lnTo>
                    <a:pt x="86" y="280"/>
                  </a:lnTo>
                  <a:lnTo>
                    <a:pt x="85" y="274"/>
                  </a:lnTo>
                  <a:lnTo>
                    <a:pt x="81" y="269"/>
                  </a:lnTo>
                  <a:lnTo>
                    <a:pt x="77" y="265"/>
                  </a:lnTo>
                  <a:lnTo>
                    <a:pt x="69" y="263"/>
                  </a:lnTo>
                  <a:lnTo>
                    <a:pt x="69" y="263"/>
                  </a:lnTo>
                  <a:lnTo>
                    <a:pt x="62" y="263"/>
                  </a:lnTo>
                  <a:lnTo>
                    <a:pt x="56" y="261"/>
                  </a:lnTo>
                  <a:lnTo>
                    <a:pt x="49" y="257"/>
                  </a:lnTo>
                  <a:lnTo>
                    <a:pt x="43" y="252"/>
                  </a:lnTo>
                  <a:lnTo>
                    <a:pt x="39" y="248"/>
                  </a:lnTo>
                  <a:lnTo>
                    <a:pt x="36" y="241"/>
                  </a:lnTo>
                  <a:lnTo>
                    <a:pt x="34" y="235"/>
                  </a:lnTo>
                  <a:lnTo>
                    <a:pt x="34" y="227"/>
                  </a:lnTo>
                  <a:lnTo>
                    <a:pt x="34" y="66"/>
                  </a:lnTo>
                  <a:lnTo>
                    <a:pt x="34" y="66"/>
                  </a:lnTo>
                  <a:lnTo>
                    <a:pt x="36" y="62"/>
                  </a:lnTo>
                  <a:lnTo>
                    <a:pt x="39" y="58"/>
                  </a:lnTo>
                  <a:lnTo>
                    <a:pt x="90" y="38"/>
                  </a:lnTo>
                  <a:lnTo>
                    <a:pt x="137" y="98"/>
                  </a:lnTo>
                  <a:lnTo>
                    <a:pt x="137" y="98"/>
                  </a:lnTo>
                  <a:lnTo>
                    <a:pt x="143" y="103"/>
                  </a:lnTo>
                  <a:lnTo>
                    <a:pt x="150" y="105"/>
                  </a:lnTo>
                  <a:lnTo>
                    <a:pt x="150" y="105"/>
                  </a:lnTo>
                  <a:lnTo>
                    <a:pt x="158" y="103"/>
                  </a:lnTo>
                  <a:lnTo>
                    <a:pt x="163" y="98"/>
                  </a:lnTo>
                  <a:lnTo>
                    <a:pt x="210" y="34"/>
                  </a:lnTo>
                  <a:lnTo>
                    <a:pt x="218" y="34"/>
                  </a:lnTo>
                  <a:lnTo>
                    <a:pt x="218" y="34"/>
                  </a:lnTo>
                  <a:lnTo>
                    <a:pt x="222" y="34"/>
                  </a:lnTo>
                  <a:lnTo>
                    <a:pt x="225" y="36"/>
                  </a:lnTo>
                  <a:lnTo>
                    <a:pt x="387" y="197"/>
                  </a:lnTo>
                  <a:lnTo>
                    <a:pt x="387" y="197"/>
                  </a:lnTo>
                  <a:lnTo>
                    <a:pt x="389" y="201"/>
                  </a:lnTo>
                  <a:lnTo>
                    <a:pt x="389" y="205"/>
                  </a:lnTo>
                  <a:lnTo>
                    <a:pt x="389" y="205"/>
                  </a:lnTo>
                  <a:lnTo>
                    <a:pt x="389" y="209"/>
                  </a:lnTo>
                  <a:lnTo>
                    <a:pt x="387" y="211"/>
                  </a:lnTo>
                  <a:lnTo>
                    <a:pt x="387" y="211"/>
                  </a:lnTo>
                  <a:lnTo>
                    <a:pt x="383" y="212"/>
                  </a:lnTo>
                  <a:lnTo>
                    <a:pt x="379" y="214"/>
                  </a:lnTo>
                  <a:lnTo>
                    <a:pt x="379" y="214"/>
                  </a:lnTo>
                  <a:lnTo>
                    <a:pt x="376" y="212"/>
                  </a:lnTo>
                  <a:lnTo>
                    <a:pt x="372" y="211"/>
                  </a:lnTo>
                  <a:lnTo>
                    <a:pt x="240" y="81"/>
                  </a:lnTo>
                  <a:lnTo>
                    <a:pt x="240" y="81"/>
                  </a:lnTo>
                  <a:lnTo>
                    <a:pt x="240" y="81"/>
                  </a:lnTo>
                  <a:lnTo>
                    <a:pt x="237" y="77"/>
                  </a:lnTo>
                  <a:lnTo>
                    <a:pt x="233" y="75"/>
                  </a:lnTo>
                  <a:lnTo>
                    <a:pt x="227" y="75"/>
                  </a:lnTo>
                  <a:lnTo>
                    <a:pt x="223" y="77"/>
                  </a:lnTo>
                  <a:lnTo>
                    <a:pt x="22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7"/>
            <p:cNvSpPr>
              <a:spLocks/>
            </p:cNvSpPr>
            <p:nvPr/>
          </p:nvSpPr>
          <p:spPr bwMode="auto">
            <a:xfrm>
              <a:off x="-574675" y="10263188"/>
              <a:ext cx="831850" cy="977900"/>
            </a:xfrm>
            <a:custGeom>
              <a:avLst/>
              <a:gdLst>
                <a:gd name="T0" fmla="*/ 17 w 524"/>
                <a:gd name="T1" fmla="*/ 0 h 616"/>
                <a:gd name="T2" fmla="*/ 9 w 524"/>
                <a:gd name="T3" fmla="*/ 0 h 616"/>
                <a:gd name="T4" fmla="*/ 0 w 524"/>
                <a:gd name="T5" fmla="*/ 10 h 616"/>
                <a:gd name="T6" fmla="*/ 0 w 524"/>
                <a:gd name="T7" fmla="*/ 17 h 616"/>
                <a:gd name="T8" fmla="*/ 3 w 524"/>
                <a:gd name="T9" fmla="*/ 29 h 616"/>
                <a:gd name="T10" fmla="*/ 17 w 524"/>
                <a:gd name="T11" fmla="*/ 34 h 616"/>
                <a:gd name="T12" fmla="*/ 492 w 524"/>
                <a:gd name="T13" fmla="*/ 57 h 616"/>
                <a:gd name="T14" fmla="*/ 490 w 524"/>
                <a:gd name="T15" fmla="*/ 66 h 616"/>
                <a:gd name="T16" fmla="*/ 477 w 524"/>
                <a:gd name="T17" fmla="*/ 77 h 616"/>
                <a:gd name="T18" fmla="*/ 17 w 524"/>
                <a:gd name="T19" fmla="*/ 79 h 616"/>
                <a:gd name="T20" fmla="*/ 9 w 524"/>
                <a:gd name="T21" fmla="*/ 81 h 616"/>
                <a:gd name="T22" fmla="*/ 0 w 524"/>
                <a:gd name="T23" fmla="*/ 91 h 616"/>
                <a:gd name="T24" fmla="*/ 0 w 524"/>
                <a:gd name="T25" fmla="*/ 96 h 616"/>
                <a:gd name="T26" fmla="*/ 3 w 524"/>
                <a:gd name="T27" fmla="*/ 107 h 616"/>
                <a:gd name="T28" fmla="*/ 17 w 524"/>
                <a:gd name="T29" fmla="*/ 113 h 616"/>
                <a:gd name="T30" fmla="*/ 450 w 524"/>
                <a:gd name="T31" fmla="*/ 466 h 616"/>
                <a:gd name="T32" fmla="*/ 17 w 524"/>
                <a:gd name="T33" fmla="*/ 466 h 616"/>
                <a:gd name="T34" fmla="*/ 3 w 524"/>
                <a:gd name="T35" fmla="*/ 470 h 616"/>
                <a:gd name="T36" fmla="*/ 0 w 524"/>
                <a:gd name="T37" fmla="*/ 481 h 616"/>
                <a:gd name="T38" fmla="*/ 0 w 524"/>
                <a:gd name="T39" fmla="*/ 489 h 616"/>
                <a:gd name="T40" fmla="*/ 9 w 524"/>
                <a:gd name="T41" fmla="*/ 498 h 616"/>
                <a:gd name="T42" fmla="*/ 191 w 524"/>
                <a:gd name="T43" fmla="*/ 498 h 616"/>
                <a:gd name="T44" fmla="*/ 101 w 524"/>
                <a:gd name="T45" fmla="*/ 588 h 616"/>
                <a:gd name="T46" fmla="*/ 97 w 524"/>
                <a:gd name="T47" fmla="*/ 600 h 616"/>
                <a:gd name="T48" fmla="*/ 101 w 524"/>
                <a:gd name="T49" fmla="*/ 611 h 616"/>
                <a:gd name="T50" fmla="*/ 107 w 524"/>
                <a:gd name="T51" fmla="*/ 615 h 616"/>
                <a:gd name="T52" fmla="*/ 120 w 524"/>
                <a:gd name="T53" fmla="*/ 615 h 616"/>
                <a:gd name="T54" fmla="*/ 214 w 524"/>
                <a:gd name="T55" fmla="*/ 523 h 616"/>
                <a:gd name="T56" fmla="*/ 214 w 524"/>
                <a:gd name="T57" fmla="*/ 600 h 616"/>
                <a:gd name="T58" fmla="*/ 219 w 524"/>
                <a:gd name="T59" fmla="*/ 611 h 616"/>
                <a:gd name="T60" fmla="*/ 231 w 524"/>
                <a:gd name="T61" fmla="*/ 616 h 616"/>
                <a:gd name="T62" fmla="*/ 238 w 524"/>
                <a:gd name="T63" fmla="*/ 615 h 616"/>
                <a:gd name="T64" fmla="*/ 246 w 524"/>
                <a:gd name="T65" fmla="*/ 605 h 616"/>
                <a:gd name="T66" fmla="*/ 248 w 524"/>
                <a:gd name="T67" fmla="*/ 523 h 616"/>
                <a:gd name="T68" fmla="*/ 336 w 524"/>
                <a:gd name="T69" fmla="*/ 611 h 616"/>
                <a:gd name="T70" fmla="*/ 347 w 524"/>
                <a:gd name="T71" fmla="*/ 616 h 616"/>
                <a:gd name="T72" fmla="*/ 355 w 524"/>
                <a:gd name="T73" fmla="*/ 615 h 616"/>
                <a:gd name="T74" fmla="*/ 360 w 524"/>
                <a:gd name="T75" fmla="*/ 611 h 616"/>
                <a:gd name="T76" fmla="*/ 364 w 524"/>
                <a:gd name="T77" fmla="*/ 600 h 616"/>
                <a:gd name="T78" fmla="*/ 360 w 524"/>
                <a:gd name="T79" fmla="*/ 588 h 616"/>
                <a:gd name="T80" fmla="*/ 467 w 524"/>
                <a:gd name="T81" fmla="*/ 498 h 616"/>
                <a:gd name="T82" fmla="*/ 475 w 524"/>
                <a:gd name="T83" fmla="*/ 498 h 616"/>
                <a:gd name="T84" fmla="*/ 484 w 524"/>
                <a:gd name="T85" fmla="*/ 489 h 616"/>
                <a:gd name="T86" fmla="*/ 484 w 524"/>
                <a:gd name="T87" fmla="*/ 111 h 616"/>
                <a:gd name="T88" fmla="*/ 494 w 524"/>
                <a:gd name="T89" fmla="*/ 107 h 616"/>
                <a:gd name="T90" fmla="*/ 507 w 524"/>
                <a:gd name="T91" fmla="*/ 96 h 616"/>
                <a:gd name="T92" fmla="*/ 518 w 524"/>
                <a:gd name="T93" fmla="*/ 83 h 616"/>
                <a:gd name="T94" fmla="*/ 524 w 524"/>
                <a:gd name="T95" fmla="*/ 66 h 616"/>
                <a:gd name="T96" fmla="*/ 524 w 524"/>
                <a:gd name="T97" fmla="*/ 17 h 616"/>
                <a:gd name="T98" fmla="*/ 524 w 524"/>
                <a:gd name="T99" fmla="*/ 10 h 616"/>
                <a:gd name="T100" fmla="*/ 514 w 524"/>
                <a:gd name="T101" fmla="*/ 0 h 616"/>
                <a:gd name="T102" fmla="*/ 509 w 524"/>
                <a:gd name="T103"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4" h="616">
                  <a:moveTo>
                    <a:pt x="509" y="0"/>
                  </a:moveTo>
                  <a:lnTo>
                    <a:pt x="17" y="0"/>
                  </a:lnTo>
                  <a:lnTo>
                    <a:pt x="17" y="0"/>
                  </a:lnTo>
                  <a:lnTo>
                    <a:pt x="9" y="0"/>
                  </a:lnTo>
                  <a:lnTo>
                    <a:pt x="3" y="4"/>
                  </a:lnTo>
                  <a:lnTo>
                    <a:pt x="0" y="10"/>
                  </a:lnTo>
                  <a:lnTo>
                    <a:pt x="0" y="17"/>
                  </a:lnTo>
                  <a:lnTo>
                    <a:pt x="0" y="17"/>
                  </a:lnTo>
                  <a:lnTo>
                    <a:pt x="0" y="23"/>
                  </a:lnTo>
                  <a:lnTo>
                    <a:pt x="3" y="29"/>
                  </a:lnTo>
                  <a:lnTo>
                    <a:pt x="9" y="32"/>
                  </a:lnTo>
                  <a:lnTo>
                    <a:pt x="17" y="34"/>
                  </a:lnTo>
                  <a:lnTo>
                    <a:pt x="492" y="34"/>
                  </a:lnTo>
                  <a:lnTo>
                    <a:pt x="492" y="57"/>
                  </a:lnTo>
                  <a:lnTo>
                    <a:pt x="492" y="57"/>
                  </a:lnTo>
                  <a:lnTo>
                    <a:pt x="490" y="66"/>
                  </a:lnTo>
                  <a:lnTo>
                    <a:pt x="484" y="74"/>
                  </a:lnTo>
                  <a:lnTo>
                    <a:pt x="477" y="77"/>
                  </a:lnTo>
                  <a:lnTo>
                    <a:pt x="467" y="79"/>
                  </a:lnTo>
                  <a:lnTo>
                    <a:pt x="17" y="79"/>
                  </a:lnTo>
                  <a:lnTo>
                    <a:pt x="17" y="79"/>
                  </a:lnTo>
                  <a:lnTo>
                    <a:pt x="9" y="81"/>
                  </a:lnTo>
                  <a:lnTo>
                    <a:pt x="3" y="85"/>
                  </a:lnTo>
                  <a:lnTo>
                    <a:pt x="0" y="91"/>
                  </a:lnTo>
                  <a:lnTo>
                    <a:pt x="0" y="96"/>
                  </a:lnTo>
                  <a:lnTo>
                    <a:pt x="0" y="96"/>
                  </a:lnTo>
                  <a:lnTo>
                    <a:pt x="0" y="104"/>
                  </a:lnTo>
                  <a:lnTo>
                    <a:pt x="3" y="107"/>
                  </a:lnTo>
                  <a:lnTo>
                    <a:pt x="9" y="111"/>
                  </a:lnTo>
                  <a:lnTo>
                    <a:pt x="17" y="113"/>
                  </a:lnTo>
                  <a:lnTo>
                    <a:pt x="450" y="113"/>
                  </a:lnTo>
                  <a:lnTo>
                    <a:pt x="450" y="466"/>
                  </a:lnTo>
                  <a:lnTo>
                    <a:pt x="17" y="466"/>
                  </a:lnTo>
                  <a:lnTo>
                    <a:pt x="17" y="466"/>
                  </a:lnTo>
                  <a:lnTo>
                    <a:pt x="9" y="466"/>
                  </a:lnTo>
                  <a:lnTo>
                    <a:pt x="3" y="470"/>
                  </a:lnTo>
                  <a:lnTo>
                    <a:pt x="0" y="476"/>
                  </a:lnTo>
                  <a:lnTo>
                    <a:pt x="0" y="481"/>
                  </a:lnTo>
                  <a:lnTo>
                    <a:pt x="0" y="481"/>
                  </a:lnTo>
                  <a:lnTo>
                    <a:pt x="0" y="489"/>
                  </a:lnTo>
                  <a:lnTo>
                    <a:pt x="3" y="494"/>
                  </a:lnTo>
                  <a:lnTo>
                    <a:pt x="9" y="498"/>
                  </a:lnTo>
                  <a:lnTo>
                    <a:pt x="17" y="498"/>
                  </a:lnTo>
                  <a:lnTo>
                    <a:pt x="191" y="498"/>
                  </a:lnTo>
                  <a:lnTo>
                    <a:pt x="101" y="588"/>
                  </a:lnTo>
                  <a:lnTo>
                    <a:pt x="101" y="588"/>
                  </a:lnTo>
                  <a:lnTo>
                    <a:pt x="97" y="594"/>
                  </a:lnTo>
                  <a:lnTo>
                    <a:pt x="97" y="600"/>
                  </a:lnTo>
                  <a:lnTo>
                    <a:pt x="97" y="605"/>
                  </a:lnTo>
                  <a:lnTo>
                    <a:pt x="101" y="611"/>
                  </a:lnTo>
                  <a:lnTo>
                    <a:pt x="101" y="611"/>
                  </a:lnTo>
                  <a:lnTo>
                    <a:pt x="107" y="615"/>
                  </a:lnTo>
                  <a:lnTo>
                    <a:pt x="114" y="616"/>
                  </a:lnTo>
                  <a:lnTo>
                    <a:pt x="120" y="615"/>
                  </a:lnTo>
                  <a:lnTo>
                    <a:pt x="126" y="611"/>
                  </a:lnTo>
                  <a:lnTo>
                    <a:pt x="214" y="523"/>
                  </a:lnTo>
                  <a:lnTo>
                    <a:pt x="214" y="600"/>
                  </a:lnTo>
                  <a:lnTo>
                    <a:pt x="214" y="600"/>
                  </a:lnTo>
                  <a:lnTo>
                    <a:pt x="216" y="605"/>
                  </a:lnTo>
                  <a:lnTo>
                    <a:pt x="219" y="611"/>
                  </a:lnTo>
                  <a:lnTo>
                    <a:pt x="225" y="615"/>
                  </a:lnTo>
                  <a:lnTo>
                    <a:pt x="231" y="616"/>
                  </a:lnTo>
                  <a:lnTo>
                    <a:pt x="231" y="616"/>
                  </a:lnTo>
                  <a:lnTo>
                    <a:pt x="238" y="615"/>
                  </a:lnTo>
                  <a:lnTo>
                    <a:pt x="242" y="611"/>
                  </a:lnTo>
                  <a:lnTo>
                    <a:pt x="246" y="605"/>
                  </a:lnTo>
                  <a:lnTo>
                    <a:pt x="248" y="600"/>
                  </a:lnTo>
                  <a:lnTo>
                    <a:pt x="248" y="523"/>
                  </a:lnTo>
                  <a:lnTo>
                    <a:pt x="336" y="611"/>
                  </a:lnTo>
                  <a:lnTo>
                    <a:pt x="336" y="611"/>
                  </a:lnTo>
                  <a:lnTo>
                    <a:pt x="342" y="615"/>
                  </a:lnTo>
                  <a:lnTo>
                    <a:pt x="347" y="616"/>
                  </a:lnTo>
                  <a:lnTo>
                    <a:pt x="347" y="616"/>
                  </a:lnTo>
                  <a:lnTo>
                    <a:pt x="355" y="615"/>
                  </a:lnTo>
                  <a:lnTo>
                    <a:pt x="360" y="611"/>
                  </a:lnTo>
                  <a:lnTo>
                    <a:pt x="360" y="611"/>
                  </a:lnTo>
                  <a:lnTo>
                    <a:pt x="364" y="605"/>
                  </a:lnTo>
                  <a:lnTo>
                    <a:pt x="364" y="600"/>
                  </a:lnTo>
                  <a:lnTo>
                    <a:pt x="364" y="594"/>
                  </a:lnTo>
                  <a:lnTo>
                    <a:pt x="360" y="588"/>
                  </a:lnTo>
                  <a:lnTo>
                    <a:pt x="270" y="498"/>
                  </a:lnTo>
                  <a:lnTo>
                    <a:pt x="467" y="498"/>
                  </a:lnTo>
                  <a:lnTo>
                    <a:pt x="467" y="498"/>
                  </a:lnTo>
                  <a:lnTo>
                    <a:pt x="475" y="498"/>
                  </a:lnTo>
                  <a:lnTo>
                    <a:pt x="480" y="494"/>
                  </a:lnTo>
                  <a:lnTo>
                    <a:pt x="484" y="489"/>
                  </a:lnTo>
                  <a:lnTo>
                    <a:pt x="484" y="481"/>
                  </a:lnTo>
                  <a:lnTo>
                    <a:pt x="484" y="111"/>
                  </a:lnTo>
                  <a:lnTo>
                    <a:pt x="484" y="111"/>
                  </a:lnTo>
                  <a:lnTo>
                    <a:pt x="494" y="107"/>
                  </a:lnTo>
                  <a:lnTo>
                    <a:pt x="501" y="102"/>
                  </a:lnTo>
                  <a:lnTo>
                    <a:pt x="507" y="96"/>
                  </a:lnTo>
                  <a:lnTo>
                    <a:pt x="514" y="91"/>
                  </a:lnTo>
                  <a:lnTo>
                    <a:pt x="518" y="83"/>
                  </a:lnTo>
                  <a:lnTo>
                    <a:pt x="522" y="74"/>
                  </a:lnTo>
                  <a:lnTo>
                    <a:pt x="524" y="66"/>
                  </a:lnTo>
                  <a:lnTo>
                    <a:pt x="524" y="57"/>
                  </a:lnTo>
                  <a:lnTo>
                    <a:pt x="524" y="17"/>
                  </a:lnTo>
                  <a:lnTo>
                    <a:pt x="524" y="17"/>
                  </a:lnTo>
                  <a:lnTo>
                    <a:pt x="524" y="10"/>
                  </a:lnTo>
                  <a:lnTo>
                    <a:pt x="520" y="4"/>
                  </a:lnTo>
                  <a:lnTo>
                    <a:pt x="514" y="0"/>
                  </a:lnTo>
                  <a:lnTo>
                    <a:pt x="509" y="0"/>
                  </a:lnTo>
                  <a:lnTo>
                    <a:pt x="5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88"/>
            <p:cNvSpPr>
              <a:spLocks noEditPoints="1"/>
            </p:cNvSpPr>
            <p:nvPr/>
          </p:nvSpPr>
          <p:spPr bwMode="auto">
            <a:xfrm>
              <a:off x="-312738" y="10687051"/>
              <a:ext cx="107950" cy="257175"/>
            </a:xfrm>
            <a:custGeom>
              <a:avLst/>
              <a:gdLst>
                <a:gd name="T0" fmla="*/ 54 w 68"/>
                <a:gd name="T1" fmla="*/ 162 h 162"/>
                <a:gd name="T2" fmla="*/ 54 w 68"/>
                <a:gd name="T3" fmla="*/ 162 h 162"/>
                <a:gd name="T4" fmla="*/ 58 w 68"/>
                <a:gd name="T5" fmla="*/ 162 h 162"/>
                <a:gd name="T6" fmla="*/ 64 w 68"/>
                <a:gd name="T7" fmla="*/ 158 h 162"/>
                <a:gd name="T8" fmla="*/ 66 w 68"/>
                <a:gd name="T9" fmla="*/ 154 h 162"/>
                <a:gd name="T10" fmla="*/ 68 w 68"/>
                <a:gd name="T11" fmla="*/ 148 h 162"/>
                <a:gd name="T12" fmla="*/ 68 w 68"/>
                <a:gd name="T13" fmla="*/ 13 h 162"/>
                <a:gd name="T14" fmla="*/ 68 w 68"/>
                <a:gd name="T15" fmla="*/ 13 h 162"/>
                <a:gd name="T16" fmla="*/ 66 w 68"/>
                <a:gd name="T17" fmla="*/ 8 h 162"/>
                <a:gd name="T18" fmla="*/ 64 w 68"/>
                <a:gd name="T19" fmla="*/ 4 h 162"/>
                <a:gd name="T20" fmla="*/ 58 w 68"/>
                <a:gd name="T21" fmla="*/ 0 h 162"/>
                <a:gd name="T22" fmla="*/ 54 w 68"/>
                <a:gd name="T23" fmla="*/ 0 h 162"/>
                <a:gd name="T24" fmla="*/ 13 w 68"/>
                <a:gd name="T25" fmla="*/ 0 h 162"/>
                <a:gd name="T26" fmla="*/ 13 w 68"/>
                <a:gd name="T27" fmla="*/ 0 h 162"/>
                <a:gd name="T28" fmla="*/ 9 w 68"/>
                <a:gd name="T29" fmla="*/ 0 h 162"/>
                <a:gd name="T30" fmla="*/ 4 w 68"/>
                <a:gd name="T31" fmla="*/ 4 h 162"/>
                <a:gd name="T32" fmla="*/ 2 w 68"/>
                <a:gd name="T33" fmla="*/ 8 h 162"/>
                <a:gd name="T34" fmla="*/ 0 w 68"/>
                <a:gd name="T35" fmla="*/ 13 h 162"/>
                <a:gd name="T36" fmla="*/ 0 w 68"/>
                <a:gd name="T37" fmla="*/ 148 h 162"/>
                <a:gd name="T38" fmla="*/ 0 w 68"/>
                <a:gd name="T39" fmla="*/ 148 h 162"/>
                <a:gd name="T40" fmla="*/ 2 w 68"/>
                <a:gd name="T41" fmla="*/ 154 h 162"/>
                <a:gd name="T42" fmla="*/ 4 w 68"/>
                <a:gd name="T43" fmla="*/ 158 h 162"/>
                <a:gd name="T44" fmla="*/ 9 w 68"/>
                <a:gd name="T45" fmla="*/ 162 h 162"/>
                <a:gd name="T46" fmla="*/ 13 w 68"/>
                <a:gd name="T47" fmla="*/ 162 h 162"/>
                <a:gd name="T48" fmla="*/ 54 w 68"/>
                <a:gd name="T49" fmla="*/ 162 h 162"/>
                <a:gd name="T50" fmla="*/ 26 w 68"/>
                <a:gd name="T51" fmla="*/ 135 h 162"/>
                <a:gd name="T52" fmla="*/ 26 w 68"/>
                <a:gd name="T53" fmla="*/ 26 h 162"/>
                <a:gd name="T54" fmla="*/ 41 w 68"/>
                <a:gd name="T55" fmla="*/ 26 h 162"/>
                <a:gd name="T56" fmla="*/ 41 w 68"/>
                <a:gd name="T57" fmla="*/ 135 h 162"/>
                <a:gd name="T58" fmla="*/ 26 w 68"/>
                <a:gd name="T59" fmla="*/ 13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162">
                  <a:moveTo>
                    <a:pt x="54" y="162"/>
                  </a:moveTo>
                  <a:lnTo>
                    <a:pt x="54" y="162"/>
                  </a:lnTo>
                  <a:lnTo>
                    <a:pt x="58" y="162"/>
                  </a:lnTo>
                  <a:lnTo>
                    <a:pt x="64" y="158"/>
                  </a:lnTo>
                  <a:lnTo>
                    <a:pt x="66" y="154"/>
                  </a:lnTo>
                  <a:lnTo>
                    <a:pt x="68" y="148"/>
                  </a:lnTo>
                  <a:lnTo>
                    <a:pt x="68" y="13"/>
                  </a:lnTo>
                  <a:lnTo>
                    <a:pt x="68" y="13"/>
                  </a:lnTo>
                  <a:lnTo>
                    <a:pt x="66" y="8"/>
                  </a:lnTo>
                  <a:lnTo>
                    <a:pt x="64" y="4"/>
                  </a:lnTo>
                  <a:lnTo>
                    <a:pt x="58" y="0"/>
                  </a:lnTo>
                  <a:lnTo>
                    <a:pt x="54" y="0"/>
                  </a:lnTo>
                  <a:lnTo>
                    <a:pt x="13" y="0"/>
                  </a:lnTo>
                  <a:lnTo>
                    <a:pt x="13" y="0"/>
                  </a:lnTo>
                  <a:lnTo>
                    <a:pt x="9" y="0"/>
                  </a:lnTo>
                  <a:lnTo>
                    <a:pt x="4" y="4"/>
                  </a:lnTo>
                  <a:lnTo>
                    <a:pt x="2" y="8"/>
                  </a:lnTo>
                  <a:lnTo>
                    <a:pt x="0" y="13"/>
                  </a:lnTo>
                  <a:lnTo>
                    <a:pt x="0" y="148"/>
                  </a:lnTo>
                  <a:lnTo>
                    <a:pt x="0" y="148"/>
                  </a:lnTo>
                  <a:lnTo>
                    <a:pt x="2" y="154"/>
                  </a:lnTo>
                  <a:lnTo>
                    <a:pt x="4" y="158"/>
                  </a:lnTo>
                  <a:lnTo>
                    <a:pt x="9" y="162"/>
                  </a:lnTo>
                  <a:lnTo>
                    <a:pt x="13" y="162"/>
                  </a:lnTo>
                  <a:lnTo>
                    <a:pt x="54" y="162"/>
                  </a:lnTo>
                  <a:close/>
                  <a:moveTo>
                    <a:pt x="26" y="135"/>
                  </a:moveTo>
                  <a:lnTo>
                    <a:pt x="26" y="26"/>
                  </a:lnTo>
                  <a:lnTo>
                    <a:pt x="41" y="26"/>
                  </a:lnTo>
                  <a:lnTo>
                    <a:pt x="41" y="135"/>
                  </a:lnTo>
                  <a:lnTo>
                    <a:pt x="26"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89"/>
            <p:cNvSpPr>
              <a:spLocks noEditPoints="1"/>
            </p:cNvSpPr>
            <p:nvPr/>
          </p:nvSpPr>
          <p:spPr bwMode="auto">
            <a:xfrm>
              <a:off x="-92075" y="10574338"/>
              <a:ext cx="107950" cy="369888"/>
            </a:xfrm>
            <a:custGeom>
              <a:avLst/>
              <a:gdLst>
                <a:gd name="T0" fmla="*/ 54 w 68"/>
                <a:gd name="T1" fmla="*/ 233 h 233"/>
                <a:gd name="T2" fmla="*/ 54 w 68"/>
                <a:gd name="T3" fmla="*/ 233 h 233"/>
                <a:gd name="T4" fmla="*/ 58 w 68"/>
                <a:gd name="T5" fmla="*/ 233 h 233"/>
                <a:gd name="T6" fmla="*/ 64 w 68"/>
                <a:gd name="T7" fmla="*/ 229 h 233"/>
                <a:gd name="T8" fmla="*/ 66 w 68"/>
                <a:gd name="T9" fmla="*/ 225 h 233"/>
                <a:gd name="T10" fmla="*/ 68 w 68"/>
                <a:gd name="T11" fmla="*/ 219 h 233"/>
                <a:gd name="T12" fmla="*/ 68 w 68"/>
                <a:gd name="T13" fmla="*/ 13 h 233"/>
                <a:gd name="T14" fmla="*/ 68 w 68"/>
                <a:gd name="T15" fmla="*/ 13 h 233"/>
                <a:gd name="T16" fmla="*/ 66 w 68"/>
                <a:gd name="T17" fmla="*/ 9 h 233"/>
                <a:gd name="T18" fmla="*/ 64 w 68"/>
                <a:gd name="T19" fmla="*/ 3 h 233"/>
                <a:gd name="T20" fmla="*/ 58 w 68"/>
                <a:gd name="T21" fmla="*/ 2 h 233"/>
                <a:gd name="T22" fmla="*/ 54 w 68"/>
                <a:gd name="T23" fmla="*/ 0 h 233"/>
                <a:gd name="T24" fmla="*/ 13 w 68"/>
                <a:gd name="T25" fmla="*/ 0 h 233"/>
                <a:gd name="T26" fmla="*/ 13 w 68"/>
                <a:gd name="T27" fmla="*/ 0 h 233"/>
                <a:gd name="T28" fmla="*/ 9 w 68"/>
                <a:gd name="T29" fmla="*/ 2 h 233"/>
                <a:gd name="T30" fmla="*/ 4 w 68"/>
                <a:gd name="T31" fmla="*/ 3 h 233"/>
                <a:gd name="T32" fmla="*/ 2 w 68"/>
                <a:gd name="T33" fmla="*/ 9 h 233"/>
                <a:gd name="T34" fmla="*/ 0 w 68"/>
                <a:gd name="T35" fmla="*/ 13 h 233"/>
                <a:gd name="T36" fmla="*/ 0 w 68"/>
                <a:gd name="T37" fmla="*/ 219 h 233"/>
                <a:gd name="T38" fmla="*/ 0 w 68"/>
                <a:gd name="T39" fmla="*/ 219 h 233"/>
                <a:gd name="T40" fmla="*/ 2 w 68"/>
                <a:gd name="T41" fmla="*/ 225 h 233"/>
                <a:gd name="T42" fmla="*/ 4 w 68"/>
                <a:gd name="T43" fmla="*/ 229 h 233"/>
                <a:gd name="T44" fmla="*/ 9 w 68"/>
                <a:gd name="T45" fmla="*/ 233 h 233"/>
                <a:gd name="T46" fmla="*/ 13 w 68"/>
                <a:gd name="T47" fmla="*/ 233 h 233"/>
                <a:gd name="T48" fmla="*/ 54 w 68"/>
                <a:gd name="T49" fmla="*/ 233 h 233"/>
                <a:gd name="T50" fmla="*/ 26 w 68"/>
                <a:gd name="T51" fmla="*/ 206 h 233"/>
                <a:gd name="T52" fmla="*/ 26 w 68"/>
                <a:gd name="T53" fmla="*/ 26 h 233"/>
                <a:gd name="T54" fmla="*/ 41 w 68"/>
                <a:gd name="T55" fmla="*/ 26 h 233"/>
                <a:gd name="T56" fmla="*/ 41 w 68"/>
                <a:gd name="T57" fmla="*/ 206 h 233"/>
                <a:gd name="T58" fmla="*/ 26 w 68"/>
                <a:gd name="T59" fmla="*/ 20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 h="233">
                  <a:moveTo>
                    <a:pt x="54" y="233"/>
                  </a:moveTo>
                  <a:lnTo>
                    <a:pt x="54" y="233"/>
                  </a:lnTo>
                  <a:lnTo>
                    <a:pt x="58" y="233"/>
                  </a:lnTo>
                  <a:lnTo>
                    <a:pt x="64" y="229"/>
                  </a:lnTo>
                  <a:lnTo>
                    <a:pt x="66" y="225"/>
                  </a:lnTo>
                  <a:lnTo>
                    <a:pt x="68" y="219"/>
                  </a:lnTo>
                  <a:lnTo>
                    <a:pt x="68" y="13"/>
                  </a:lnTo>
                  <a:lnTo>
                    <a:pt x="68" y="13"/>
                  </a:lnTo>
                  <a:lnTo>
                    <a:pt x="66" y="9"/>
                  </a:lnTo>
                  <a:lnTo>
                    <a:pt x="64" y="3"/>
                  </a:lnTo>
                  <a:lnTo>
                    <a:pt x="58" y="2"/>
                  </a:lnTo>
                  <a:lnTo>
                    <a:pt x="54" y="0"/>
                  </a:lnTo>
                  <a:lnTo>
                    <a:pt x="13" y="0"/>
                  </a:lnTo>
                  <a:lnTo>
                    <a:pt x="13" y="0"/>
                  </a:lnTo>
                  <a:lnTo>
                    <a:pt x="9" y="2"/>
                  </a:lnTo>
                  <a:lnTo>
                    <a:pt x="4" y="3"/>
                  </a:lnTo>
                  <a:lnTo>
                    <a:pt x="2" y="9"/>
                  </a:lnTo>
                  <a:lnTo>
                    <a:pt x="0" y="13"/>
                  </a:lnTo>
                  <a:lnTo>
                    <a:pt x="0" y="219"/>
                  </a:lnTo>
                  <a:lnTo>
                    <a:pt x="0" y="219"/>
                  </a:lnTo>
                  <a:lnTo>
                    <a:pt x="2" y="225"/>
                  </a:lnTo>
                  <a:lnTo>
                    <a:pt x="4" y="229"/>
                  </a:lnTo>
                  <a:lnTo>
                    <a:pt x="9" y="233"/>
                  </a:lnTo>
                  <a:lnTo>
                    <a:pt x="13" y="233"/>
                  </a:lnTo>
                  <a:lnTo>
                    <a:pt x="54" y="233"/>
                  </a:lnTo>
                  <a:close/>
                  <a:moveTo>
                    <a:pt x="26" y="206"/>
                  </a:moveTo>
                  <a:lnTo>
                    <a:pt x="26" y="26"/>
                  </a:lnTo>
                  <a:lnTo>
                    <a:pt x="41" y="26"/>
                  </a:lnTo>
                  <a:lnTo>
                    <a:pt x="41" y="206"/>
                  </a:lnTo>
                  <a:lnTo>
                    <a:pt x="26"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90"/>
            <p:cNvSpPr>
              <a:spLocks/>
            </p:cNvSpPr>
            <p:nvPr/>
          </p:nvSpPr>
          <p:spPr bwMode="auto">
            <a:xfrm>
              <a:off x="-169863" y="10490201"/>
              <a:ext cx="41275" cy="454025"/>
            </a:xfrm>
            <a:custGeom>
              <a:avLst/>
              <a:gdLst>
                <a:gd name="T0" fmla="*/ 26 w 26"/>
                <a:gd name="T1" fmla="*/ 272 h 286"/>
                <a:gd name="T2" fmla="*/ 26 w 26"/>
                <a:gd name="T3" fmla="*/ 13 h 286"/>
                <a:gd name="T4" fmla="*/ 26 w 26"/>
                <a:gd name="T5" fmla="*/ 13 h 286"/>
                <a:gd name="T6" fmla="*/ 25 w 26"/>
                <a:gd name="T7" fmla="*/ 10 h 286"/>
                <a:gd name="T8" fmla="*/ 23 w 26"/>
                <a:gd name="T9" fmla="*/ 4 h 286"/>
                <a:gd name="T10" fmla="*/ 19 w 26"/>
                <a:gd name="T11" fmla="*/ 2 h 286"/>
                <a:gd name="T12" fmla="*/ 13 w 26"/>
                <a:gd name="T13" fmla="*/ 0 h 286"/>
                <a:gd name="T14" fmla="*/ 13 w 26"/>
                <a:gd name="T15" fmla="*/ 0 h 286"/>
                <a:gd name="T16" fmla="*/ 8 w 26"/>
                <a:gd name="T17" fmla="*/ 2 h 286"/>
                <a:gd name="T18" fmla="*/ 4 w 26"/>
                <a:gd name="T19" fmla="*/ 4 h 286"/>
                <a:gd name="T20" fmla="*/ 2 w 26"/>
                <a:gd name="T21" fmla="*/ 10 h 286"/>
                <a:gd name="T22" fmla="*/ 0 w 26"/>
                <a:gd name="T23" fmla="*/ 13 h 286"/>
                <a:gd name="T24" fmla="*/ 0 w 26"/>
                <a:gd name="T25" fmla="*/ 272 h 286"/>
                <a:gd name="T26" fmla="*/ 0 w 26"/>
                <a:gd name="T27" fmla="*/ 272 h 286"/>
                <a:gd name="T28" fmla="*/ 2 w 26"/>
                <a:gd name="T29" fmla="*/ 278 h 286"/>
                <a:gd name="T30" fmla="*/ 4 w 26"/>
                <a:gd name="T31" fmla="*/ 282 h 286"/>
                <a:gd name="T32" fmla="*/ 8 w 26"/>
                <a:gd name="T33" fmla="*/ 286 h 286"/>
                <a:gd name="T34" fmla="*/ 13 w 26"/>
                <a:gd name="T35" fmla="*/ 286 h 286"/>
                <a:gd name="T36" fmla="*/ 13 w 26"/>
                <a:gd name="T37" fmla="*/ 286 h 286"/>
                <a:gd name="T38" fmla="*/ 19 w 26"/>
                <a:gd name="T39" fmla="*/ 286 h 286"/>
                <a:gd name="T40" fmla="*/ 23 w 26"/>
                <a:gd name="T41" fmla="*/ 282 h 286"/>
                <a:gd name="T42" fmla="*/ 25 w 26"/>
                <a:gd name="T43" fmla="*/ 278 h 286"/>
                <a:gd name="T44" fmla="*/ 26 w 26"/>
                <a:gd name="T45" fmla="*/ 272 h 286"/>
                <a:gd name="T46" fmla="*/ 26 w 26"/>
                <a:gd name="T47" fmla="*/ 27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86">
                  <a:moveTo>
                    <a:pt x="26" y="272"/>
                  </a:moveTo>
                  <a:lnTo>
                    <a:pt x="26" y="13"/>
                  </a:lnTo>
                  <a:lnTo>
                    <a:pt x="26" y="13"/>
                  </a:lnTo>
                  <a:lnTo>
                    <a:pt x="25" y="10"/>
                  </a:lnTo>
                  <a:lnTo>
                    <a:pt x="23" y="4"/>
                  </a:lnTo>
                  <a:lnTo>
                    <a:pt x="19" y="2"/>
                  </a:lnTo>
                  <a:lnTo>
                    <a:pt x="13" y="0"/>
                  </a:lnTo>
                  <a:lnTo>
                    <a:pt x="13" y="0"/>
                  </a:lnTo>
                  <a:lnTo>
                    <a:pt x="8" y="2"/>
                  </a:lnTo>
                  <a:lnTo>
                    <a:pt x="4" y="4"/>
                  </a:lnTo>
                  <a:lnTo>
                    <a:pt x="2" y="10"/>
                  </a:lnTo>
                  <a:lnTo>
                    <a:pt x="0" y="13"/>
                  </a:lnTo>
                  <a:lnTo>
                    <a:pt x="0" y="272"/>
                  </a:lnTo>
                  <a:lnTo>
                    <a:pt x="0" y="272"/>
                  </a:lnTo>
                  <a:lnTo>
                    <a:pt x="2" y="278"/>
                  </a:lnTo>
                  <a:lnTo>
                    <a:pt x="4" y="282"/>
                  </a:lnTo>
                  <a:lnTo>
                    <a:pt x="8" y="286"/>
                  </a:lnTo>
                  <a:lnTo>
                    <a:pt x="13" y="286"/>
                  </a:lnTo>
                  <a:lnTo>
                    <a:pt x="13" y="286"/>
                  </a:lnTo>
                  <a:lnTo>
                    <a:pt x="19" y="286"/>
                  </a:lnTo>
                  <a:lnTo>
                    <a:pt x="23" y="282"/>
                  </a:lnTo>
                  <a:lnTo>
                    <a:pt x="25" y="278"/>
                  </a:lnTo>
                  <a:lnTo>
                    <a:pt x="26" y="272"/>
                  </a:lnTo>
                  <a:lnTo>
                    <a:pt x="26"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1"/>
            <p:cNvSpPr>
              <a:spLocks/>
            </p:cNvSpPr>
            <p:nvPr/>
          </p:nvSpPr>
          <p:spPr bwMode="auto">
            <a:xfrm>
              <a:off x="50800" y="10795001"/>
              <a:ext cx="41275" cy="149225"/>
            </a:xfrm>
            <a:custGeom>
              <a:avLst/>
              <a:gdLst>
                <a:gd name="T0" fmla="*/ 26 w 26"/>
                <a:gd name="T1" fmla="*/ 80 h 94"/>
                <a:gd name="T2" fmla="*/ 26 w 26"/>
                <a:gd name="T3" fmla="*/ 13 h 94"/>
                <a:gd name="T4" fmla="*/ 26 w 26"/>
                <a:gd name="T5" fmla="*/ 13 h 94"/>
                <a:gd name="T6" fmla="*/ 25 w 26"/>
                <a:gd name="T7" fmla="*/ 7 h 94"/>
                <a:gd name="T8" fmla="*/ 23 w 26"/>
                <a:gd name="T9" fmla="*/ 3 h 94"/>
                <a:gd name="T10" fmla="*/ 19 w 26"/>
                <a:gd name="T11" fmla="*/ 2 h 94"/>
                <a:gd name="T12" fmla="*/ 13 w 26"/>
                <a:gd name="T13" fmla="*/ 0 h 94"/>
                <a:gd name="T14" fmla="*/ 13 w 26"/>
                <a:gd name="T15" fmla="*/ 0 h 94"/>
                <a:gd name="T16" fmla="*/ 8 w 26"/>
                <a:gd name="T17" fmla="*/ 2 h 94"/>
                <a:gd name="T18" fmla="*/ 4 w 26"/>
                <a:gd name="T19" fmla="*/ 3 h 94"/>
                <a:gd name="T20" fmla="*/ 2 w 26"/>
                <a:gd name="T21" fmla="*/ 7 h 94"/>
                <a:gd name="T22" fmla="*/ 0 w 26"/>
                <a:gd name="T23" fmla="*/ 13 h 94"/>
                <a:gd name="T24" fmla="*/ 0 w 26"/>
                <a:gd name="T25" fmla="*/ 80 h 94"/>
                <a:gd name="T26" fmla="*/ 0 w 26"/>
                <a:gd name="T27" fmla="*/ 80 h 94"/>
                <a:gd name="T28" fmla="*/ 2 w 26"/>
                <a:gd name="T29" fmla="*/ 86 h 94"/>
                <a:gd name="T30" fmla="*/ 4 w 26"/>
                <a:gd name="T31" fmla="*/ 90 h 94"/>
                <a:gd name="T32" fmla="*/ 8 w 26"/>
                <a:gd name="T33" fmla="*/ 94 h 94"/>
                <a:gd name="T34" fmla="*/ 13 w 26"/>
                <a:gd name="T35" fmla="*/ 94 h 94"/>
                <a:gd name="T36" fmla="*/ 13 w 26"/>
                <a:gd name="T37" fmla="*/ 94 h 94"/>
                <a:gd name="T38" fmla="*/ 19 w 26"/>
                <a:gd name="T39" fmla="*/ 94 h 94"/>
                <a:gd name="T40" fmla="*/ 23 w 26"/>
                <a:gd name="T41" fmla="*/ 90 h 94"/>
                <a:gd name="T42" fmla="*/ 25 w 26"/>
                <a:gd name="T43" fmla="*/ 86 h 94"/>
                <a:gd name="T44" fmla="*/ 26 w 26"/>
                <a:gd name="T45" fmla="*/ 80 h 94"/>
                <a:gd name="T46" fmla="*/ 26 w 26"/>
                <a:gd name="T47"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94">
                  <a:moveTo>
                    <a:pt x="26" y="80"/>
                  </a:moveTo>
                  <a:lnTo>
                    <a:pt x="26" y="13"/>
                  </a:lnTo>
                  <a:lnTo>
                    <a:pt x="26" y="13"/>
                  </a:lnTo>
                  <a:lnTo>
                    <a:pt x="25" y="7"/>
                  </a:lnTo>
                  <a:lnTo>
                    <a:pt x="23" y="3"/>
                  </a:lnTo>
                  <a:lnTo>
                    <a:pt x="19" y="2"/>
                  </a:lnTo>
                  <a:lnTo>
                    <a:pt x="13" y="0"/>
                  </a:lnTo>
                  <a:lnTo>
                    <a:pt x="13" y="0"/>
                  </a:lnTo>
                  <a:lnTo>
                    <a:pt x="8" y="2"/>
                  </a:lnTo>
                  <a:lnTo>
                    <a:pt x="4" y="3"/>
                  </a:lnTo>
                  <a:lnTo>
                    <a:pt x="2" y="7"/>
                  </a:lnTo>
                  <a:lnTo>
                    <a:pt x="0" y="13"/>
                  </a:lnTo>
                  <a:lnTo>
                    <a:pt x="0" y="80"/>
                  </a:lnTo>
                  <a:lnTo>
                    <a:pt x="0" y="80"/>
                  </a:lnTo>
                  <a:lnTo>
                    <a:pt x="2" y="86"/>
                  </a:lnTo>
                  <a:lnTo>
                    <a:pt x="4" y="90"/>
                  </a:lnTo>
                  <a:lnTo>
                    <a:pt x="8" y="94"/>
                  </a:lnTo>
                  <a:lnTo>
                    <a:pt x="13" y="94"/>
                  </a:lnTo>
                  <a:lnTo>
                    <a:pt x="13" y="94"/>
                  </a:lnTo>
                  <a:lnTo>
                    <a:pt x="19" y="94"/>
                  </a:lnTo>
                  <a:lnTo>
                    <a:pt x="23" y="90"/>
                  </a:lnTo>
                  <a:lnTo>
                    <a:pt x="25" y="86"/>
                  </a:lnTo>
                  <a:lnTo>
                    <a:pt x="26" y="80"/>
                  </a:lnTo>
                  <a:lnTo>
                    <a:pt x="2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357187" y="1436914"/>
            <a:ext cx="5717855" cy="2286997"/>
          </a:xfrm>
          <a:prstGeom prst="rect">
            <a:avLst/>
          </a:prstGeom>
          <a:solidFill>
            <a:schemeClr val="lt1">
              <a:alpha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3600" b="1" dirty="0" smtClean="0">
                <a:solidFill>
                  <a:schemeClr val="accent1">
                    <a:lumMod val="75000"/>
                  </a:schemeClr>
                </a:solidFill>
              </a:rPr>
              <a:t>New Commercials</a:t>
            </a:r>
          </a:p>
        </p:txBody>
      </p:sp>
      <p:sp>
        <p:nvSpPr>
          <p:cNvPr id="69" name="Rectangle 68"/>
          <p:cNvSpPr/>
          <p:nvPr/>
        </p:nvSpPr>
        <p:spPr>
          <a:xfrm>
            <a:off x="6134424" y="1436914"/>
            <a:ext cx="5803576" cy="2286997"/>
          </a:xfrm>
          <a:prstGeom prst="rect">
            <a:avLst/>
          </a:prstGeom>
          <a:solidFill>
            <a:schemeClr val="lt1">
              <a:alpha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3600" b="1" dirty="0" smtClean="0">
                <a:solidFill>
                  <a:schemeClr val="accent1">
                    <a:lumMod val="75000"/>
                  </a:schemeClr>
                </a:solidFill>
              </a:rPr>
              <a:t>New Solutions</a:t>
            </a:r>
          </a:p>
        </p:txBody>
      </p:sp>
      <p:sp>
        <p:nvSpPr>
          <p:cNvPr id="70" name="Rectangle 69"/>
          <p:cNvSpPr/>
          <p:nvPr/>
        </p:nvSpPr>
        <p:spPr>
          <a:xfrm>
            <a:off x="333132" y="3762594"/>
            <a:ext cx="5750735" cy="2286997"/>
          </a:xfrm>
          <a:prstGeom prst="rect">
            <a:avLst/>
          </a:prstGeom>
          <a:solidFill>
            <a:schemeClr val="lt1">
              <a:alpha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3600" b="1" dirty="0" smtClean="0">
                <a:solidFill>
                  <a:schemeClr val="accent1">
                    <a:lumMod val="75000"/>
                  </a:schemeClr>
                </a:solidFill>
              </a:rPr>
              <a:t>New Solutions</a:t>
            </a:r>
          </a:p>
        </p:txBody>
      </p:sp>
      <p:sp>
        <p:nvSpPr>
          <p:cNvPr id="71" name="Rectangle 70"/>
          <p:cNvSpPr/>
          <p:nvPr/>
        </p:nvSpPr>
        <p:spPr>
          <a:xfrm>
            <a:off x="6148144" y="3762594"/>
            <a:ext cx="5750735" cy="2286997"/>
          </a:xfrm>
          <a:prstGeom prst="rect">
            <a:avLst/>
          </a:prstGeom>
          <a:solidFill>
            <a:schemeClr val="lt1">
              <a:alpha val="5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en-US" sz="3600" b="1" dirty="0" smtClean="0">
                <a:solidFill>
                  <a:schemeClr val="accent1">
                    <a:lumMod val="75000"/>
                  </a:schemeClr>
                </a:solidFill>
              </a:rPr>
              <a:t>New Efficiency</a:t>
            </a:r>
          </a:p>
        </p:txBody>
      </p:sp>
    </p:spTree>
    <p:extLst>
      <p:ext uri="{BB962C8B-B14F-4D97-AF65-F5344CB8AC3E}">
        <p14:creationId xmlns:p14="http://schemas.microsoft.com/office/powerpoint/2010/main" val="290842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additive="base">
                                        <p:cTn id="23" dur="500" fill="hold"/>
                                        <p:tgtEl>
                                          <p:spTgt spid="102"/>
                                        </p:tgtEl>
                                        <p:attrNameLst>
                                          <p:attrName>ppt_x</p:attrName>
                                        </p:attrNameLst>
                                      </p:cBhvr>
                                      <p:tavLst>
                                        <p:tav tm="0">
                                          <p:val>
                                            <p:strVal val="#ppt_x"/>
                                          </p:val>
                                        </p:tav>
                                        <p:tav tm="100000">
                                          <p:val>
                                            <p:strVal val="#ppt_x"/>
                                          </p:val>
                                        </p:tav>
                                      </p:tavLst>
                                    </p:anim>
                                    <p:anim calcmode="lin" valueType="num">
                                      <p:cBhvr additive="base">
                                        <p:cTn id="24" dur="500" fill="hold"/>
                                        <p:tgtEl>
                                          <p:spTgt spid="10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2"/>
                                        </p:tgtEl>
                                        <p:attrNameLst>
                                          <p:attrName>style.visibility</p:attrName>
                                        </p:attrNameLst>
                                      </p:cBhvr>
                                      <p:to>
                                        <p:strVal val="visible"/>
                                      </p:to>
                                    </p:set>
                                    <p:anim calcmode="lin" valueType="num">
                                      <p:cBhvr additive="base">
                                        <p:cTn id="27" dur="500" fill="hold"/>
                                        <p:tgtEl>
                                          <p:spTgt spid="122"/>
                                        </p:tgtEl>
                                        <p:attrNameLst>
                                          <p:attrName>ppt_x</p:attrName>
                                        </p:attrNameLst>
                                      </p:cBhvr>
                                      <p:tavLst>
                                        <p:tav tm="0">
                                          <p:val>
                                            <p:strVal val="#ppt_x"/>
                                          </p:val>
                                        </p:tav>
                                        <p:tav tm="100000">
                                          <p:val>
                                            <p:strVal val="#ppt_x"/>
                                          </p:val>
                                        </p:tav>
                                      </p:tavLst>
                                    </p:anim>
                                    <p:anim calcmode="lin" valueType="num">
                                      <p:cBhvr additive="base">
                                        <p:cTn id="28" dur="500" fill="hold"/>
                                        <p:tgtEl>
                                          <p:spTgt spid="1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9"/>
                                        </p:tgtEl>
                                        <p:attrNameLst>
                                          <p:attrName>style.visibility</p:attrName>
                                        </p:attrNameLst>
                                      </p:cBhvr>
                                      <p:to>
                                        <p:strVal val="visible"/>
                                      </p:to>
                                    </p:set>
                                    <p:anim calcmode="lin" valueType="num">
                                      <p:cBhvr additive="base">
                                        <p:cTn id="31" dur="500" fill="hold"/>
                                        <p:tgtEl>
                                          <p:spTgt spid="149"/>
                                        </p:tgtEl>
                                        <p:attrNameLst>
                                          <p:attrName>ppt_x</p:attrName>
                                        </p:attrNameLst>
                                      </p:cBhvr>
                                      <p:tavLst>
                                        <p:tav tm="0">
                                          <p:val>
                                            <p:strVal val="#ppt_x"/>
                                          </p:val>
                                        </p:tav>
                                        <p:tav tm="100000">
                                          <p:val>
                                            <p:strVal val="#ppt_x"/>
                                          </p:val>
                                        </p:tav>
                                      </p:tavLst>
                                    </p:anim>
                                    <p:anim calcmode="lin" valueType="num">
                                      <p:cBhvr additive="base">
                                        <p:cTn id="32" dur="500" fill="hold"/>
                                        <p:tgtEl>
                                          <p:spTgt spid="1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anim calcmode="lin" valueType="num">
                                      <p:cBhvr additive="base">
                                        <p:cTn id="35" dur="500" fill="hold"/>
                                        <p:tgtEl>
                                          <p:spTgt spid="130"/>
                                        </p:tgtEl>
                                        <p:attrNameLst>
                                          <p:attrName>ppt_x</p:attrName>
                                        </p:attrNameLst>
                                      </p:cBhvr>
                                      <p:tavLst>
                                        <p:tav tm="0">
                                          <p:val>
                                            <p:strVal val="#ppt_x"/>
                                          </p:val>
                                        </p:tav>
                                        <p:tav tm="100000">
                                          <p:val>
                                            <p:strVal val="#ppt_x"/>
                                          </p:val>
                                        </p:tav>
                                      </p:tavLst>
                                    </p:anim>
                                    <p:anim calcmode="lin" valueType="num">
                                      <p:cBhvr additive="base">
                                        <p:cTn id="36" dur="500" fill="hold"/>
                                        <p:tgtEl>
                                          <p:spTgt spid="13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additive="base">
                                        <p:cTn id="39" dur="500" fill="hold"/>
                                        <p:tgtEl>
                                          <p:spTgt spid="129"/>
                                        </p:tgtEl>
                                        <p:attrNameLst>
                                          <p:attrName>ppt_x</p:attrName>
                                        </p:attrNameLst>
                                      </p:cBhvr>
                                      <p:tavLst>
                                        <p:tav tm="0">
                                          <p:val>
                                            <p:strVal val="#ppt_x"/>
                                          </p:val>
                                        </p:tav>
                                        <p:tav tm="100000">
                                          <p:val>
                                            <p:strVal val="#ppt_x"/>
                                          </p:val>
                                        </p:tav>
                                      </p:tavLst>
                                    </p:anim>
                                    <p:anim calcmode="lin" valueType="num">
                                      <p:cBhvr additive="base">
                                        <p:cTn id="40" dur="500" fill="hold"/>
                                        <p:tgtEl>
                                          <p:spTgt spid="1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3"/>
                                        </p:tgtEl>
                                        <p:attrNameLst>
                                          <p:attrName>style.visibility</p:attrName>
                                        </p:attrNameLst>
                                      </p:cBhvr>
                                      <p:to>
                                        <p:strVal val="visible"/>
                                      </p:to>
                                    </p:set>
                                    <p:anim calcmode="lin" valueType="num">
                                      <p:cBhvr additive="base">
                                        <p:cTn id="43" dur="500" fill="hold"/>
                                        <p:tgtEl>
                                          <p:spTgt spid="153"/>
                                        </p:tgtEl>
                                        <p:attrNameLst>
                                          <p:attrName>ppt_x</p:attrName>
                                        </p:attrNameLst>
                                      </p:cBhvr>
                                      <p:tavLst>
                                        <p:tav tm="0">
                                          <p:val>
                                            <p:strVal val="#ppt_x"/>
                                          </p:val>
                                        </p:tav>
                                        <p:tav tm="100000">
                                          <p:val>
                                            <p:strVal val="#ppt_x"/>
                                          </p:val>
                                        </p:tav>
                                      </p:tavLst>
                                    </p:anim>
                                    <p:anim calcmode="lin" valueType="num">
                                      <p:cBhvr additive="base">
                                        <p:cTn id="44" dur="500" fill="hold"/>
                                        <p:tgtEl>
                                          <p:spTgt spid="1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 calcmode="lin" valueType="num">
                                      <p:cBhvr additive="base">
                                        <p:cTn id="47" dur="500" fill="hold"/>
                                        <p:tgtEl>
                                          <p:spTgt spid="151"/>
                                        </p:tgtEl>
                                        <p:attrNameLst>
                                          <p:attrName>ppt_x</p:attrName>
                                        </p:attrNameLst>
                                      </p:cBhvr>
                                      <p:tavLst>
                                        <p:tav tm="0">
                                          <p:val>
                                            <p:strVal val="#ppt_x"/>
                                          </p:val>
                                        </p:tav>
                                        <p:tav tm="100000">
                                          <p:val>
                                            <p:strVal val="#ppt_x"/>
                                          </p:val>
                                        </p:tav>
                                      </p:tavLst>
                                    </p:anim>
                                    <p:anim calcmode="lin" valueType="num">
                                      <p:cBhvr additive="base">
                                        <p:cTn id="48" dur="500" fill="hold"/>
                                        <p:tgtEl>
                                          <p:spTgt spid="1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anim calcmode="lin" valueType="num">
                                      <p:cBhvr additive="base">
                                        <p:cTn id="51" dur="500" fill="hold"/>
                                        <p:tgtEl>
                                          <p:spTgt spid="192"/>
                                        </p:tgtEl>
                                        <p:attrNameLst>
                                          <p:attrName>ppt_x</p:attrName>
                                        </p:attrNameLst>
                                      </p:cBhvr>
                                      <p:tavLst>
                                        <p:tav tm="0">
                                          <p:val>
                                            <p:strVal val="#ppt_x"/>
                                          </p:val>
                                        </p:tav>
                                        <p:tav tm="100000">
                                          <p:val>
                                            <p:strVal val="#ppt_x"/>
                                          </p:val>
                                        </p:tav>
                                      </p:tavLst>
                                    </p:anim>
                                    <p:anim calcmode="lin" valueType="num">
                                      <p:cBhvr additive="base">
                                        <p:cTn id="52" dur="500" fill="hold"/>
                                        <p:tgtEl>
                                          <p:spTgt spid="19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anim calcmode="lin" valueType="num">
                                      <p:cBhvr additive="base">
                                        <p:cTn id="55" dur="500" fill="hold"/>
                                        <p:tgtEl>
                                          <p:spTgt spid="160"/>
                                        </p:tgtEl>
                                        <p:attrNameLst>
                                          <p:attrName>ppt_x</p:attrName>
                                        </p:attrNameLst>
                                      </p:cBhvr>
                                      <p:tavLst>
                                        <p:tav tm="0">
                                          <p:val>
                                            <p:strVal val="#ppt_x"/>
                                          </p:val>
                                        </p:tav>
                                        <p:tav tm="100000">
                                          <p:val>
                                            <p:strVal val="#ppt_x"/>
                                          </p:val>
                                        </p:tav>
                                      </p:tavLst>
                                    </p:anim>
                                    <p:anim calcmode="lin" valueType="num">
                                      <p:cBhvr additive="base">
                                        <p:cTn id="56" dur="500" fill="hold"/>
                                        <p:tgtEl>
                                          <p:spTgt spid="1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1"/>
                                        </p:tgtEl>
                                        <p:attrNameLst>
                                          <p:attrName>style.visibility</p:attrName>
                                        </p:attrNameLst>
                                      </p:cBhvr>
                                      <p:to>
                                        <p:strVal val="visible"/>
                                      </p:to>
                                    </p:set>
                                    <p:anim calcmode="lin" valueType="num">
                                      <p:cBhvr additive="base">
                                        <p:cTn id="59" dur="500" fill="hold"/>
                                        <p:tgtEl>
                                          <p:spTgt spid="161"/>
                                        </p:tgtEl>
                                        <p:attrNameLst>
                                          <p:attrName>ppt_x</p:attrName>
                                        </p:attrNameLst>
                                      </p:cBhvr>
                                      <p:tavLst>
                                        <p:tav tm="0">
                                          <p:val>
                                            <p:strVal val="#ppt_x"/>
                                          </p:val>
                                        </p:tav>
                                        <p:tav tm="100000">
                                          <p:val>
                                            <p:strVal val="#ppt_x"/>
                                          </p:val>
                                        </p:tav>
                                      </p:tavLst>
                                    </p:anim>
                                    <p:anim calcmode="lin" valueType="num">
                                      <p:cBhvr additive="base">
                                        <p:cTn id="60" dur="500" fill="hold"/>
                                        <p:tgtEl>
                                          <p:spTgt spid="16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62"/>
                                        </p:tgtEl>
                                        <p:attrNameLst>
                                          <p:attrName>style.visibility</p:attrName>
                                        </p:attrNameLst>
                                      </p:cBhvr>
                                      <p:to>
                                        <p:strVal val="visible"/>
                                      </p:to>
                                    </p:set>
                                    <p:anim calcmode="lin" valueType="num">
                                      <p:cBhvr additive="base">
                                        <p:cTn id="63" dur="500" fill="hold"/>
                                        <p:tgtEl>
                                          <p:spTgt spid="162"/>
                                        </p:tgtEl>
                                        <p:attrNameLst>
                                          <p:attrName>ppt_x</p:attrName>
                                        </p:attrNameLst>
                                      </p:cBhvr>
                                      <p:tavLst>
                                        <p:tav tm="0">
                                          <p:val>
                                            <p:strVal val="#ppt_x"/>
                                          </p:val>
                                        </p:tav>
                                        <p:tav tm="100000">
                                          <p:val>
                                            <p:strVal val="#ppt_x"/>
                                          </p:val>
                                        </p:tav>
                                      </p:tavLst>
                                    </p:anim>
                                    <p:anim calcmode="lin" valueType="num">
                                      <p:cBhvr additive="base">
                                        <p:cTn id="64" dur="500" fill="hold"/>
                                        <p:tgtEl>
                                          <p:spTgt spid="16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4"/>
                                        </p:tgtEl>
                                        <p:attrNameLst>
                                          <p:attrName>style.visibility</p:attrName>
                                        </p:attrNameLst>
                                      </p:cBhvr>
                                      <p:to>
                                        <p:strVal val="visible"/>
                                      </p:to>
                                    </p:set>
                                    <p:anim calcmode="lin" valueType="num">
                                      <p:cBhvr additive="base">
                                        <p:cTn id="67" dur="500" fill="hold"/>
                                        <p:tgtEl>
                                          <p:spTgt spid="154"/>
                                        </p:tgtEl>
                                        <p:attrNameLst>
                                          <p:attrName>ppt_x</p:attrName>
                                        </p:attrNameLst>
                                      </p:cBhvr>
                                      <p:tavLst>
                                        <p:tav tm="0">
                                          <p:val>
                                            <p:strVal val="#ppt_x"/>
                                          </p:val>
                                        </p:tav>
                                        <p:tav tm="100000">
                                          <p:val>
                                            <p:strVal val="#ppt_x"/>
                                          </p:val>
                                        </p:tav>
                                      </p:tavLst>
                                    </p:anim>
                                    <p:anim calcmode="lin" valueType="num">
                                      <p:cBhvr additive="base">
                                        <p:cTn id="68" dur="500" fill="hold"/>
                                        <p:tgtEl>
                                          <p:spTgt spid="15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04"/>
                                        </p:tgtEl>
                                        <p:attrNameLst>
                                          <p:attrName>style.visibility</p:attrName>
                                        </p:attrNameLst>
                                      </p:cBhvr>
                                      <p:to>
                                        <p:strVal val="visible"/>
                                      </p:to>
                                    </p:set>
                                    <p:anim calcmode="lin" valueType="num">
                                      <p:cBhvr additive="base">
                                        <p:cTn id="71" dur="500" fill="hold"/>
                                        <p:tgtEl>
                                          <p:spTgt spid="104"/>
                                        </p:tgtEl>
                                        <p:attrNameLst>
                                          <p:attrName>ppt_x</p:attrName>
                                        </p:attrNameLst>
                                      </p:cBhvr>
                                      <p:tavLst>
                                        <p:tav tm="0">
                                          <p:val>
                                            <p:strVal val="#ppt_x"/>
                                          </p:val>
                                        </p:tav>
                                        <p:tav tm="100000">
                                          <p:val>
                                            <p:strVal val="#ppt_x"/>
                                          </p:val>
                                        </p:tav>
                                      </p:tavLst>
                                    </p:anim>
                                    <p:anim calcmode="lin" valueType="num">
                                      <p:cBhvr additive="base">
                                        <p:cTn id="72" dur="500" fill="hold"/>
                                        <p:tgtEl>
                                          <p:spTgt spid="10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31"/>
                                        </p:tgtEl>
                                        <p:attrNameLst>
                                          <p:attrName>style.visibility</p:attrName>
                                        </p:attrNameLst>
                                      </p:cBhvr>
                                      <p:to>
                                        <p:strVal val="visible"/>
                                      </p:to>
                                    </p:set>
                                    <p:anim calcmode="lin" valueType="num">
                                      <p:cBhvr additive="base">
                                        <p:cTn id="75" dur="500" fill="hold"/>
                                        <p:tgtEl>
                                          <p:spTgt spid="131"/>
                                        </p:tgtEl>
                                        <p:attrNameLst>
                                          <p:attrName>ppt_x</p:attrName>
                                        </p:attrNameLst>
                                      </p:cBhvr>
                                      <p:tavLst>
                                        <p:tav tm="0">
                                          <p:val>
                                            <p:strVal val="#ppt_x"/>
                                          </p:val>
                                        </p:tav>
                                        <p:tav tm="100000">
                                          <p:val>
                                            <p:strVal val="#ppt_x"/>
                                          </p:val>
                                        </p:tav>
                                      </p:tavLst>
                                    </p:anim>
                                    <p:anim calcmode="lin" valueType="num">
                                      <p:cBhvr additive="base">
                                        <p:cTn id="76" dur="500" fill="hold"/>
                                        <p:tgtEl>
                                          <p:spTgt spid="1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04"/>
                                        </p:tgtEl>
                                        <p:attrNameLst>
                                          <p:attrName>style.visibility</p:attrName>
                                        </p:attrNameLst>
                                      </p:cBhvr>
                                      <p:to>
                                        <p:strVal val="visible"/>
                                      </p:to>
                                    </p:set>
                                    <p:anim calcmode="lin" valueType="num">
                                      <p:cBhvr additive="base">
                                        <p:cTn id="79" dur="500" fill="hold"/>
                                        <p:tgtEl>
                                          <p:spTgt spid="204"/>
                                        </p:tgtEl>
                                        <p:attrNameLst>
                                          <p:attrName>ppt_x</p:attrName>
                                        </p:attrNameLst>
                                      </p:cBhvr>
                                      <p:tavLst>
                                        <p:tav tm="0">
                                          <p:val>
                                            <p:strVal val="#ppt_x"/>
                                          </p:val>
                                        </p:tav>
                                        <p:tav tm="100000">
                                          <p:val>
                                            <p:strVal val="#ppt_x"/>
                                          </p:val>
                                        </p:tav>
                                      </p:tavLst>
                                    </p:anim>
                                    <p:anim calcmode="lin" valueType="num">
                                      <p:cBhvr additive="base">
                                        <p:cTn id="80" dur="500" fill="hold"/>
                                        <p:tgtEl>
                                          <p:spTgt spid="20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anim calcmode="lin" valueType="num">
                                      <p:cBhvr additive="base">
                                        <p:cTn id="83" dur="500" fill="hold"/>
                                        <p:tgtEl>
                                          <p:spTgt spid="103"/>
                                        </p:tgtEl>
                                        <p:attrNameLst>
                                          <p:attrName>ppt_x</p:attrName>
                                        </p:attrNameLst>
                                      </p:cBhvr>
                                      <p:tavLst>
                                        <p:tav tm="0">
                                          <p:val>
                                            <p:strVal val="#ppt_x"/>
                                          </p:val>
                                        </p:tav>
                                        <p:tav tm="100000">
                                          <p:val>
                                            <p:strVal val="#ppt_x"/>
                                          </p:val>
                                        </p:tav>
                                      </p:tavLst>
                                    </p:anim>
                                    <p:anim calcmode="lin" valueType="num">
                                      <p:cBhvr additive="base">
                                        <p:cTn id="8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 calcmode="lin" valueType="num">
                                      <p:cBhvr additive="base">
                                        <p:cTn id="99" dur="500" fill="hold"/>
                                        <p:tgtEl>
                                          <p:spTgt spid="91"/>
                                        </p:tgtEl>
                                        <p:attrNameLst>
                                          <p:attrName>ppt_x</p:attrName>
                                        </p:attrNameLst>
                                      </p:cBhvr>
                                      <p:tavLst>
                                        <p:tav tm="0">
                                          <p:val>
                                            <p:strVal val="#ppt_x"/>
                                          </p:val>
                                        </p:tav>
                                        <p:tav tm="100000">
                                          <p:val>
                                            <p:strVal val="#ppt_x"/>
                                          </p:val>
                                        </p:tav>
                                      </p:tavLst>
                                    </p:anim>
                                    <p:anim calcmode="lin" valueType="num">
                                      <p:cBhvr additive="base">
                                        <p:cTn id="100" dur="500" fill="hold"/>
                                        <p:tgtEl>
                                          <p:spTgt spid="9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94"/>
                                        </p:tgtEl>
                                        <p:attrNameLst>
                                          <p:attrName>style.visibility</p:attrName>
                                        </p:attrNameLst>
                                      </p:cBhvr>
                                      <p:to>
                                        <p:strVal val="visible"/>
                                      </p:to>
                                    </p:set>
                                    <p:anim calcmode="lin" valueType="num">
                                      <p:cBhvr additive="base">
                                        <p:cTn id="103" dur="500" fill="hold"/>
                                        <p:tgtEl>
                                          <p:spTgt spid="194"/>
                                        </p:tgtEl>
                                        <p:attrNameLst>
                                          <p:attrName>ppt_x</p:attrName>
                                        </p:attrNameLst>
                                      </p:cBhvr>
                                      <p:tavLst>
                                        <p:tav tm="0">
                                          <p:val>
                                            <p:strVal val="#ppt_x"/>
                                          </p:val>
                                        </p:tav>
                                        <p:tav tm="100000">
                                          <p:val>
                                            <p:strVal val="#ppt_x"/>
                                          </p:val>
                                        </p:tav>
                                      </p:tavLst>
                                    </p:anim>
                                    <p:anim calcmode="lin" valueType="num">
                                      <p:cBhvr additive="base">
                                        <p:cTn id="104" dur="500" fill="hold"/>
                                        <p:tgtEl>
                                          <p:spTgt spid="19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95"/>
                                        </p:tgtEl>
                                        <p:attrNameLst>
                                          <p:attrName>style.visibility</p:attrName>
                                        </p:attrNameLst>
                                      </p:cBhvr>
                                      <p:to>
                                        <p:strVal val="visible"/>
                                      </p:to>
                                    </p:set>
                                    <p:anim calcmode="lin" valueType="num">
                                      <p:cBhvr additive="base">
                                        <p:cTn id="107" dur="500" fill="hold"/>
                                        <p:tgtEl>
                                          <p:spTgt spid="195"/>
                                        </p:tgtEl>
                                        <p:attrNameLst>
                                          <p:attrName>ppt_x</p:attrName>
                                        </p:attrNameLst>
                                      </p:cBhvr>
                                      <p:tavLst>
                                        <p:tav tm="0">
                                          <p:val>
                                            <p:strVal val="#ppt_x"/>
                                          </p:val>
                                        </p:tav>
                                        <p:tav tm="100000">
                                          <p:val>
                                            <p:strVal val="#ppt_x"/>
                                          </p:val>
                                        </p:tav>
                                      </p:tavLst>
                                    </p:anim>
                                    <p:anim calcmode="lin" valueType="num">
                                      <p:cBhvr additive="base">
                                        <p:cTn id="108" dur="500" fill="hold"/>
                                        <p:tgtEl>
                                          <p:spTgt spid="19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00"/>
                                        </p:tgtEl>
                                        <p:attrNameLst>
                                          <p:attrName>style.visibility</p:attrName>
                                        </p:attrNameLst>
                                      </p:cBhvr>
                                      <p:to>
                                        <p:strVal val="visible"/>
                                      </p:to>
                                    </p:set>
                                    <p:anim calcmode="lin" valueType="num">
                                      <p:cBhvr additive="base">
                                        <p:cTn id="111" dur="500" fill="hold"/>
                                        <p:tgtEl>
                                          <p:spTgt spid="200"/>
                                        </p:tgtEl>
                                        <p:attrNameLst>
                                          <p:attrName>ppt_x</p:attrName>
                                        </p:attrNameLst>
                                      </p:cBhvr>
                                      <p:tavLst>
                                        <p:tav tm="0">
                                          <p:val>
                                            <p:strVal val="#ppt_x"/>
                                          </p:val>
                                        </p:tav>
                                        <p:tav tm="100000">
                                          <p:val>
                                            <p:strVal val="#ppt_x"/>
                                          </p:val>
                                        </p:tav>
                                      </p:tavLst>
                                    </p:anim>
                                    <p:anim calcmode="lin" valueType="num">
                                      <p:cBhvr additive="base">
                                        <p:cTn id="112" dur="500" fill="hold"/>
                                        <p:tgtEl>
                                          <p:spTgt spid="20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01"/>
                                        </p:tgtEl>
                                        <p:attrNameLst>
                                          <p:attrName>style.visibility</p:attrName>
                                        </p:attrNameLst>
                                      </p:cBhvr>
                                      <p:to>
                                        <p:strVal val="visible"/>
                                      </p:to>
                                    </p:set>
                                    <p:anim calcmode="lin" valueType="num">
                                      <p:cBhvr additive="base">
                                        <p:cTn id="115" dur="500" fill="hold"/>
                                        <p:tgtEl>
                                          <p:spTgt spid="201"/>
                                        </p:tgtEl>
                                        <p:attrNameLst>
                                          <p:attrName>ppt_x</p:attrName>
                                        </p:attrNameLst>
                                      </p:cBhvr>
                                      <p:tavLst>
                                        <p:tav tm="0">
                                          <p:val>
                                            <p:strVal val="#ppt_x"/>
                                          </p:val>
                                        </p:tav>
                                        <p:tav tm="100000">
                                          <p:val>
                                            <p:strVal val="#ppt_x"/>
                                          </p:val>
                                        </p:tav>
                                      </p:tavLst>
                                    </p:anim>
                                    <p:anim calcmode="lin" valueType="num">
                                      <p:cBhvr additive="base">
                                        <p:cTn id="116" dur="500" fill="hold"/>
                                        <p:tgtEl>
                                          <p:spTgt spid="20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02"/>
                                        </p:tgtEl>
                                        <p:attrNameLst>
                                          <p:attrName>style.visibility</p:attrName>
                                        </p:attrNameLst>
                                      </p:cBhvr>
                                      <p:to>
                                        <p:strVal val="visible"/>
                                      </p:to>
                                    </p:set>
                                    <p:anim calcmode="lin" valueType="num">
                                      <p:cBhvr additive="base">
                                        <p:cTn id="119" dur="500" fill="hold"/>
                                        <p:tgtEl>
                                          <p:spTgt spid="202"/>
                                        </p:tgtEl>
                                        <p:attrNameLst>
                                          <p:attrName>ppt_x</p:attrName>
                                        </p:attrNameLst>
                                      </p:cBhvr>
                                      <p:tavLst>
                                        <p:tav tm="0">
                                          <p:val>
                                            <p:strVal val="#ppt_x"/>
                                          </p:val>
                                        </p:tav>
                                        <p:tav tm="100000">
                                          <p:val>
                                            <p:strVal val="#ppt_x"/>
                                          </p:val>
                                        </p:tav>
                                      </p:tavLst>
                                    </p:anim>
                                    <p:anim calcmode="lin" valueType="num">
                                      <p:cBhvr additive="base">
                                        <p:cTn id="120" dur="500" fill="hold"/>
                                        <p:tgtEl>
                                          <p:spTgt spid="202"/>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06"/>
                                        </p:tgtEl>
                                        <p:attrNameLst>
                                          <p:attrName>style.visibility</p:attrName>
                                        </p:attrNameLst>
                                      </p:cBhvr>
                                      <p:to>
                                        <p:strVal val="visible"/>
                                      </p:to>
                                    </p:set>
                                    <p:anim calcmode="lin" valueType="num">
                                      <p:cBhvr additive="base">
                                        <p:cTn id="123" dur="500" fill="hold"/>
                                        <p:tgtEl>
                                          <p:spTgt spid="206"/>
                                        </p:tgtEl>
                                        <p:attrNameLst>
                                          <p:attrName>ppt_x</p:attrName>
                                        </p:attrNameLst>
                                      </p:cBhvr>
                                      <p:tavLst>
                                        <p:tav tm="0">
                                          <p:val>
                                            <p:strVal val="#ppt_x"/>
                                          </p:val>
                                        </p:tav>
                                        <p:tav tm="100000">
                                          <p:val>
                                            <p:strVal val="#ppt_x"/>
                                          </p:val>
                                        </p:tav>
                                      </p:tavLst>
                                    </p:anim>
                                    <p:anim calcmode="lin" valueType="num">
                                      <p:cBhvr additive="base">
                                        <p:cTn id="124"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6" grpId="0"/>
      <p:bldP spid="102" grpId="0"/>
      <p:bldP spid="103" grpId="0"/>
      <p:bldP spid="129" grpId="0"/>
      <p:bldP spid="130" grpId="0"/>
      <p:bldP spid="149" grpId="0" animBg="1"/>
      <p:bldP spid="151" grpId="0"/>
      <p:bldP spid="153" grpId="0"/>
      <p:bldP spid="160" grpId="0"/>
      <p:bldP spid="161" grpId="0"/>
      <p:bldP spid="192" grpId="0" animBg="1"/>
      <p:bldP spid="193" grpId="0"/>
      <p:bldP spid="194" grpId="0"/>
      <p:bldP spid="200" grpId="0"/>
      <p:bldP spid="201" grpId="0"/>
      <p:bldP spid="204" grpId="0" animBg="1"/>
      <p:bldP spid="205" grpId="0" animBg="1"/>
      <p:bldP spid="2" grpId="0" animBg="1"/>
      <p:bldP spid="69" grpId="0" animBg="1"/>
      <p:bldP spid="70" grpId="0" animBg="1"/>
      <p:bldP spid="7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539" y="1739900"/>
            <a:ext cx="11139528" cy="4969630"/>
          </a:xfrm>
          <a:prstGeom prst="rect">
            <a:avLst/>
          </a:prstGeom>
          <a:noFill/>
        </p:spPr>
        <p:txBody>
          <a:bodyPr wrap="square" lIns="0" tIns="0" rIns="0" rtlCol="0">
            <a:spAutoFit/>
          </a:bodyPr>
          <a:lstStyle/>
          <a:p>
            <a:r>
              <a:rPr lang="en-GB" sz="2133" dirty="0" smtClean="0">
                <a:solidFill>
                  <a:schemeClr val="bg1"/>
                </a:solidFill>
                <a:latin typeface="Arial" panose="020B0604020202020204" pitchFamily="34" charset="0"/>
                <a:cs typeface="Arial" panose="020B0604020202020204" pitchFamily="34" charset="0"/>
              </a:rPr>
              <a:t>Stay in Touch</a:t>
            </a:r>
          </a:p>
          <a:p>
            <a:endParaRPr lang="en-GB" sz="2133" dirty="0">
              <a:latin typeface="Arial" panose="020B0604020202020204" pitchFamily="34" charset="0"/>
              <a:cs typeface="Arial" panose="020B0604020202020204" pitchFamily="34" charset="0"/>
            </a:endParaRPr>
          </a:p>
          <a:p>
            <a:r>
              <a:rPr lang="en-GB" sz="2133" dirty="0" smtClean="0">
                <a:latin typeface="Arial" panose="020B0604020202020204" pitchFamily="34" charset="0"/>
                <a:cs typeface="Arial" panose="020B0604020202020204" pitchFamily="34" charset="0"/>
              </a:rPr>
              <a:t>For </a:t>
            </a:r>
            <a:r>
              <a:rPr lang="en-GB" sz="2133" dirty="0">
                <a:latin typeface="Arial" panose="020B0604020202020204" pitchFamily="34" charset="0"/>
                <a:cs typeface="Arial" panose="020B0604020202020204" pitchFamily="34" charset="0"/>
              </a:rPr>
              <a:t>further information please refer to </a:t>
            </a:r>
          </a:p>
          <a:p>
            <a:r>
              <a:rPr lang="en-GB" sz="2133" dirty="0">
                <a:latin typeface="Arial" panose="020B0604020202020204" pitchFamily="34" charset="0"/>
                <a:cs typeface="Arial" panose="020B0604020202020204" pitchFamily="34" charset="0"/>
              </a:rPr>
              <a:t>www.kantarretail.com</a:t>
            </a:r>
          </a:p>
          <a:p>
            <a:endParaRPr lang="en-GB" sz="2133" dirty="0">
              <a:latin typeface="Arial" panose="020B0604020202020204" pitchFamily="34" charset="0"/>
              <a:cs typeface="Arial" panose="020B0604020202020204" pitchFamily="34" charset="0"/>
            </a:endParaRPr>
          </a:p>
          <a:p>
            <a:r>
              <a:rPr lang="en-GB" sz="2133" dirty="0">
                <a:latin typeface="Arial" panose="020B0604020202020204" pitchFamily="34" charset="0"/>
                <a:cs typeface="Arial" panose="020B0604020202020204" pitchFamily="34" charset="0"/>
              </a:rPr>
              <a:t>Contact:</a:t>
            </a:r>
          </a:p>
          <a:p>
            <a:r>
              <a:rPr lang="en-GB" sz="2133" dirty="0">
                <a:latin typeface="Arial" panose="020B0604020202020204" pitchFamily="34" charset="0"/>
                <a:cs typeface="Arial" panose="020B0604020202020204" pitchFamily="34" charset="0"/>
              </a:rPr>
              <a:t>Ray Gaul, Vice President</a:t>
            </a:r>
          </a:p>
          <a:p>
            <a:endParaRPr lang="en-GB" sz="2133" dirty="0">
              <a:latin typeface="Arial" panose="020B0604020202020204" pitchFamily="34" charset="0"/>
              <a:cs typeface="Arial" panose="020B0604020202020204" pitchFamily="34" charset="0"/>
            </a:endParaRPr>
          </a:p>
          <a:p>
            <a:pPr>
              <a:tabLst>
                <a:tab pos="480472" algn="l"/>
              </a:tabLst>
            </a:pPr>
            <a:r>
              <a:rPr lang="en-GB" sz="2133" dirty="0">
                <a:latin typeface="Arial" panose="020B0604020202020204" pitchFamily="34" charset="0"/>
                <a:cs typeface="Arial" panose="020B0604020202020204" pitchFamily="34" charset="0"/>
              </a:rPr>
              <a:t>T:	+44 (0) 207 450 2610</a:t>
            </a:r>
          </a:p>
          <a:p>
            <a:pPr>
              <a:tabLst>
                <a:tab pos="480472" algn="l"/>
              </a:tabLst>
            </a:pPr>
            <a:r>
              <a:rPr lang="en-GB" sz="2133" dirty="0">
                <a:latin typeface="Arial" panose="020B0604020202020204" pitchFamily="34" charset="0"/>
                <a:cs typeface="Arial" panose="020B0604020202020204" pitchFamily="34" charset="0"/>
              </a:rPr>
              <a:t>M:	+44 (0) 776 859 8677</a:t>
            </a:r>
          </a:p>
          <a:p>
            <a:endParaRPr lang="en-GB" sz="2133" dirty="0">
              <a:latin typeface="Arial" panose="020B0604020202020204" pitchFamily="34" charset="0"/>
              <a:cs typeface="Arial" panose="020B0604020202020204" pitchFamily="34" charset="0"/>
            </a:endParaRPr>
          </a:p>
          <a:p>
            <a:r>
              <a:rPr lang="en-GB" sz="2133" dirty="0">
                <a:latin typeface="Arial" panose="020B0604020202020204" pitchFamily="34" charset="0"/>
                <a:cs typeface="Arial" panose="020B0604020202020204" pitchFamily="34" charset="0"/>
              </a:rPr>
              <a:t>ray.gaul@kantarretail.com</a:t>
            </a:r>
          </a:p>
          <a:p>
            <a:endParaRPr lang="en-GB" sz="2133" dirty="0">
              <a:latin typeface="Arial" panose="020B0604020202020204" pitchFamily="34" charset="0"/>
              <a:cs typeface="Arial" panose="020B0604020202020204" pitchFamily="34" charset="0"/>
            </a:endParaRPr>
          </a:p>
          <a:p>
            <a:endParaRPr lang="en-GB" sz="2133" dirty="0">
              <a:latin typeface="Arial" panose="020B0604020202020204" pitchFamily="34" charset="0"/>
              <a:cs typeface="Arial" panose="020B0604020202020204" pitchFamily="34" charset="0"/>
            </a:endParaRPr>
          </a:p>
          <a:p>
            <a:endParaRPr lang="en-GB" sz="2133" dirty="0">
              <a:latin typeface="Arial" panose="020B0604020202020204" pitchFamily="34" charset="0"/>
              <a:cs typeface="Arial" panose="020B0604020202020204" pitchFamily="34" charset="0"/>
            </a:endParaRPr>
          </a:p>
        </p:txBody>
      </p:sp>
      <p:grpSp>
        <p:nvGrpSpPr>
          <p:cNvPr id="2" name="Group 4"/>
          <p:cNvGrpSpPr>
            <a:grpSpLocks noChangeAspect="1"/>
          </p:cNvGrpSpPr>
          <p:nvPr/>
        </p:nvGrpSpPr>
        <p:grpSpPr bwMode="auto">
          <a:xfrm>
            <a:off x="5637889" y="1739901"/>
            <a:ext cx="5901265" cy="2941395"/>
            <a:chOff x="2158" y="1019"/>
            <a:chExt cx="3354" cy="2229"/>
          </a:xfrm>
          <a:solidFill>
            <a:schemeClr val="bg1"/>
          </a:solidFill>
        </p:grpSpPr>
        <p:grpSp>
          <p:nvGrpSpPr>
            <p:cNvPr id="7" name="Group 205"/>
            <p:cNvGrpSpPr>
              <a:grpSpLocks/>
            </p:cNvGrpSpPr>
            <p:nvPr/>
          </p:nvGrpSpPr>
          <p:grpSpPr bwMode="auto">
            <a:xfrm>
              <a:off x="2158" y="1019"/>
              <a:ext cx="3339" cy="2229"/>
              <a:chOff x="2158" y="1019"/>
              <a:chExt cx="3339" cy="2229"/>
            </a:xfrm>
            <a:grpFill/>
          </p:grpSpPr>
          <p:sp>
            <p:nvSpPr>
              <p:cNvPr id="242" name="Line 5"/>
              <p:cNvSpPr>
                <a:spLocks noChangeShapeType="1"/>
              </p:cNvSpPr>
              <p:nvPr/>
            </p:nvSpPr>
            <p:spPr bwMode="auto">
              <a:xfrm>
                <a:off x="3832" y="215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3" name="Line 6"/>
              <p:cNvSpPr>
                <a:spLocks noChangeShapeType="1"/>
              </p:cNvSpPr>
              <p:nvPr/>
            </p:nvSpPr>
            <p:spPr bwMode="auto">
              <a:xfrm>
                <a:off x="3832" y="2156"/>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4" name="Freeform 7"/>
              <p:cNvSpPr>
                <a:spLocks/>
              </p:cNvSpPr>
              <p:nvPr/>
            </p:nvSpPr>
            <p:spPr bwMode="auto">
              <a:xfrm>
                <a:off x="4868" y="1770"/>
                <a:ext cx="100" cy="51"/>
              </a:xfrm>
              <a:custGeom>
                <a:avLst/>
                <a:gdLst>
                  <a:gd name="T0" fmla="*/ 0 w 100"/>
                  <a:gd name="T1" fmla="*/ 0 h 51"/>
                  <a:gd name="T2" fmla="*/ 36 w 100"/>
                  <a:gd name="T3" fmla="*/ 0 h 51"/>
                  <a:gd name="T4" fmla="*/ 36 w 100"/>
                  <a:gd name="T5" fmla="*/ 10 h 51"/>
                  <a:gd name="T6" fmla="*/ 12 w 100"/>
                  <a:gd name="T7" fmla="*/ 10 h 51"/>
                  <a:gd name="T8" fmla="*/ 12 w 100"/>
                  <a:gd name="T9" fmla="*/ 18 h 51"/>
                  <a:gd name="T10" fmla="*/ 88 w 100"/>
                  <a:gd name="T11" fmla="*/ 18 h 51"/>
                  <a:gd name="T12" fmla="*/ 88 w 100"/>
                  <a:gd name="T13" fmla="*/ 10 h 51"/>
                  <a:gd name="T14" fmla="*/ 100 w 100"/>
                  <a:gd name="T15" fmla="*/ 10 h 51"/>
                  <a:gd name="T16" fmla="*/ 100 w 100"/>
                  <a:gd name="T17" fmla="*/ 39 h 51"/>
                  <a:gd name="T18" fmla="*/ 88 w 100"/>
                  <a:gd name="T19" fmla="*/ 39 h 51"/>
                  <a:gd name="T20" fmla="*/ 88 w 100"/>
                  <a:gd name="T21" fmla="*/ 33 h 51"/>
                  <a:gd name="T22" fmla="*/ 12 w 100"/>
                  <a:gd name="T23" fmla="*/ 33 h 51"/>
                  <a:gd name="T24" fmla="*/ 12 w 100"/>
                  <a:gd name="T25" fmla="*/ 41 h 51"/>
                  <a:gd name="T26" fmla="*/ 36 w 100"/>
                  <a:gd name="T27" fmla="*/ 41 h 51"/>
                  <a:gd name="T28" fmla="*/ 36 w 100"/>
                  <a:gd name="T29" fmla="*/ 51 h 51"/>
                  <a:gd name="T30" fmla="*/ 0 w 100"/>
                  <a:gd name="T31" fmla="*/ 51 h 51"/>
                  <a:gd name="T32" fmla="*/ 0 w 10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51">
                    <a:moveTo>
                      <a:pt x="0" y="0"/>
                    </a:moveTo>
                    <a:lnTo>
                      <a:pt x="36" y="0"/>
                    </a:lnTo>
                    <a:lnTo>
                      <a:pt x="36" y="10"/>
                    </a:lnTo>
                    <a:lnTo>
                      <a:pt x="12" y="10"/>
                    </a:lnTo>
                    <a:lnTo>
                      <a:pt x="12" y="18"/>
                    </a:lnTo>
                    <a:lnTo>
                      <a:pt x="88" y="18"/>
                    </a:lnTo>
                    <a:lnTo>
                      <a:pt x="88" y="10"/>
                    </a:lnTo>
                    <a:lnTo>
                      <a:pt x="100" y="10"/>
                    </a:lnTo>
                    <a:lnTo>
                      <a:pt x="100" y="39"/>
                    </a:lnTo>
                    <a:lnTo>
                      <a:pt x="88" y="39"/>
                    </a:lnTo>
                    <a:lnTo>
                      <a:pt x="88" y="33"/>
                    </a:lnTo>
                    <a:lnTo>
                      <a:pt x="12" y="33"/>
                    </a:lnTo>
                    <a:lnTo>
                      <a:pt x="12" y="41"/>
                    </a:lnTo>
                    <a:lnTo>
                      <a:pt x="36" y="41"/>
                    </a:lnTo>
                    <a:lnTo>
                      <a:pt x="36" y="51"/>
                    </a:lnTo>
                    <a:lnTo>
                      <a:pt x="0" y="5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5" name="Freeform 8"/>
              <p:cNvSpPr>
                <a:spLocks noEditPoints="1"/>
              </p:cNvSpPr>
              <p:nvPr/>
            </p:nvSpPr>
            <p:spPr bwMode="auto">
              <a:xfrm>
                <a:off x="4898" y="1734"/>
                <a:ext cx="71" cy="38"/>
              </a:xfrm>
              <a:custGeom>
                <a:avLst/>
                <a:gdLst>
                  <a:gd name="T0" fmla="*/ 48 w 71"/>
                  <a:gd name="T1" fmla="*/ 12 h 38"/>
                  <a:gd name="T2" fmla="*/ 53 w 71"/>
                  <a:gd name="T3" fmla="*/ 2 h 38"/>
                  <a:gd name="T4" fmla="*/ 53 w 71"/>
                  <a:gd name="T5" fmla="*/ 2 h 38"/>
                  <a:gd name="T6" fmla="*/ 60 w 71"/>
                  <a:gd name="T7" fmla="*/ 4 h 38"/>
                  <a:gd name="T8" fmla="*/ 66 w 71"/>
                  <a:gd name="T9" fmla="*/ 8 h 38"/>
                  <a:gd name="T10" fmla="*/ 66 w 71"/>
                  <a:gd name="T11" fmla="*/ 8 h 38"/>
                  <a:gd name="T12" fmla="*/ 70 w 71"/>
                  <a:gd name="T13" fmla="*/ 13 h 38"/>
                  <a:gd name="T14" fmla="*/ 71 w 71"/>
                  <a:gd name="T15" fmla="*/ 20 h 38"/>
                  <a:gd name="T16" fmla="*/ 71 w 71"/>
                  <a:gd name="T17" fmla="*/ 20 h 38"/>
                  <a:gd name="T18" fmla="*/ 71 w 71"/>
                  <a:gd name="T19" fmla="*/ 23 h 38"/>
                  <a:gd name="T20" fmla="*/ 70 w 71"/>
                  <a:gd name="T21" fmla="*/ 28 h 38"/>
                  <a:gd name="T22" fmla="*/ 66 w 71"/>
                  <a:gd name="T23" fmla="*/ 31 h 38"/>
                  <a:gd name="T24" fmla="*/ 63 w 71"/>
                  <a:gd name="T25" fmla="*/ 33 h 38"/>
                  <a:gd name="T26" fmla="*/ 63 w 71"/>
                  <a:gd name="T27" fmla="*/ 33 h 38"/>
                  <a:gd name="T28" fmla="*/ 52 w 71"/>
                  <a:gd name="T29" fmla="*/ 36 h 38"/>
                  <a:gd name="T30" fmla="*/ 35 w 71"/>
                  <a:gd name="T31" fmla="*/ 38 h 38"/>
                  <a:gd name="T32" fmla="*/ 35 w 71"/>
                  <a:gd name="T33" fmla="*/ 38 h 38"/>
                  <a:gd name="T34" fmla="*/ 19 w 71"/>
                  <a:gd name="T35" fmla="*/ 36 h 38"/>
                  <a:gd name="T36" fmla="*/ 8 w 71"/>
                  <a:gd name="T37" fmla="*/ 33 h 38"/>
                  <a:gd name="T38" fmla="*/ 8 w 71"/>
                  <a:gd name="T39" fmla="*/ 33 h 38"/>
                  <a:gd name="T40" fmla="*/ 4 w 71"/>
                  <a:gd name="T41" fmla="*/ 31 h 38"/>
                  <a:gd name="T42" fmla="*/ 1 w 71"/>
                  <a:gd name="T43" fmla="*/ 28 h 38"/>
                  <a:gd name="T44" fmla="*/ 0 w 71"/>
                  <a:gd name="T45" fmla="*/ 23 h 38"/>
                  <a:gd name="T46" fmla="*/ 0 w 71"/>
                  <a:gd name="T47" fmla="*/ 20 h 38"/>
                  <a:gd name="T48" fmla="*/ 0 w 71"/>
                  <a:gd name="T49" fmla="*/ 20 h 38"/>
                  <a:gd name="T50" fmla="*/ 0 w 71"/>
                  <a:gd name="T51" fmla="*/ 15 h 38"/>
                  <a:gd name="T52" fmla="*/ 1 w 71"/>
                  <a:gd name="T53" fmla="*/ 12 h 38"/>
                  <a:gd name="T54" fmla="*/ 6 w 71"/>
                  <a:gd name="T55" fmla="*/ 7 h 38"/>
                  <a:gd name="T56" fmla="*/ 6 w 71"/>
                  <a:gd name="T57" fmla="*/ 7 h 38"/>
                  <a:gd name="T58" fmla="*/ 16 w 71"/>
                  <a:gd name="T59" fmla="*/ 2 h 38"/>
                  <a:gd name="T60" fmla="*/ 27 w 71"/>
                  <a:gd name="T61" fmla="*/ 0 h 38"/>
                  <a:gd name="T62" fmla="*/ 39 w 71"/>
                  <a:gd name="T63" fmla="*/ 0 h 38"/>
                  <a:gd name="T64" fmla="*/ 39 w 71"/>
                  <a:gd name="T65" fmla="*/ 25 h 38"/>
                  <a:gd name="T66" fmla="*/ 42 w 71"/>
                  <a:gd name="T67" fmla="*/ 25 h 38"/>
                  <a:gd name="T68" fmla="*/ 42 w 71"/>
                  <a:gd name="T69" fmla="*/ 25 h 38"/>
                  <a:gd name="T70" fmla="*/ 55 w 71"/>
                  <a:gd name="T71" fmla="*/ 23 h 38"/>
                  <a:gd name="T72" fmla="*/ 55 w 71"/>
                  <a:gd name="T73" fmla="*/ 23 h 38"/>
                  <a:gd name="T74" fmla="*/ 58 w 71"/>
                  <a:gd name="T75" fmla="*/ 21 h 38"/>
                  <a:gd name="T76" fmla="*/ 60 w 71"/>
                  <a:gd name="T77" fmla="*/ 18 h 38"/>
                  <a:gd name="T78" fmla="*/ 60 w 71"/>
                  <a:gd name="T79" fmla="*/ 18 h 38"/>
                  <a:gd name="T80" fmla="*/ 58 w 71"/>
                  <a:gd name="T81" fmla="*/ 17 h 38"/>
                  <a:gd name="T82" fmla="*/ 57 w 71"/>
                  <a:gd name="T83" fmla="*/ 15 h 38"/>
                  <a:gd name="T84" fmla="*/ 48 w 71"/>
                  <a:gd name="T85" fmla="*/ 12 h 38"/>
                  <a:gd name="T86" fmla="*/ 48 w 71"/>
                  <a:gd name="T87" fmla="*/ 12 h 38"/>
                  <a:gd name="T88" fmla="*/ 29 w 71"/>
                  <a:gd name="T89" fmla="*/ 25 h 38"/>
                  <a:gd name="T90" fmla="*/ 29 w 71"/>
                  <a:gd name="T91" fmla="*/ 13 h 38"/>
                  <a:gd name="T92" fmla="*/ 22 w 71"/>
                  <a:gd name="T93" fmla="*/ 13 h 38"/>
                  <a:gd name="T94" fmla="*/ 22 w 71"/>
                  <a:gd name="T95" fmla="*/ 13 h 38"/>
                  <a:gd name="T96" fmla="*/ 13 w 71"/>
                  <a:gd name="T97" fmla="*/ 15 h 38"/>
                  <a:gd name="T98" fmla="*/ 11 w 71"/>
                  <a:gd name="T99" fmla="*/ 17 h 38"/>
                  <a:gd name="T100" fmla="*/ 9 w 71"/>
                  <a:gd name="T101" fmla="*/ 20 h 38"/>
                  <a:gd name="T102" fmla="*/ 9 w 71"/>
                  <a:gd name="T103" fmla="*/ 20 h 38"/>
                  <a:gd name="T104" fmla="*/ 11 w 71"/>
                  <a:gd name="T105" fmla="*/ 21 h 38"/>
                  <a:gd name="T106" fmla="*/ 14 w 71"/>
                  <a:gd name="T107" fmla="*/ 23 h 38"/>
                  <a:gd name="T108" fmla="*/ 14 w 71"/>
                  <a:gd name="T109" fmla="*/ 23 h 38"/>
                  <a:gd name="T110" fmla="*/ 26 w 71"/>
                  <a:gd name="T111" fmla="*/ 25 h 38"/>
                  <a:gd name="T112" fmla="*/ 29 w 71"/>
                  <a:gd name="T113"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38">
                    <a:moveTo>
                      <a:pt x="48" y="12"/>
                    </a:moveTo>
                    <a:lnTo>
                      <a:pt x="53" y="2"/>
                    </a:lnTo>
                    <a:lnTo>
                      <a:pt x="53" y="2"/>
                    </a:lnTo>
                    <a:lnTo>
                      <a:pt x="60" y="4"/>
                    </a:lnTo>
                    <a:lnTo>
                      <a:pt x="66" y="8"/>
                    </a:lnTo>
                    <a:lnTo>
                      <a:pt x="66" y="8"/>
                    </a:lnTo>
                    <a:lnTo>
                      <a:pt x="70" y="13"/>
                    </a:lnTo>
                    <a:lnTo>
                      <a:pt x="71" y="20"/>
                    </a:lnTo>
                    <a:lnTo>
                      <a:pt x="71" y="20"/>
                    </a:lnTo>
                    <a:lnTo>
                      <a:pt x="71" y="23"/>
                    </a:lnTo>
                    <a:lnTo>
                      <a:pt x="70" y="28"/>
                    </a:lnTo>
                    <a:lnTo>
                      <a:pt x="66" y="31"/>
                    </a:lnTo>
                    <a:lnTo>
                      <a:pt x="63" y="33"/>
                    </a:lnTo>
                    <a:lnTo>
                      <a:pt x="63" y="33"/>
                    </a:lnTo>
                    <a:lnTo>
                      <a:pt x="52" y="36"/>
                    </a:lnTo>
                    <a:lnTo>
                      <a:pt x="35" y="38"/>
                    </a:lnTo>
                    <a:lnTo>
                      <a:pt x="35" y="38"/>
                    </a:lnTo>
                    <a:lnTo>
                      <a:pt x="19" y="36"/>
                    </a:lnTo>
                    <a:lnTo>
                      <a:pt x="8" y="33"/>
                    </a:lnTo>
                    <a:lnTo>
                      <a:pt x="8" y="33"/>
                    </a:lnTo>
                    <a:lnTo>
                      <a:pt x="4" y="31"/>
                    </a:lnTo>
                    <a:lnTo>
                      <a:pt x="1" y="28"/>
                    </a:lnTo>
                    <a:lnTo>
                      <a:pt x="0" y="23"/>
                    </a:lnTo>
                    <a:lnTo>
                      <a:pt x="0" y="20"/>
                    </a:lnTo>
                    <a:lnTo>
                      <a:pt x="0" y="20"/>
                    </a:lnTo>
                    <a:lnTo>
                      <a:pt x="0" y="15"/>
                    </a:lnTo>
                    <a:lnTo>
                      <a:pt x="1" y="12"/>
                    </a:lnTo>
                    <a:lnTo>
                      <a:pt x="6" y="7"/>
                    </a:lnTo>
                    <a:lnTo>
                      <a:pt x="6" y="7"/>
                    </a:lnTo>
                    <a:lnTo>
                      <a:pt x="16" y="2"/>
                    </a:lnTo>
                    <a:lnTo>
                      <a:pt x="27" y="0"/>
                    </a:lnTo>
                    <a:lnTo>
                      <a:pt x="39" y="0"/>
                    </a:lnTo>
                    <a:lnTo>
                      <a:pt x="39" y="25"/>
                    </a:lnTo>
                    <a:lnTo>
                      <a:pt x="42" y="25"/>
                    </a:lnTo>
                    <a:lnTo>
                      <a:pt x="42" y="25"/>
                    </a:lnTo>
                    <a:lnTo>
                      <a:pt x="55" y="23"/>
                    </a:lnTo>
                    <a:lnTo>
                      <a:pt x="55" y="23"/>
                    </a:lnTo>
                    <a:lnTo>
                      <a:pt x="58" y="21"/>
                    </a:lnTo>
                    <a:lnTo>
                      <a:pt x="60" y="18"/>
                    </a:lnTo>
                    <a:lnTo>
                      <a:pt x="60" y="18"/>
                    </a:lnTo>
                    <a:lnTo>
                      <a:pt x="58" y="17"/>
                    </a:lnTo>
                    <a:lnTo>
                      <a:pt x="57" y="15"/>
                    </a:lnTo>
                    <a:lnTo>
                      <a:pt x="48" y="12"/>
                    </a:lnTo>
                    <a:lnTo>
                      <a:pt x="48" y="12"/>
                    </a:lnTo>
                    <a:close/>
                    <a:moveTo>
                      <a:pt x="29" y="25"/>
                    </a:moveTo>
                    <a:lnTo>
                      <a:pt x="29" y="13"/>
                    </a:lnTo>
                    <a:lnTo>
                      <a:pt x="22" y="13"/>
                    </a:lnTo>
                    <a:lnTo>
                      <a:pt x="22" y="13"/>
                    </a:lnTo>
                    <a:lnTo>
                      <a:pt x="13" y="15"/>
                    </a:lnTo>
                    <a:lnTo>
                      <a:pt x="11" y="17"/>
                    </a:lnTo>
                    <a:lnTo>
                      <a:pt x="9" y="20"/>
                    </a:lnTo>
                    <a:lnTo>
                      <a:pt x="9" y="20"/>
                    </a:lnTo>
                    <a:lnTo>
                      <a:pt x="11" y="21"/>
                    </a:lnTo>
                    <a:lnTo>
                      <a:pt x="14" y="23"/>
                    </a:lnTo>
                    <a:lnTo>
                      <a:pt x="14" y="23"/>
                    </a:lnTo>
                    <a:lnTo>
                      <a:pt x="26" y="25"/>
                    </a:lnTo>
                    <a:lnTo>
                      <a:pt x="29"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6" name="Freeform 9"/>
              <p:cNvSpPr>
                <a:spLocks/>
              </p:cNvSpPr>
              <p:nvPr/>
            </p:nvSpPr>
            <p:spPr bwMode="auto">
              <a:xfrm>
                <a:off x="4898" y="1698"/>
                <a:ext cx="70" cy="35"/>
              </a:xfrm>
              <a:custGeom>
                <a:avLst/>
                <a:gdLst>
                  <a:gd name="T0" fmla="*/ 70 w 70"/>
                  <a:gd name="T1" fmla="*/ 35 h 35"/>
                  <a:gd name="T2" fmla="*/ 58 w 70"/>
                  <a:gd name="T3" fmla="*/ 35 h 35"/>
                  <a:gd name="T4" fmla="*/ 58 w 70"/>
                  <a:gd name="T5" fmla="*/ 28 h 35"/>
                  <a:gd name="T6" fmla="*/ 13 w 70"/>
                  <a:gd name="T7" fmla="*/ 28 h 35"/>
                  <a:gd name="T8" fmla="*/ 13 w 70"/>
                  <a:gd name="T9" fmla="*/ 35 h 35"/>
                  <a:gd name="T10" fmla="*/ 1 w 70"/>
                  <a:gd name="T11" fmla="*/ 35 h 35"/>
                  <a:gd name="T12" fmla="*/ 1 w 70"/>
                  <a:gd name="T13" fmla="*/ 17 h 35"/>
                  <a:gd name="T14" fmla="*/ 14 w 70"/>
                  <a:gd name="T15" fmla="*/ 17 h 35"/>
                  <a:gd name="T16" fmla="*/ 14 w 70"/>
                  <a:gd name="T17" fmla="*/ 15 h 35"/>
                  <a:gd name="T18" fmla="*/ 14 w 70"/>
                  <a:gd name="T19" fmla="*/ 15 h 35"/>
                  <a:gd name="T20" fmla="*/ 8 w 70"/>
                  <a:gd name="T21" fmla="*/ 12 h 35"/>
                  <a:gd name="T22" fmla="*/ 3 w 70"/>
                  <a:gd name="T23" fmla="*/ 9 h 35"/>
                  <a:gd name="T24" fmla="*/ 3 w 70"/>
                  <a:gd name="T25" fmla="*/ 9 h 35"/>
                  <a:gd name="T26" fmla="*/ 1 w 70"/>
                  <a:gd name="T27" fmla="*/ 5 h 35"/>
                  <a:gd name="T28" fmla="*/ 0 w 70"/>
                  <a:gd name="T29" fmla="*/ 0 h 35"/>
                  <a:gd name="T30" fmla="*/ 13 w 70"/>
                  <a:gd name="T31" fmla="*/ 0 h 35"/>
                  <a:gd name="T32" fmla="*/ 13 w 70"/>
                  <a:gd name="T33" fmla="*/ 0 h 35"/>
                  <a:gd name="T34" fmla="*/ 14 w 70"/>
                  <a:gd name="T35" fmla="*/ 7 h 35"/>
                  <a:gd name="T36" fmla="*/ 18 w 70"/>
                  <a:gd name="T37" fmla="*/ 12 h 35"/>
                  <a:gd name="T38" fmla="*/ 24 w 70"/>
                  <a:gd name="T39" fmla="*/ 15 h 35"/>
                  <a:gd name="T40" fmla="*/ 31 w 70"/>
                  <a:gd name="T41" fmla="*/ 17 h 35"/>
                  <a:gd name="T42" fmla="*/ 58 w 70"/>
                  <a:gd name="T43" fmla="*/ 17 h 35"/>
                  <a:gd name="T44" fmla="*/ 58 w 70"/>
                  <a:gd name="T45" fmla="*/ 9 h 35"/>
                  <a:gd name="T46" fmla="*/ 70 w 70"/>
                  <a:gd name="T47" fmla="*/ 9 h 35"/>
                  <a:gd name="T48" fmla="*/ 70 w 70"/>
                  <a:gd name="T4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35">
                    <a:moveTo>
                      <a:pt x="70" y="35"/>
                    </a:moveTo>
                    <a:lnTo>
                      <a:pt x="58" y="35"/>
                    </a:lnTo>
                    <a:lnTo>
                      <a:pt x="58" y="28"/>
                    </a:lnTo>
                    <a:lnTo>
                      <a:pt x="13" y="28"/>
                    </a:lnTo>
                    <a:lnTo>
                      <a:pt x="13" y="35"/>
                    </a:lnTo>
                    <a:lnTo>
                      <a:pt x="1" y="35"/>
                    </a:lnTo>
                    <a:lnTo>
                      <a:pt x="1" y="17"/>
                    </a:lnTo>
                    <a:lnTo>
                      <a:pt x="14" y="17"/>
                    </a:lnTo>
                    <a:lnTo>
                      <a:pt x="14" y="15"/>
                    </a:lnTo>
                    <a:lnTo>
                      <a:pt x="14" y="15"/>
                    </a:lnTo>
                    <a:lnTo>
                      <a:pt x="8" y="12"/>
                    </a:lnTo>
                    <a:lnTo>
                      <a:pt x="3" y="9"/>
                    </a:lnTo>
                    <a:lnTo>
                      <a:pt x="3" y="9"/>
                    </a:lnTo>
                    <a:lnTo>
                      <a:pt x="1" y="5"/>
                    </a:lnTo>
                    <a:lnTo>
                      <a:pt x="0" y="0"/>
                    </a:lnTo>
                    <a:lnTo>
                      <a:pt x="13" y="0"/>
                    </a:lnTo>
                    <a:lnTo>
                      <a:pt x="13" y="0"/>
                    </a:lnTo>
                    <a:lnTo>
                      <a:pt x="14" y="7"/>
                    </a:lnTo>
                    <a:lnTo>
                      <a:pt x="18" y="12"/>
                    </a:lnTo>
                    <a:lnTo>
                      <a:pt x="24" y="15"/>
                    </a:lnTo>
                    <a:lnTo>
                      <a:pt x="31" y="17"/>
                    </a:lnTo>
                    <a:lnTo>
                      <a:pt x="58" y="17"/>
                    </a:lnTo>
                    <a:lnTo>
                      <a:pt x="58" y="9"/>
                    </a:lnTo>
                    <a:lnTo>
                      <a:pt x="70" y="9"/>
                    </a:lnTo>
                    <a:lnTo>
                      <a:pt x="7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7" name="Freeform 10"/>
              <p:cNvSpPr>
                <a:spLocks noEditPoints="1"/>
              </p:cNvSpPr>
              <p:nvPr/>
            </p:nvSpPr>
            <p:spPr bwMode="auto">
              <a:xfrm>
                <a:off x="4867" y="1672"/>
                <a:ext cx="101" cy="22"/>
              </a:xfrm>
              <a:custGeom>
                <a:avLst/>
                <a:gdLst>
                  <a:gd name="T0" fmla="*/ 89 w 101"/>
                  <a:gd name="T1" fmla="*/ 17 h 22"/>
                  <a:gd name="T2" fmla="*/ 44 w 101"/>
                  <a:gd name="T3" fmla="*/ 17 h 22"/>
                  <a:gd name="T4" fmla="*/ 44 w 101"/>
                  <a:gd name="T5" fmla="*/ 22 h 22"/>
                  <a:gd name="T6" fmla="*/ 32 w 101"/>
                  <a:gd name="T7" fmla="*/ 22 h 22"/>
                  <a:gd name="T8" fmla="*/ 32 w 101"/>
                  <a:gd name="T9" fmla="*/ 4 h 22"/>
                  <a:gd name="T10" fmla="*/ 89 w 101"/>
                  <a:gd name="T11" fmla="*/ 4 h 22"/>
                  <a:gd name="T12" fmla="*/ 89 w 101"/>
                  <a:gd name="T13" fmla="*/ 0 h 22"/>
                  <a:gd name="T14" fmla="*/ 101 w 101"/>
                  <a:gd name="T15" fmla="*/ 0 h 22"/>
                  <a:gd name="T16" fmla="*/ 101 w 101"/>
                  <a:gd name="T17" fmla="*/ 22 h 22"/>
                  <a:gd name="T18" fmla="*/ 89 w 101"/>
                  <a:gd name="T19" fmla="*/ 22 h 22"/>
                  <a:gd name="T20" fmla="*/ 89 w 101"/>
                  <a:gd name="T21" fmla="*/ 17 h 22"/>
                  <a:gd name="T22" fmla="*/ 0 w 101"/>
                  <a:gd name="T23" fmla="*/ 12 h 22"/>
                  <a:gd name="T24" fmla="*/ 0 w 101"/>
                  <a:gd name="T25" fmla="*/ 12 h 22"/>
                  <a:gd name="T26" fmla="*/ 1 w 101"/>
                  <a:gd name="T27" fmla="*/ 9 h 22"/>
                  <a:gd name="T28" fmla="*/ 3 w 101"/>
                  <a:gd name="T29" fmla="*/ 5 h 22"/>
                  <a:gd name="T30" fmla="*/ 3 w 101"/>
                  <a:gd name="T31" fmla="*/ 5 h 22"/>
                  <a:gd name="T32" fmla="*/ 5 w 101"/>
                  <a:gd name="T33" fmla="*/ 4 h 22"/>
                  <a:gd name="T34" fmla="*/ 8 w 101"/>
                  <a:gd name="T35" fmla="*/ 4 h 22"/>
                  <a:gd name="T36" fmla="*/ 8 w 101"/>
                  <a:gd name="T37" fmla="*/ 4 h 22"/>
                  <a:gd name="T38" fmla="*/ 11 w 101"/>
                  <a:gd name="T39" fmla="*/ 4 h 22"/>
                  <a:gd name="T40" fmla="*/ 14 w 101"/>
                  <a:gd name="T41" fmla="*/ 5 h 22"/>
                  <a:gd name="T42" fmla="*/ 14 w 101"/>
                  <a:gd name="T43" fmla="*/ 5 h 22"/>
                  <a:gd name="T44" fmla="*/ 16 w 101"/>
                  <a:gd name="T45" fmla="*/ 9 h 22"/>
                  <a:gd name="T46" fmla="*/ 16 w 101"/>
                  <a:gd name="T47" fmla="*/ 12 h 22"/>
                  <a:gd name="T48" fmla="*/ 16 w 101"/>
                  <a:gd name="T49" fmla="*/ 12 h 22"/>
                  <a:gd name="T50" fmla="*/ 16 w 101"/>
                  <a:gd name="T51" fmla="*/ 13 h 22"/>
                  <a:gd name="T52" fmla="*/ 14 w 101"/>
                  <a:gd name="T53" fmla="*/ 17 h 22"/>
                  <a:gd name="T54" fmla="*/ 14 w 101"/>
                  <a:gd name="T55" fmla="*/ 17 h 22"/>
                  <a:gd name="T56" fmla="*/ 11 w 101"/>
                  <a:gd name="T57" fmla="*/ 18 h 22"/>
                  <a:gd name="T58" fmla="*/ 8 w 101"/>
                  <a:gd name="T59" fmla="*/ 18 h 22"/>
                  <a:gd name="T60" fmla="*/ 8 w 101"/>
                  <a:gd name="T61" fmla="*/ 18 h 22"/>
                  <a:gd name="T62" fmla="*/ 5 w 101"/>
                  <a:gd name="T63" fmla="*/ 18 h 22"/>
                  <a:gd name="T64" fmla="*/ 3 w 101"/>
                  <a:gd name="T65" fmla="*/ 17 h 22"/>
                  <a:gd name="T66" fmla="*/ 3 w 101"/>
                  <a:gd name="T67" fmla="*/ 17 h 22"/>
                  <a:gd name="T68" fmla="*/ 1 w 101"/>
                  <a:gd name="T69" fmla="*/ 13 h 22"/>
                  <a:gd name="T70" fmla="*/ 0 w 101"/>
                  <a:gd name="T71" fmla="*/ 12 h 22"/>
                  <a:gd name="T72" fmla="*/ 0 w 101"/>
                  <a:gd name="T73"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22">
                    <a:moveTo>
                      <a:pt x="89" y="17"/>
                    </a:moveTo>
                    <a:lnTo>
                      <a:pt x="44" y="17"/>
                    </a:lnTo>
                    <a:lnTo>
                      <a:pt x="44" y="22"/>
                    </a:lnTo>
                    <a:lnTo>
                      <a:pt x="32" y="22"/>
                    </a:lnTo>
                    <a:lnTo>
                      <a:pt x="32" y="4"/>
                    </a:lnTo>
                    <a:lnTo>
                      <a:pt x="89" y="4"/>
                    </a:lnTo>
                    <a:lnTo>
                      <a:pt x="89" y="0"/>
                    </a:lnTo>
                    <a:lnTo>
                      <a:pt x="101" y="0"/>
                    </a:lnTo>
                    <a:lnTo>
                      <a:pt x="101" y="22"/>
                    </a:lnTo>
                    <a:lnTo>
                      <a:pt x="89" y="22"/>
                    </a:lnTo>
                    <a:lnTo>
                      <a:pt x="89" y="17"/>
                    </a:lnTo>
                    <a:close/>
                    <a:moveTo>
                      <a:pt x="0" y="12"/>
                    </a:moveTo>
                    <a:lnTo>
                      <a:pt x="0" y="12"/>
                    </a:lnTo>
                    <a:lnTo>
                      <a:pt x="1" y="9"/>
                    </a:lnTo>
                    <a:lnTo>
                      <a:pt x="3" y="5"/>
                    </a:lnTo>
                    <a:lnTo>
                      <a:pt x="3" y="5"/>
                    </a:lnTo>
                    <a:lnTo>
                      <a:pt x="5" y="4"/>
                    </a:lnTo>
                    <a:lnTo>
                      <a:pt x="8" y="4"/>
                    </a:lnTo>
                    <a:lnTo>
                      <a:pt x="8" y="4"/>
                    </a:lnTo>
                    <a:lnTo>
                      <a:pt x="11" y="4"/>
                    </a:lnTo>
                    <a:lnTo>
                      <a:pt x="14" y="5"/>
                    </a:lnTo>
                    <a:lnTo>
                      <a:pt x="14" y="5"/>
                    </a:lnTo>
                    <a:lnTo>
                      <a:pt x="16" y="9"/>
                    </a:lnTo>
                    <a:lnTo>
                      <a:pt x="16" y="12"/>
                    </a:lnTo>
                    <a:lnTo>
                      <a:pt x="16" y="12"/>
                    </a:lnTo>
                    <a:lnTo>
                      <a:pt x="16" y="13"/>
                    </a:lnTo>
                    <a:lnTo>
                      <a:pt x="14" y="17"/>
                    </a:lnTo>
                    <a:lnTo>
                      <a:pt x="14" y="17"/>
                    </a:lnTo>
                    <a:lnTo>
                      <a:pt x="11" y="18"/>
                    </a:lnTo>
                    <a:lnTo>
                      <a:pt x="8" y="18"/>
                    </a:lnTo>
                    <a:lnTo>
                      <a:pt x="8" y="18"/>
                    </a:lnTo>
                    <a:lnTo>
                      <a:pt x="5" y="18"/>
                    </a:lnTo>
                    <a:lnTo>
                      <a:pt x="3" y="17"/>
                    </a:lnTo>
                    <a:lnTo>
                      <a:pt x="3" y="17"/>
                    </a:lnTo>
                    <a:lnTo>
                      <a:pt x="1" y="13"/>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8" name="Freeform 11"/>
              <p:cNvSpPr>
                <a:spLocks/>
              </p:cNvSpPr>
              <p:nvPr/>
            </p:nvSpPr>
            <p:spPr bwMode="auto">
              <a:xfrm>
                <a:off x="4898" y="1601"/>
                <a:ext cx="70" cy="68"/>
              </a:xfrm>
              <a:custGeom>
                <a:avLst/>
                <a:gdLst>
                  <a:gd name="T0" fmla="*/ 70 w 70"/>
                  <a:gd name="T1" fmla="*/ 68 h 68"/>
                  <a:gd name="T2" fmla="*/ 58 w 70"/>
                  <a:gd name="T3" fmla="*/ 68 h 68"/>
                  <a:gd name="T4" fmla="*/ 58 w 70"/>
                  <a:gd name="T5" fmla="*/ 63 h 68"/>
                  <a:gd name="T6" fmla="*/ 13 w 70"/>
                  <a:gd name="T7" fmla="*/ 63 h 68"/>
                  <a:gd name="T8" fmla="*/ 13 w 70"/>
                  <a:gd name="T9" fmla="*/ 68 h 68"/>
                  <a:gd name="T10" fmla="*/ 1 w 70"/>
                  <a:gd name="T11" fmla="*/ 68 h 68"/>
                  <a:gd name="T12" fmla="*/ 1 w 70"/>
                  <a:gd name="T13" fmla="*/ 50 h 68"/>
                  <a:gd name="T14" fmla="*/ 6 w 70"/>
                  <a:gd name="T15" fmla="*/ 50 h 68"/>
                  <a:gd name="T16" fmla="*/ 6 w 70"/>
                  <a:gd name="T17" fmla="*/ 50 h 68"/>
                  <a:gd name="T18" fmla="*/ 6 w 70"/>
                  <a:gd name="T19" fmla="*/ 50 h 68"/>
                  <a:gd name="T20" fmla="*/ 1 w 70"/>
                  <a:gd name="T21" fmla="*/ 45 h 68"/>
                  <a:gd name="T22" fmla="*/ 0 w 70"/>
                  <a:gd name="T23" fmla="*/ 40 h 68"/>
                  <a:gd name="T24" fmla="*/ 0 w 70"/>
                  <a:gd name="T25" fmla="*/ 40 h 68"/>
                  <a:gd name="T26" fmla="*/ 1 w 70"/>
                  <a:gd name="T27" fmla="*/ 34 h 68"/>
                  <a:gd name="T28" fmla="*/ 6 w 70"/>
                  <a:gd name="T29" fmla="*/ 29 h 68"/>
                  <a:gd name="T30" fmla="*/ 6 w 70"/>
                  <a:gd name="T31" fmla="*/ 29 h 68"/>
                  <a:gd name="T32" fmla="*/ 1 w 70"/>
                  <a:gd name="T33" fmla="*/ 24 h 68"/>
                  <a:gd name="T34" fmla="*/ 0 w 70"/>
                  <a:gd name="T35" fmla="*/ 18 h 68"/>
                  <a:gd name="T36" fmla="*/ 0 w 70"/>
                  <a:gd name="T37" fmla="*/ 18 h 68"/>
                  <a:gd name="T38" fmla="*/ 1 w 70"/>
                  <a:gd name="T39" fmla="*/ 13 h 68"/>
                  <a:gd name="T40" fmla="*/ 4 w 70"/>
                  <a:gd name="T41" fmla="*/ 8 h 68"/>
                  <a:gd name="T42" fmla="*/ 11 w 70"/>
                  <a:gd name="T43" fmla="*/ 6 h 68"/>
                  <a:gd name="T44" fmla="*/ 19 w 70"/>
                  <a:gd name="T45" fmla="*/ 5 h 68"/>
                  <a:gd name="T46" fmla="*/ 58 w 70"/>
                  <a:gd name="T47" fmla="*/ 5 h 68"/>
                  <a:gd name="T48" fmla="*/ 58 w 70"/>
                  <a:gd name="T49" fmla="*/ 0 h 68"/>
                  <a:gd name="T50" fmla="*/ 70 w 70"/>
                  <a:gd name="T51" fmla="*/ 0 h 68"/>
                  <a:gd name="T52" fmla="*/ 70 w 70"/>
                  <a:gd name="T53" fmla="*/ 18 h 68"/>
                  <a:gd name="T54" fmla="*/ 19 w 70"/>
                  <a:gd name="T55" fmla="*/ 18 h 68"/>
                  <a:gd name="T56" fmla="*/ 19 w 70"/>
                  <a:gd name="T57" fmla="*/ 18 h 68"/>
                  <a:gd name="T58" fmla="*/ 13 w 70"/>
                  <a:gd name="T59" fmla="*/ 18 h 68"/>
                  <a:gd name="T60" fmla="*/ 13 w 70"/>
                  <a:gd name="T61" fmla="*/ 18 h 68"/>
                  <a:gd name="T62" fmla="*/ 11 w 70"/>
                  <a:gd name="T63" fmla="*/ 19 h 68"/>
                  <a:gd name="T64" fmla="*/ 11 w 70"/>
                  <a:gd name="T65" fmla="*/ 21 h 68"/>
                  <a:gd name="T66" fmla="*/ 11 w 70"/>
                  <a:gd name="T67" fmla="*/ 21 h 68"/>
                  <a:gd name="T68" fmla="*/ 11 w 70"/>
                  <a:gd name="T69" fmla="*/ 24 h 68"/>
                  <a:gd name="T70" fmla="*/ 13 w 70"/>
                  <a:gd name="T71" fmla="*/ 26 h 68"/>
                  <a:gd name="T72" fmla="*/ 13 w 70"/>
                  <a:gd name="T73" fmla="*/ 26 h 68"/>
                  <a:gd name="T74" fmla="*/ 16 w 70"/>
                  <a:gd name="T75" fmla="*/ 27 h 68"/>
                  <a:gd name="T76" fmla="*/ 58 w 70"/>
                  <a:gd name="T77" fmla="*/ 27 h 68"/>
                  <a:gd name="T78" fmla="*/ 58 w 70"/>
                  <a:gd name="T79" fmla="*/ 23 h 68"/>
                  <a:gd name="T80" fmla="*/ 70 w 70"/>
                  <a:gd name="T81" fmla="*/ 23 h 68"/>
                  <a:gd name="T82" fmla="*/ 70 w 70"/>
                  <a:gd name="T83" fmla="*/ 40 h 68"/>
                  <a:gd name="T84" fmla="*/ 19 w 70"/>
                  <a:gd name="T85" fmla="*/ 40 h 68"/>
                  <a:gd name="T86" fmla="*/ 19 w 70"/>
                  <a:gd name="T87" fmla="*/ 40 h 68"/>
                  <a:gd name="T88" fmla="*/ 13 w 70"/>
                  <a:gd name="T89" fmla="*/ 40 h 68"/>
                  <a:gd name="T90" fmla="*/ 13 w 70"/>
                  <a:gd name="T91" fmla="*/ 40 h 68"/>
                  <a:gd name="T92" fmla="*/ 11 w 70"/>
                  <a:gd name="T93" fmla="*/ 42 h 68"/>
                  <a:gd name="T94" fmla="*/ 11 w 70"/>
                  <a:gd name="T95" fmla="*/ 44 h 68"/>
                  <a:gd name="T96" fmla="*/ 11 w 70"/>
                  <a:gd name="T97" fmla="*/ 44 h 68"/>
                  <a:gd name="T98" fmla="*/ 13 w 70"/>
                  <a:gd name="T99" fmla="*/ 47 h 68"/>
                  <a:gd name="T100" fmla="*/ 16 w 70"/>
                  <a:gd name="T101" fmla="*/ 50 h 68"/>
                  <a:gd name="T102" fmla="*/ 58 w 70"/>
                  <a:gd name="T103" fmla="*/ 50 h 68"/>
                  <a:gd name="T104" fmla="*/ 58 w 70"/>
                  <a:gd name="T105" fmla="*/ 45 h 68"/>
                  <a:gd name="T106" fmla="*/ 70 w 70"/>
                  <a:gd name="T107" fmla="*/ 45 h 68"/>
                  <a:gd name="T108" fmla="*/ 70 w 70"/>
                  <a:gd name="T10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68">
                    <a:moveTo>
                      <a:pt x="70" y="68"/>
                    </a:moveTo>
                    <a:lnTo>
                      <a:pt x="58" y="68"/>
                    </a:lnTo>
                    <a:lnTo>
                      <a:pt x="58" y="63"/>
                    </a:lnTo>
                    <a:lnTo>
                      <a:pt x="13" y="63"/>
                    </a:lnTo>
                    <a:lnTo>
                      <a:pt x="13" y="68"/>
                    </a:lnTo>
                    <a:lnTo>
                      <a:pt x="1" y="68"/>
                    </a:lnTo>
                    <a:lnTo>
                      <a:pt x="1" y="50"/>
                    </a:lnTo>
                    <a:lnTo>
                      <a:pt x="6" y="50"/>
                    </a:lnTo>
                    <a:lnTo>
                      <a:pt x="6" y="50"/>
                    </a:lnTo>
                    <a:lnTo>
                      <a:pt x="6" y="50"/>
                    </a:lnTo>
                    <a:lnTo>
                      <a:pt x="1" y="45"/>
                    </a:lnTo>
                    <a:lnTo>
                      <a:pt x="0" y="40"/>
                    </a:lnTo>
                    <a:lnTo>
                      <a:pt x="0" y="40"/>
                    </a:lnTo>
                    <a:lnTo>
                      <a:pt x="1" y="34"/>
                    </a:lnTo>
                    <a:lnTo>
                      <a:pt x="6" y="29"/>
                    </a:lnTo>
                    <a:lnTo>
                      <a:pt x="6" y="29"/>
                    </a:lnTo>
                    <a:lnTo>
                      <a:pt x="1" y="24"/>
                    </a:lnTo>
                    <a:lnTo>
                      <a:pt x="0" y="18"/>
                    </a:lnTo>
                    <a:lnTo>
                      <a:pt x="0" y="18"/>
                    </a:lnTo>
                    <a:lnTo>
                      <a:pt x="1" y="13"/>
                    </a:lnTo>
                    <a:lnTo>
                      <a:pt x="4" y="8"/>
                    </a:lnTo>
                    <a:lnTo>
                      <a:pt x="11" y="6"/>
                    </a:lnTo>
                    <a:lnTo>
                      <a:pt x="19" y="5"/>
                    </a:lnTo>
                    <a:lnTo>
                      <a:pt x="58" y="5"/>
                    </a:lnTo>
                    <a:lnTo>
                      <a:pt x="58" y="0"/>
                    </a:lnTo>
                    <a:lnTo>
                      <a:pt x="70" y="0"/>
                    </a:lnTo>
                    <a:lnTo>
                      <a:pt x="70" y="18"/>
                    </a:lnTo>
                    <a:lnTo>
                      <a:pt x="19" y="18"/>
                    </a:lnTo>
                    <a:lnTo>
                      <a:pt x="19" y="18"/>
                    </a:lnTo>
                    <a:lnTo>
                      <a:pt x="13" y="18"/>
                    </a:lnTo>
                    <a:lnTo>
                      <a:pt x="13" y="18"/>
                    </a:lnTo>
                    <a:lnTo>
                      <a:pt x="11" y="19"/>
                    </a:lnTo>
                    <a:lnTo>
                      <a:pt x="11" y="21"/>
                    </a:lnTo>
                    <a:lnTo>
                      <a:pt x="11" y="21"/>
                    </a:lnTo>
                    <a:lnTo>
                      <a:pt x="11" y="24"/>
                    </a:lnTo>
                    <a:lnTo>
                      <a:pt x="13" y="26"/>
                    </a:lnTo>
                    <a:lnTo>
                      <a:pt x="13" y="26"/>
                    </a:lnTo>
                    <a:lnTo>
                      <a:pt x="16" y="27"/>
                    </a:lnTo>
                    <a:lnTo>
                      <a:pt x="58" y="27"/>
                    </a:lnTo>
                    <a:lnTo>
                      <a:pt x="58" y="23"/>
                    </a:lnTo>
                    <a:lnTo>
                      <a:pt x="70" y="23"/>
                    </a:lnTo>
                    <a:lnTo>
                      <a:pt x="70" y="40"/>
                    </a:lnTo>
                    <a:lnTo>
                      <a:pt x="19" y="40"/>
                    </a:lnTo>
                    <a:lnTo>
                      <a:pt x="19" y="40"/>
                    </a:lnTo>
                    <a:lnTo>
                      <a:pt x="13" y="40"/>
                    </a:lnTo>
                    <a:lnTo>
                      <a:pt x="13" y="40"/>
                    </a:lnTo>
                    <a:lnTo>
                      <a:pt x="11" y="42"/>
                    </a:lnTo>
                    <a:lnTo>
                      <a:pt x="11" y="44"/>
                    </a:lnTo>
                    <a:lnTo>
                      <a:pt x="11" y="44"/>
                    </a:lnTo>
                    <a:lnTo>
                      <a:pt x="13" y="47"/>
                    </a:lnTo>
                    <a:lnTo>
                      <a:pt x="16" y="50"/>
                    </a:lnTo>
                    <a:lnTo>
                      <a:pt x="58" y="50"/>
                    </a:lnTo>
                    <a:lnTo>
                      <a:pt x="58" y="45"/>
                    </a:lnTo>
                    <a:lnTo>
                      <a:pt x="70" y="45"/>
                    </a:lnTo>
                    <a:lnTo>
                      <a:pt x="7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9" name="Freeform 12"/>
              <p:cNvSpPr>
                <a:spLocks noEditPoints="1"/>
              </p:cNvSpPr>
              <p:nvPr/>
            </p:nvSpPr>
            <p:spPr bwMode="auto">
              <a:xfrm>
                <a:off x="4898" y="1555"/>
                <a:ext cx="70" cy="44"/>
              </a:xfrm>
              <a:custGeom>
                <a:avLst/>
                <a:gdLst>
                  <a:gd name="T0" fmla="*/ 70 w 70"/>
                  <a:gd name="T1" fmla="*/ 0 h 44"/>
                  <a:gd name="T2" fmla="*/ 63 w 70"/>
                  <a:gd name="T3" fmla="*/ 18 h 44"/>
                  <a:gd name="T4" fmla="*/ 63 w 70"/>
                  <a:gd name="T5" fmla="*/ 18 h 44"/>
                  <a:gd name="T6" fmla="*/ 70 w 70"/>
                  <a:gd name="T7" fmla="*/ 29 h 44"/>
                  <a:gd name="T8" fmla="*/ 68 w 70"/>
                  <a:gd name="T9" fmla="*/ 34 h 44"/>
                  <a:gd name="T10" fmla="*/ 65 w 70"/>
                  <a:gd name="T11" fmla="*/ 39 h 44"/>
                  <a:gd name="T12" fmla="*/ 48 w 70"/>
                  <a:gd name="T13" fmla="*/ 44 h 44"/>
                  <a:gd name="T14" fmla="*/ 40 w 70"/>
                  <a:gd name="T15" fmla="*/ 42 h 44"/>
                  <a:gd name="T16" fmla="*/ 34 w 70"/>
                  <a:gd name="T17" fmla="*/ 39 h 44"/>
                  <a:gd name="T18" fmla="*/ 27 w 70"/>
                  <a:gd name="T19" fmla="*/ 28 h 44"/>
                  <a:gd name="T20" fmla="*/ 29 w 70"/>
                  <a:gd name="T21" fmla="*/ 23 h 44"/>
                  <a:gd name="T22" fmla="*/ 21 w 70"/>
                  <a:gd name="T23" fmla="*/ 18 h 44"/>
                  <a:gd name="T24" fmla="*/ 14 w 70"/>
                  <a:gd name="T25" fmla="*/ 18 h 44"/>
                  <a:gd name="T26" fmla="*/ 11 w 70"/>
                  <a:gd name="T27" fmla="*/ 20 h 44"/>
                  <a:gd name="T28" fmla="*/ 9 w 70"/>
                  <a:gd name="T29" fmla="*/ 25 h 44"/>
                  <a:gd name="T30" fmla="*/ 11 w 70"/>
                  <a:gd name="T31" fmla="*/ 26 h 44"/>
                  <a:gd name="T32" fmla="*/ 19 w 70"/>
                  <a:gd name="T33" fmla="*/ 31 h 44"/>
                  <a:gd name="T34" fmla="*/ 16 w 70"/>
                  <a:gd name="T35" fmla="*/ 42 h 44"/>
                  <a:gd name="T36" fmla="*/ 3 w 70"/>
                  <a:gd name="T37" fmla="*/ 36 h 44"/>
                  <a:gd name="T38" fmla="*/ 0 w 70"/>
                  <a:gd name="T39" fmla="*/ 31 h 44"/>
                  <a:gd name="T40" fmla="*/ 0 w 70"/>
                  <a:gd name="T41" fmla="*/ 23 h 44"/>
                  <a:gd name="T42" fmla="*/ 4 w 70"/>
                  <a:gd name="T43" fmla="*/ 10 h 44"/>
                  <a:gd name="T44" fmla="*/ 11 w 70"/>
                  <a:gd name="T45" fmla="*/ 7 h 44"/>
                  <a:gd name="T46" fmla="*/ 58 w 70"/>
                  <a:gd name="T47" fmla="*/ 5 h 44"/>
                  <a:gd name="T48" fmla="*/ 57 w 70"/>
                  <a:gd name="T49" fmla="*/ 18 h 44"/>
                  <a:gd name="T50" fmla="*/ 40 w 70"/>
                  <a:gd name="T51" fmla="*/ 18 h 44"/>
                  <a:gd name="T52" fmla="*/ 37 w 70"/>
                  <a:gd name="T53" fmla="*/ 25 h 44"/>
                  <a:gd name="T54" fmla="*/ 39 w 70"/>
                  <a:gd name="T55" fmla="*/ 28 h 44"/>
                  <a:gd name="T56" fmla="*/ 44 w 70"/>
                  <a:gd name="T57" fmla="*/ 31 h 44"/>
                  <a:gd name="T58" fmla="*/ 48 w 70"/>
                  <a:gd name="T59" fmla="*/ 31 h 44"/>
                  <a:gd name="T60" fmla="*/ 57 w 70"/>
                  <a:gd name="T61" fmla="*/ 29 h 44"/>
                  <a:gd name="T62" fmla="*/ 60 w 70"/>
                  <a:gd name="T63" fmla="*/ 25 h 44"/>
                  <a:gd name="T64" fmla="*/ 58 w 70"/>
                  <a:gd name="T65" fmla="*/ 21 h 44"/>
                  <a:gd name="T66" fmla="*/ 57 w 70"/>
                  <a:gd name="T67"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 h="44">
                    <a:moveTo>
                      <a:pt x="58" y="0"/>
                    </a:moveTo>
                    <a:lnTo>
                      <a:pt x="70" y="0"/>
                    </a:lnTo>
                    <a:lnTo>
                      <a:pt x="70" y="18"/>
                    </a:lnTo>
                    <a:lnTo>
                      <a:pt x="63" y="18"/>
                    </a:lnTo>
                    <a:lnTo>
                      <a:pt x="63" y="18"/>
                    </a:lnTo>
                    <a:lnTo>
                      <a:pt x="63" y="18"/>
                    </a:lnTo>
                    <a:lnTo>
                      <a:pt x="68" y="23"/>
                    </a:lnTo>
                    <a:lnTo>
                      <a:pt x="70" y="29"/>
                    </a:lnTo>
                    <a:lnTo>
                      <a:pt x="70" y="29"/>
                    </a:lnTo>
                    <a:lnTo>
                      <a:pt x="68" y="34"/>
                    </a:lnTo>
                    <a:lnTo>
                      <a:pt x="65" y="39"/>
                    </a:lnTo>
                    <a:lnTo>
                      <a:pt x="65" y="39"/>
                    </a:lnTo>
                    <a:lnTo>
                      <a:pt x="58" y="42"/>
                    </a:lnTo>
                    <a:lnTo>
                      <a:pt x="48" y="44"/>
                    </a:lnTo>
                    <a:lnTo>
                      <a:pt x="48" y="44"/>
                    </a:lnTo>
                    <a:lnTo>
                      <a:pt x="40" y="42"/>
                    </a:lnTo>
                    <a:lnTo>
                      <a:pt x="34" y="39"/>
                    </a:lnTo>
                    <a:lnTo>
                      <a:pt x="34" y="39"/>
                    </a:lnTo>
                    <a:lnTo>
                      <a:pt x="29" y="34"/>
                    </a:lnTo>
                    <a:lnTo>
                      <a:pt x="27" y="28"/>
                    </a:lnTo>
                    <a:lnTo>
                      <a:pt x="27" y="28"/>
                    </a:lnTo>
                    <a:lnTo>
                      <a:pt x="29" y="23"/>
                    </a:lnTo>
                    <a:lnTo>
                      <a:pt x="32" y="18"/>
                    </a:lnTo>
                    <a:lnTo>
                      <a:pt x="21" y="18"/>
                    </a:lnTo>
                    <a:lnTo>
                      <a:pt x="21" y="18"/>
                    </a:lnTo>
                    <a:lnTo>
                      <a:pt x="14" y="18"/>
                    </a:lnTo>
                    <a:lnTo>
                      <a:pt x="11" y="20"/>
                    </a:lnTo>
                    <a:lnTo>
                      <a:pt x="11" y="20"/>
                    </a:lnTo>
                    <a:lnTo>
                      <a:pt x="11" y="21"/>
                    </a:lnTo>
                    <a:lnTo>
                      <a:pt x="9" y="25"/>
                    </a:lnTo>
                    <a:lnTo>
                      <a:pt x="9" y="25"/>
                    </a:lnTo>
                    <a:lnTo>
                      <a:pt x="11" y="26"/>
                    </a:lnTo>
                    <a:lnTo>
                      <a:pt x="13" y="29"/>
                    </a:lnTo>
                    <a:lnTo>
                      <a:pt x="19" y="31"/>
                    </a:lnTo>
                    <a:lnTo>
                      <a:pt x="16" y="42"/>
                    </a:lnTo>
                    <a:lnTo>
                      <a:pt x="16" y="42"/>
                    </a:lnTo>
                    <a:lnTo>
                      <a:pt x="9" y="39"/>
                    </a:lnTo>
                    <a:lnTo>
                      <a:pt x="3" y="36"/>
                    </a:lnTo>
                    <a:lnTo>
                      <a:pt x="3" y="36"/>
                    </a:lnTo>
                    <a:lnTo>
                      <a:pt x="0" y="31"/>
                    </a:lnTo>
                    <a:lnTo>
                      <a:pt x="0" y="23"/>
                    </a:lnTo>
                    <a:lnTo>
                      <a:pt x="0" y="23"/>
                    </a:lnTo>
                    <a:lnTo>
                      <a:pt x="0" y="16"/>
                    </a:lnTo>
                    <a:lnTo>
                      <a:pt x="4" y="10"/>
                    </a:lnTo>
                    <a:lnTo>
                      <a:pt x="4" y="10"/>
                    </a:lnTo>
                    <a:lnTo>
                      <a:pt x="11" y="7"/>
                    </a:lnTo>
                    <a:lnTo>
                      <a:pt x="18" y="5"/>
                    </a:lnTo>
                    <a:lnTo>
                      <a:pt x="58" y="5"/>
                    </a:lnTo>
                    <a:lnTo>
                      <a:pt x="58" y="0"/>
                    </a:lnTo>
                    <a:close/>
                    <a:moveTo>
                      <a:pt x="57" y="18"/>
                    </a:moveTo>
                    <a:lnTo>
                      <a:pt x="40" y="18"/>
                    </a:lnTo>
                    <a:lnTo>
                      <a:pt x="40" y="18"/>
                    </a:lnTo>
                    <a:lnTo>
                      <a:pt x="39" y="21"/>
                    </a:lnTo>
                    <a:lnTo>
                      <a:pt x="37" y="25"/>
                    </a:lnTo>
                    <a:lnTo>
                      <a:pt x="37" y="25"/>
                    </a:lnTo>
                    <a:lnTo>
                      <a:pt x="39" y="28"/>
                    </a:lnTo>
                    <a:lnTo>
                      <a:pt x="40" y="29"/>
                    </a:lnTo>
                    <a:lnTo>
                      <a:pt x="44" y="31"/>
                    </a:lnTo>
                    <a:lnTo>
                      <a:pt x="48" y="31"/>
                    </a:lnTo>
                    <a:lnTo>
                      <a:pt x="48" y="31"/>
                    </a:lnTo>
                    <a:lnTo>
                      <a:pt x="53" y="31"/>
                    </a:lnTo>
                    <a:lnTo>
                      <a:pt x="57" y="29"/>
                    </a:lnTo>
                    <a:lnTo>
                      <a:pt x="58" y="28"/>
                    </a:lnTo>
                    <a:lnTo>
                      <a:pt x="60" y="25"/>
                    </a:lnTo>
                    <a:lnTo>
                      <a:pt x="60" y="25"/>
                    </a:lnTo>
                    <a:lnTo>
                      <a:pt x="58" y="21"/>
                    </a:lnTo>
                    <a:lnTo>
                      <a:pt x="57" y="18"/>
                    </a:lnTo>
                    <a:lnTo>
                      <a:pt x="5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0" name="Freeform 13"/>
              <p:cNvSpPr>
                <a:spLocks noEditPoints="1"/>
              </p:cNvSpPr>
              <p:nvPr/>
            </p:nvSpPr>
            <p:spPr bwMode="auto">
              <a:xfrm>
                <a:off x="4870" y="1478"/>
                <a:ext cx="98" cy="58"/>
              </a:xfrm>
              <a:custGeom>
                <a:avLst/>
                <a:gdLst>
                  <a:gd name="T0" fmla="*/ 98 w 98"/>
                  <a:gd name="T1" fmla="*/ 58 h 58"/>
                  <a:gd name="T2" fmla="*/ 86 w 98"/>
                  <a:gd name="T3" fmla="*/ 58 h 58"/>
                  <a:gd name="T4" fmla="*/ 86 w 98"/>
                  <a:gd name="T5" fmla="*/ 49 h 58"/>
                  <a:gd name="T6" fmla="*/ 11 w 98"/>
                  <a:gd name="T7" fmla="*/ 49 h 58"/>
                  <a:gd name="T8" fmla="*/ 11 w 98"/>
                  <a:gd name="T9" fmla="*/ 58 h 58"/>
                  <a:gd name="T10" fmla="*/ 0 w 98"/>
                  <a:gd name="T11" fmla="*/ 58 h 58"/>
                  <a:gd name="T12" fmla="*/ 0 w 98"/>
                  <a:gd name="T13" fmla="*/ 30 h 58"/>
                  <a:gd name="T14" fmla="*/ 11 w 98"/>
                  <a:gd name="T15" fmla="*/ 30 h 58"/>
                  <a:gd name="T16" fmla="*/ 11 w 98"/>
                  <a:gd name="T17" fmla="*/ 36 h 58"/>
                  <a:gd name="T18" fmla="*/ 86 w 98"/>
                  <a:gd name="T19" fmla="*/ 36 h 58"/>
                  <a:gd name="T20" fmla="*/ 86 w 98"/>
                  <a:gd name="T21" fmla="*/ 30 h 58"/>
                  <a:gd name="T22" fmla="*/ 98 w 98"/>
                  <a:gd name="T23" fmla="*/ 30 h 58"/>
                  <a:gd name="T24" fmla="*/ 98 w 98"/>
                  <a:gd name="T25" fmla="*/ 58 h 58"/>
                  <a:gd name="T26" fmla="*/ 98 w 98"/>
                  <a:gd name="T27" fmla="*/ 27 h 58"/>
                  <a:gd name="T28" fmla="*/ 86 w 98"/>
                  <a:gd name="T29" fmla="*/ 27 h 58"/>
                  <a:gd name="T30" fmla="*/ 86 w 98"/>
                  <a:gd name="T31" fmla="*/ 20 h 58"/>
                  <a:gd name="T32" fmla="*/ 47 w 98"/>
                  <a:gd name="T33" fmla="*/ 35 h 58"/>
                  <a:gd name="T34" fmla="*/ 11 w 98"/>
                  <a:gd name="T35" fmla="*/ 22 h 58"/>
                  <a:gd name="T36" fmla="*/ 11 w 98"/>
                  <a:gd name="T37" fmla="*/ 27 h 58"/>
                  <a:gd name="T38" fmla="*/ 0 w 98"/>
                  <a:gd name="T39" fmla="*/ 27 h 58"/>
                  <a:gd name="T40" fmla="*/ 0 w 98"/>
                  <a:gd name="T41" fmla="*/ 2 h 58"/>
                  <a:gd name="T42" fmla="*/ 11 w 98"/>
                  <a:gd name="T43" fmla="*/ 2 h 58"/>
                  <a:gd name="T44" fmla="*/ 11 w 98"/>
                  <a:gd name="T45" fmla="*/ 9 h 58"/>
                  <a:gd name="T46" fmla="*/ 46 w 98"/>
                  <a:gd name="T47" fmla="*/ 22 h 58"/>
                  <a:gd name="T48" fmla="*/ 86 w 98"/>
                  <a:gd name="T49" fmla="*/ 7 h 58"/>
                  <a:gd name="T50" fmla="*/ 86 w 98"/>
                  <a:gd name="T51" fmla="*/ 0 h 58"/>
                  <a:gd name="T52" fmla="*/ 98 w 98"/>
                  <a:gd name="T53" fmla="*/ 0 h 58"/>
                  <a:gd name="T54" fmla="*/ 98 w 98"/>
                  <a:gd name="T55"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8" h="58">
                    <a:moveTo>
                      <a:pt x="98" y="58"/>
                    </a:moveTo>
                    <a:lnTo>
                      <a:pt x="86" y="58"/>
                    </a:lnTo>
                    <a:lnTo>
                      <a:pt x="86" y="49"/>
                    </a:lnTo>
                    <a:lnTo>
                      <a:pt x="11" y="49"/>
                    </a:lnTo>
                    <a:lnTo>
                      <a:pt x="11" y="58"/>
                    </a:lnTo>
                    <a:lnTo>
                      <a:pt x="0" y="58"/>
                    </a:lnTo>
                    <a:lnTo>
                      <a:pt x="0" y="30"/>
                    </a:lnTo>
                    <a:lnTo>
                      <a:pt x="11" y="30"/>
                    </a:lnTo>
                    <a:lnTo>
                      <a:pt x="11" y="36"/>
                    </a:lnTo>
                    <a:lnTo>
                      <a:pt x="86" y="36"/>
                    </a:lnTo>
                    <a:lnTo>
                      <a:pt x="86" y="30"/>
                    </a:lnTo>
                    <a:lnTo>
                      <a:pt x="98" y="30"/>
                    </a:lnTo>
                    <a:lnTo>
                      <a:pt x="98" y="58"/>
                    </a:lnTo>
                    <a:close/>
                    <a:moveTo>
                      <a:pt x="98" y="27"/>
                    </a:moveTo>
                    <a:lnTo>
                      <a:pt x="86" y="27"/>
                    </a:lnTo>
                    <a:lnTo>
                      <a:pt x="86" y="20"/>
                    </a:lnTo>
                    <a:lnTo>
                      <a:pt x="47" y="35"/>
                    </a:lnTo>
                    <a:lnTo>
                      <a:pt x="11" y="22"/>
                    </a:lnTo>
                    <a:lnTo>
                      <a:pt x="11" y="27"/>
                    </a:lnTo>
                    <a:lnTo>
                      <a:pt x="0" y="27"/>
                    </a:lnTo>
                    <a:lnTo>
                      <a:pt x="0" y="2"/>
                    </a:lnTo>
                    <a:lnTo>
                      <a:pt x="11" y="2"/>
                    </a:lnTo>
                    <a:lnTo>
                      <a:pt x="11" y="9"/>
                    </a:lnTo>
                    <a:lnTo>
                      <a:pt x="46" y="22"/>
                    </a:lnTo>
                    <a:lnTo>
                      <a:pt x="86" y="7"/>
                    </a:lnTo>
                    <a:lnTo>
                      <a:pt x="86" y="0"/>
                    </a:lnTo>
                    <a:lnTo>
                      <a:pt x="98" y="0"/>
                    </a:lnTo>
                    <a:lnTo>
                      <a:pt x="9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1" name="Freeform 14"/>
              <p:cNvSpPr>
                <a:spLocks noEditPoints="1"/>
              </p:cNvSpPr>
              <p:nvPr/>
            </p:nvSpPr>
            <p:spPr bwMode="auto">
              <a:xfrm>
                <a:off x="4898" y="1433"/>
                <a:ext cx="71" cy="44"/>
              </a:xfrm>
              <a:custGeom>
                <a:avLst/>
                <a:gdLst>
                  <a:gd name="T0" fmla="*/ 70 w 71"/>
                  <a:gd name="T1" fmla="*/ 0 h 44"/>
                  <a:gd name="T2" fmla="*/ 65 w 71"/>
                  <a:gd name="T3" fmla="*/ 18 h 44"/>
                  <a:gd name="T4" fmla="*/ 65 w 71"/>
                  <a:gd name="T5" fmla="*/ 18 h 44"/>
                  <a:gd name="T6" fmla="*/ 71 w 71"/>
                  <a:gd name="T7" fmla="*/ 29 h 44"/>
                  <a:gd name="T8" fmla="*/ 70 w 71"/>
                  <a:gd name="T9" fmla="*/ 36 h 44"/>
                  <a:gd name="T10" fmla="*/ 65 w 71"/>
                  <a:gd name="T11" fmla="*/ 39 h 44"/>
                  <a:gd name="T12" fmla="*/ 50 w 71"/>
                  <a:gd name="T13" fmla="*/ 44 h 44"/>
                  <a:gd name="T14" fmla="*/ 40 w 71"/>
                  <a:gd name="T15" fmla="*/ 42 h 44"/>
                  <a:gd name="T16" fmla="*/ 34 w 71"/>
                  <a:gd name="T17" fmla="*/ 39 h 44"/>
                  <a:gd name="T18" fmla="*/ 29 w 71"/>
                  <a:gd name="T19" fmla="*/ 28 h 44"/>
                  <a:gd name="T20" fmla="*/ 29 w 71"/>
                  <a:gd name="T21" fmla="*/ 23 h 44"/>
                  <a:gd name="T22" fmla="*/ 21 w 71"/>
                  <a:gd name="T23" fmla="*/ 18 h 44"/>
                  <a:gd name="T24" fmla="*/ 16 w 71"/>
                  <a:gd name="T25" fmla="*/ 18 h 44"/>
                  <a:gd name="T26" fmla="*/ 13 w 71"/>
                  <a:gd name="T27" fmla="*/ 19 h 44"/>
                  <a:gd name="T28" fmla="*/ 11 w 71"/>
                  <a:gd name="T29" fmla="*/ 24 h 44"/>
                  <a:gd name="T30" fmla="*/ 11 w 71"/>
                  <a:gd name="T31" fmla="*/ 26 h 44"/>
                  <a:gd name="T32" fmla="*/ 19 w 71"/>
                  <a:gd name="T33" fmla="*/ 31 h 44"/>
                  <a:gd name="T34" fmla="*/ 16 w 71"/>
                  <a:gd name="T35" fmla="*/ 42 h 44"/>
                  <a:gd name="T36" fmla="*/ 4 w 71"/>
                  <a:gd name="T37" fmla="*/ 36 h 44"/>
                  <a:gd name="T38" fmla="*/ 1 w 71"/>
                  <a:gd name="T39" fmla="*/ 31 h 44"/>
                  <a:gd name="T40" fmla="*/ 0 w 71"/>
                  <a:gd name="T41" fmla="*/ 24 h 44"/>
                  <a:gd name="T42" fmla="*/ 4 w 71"/>
                  <a:gd name="T43" fmla="*/ 11 h 44"/>
                  <a:gd name="T44" fmla="*/ 11 w 71"/>
                  <a:gd name="T45" fmla="*/ 6 h 44"/>
                  <a:gd name="T46" fmla="*/ 58 w 71"/>
                  <a:gd name="T47" fmla="*/ 5 h 44"/>
                  <a:gd name="T48" fmla="*/ 57 w 71"/>
                  <a:gd name="T49" fmla="*/ 18 h 44"/>
                  <a:gd name="T50" fmla="*/ 42 w 71"/>
                  <a:gd name="T51" fmla="*/ 18 h 44"/>
                  <a:gd name="T52" fmla="*/ 39 w 71"/>
                  <a:gd name="T53" fmla="*/ 24 h 44"/>
                  <a:gd name="T54" fmla="*/ 39 w 71"/>
                  <a:gd name="T55" fmla="*/ 28 h 44"/>
                  <a:gd name="T56" fmla="*/ 45 w 71"/>
                  <a:gd name="T57" fmla="*/ 31 h 44"/>
                  <a:gd name="T58" fmla="*/ 50 w 71"/>
                  <a:gd name="T59" fmla="*/ 31 h 44"/>
                  <a:gd name="T60" fmla="*/ 58 w 71"/>
                  <a:gd name="T61" fmla="*/ 29 h 44"/>
                  <a:gd name="T62" fmla="*/ 60 w 71"/>
                  <a:gd name="T63" fmla="*/ 24 h 44"/>
                  <a:gd name="T64" fmla="*/ 60 w 71"/>
                  <a:gd name="T65" fmla="*/ 21 h 44"/>
                  <a:gd name="T66" fmla="*/ 57 w 71"/>
                  <a:gd name="T67"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44">
                    <a:moveTo>
                      <a:pt x="58" y="0"/>
                    </a:moveTo>
                    <a:lnTo>
                      <a:pt x="70" y="0"/>
                    </a:lnTo>
                    <a:lnTo>
                      <a:pt x="70" y="18"/>
                    </a:lnTo>
                    <a:lnTo>
                      <a:pt x="65" y="18"/>
                    </a:lnTo>
                    <a:lnTo>
                      <a:pt x="65" y="18"/>
                    </a:lnTo>
                    <a:lnTo>
                      <a:pt x="65" y="18"/>
                    </a:lnTo>
                    <a:lnTo>
                      <a:pt x="70" y="23"/>
                    </a:lnTo>
                    <a:lnTo>
                      <a:pt x="71" y="29"/>
                    </a:lnTo>
                    <a:lnTo>
                      <a:pt x="71" y="29"/>
                    </a:lnTo>
                    <a:lnTo>
                      <a:pt x="70" y="36"/>
                    </a:lnTo>
                    <a:lnTo>
                      <a:pt x="65" y="39"/>
                    </a:lnTo>
                    <a:lnTo>
                      <a:pt x="65" y="39"/>
                    </a:lnTo>
                    <a:lnTo>
                      <a:pt x="58" y="42"/>
                    </a:lnTo>
                    <a:lnTo>
                      <a:pt x="50" y="44"/>
                    </a:lnTo>
                    <a:lnTo>
                      <a:pt x="50" y="44"/>
                    </a:lnTo>
                    <a:lnTo>
                      <a:pt x="40" y="42"/>
                    </a:lnTo>
                    <a:lnTo>
                      <a:pt x="34" y="39"/>
                    </a:lnTo>
                    <a:lnTo>
                      <a:pt x="34" y="39"/>
                    </a:lnTo>
                    <a:lnTo>
                      <a:pt x="29" y="34"/>
                    </a:lnTo>
                    <a:lnTo>
                      <a:pt x="29" y="28"/>
                    </a:lnTo>
                    <a:lnTo>
                      <a:pt x="29" y="28"/>
                    </a:lnTo>
                    <a:lnTo>
                      <a:pt x="29" y="23"/>
                    </a:lnTo>
                    <a:lnTo>
                      <a:pt x="34" y="18"/>
                    </a:lnTo>
                    <a:lnTo>
                      <a:pt x="21" y="18"/>
                    </a:lnTo>
                    <a:lnTo>
                      <a:pt x="21" y="18"/>
                    </a:lnTo>
                    <a:lnTo>
                      <a:pt x="16" y="18"/>
                    </a:lnTo>
                    <a:lnTo>
                      <a:pt x="13" y="19"/>
                    </a:lnTo>
                    <a:lnTo>
                      <a:pt x="13" y="19"/>
                    </a:lnTo>
                    <a:lnTo>
                      <a:pt x="11" y="21"/>
                    </a:lnTo>
                    <a:lnTo>
                      <a:pt x="11" y="24"/>
                    </a:lnTo>
                    <a:lnTo>
                      <a:pt x="11" y="24"/>
                    </a:lnTo>
                    <a:lnTo>
                      <a:pt x="11" y="26"/>
                    </a:lnTo>
                    <a:lnTo>
                      <a:pt x="13" y="29"/>
                    </a:lnTo>
                    <a:lnTo>
                      <a:pt x="19" y="31"/>
                    </a:lnTo>
                    <a:lnTo>
                      <a:pt x="16" y="42"/>
                    </a:lnTo>
                    <a:lnTo>
                      <a:pt x="16" y="42"/>
                    </a:lnTo>
                    <a:lnTo>
                      <a:pt x="9" y="41"/>
                    </a:lnTo>
                    <a:lnTo>
                      <a:pt x="4" y="36"/>
                    </a:lnTo>
                    <a:lnTo>
                      <a:pt x="4" y="36"/>
                    </a:lnTo>
                    <a:lnTo>
                      <a:pt x="1" y="31"/>
                    </a:lnTo>
                    <a:lnTo>
                      <a:pt x="0" y="24"/>
                    </a:lnTo>
                    <a:lnTo>
                      <a:pt x="0" y="24"/>
                    </a:lnTo>
                    <a:lnTo>
                      <a:pt x="1" y="16"/>
                    </a:lnTo>
                    <a:lnTo>
                      <a:pt x="4" y="11"/>
                    </a:lnTo>
                    <a:lnTo>
                      <a:pt x="4" y="11"/>
                    </a:lnTo>
                    <a:lnTo>
                      <a:pt x="11" y="6"/>
                    </a:lnTo>
                    <a:lnTo>
                      <a:pt x="19" y="5"/>
                    </a:lnTo>
                    <a:lnTo>
                      <a:pt x="58" y="5"/>
                    </a:lnTo>
                    <a:lnTo>
                      <a:pt x="58" y="0"/>
                    </a:lnTo>
                    <a:close/>
                    <a:moveTo>
                      <a:pt x="57" y="18"/>
                    </a:moveTo>
                    <a:lnTo>
                      <a:pt x="42" y="18"/>
                    </a:lnTo>
                    <a:lnTo>
                      <a:pt x="42" y="18"/>
                    </a:lnTo>
                    <a:lnTo>
                      <a:pt x="39" y="21"/>
                    </a:lnTo>
                    <a:lnTo>
                      <a:pt x="39" y="24"/>
                    </a:lnTo>
                    <a:lnTo>
                      <a:pt x="39" y="24"/>
                    </a:lnTo>
                    <a:lnTo>
                      <a:pt x="39" y="28"/>
                    </a:lnTo>
                    <a:lnTo>
                      <a:pt x="42" y="29"/>
                    </a:lnTo>
                    <a:lnTo>
                      <a:pt x="45" y="31"/>
                    </a:lnTo>
                    <a:lnTo>
                      <a:pt x="50" y="31"/>
                    </a:lnTo>
                    <a:lnTo>
                      <a:pt x="50" y="31"/>
                    </a:lnTo>
                    <a:lnTo>
                      <a:pt x="55" y="31"/>
                    </a:lnTo>
                    <a:lnTo>
                      <a:pt x="58" y="29"/>
                    </a:lnTo>
                    <a:lnTo>
                      <a:pt x="60" y="28"/>
                    </a:lnTo>
                    <a:lnTo>
                      <a:pt x="60" y="24"/>
                    </a:lnTo>
                    <a:lnTo>
                      <a:pt x="60" y="24"/>
                    </a:lnTo>
                    <a:lnTo>
                      <a:pt x="60" y="21"/>
                    </a:lnTo>
                    <a:lnTo>
                      <a:pt x="57" y="18"/>
                    </a:lnTo>
                    <a:lnTo>
                      <a:pt x="5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2" name="Freeform 15"/>
              <p:cNvSpPr>
                <a:spLocks/>
              </p:cNvSpPr>
              <p:nvPr/>
            </p:nvSpPr>
            <p:spPr bwMode="auto">
              <a:xfrm>
                <a:off x="4899" y="1397"/>
                <a:ext cx="70" cy="34"/>
              </a:xfrm>
              <a:custGeom>
                <a:avLst/>
                <a:gdLst>
                  <a:gd name="T0" fmla="*/ 46 w 70"/>
                  <a:gd name="T1" fmla="*/ 33 h 34"/>
                  <a:gd name="T2" fmla="*/ 46 w 70"/>
                  <a:gd name="T3" fmla="*/ 21 h 34"/>
                  <a:gd name="T4" fmla="*/ 59 w 70"/>
                  <a:gd name="T5" fmla="*/ 18 h 34"/>
                  <a:gd name="T6" fmla="*/ 59 w 70"/>
                  <a:gd name="T7" fmla="*/ 16 h 34"/>
                  <a:gd name="T8" fmla="*/ 54 w 70"/>
                  <a:gd name="T9" fmla="*/ 11 h 34"/>
                  <a:gd name="T10" fmla="*/ 49 w 70"/>
                  <a:gd name="T11" fmla="*/ 13 h 34"/>
                  <a:gd name="T12" fmla="*/ 46 w 70"/>
                  <a:gd name="T13" fmla="*/ 13 h 34"/>
                  <a:gd name="T14" fmla="*/ 39 w 70"/>
                  <a:gd name="T15" fmla="*/ 21 h 34"/>
                  <a:gd name="T16" fmla="*/ 30 w 70"/>
                  <a:gd name="T17" fmla="*/ 31 h 34"/>
                  <a:gd name="T18" fmla="*/ 23 w 70"/>
                  <a:gd name="T19" fmla="*/ 33 h 34"/>
                  <a:gd name="T20" fmla="*/ 18 w 70"/>
                  <a:gd name="T21" fmla="*/ 34 h 34"/>
                  <a:gd name="T22" fmla="*/ 5 w 70"/>
                  <a:gd name="T23" fmla="*/ 29 h 34"/>
                  <a:gd name="T24" fmla="*/ 2 w 70"/>
                  <a:gd name="T25" fmla="*/ 26 h 34"/>
                  <a:gd name="T26" fmla="*/ 0 w 70"/>
                  <a:gd name="T27" fmla="*/ 21 h 34"/>
                  <a:gd name="T28" fmla="*/ 5 w 70"/>
                  <a:gd name="T29" fmla="*/ 13 h 34"/>
                  <a:gd name="T30" fmla="*/ 0 w 70"/>
                  <a:gd name="T31" fmla="*/ 13 h 34"/>
                  <a:gd name="T32" fmla="*/ 23 w 70"/>
                  <a:gd name="T33" fmla="*/ 2 h 34"/>
                  <a:gd name="T34" fmla="*/ 23 w 70"/>
                  <a:gd name="T35" fmla="*/ 13 h 34"/>
                  <a:gd name="T36" fmla="*/ 13 w 70"/>
                  <a:gd name="T37" fmla="*/ 13 h 34"/>
                  <a:gd name="T38" fmla="*/ 10 w 70"/>
                  <a:gd name="T39" fmla="*/ 18 h 34"/>
                  <a:gd name="T40" fmla="*/ 12 w 70"/>
                  <a:gd name="T41" fmla="*/ 20 h 34"/>
                  <a:gd name="T42" fmla="*/ 17 w 70"/>
                  <a:gd name="T43" fmla="*/ 21 h 34"/>
                  <a:gd name="T44" fmla="*/ 23 w 70"/>
                  <a:gd name="T45" fmla="*/ 20 h 34"/>
                  <a:gd name="T46" fmla="*/ 30 w 70"/>
                  <a:gd name="T47" fmla="*/ 13 h 34"/>
                  <a:gd name="T48" fmla="*/ 34 w 70"/>
                  <a:gd name="T49" fmla="*/ 7 h 34"/>
                  <a:gd name="T50" fmla="*/ 39 w 70"/>
                  <a:gd name="T51" fmla="*/ 2 h 34"/>
                  <a:gd name="T52" fmla="*/ 52 w 70"/>
                  <a:gd name="T53" fmla="*/ 0 h 34"/>
                  <a:gd name="T54" fmla="*/ 59 w 70"/>
                  <a:gd name="T55" fmla="*/ 0 h 34"/>
                  <a:gd name="T56" fmla="*/ 65 w 70"/>
                  <a:gd name="T57" fmla="*/ 3 h 34"/>
                  <a:gd name="T58" fmla="*/ 70 w 70"/>
                  <a:gd name="T59" fmla="*/ 13 h 34"/>
                  <a:gd name="T60" fmla="*/ 69 w 70"/>
                  <a:gd name="T61" fmla="*/ 18 h 34"/>
                  <a:gd name="T62" fmla="*/ 64 w 70"/>
                  <a:gd name="T63" fmla="*/ 21 h 34"/>
                  <a:gd name="T64" fmla="*/ 69 w 70"/>
                  <a:gd name="T6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34">
                    <a:moveTo>
                      <a:pt x="69" y="33"/>
                    </a:moveTo>
                    <a:lnTo>
                      <a:pt x="46" y="33"/>
                    </a:lnTo>
                    <a:lnTo>
                      <a:pt x="46" y="21"/>
                    </a:lnTo>
                    <a:lnTo>
                      <a:pt x="46" y="21"/>
                    </a:lnTo>
                    <a:lnTo>
                      <a:pt x="56" y="20"/>
                    </a:lnTo>
                    <a:lnTo>
                      <a:pt x="59" y="18"/>
                    </a:lnTo>
                    <a:lnTo>
                      <a:pt x="59" y="16"/>
                    </a:lnTo>
                    <a:lnTo>
                      <a:pt x="59" y="16"/>
                    </a:lnTo>
                    <a:lnTo>
                      <a:pt x="57" y="13"/>
                    </a:lnTo>
                    <a:lnTo>
                      <a:pt x="54" y="11"/>
                    </a:lnTo>
                    <a:lnTo>
                      <a:pt x="54" y="11"/>
                    </a:lnTo>
                    <a:lnTo>
                      <a:pt x="49" y="13"/>
                    </a:lnTo>
                    <a:lnTo>
                      <a:pt x="46" y="13"/>
                    </a:lnTo>
                    <a:lnTo>
                      <a:pt x="46" y="13"/>
                    </a:lnTo>
                    <a:lnTo>
                      <a:pt x="39" y="21"/>
                    </a:lnTo>
                    <a:lnTo>
                      <a:pt x="39" y="21"/>
                    </a:lnTo>
                    <a:lnTo>
                      <a:pt x="34" y="28"/>
                    </a:lnTo>
                    <a:lnTo>
                      <a:pt x="30" y="31"/>
                    </a:lnTo>
                    <a:lnTo>
                      <a:pt x="30" y="31"/>
                    </a:lnTo>
                    <a:lnTo>
                      <a:pt x="23" y="33"/>
                    </a:lnTo>
                    <a:lnTo>
                      <a:pt x="18" y="34"/>
                    </a:lnTo>
                    <a:lnTo>
                      <a:pt x="18" y="34"/>
                    </a:lnTo>
                    <a:lnTo>
                      <a:pt x="10" y="33"/>
                    </a:lnTo>
                    <a:lnTo>
                      <a:pt x="5" y="29"/>
                    </a:lnTo>
                    <a:lnTo>
                      <a:pt x="5" y="29"/>
                    </a:lnTo>
                    <a:lnTo>
                      <a:pt x="2" y="26"/>
                    </a:lnTo>
                    <a:lnTo>
                      <a:pt x="0" y="21"/>
                    </a:lnTo>
                    <a:lnTo>
                      <a:pt x="0" y="21"/>
                    </a:lnTo>
                    <a:lnTo>
                      <a:pt x="2" y="16"/>
                    </a:lnTo>
                    <a:lnTo>
                      <a:pt x="5" y="13"/>
                    </a:lnTo>
                    <a:lnTo>
                      <a:pt x="5" y="13"/>
                    </a:lnTo>
                    <a:lnTo>
                      <a:pt x="0" y="13"/>
                    </a:lnTo>
                    <a:lnTo>
                      <a:pt x="0" y="2"/>
                    </a:lnTo>
                    <a:lnTo>
                      <a:pt x="23" y="2"/>
                    </a:lnTo>
                    <a:lnTo>
                      <a:pt x="23" y="13"/>
                    </a:lnTo>
                    <a:lnTo>
                      <a:pt x="23" y="13"/>
                    </a:lnTo>
                    <a:lnTo>
                      <a:pt x="13" y="13"/>
                    </a:lnTo>
                    <a:lnTo>
                      <a:pt x="13" y="13"/>
                    </a:lnTo>
                    <a:lnTo>
                      <a:pt x="12" y="15"/>
                    </a:lnTo>
                    <a:lnTo>
                      <a:pt x="10" y="18"/>
                    </a:lnTo>
                    <a:lnTo>
                      <a:pt x="10" y="18"/>
                    </a:lnTo>
                    <a:lnTo>
                      <a:pt x="12" y="20"/>
                    </a:lnTo>
                    <a:lnTo>
                      <a:pt x="17" y="21"/>
                    </a:lnTo>
                    <a:lnTo>
                      <a:pt x="17" y="21"/>
                    </a:lnTo>
                    <a:lnTo>
                      <a:pt x="20" y="21"/>
                    </a:lnTo>
                    <a:lnTo>
                      <a:pt x="23" y="20"/>
                    </a:lnTo>
                    <a:lnTo>
                      <a:pt x="23" y="20"/>
                    </a:lnTo>
                    <a:lnTo>
                      <a:pt x="30" y="13"/>
                    </a:lnTo>
                    <a:lnTo>
                      <a:pt x="30" y="13"/>
                    </a:lnTo>
                    <a:lnTo>
                      <a:pt x="34" y="7"/>
                    </a:lnTo>
                    <a:lnTo>
                      <a:pt x="39" y="2"/>
                    </a:lnTo>
                    <a:lnTo>
                      <a:pt x="39" y="2"/>
                    </a:lnTo>
                    <a:lnTo>
                      <a:pt x="44" y="0"/>
                    </a:lnTo>
                    <a:lnTo>
                      <a:pt x="52" y="0"/>
                    </a:lnTo>
                    <a:lnTo>
                      <a:pt x="52" y="0"/>
                    </a:lnTo>
                    <a:lnTo>
                      <a:pt x="59" y="0"/>
                    </a:lnTo>
                    <a:lnTo>
                      <a:pt x="65" y="3"/>
                    </a:lnTo>
                    <a:lnTo>
                      <a:pt x="65" y="3"/>
                    </a:lnTo>
                    <a:lnTo>
                      <a:pt x="69" y="7"/>
                    </a:lnTo>
                    <a:lnTo>
                      <a:pt x="70" y="13"/>
                    </a:lnTo>
                    <a:lnTo>
                      <a:pt x="70" y="13"/>
                    </a:lnTo>
                    <a:lnTo>
                      <a:pt x="69" y="18"/>
                    </a:lnTo>
                    <a:lnTo>
                      <a:pt x="64" y="21"/>
                    </a:lnTo>
                    <a:lnTo>
                      <a:pt x="64" y="21"/>
                    </a:lnTo>
                    <a:lnTo>
                      <a:pt x="69" y="21"/>
                    </a:lnTo>
                    <a:lnTo>
                      <a:pt x="6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3" name="Freeform 16"/>
              <p:cNvSpPr>
                <a:spLocks noEditPoints="1"/>
              </p:cNvSpPr>
              <p:nvPr/>
            </p:nvSpPr>
            <p:spPr bwMode="auto">
              <a:xfrm>
                <a:off x="4868" y="1371"/>
                <a:ext cx="100" cy="21"/>
              </a:xfrm>
              <a:custGeom>
                <a:avLst/>
                <a:gdLst>
                  <a:gd name="T0" fmla="*/ 88 w 100"/>
                  <a:gd name="T1" fmla="*/ 16 h 21"/>
                  <a:gd name="T2" fmla="*/ 43 w 100"/>
                  <a:gd name="T3" fmla="*/ 16 h 21"/>
                  <a:gd name="T4" fmla="*/ 43 w 100"/>
                  <a:gd name="T5" fmla="*/ 21 h 21"/>
                  <a:gd name="T6" fmla="*/ 31 w 100"/>
                  <a:gd name="T7" fmla="*/ 21 h 21"/>
                  <a:gd name="T8" fmla="*/ 31 w 100"/>
                  <a:gd name="T9" fmla="*/ 5 h 21"/>
                  <a:gd name="T10" fmla="*/ 88 w 100"/>
                  <a:gd name="T11" fmla="*/ 5 h 21"/>
                  <a:gd name="T12" fmla="*/ 88 w 100"/>
                  <a:gd name="T13" fmla="*/ 0 h 21"/>
                  <a:gd name="T14" fmla="*/ 100 w 100"/>
                  <a:gd name="T15" fmla="*/ 0 h 21"/>
                  <a:gd name="T16" fmla="*/ 100 w 100"/>
                  <a:gd name="T17" fmla="*/ 21 h 21"/>
                  <a:gd name="T18" fmla="*/ 88 w 100"/>
                  <a:gd name="T19" fmla="*/ 21 h 21"/>
                  <a:gd name="T20" fmla="*/ 88 w 100"/>
                  <a:gd name="T21" fmla="*/ 16 h 21"/>
                  <a:gd name="T22" fmla="*/ 0 w 100"/>
                  <a:gd name="T23" fmla="*/ 11 h 21"/>
                  <a:gd name="T24" fmla="*/ 0 w 100"/>
                  <a:gd name="T25" fmla="*/ 11 h 21"/>
                  <a:gd name="T26" fmla="*/ 0 w 100"/>
                  <a:gd name="T27" fmla="*/ 8 h 21"/>
                  <a:gd name="T28" fmla="*/ 2 w 100"/>
                  <a:gd name="T29" fmla="*/ 5 h 21"/>
                  <a:gd name="T30" fmla="*/ 2 w 100"/>
                  <a:gd name="T31" fmla="*/ 5 h 21"/>
                  <a:gd name="T32" fmla="*/ 5 w 100"/>
                  <a:gd name="T33" fmla="*/ 3 h 21"/>
                  <a:gd name="T34" fmla="*/ 8 w 100"/>
                  <a:gd name="T35" fmla="*/ 3 h 21"/>
                  <a:gd name="T36" fmla="*/ 8 w 100"/>
                  <a:gd name="T37" fmla="*/ 3 h 21"/>
                  <a:gd name="T38" fmla="*/ 12 w 100"/>
                  <a:gd name="T39" fmla="*/ 3 h 21"/>
                  <a:gd name="T40" fmla="*/ 13 w 100"/>
                  <a:gd name="T41" fmla="*/ 5 h 21"/>
                  <a:gd name="T42" fmla="*/ 13 w 100"/>
                  <a:gd name="T43" fmla="*/ 5 h 21"/>
                  <a:gd name="T44" fmla="*/ 15 w 100"/>
                  <a:gd name="T45" fmla="*/ 8 h 21"/>
                  <a:gd name="T46" fmla="*/ 17 w 100"/>
                  <a:gd name="T47" fmla="*/ 11 h 21"/>
                  <a:gd name="T48" fmla="*/ 17 w 100"/>
                  <a:gd name="T49" fmla="*/ 11 h 21"/>
                  <a:gd name="T50" fmla="*/ 15 w 100"/>
                  <a:gd name="T51" fmla="*/ 15 h 21"/>
                  <a:gd name="T52" fmla="*/ 13 w 100"/>
                  <a:gd name="T53" fmla="*/ 16 h 21"/>
                  <a:gd name="T54" fmla="*/ 13 w 100"/>
                  <a:gd name="T55" fmla="*/ 16 h 21"/>
                  <a:gd name="T56" fmla="*/ 12 w 100"/>
                  <a:gd name="T57" fmla="*/ 18 h 21"/>
                  <a:gd name="T58" fmla="*/ 8 w 100"/>
                  <a:gd name="T59" fmla="*/ 20 h 21"/>
                  <a:gd name="T60" fmla="*/ 8 w 100"/>
                  <a:gd name="T61" fmla="*/ 20 h 21"/>
                  <a:gd name="T62" fmla="*/ 5 w 100"/>
                  <a:gd name="T63" fmla="*/ 18 h 21"/>
                  <a:gd name="T64" fmla="*/ 2 w 100"/>
                  <a:gd name="T65" fmla="*/ 16 h 21"/>
                  <a:gd name="T66" fmla="*/ 2 w 100"/>
                  <a:gd name="T67" fmla="*/ 16 h 21"/>
                  <a:gd name="T68" fmla="*/ 0 w 100"/>
                  <a:gd name="T69" fmla="*/ 15 h 21"/>
                  <a:gd name="T70" fmla="*/ 0 w 100"/>
                  <a:gd name="T71" fmla="*/ 11 h 21"/>
                  <a:gd name="T72" fmla="*/ 0 w 100"/>
                  <a:gd name="T7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21">
                    <a:moveTo>
                      <a:pt x="88" y="16"/>
                    </a:moveTo>
                    <a:lnTo>
                      <a:pt x="43" y="16"/>
                    </a:lnTo>
                    <a:lnTo>
                      <a:pt x="43" y="21"/>
                    </a:lnTo>
                    <a:lnTo>
                      <a:pt x="31" y="21"/>
                    </a:lnTo>
                    <a:lnTo>
                      <a:pt x="31" y="5"/>
                    </a:lnTo>
                    <a:lnTo>
                      <a:pt x="88" y="5"/>
                    </a:lnTo>
                    <a:lnTo>
                      <a:pt x="88" y="0"/>
                    </a:lnTo>
                    <a:lnTo>
                      <a:pt x="100" y="0"/>
                    </a:lnTo>
                    <a:lnTo>
                      <a:pt x="100" y="21"/>
                    </a:lnTo>
                    <a:lnTo>
                      <a:pt x="88" y="21"/>
                    </a:lnTo>
                    <a:lnTo>
                      <a:pt x="88" y="16"/>
                    </a:lnTo>
                    <a:close/>
                    <a:moveTo>
                      <a:pt x="0" y="11"/>
                    </a:moveTo>
                    <a:lnTo>
                      <a:pt x="0" y="11"/>
                    </a:lnTo>
                    <a:lnTo>
                      <a:pt x="0" y="8"/>
                    </a:lnTo>
                    <a:lnTo>
                      <a:pt x="2" y="5"/>
                    </a:lnTo>
                    <a:lnTo>
                      <a:pt x="2" y="5"/>
                    </a:lnTo>
                    <a:lnTo>
                      <a:pt x="5" y="3"/>
                    </a:lnTo>
                    <a:lnTo>
                      <a:pt x="8" y="3"/>
                    </a:lnTo>
                    <a:lnTo>
                      <a:pt x="8" y="3"/>
                    </a:lnTo>
                    <a:lnTo>
                      <a:pt x="12" y="3"/>
                    </a:lnTo>
                    <a:lnTo>
                      <a:pt x="13" y="5"/>
                    </a:lnTo>
                    <a:lnTo>
                      <a:pt x="13" y="5"/>
                    </a:lnTo>
                    <a:lnTo>
                      <a:pt x="15" y="8"/>
                    </a:lnTo>
                    <a:lnTo>
                      <a:pt x="17" y="11"/>
                    </a:lnTo>
                    <a:lnTo>
                      <a:pt x="17" y="11"/>
                    </a:lnTo>
                    <a:lnTo>
                      <a:pt x="15" y="15"/>
                    </a:lnTo>
                    <a:lnTo>
                      <a:pt x="13" y="16"/>
                    </a:lnTo>
                    <a:lnTo>
                      <a:pt x="13" y="16"/>
                    </a:lnTo>
                    <a:lnTo>
                      <a:pt x="12" y="18"/>
                    </a:lnTo>
                    <a:lnTo>
                      <a:pt x="8" y="20"/>
                    </a:lnTo>
                    <a:lnTo>
                      <a:pt x="8" y="20"/>
                    </a:lnTo>
                    <a:lnTo>
                      <a:pt x="5" y="18"/>
                    </a:lnTo>
                    <a:lnTo>
                      <a:pt x="2" y="16"/>
                    </a:lnTo>
                    <a:lnTo>
                      <a:pt x="2" y="16"/>
                    </a:lnTo>
                    <a:lnTo>
                      <a:pt x="0" y="1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4" name="Freeform 17"/>
              <p:cNvSpPr>
                <a:spLocks/>
              </p:cNvSpPr>
              <p:nvPr/>
            </p:nvSpPr>
            <p:spPr bwMode="auto">
              <a:xfrm>
                <a:off x="4870" y="1324"/>
                <a:ext cx="98" cy="44"/>
              </a:xfrm>
              <a:custGeom>
                <a:avLst/>
                <a:gdLst>
                  <a:gd name="T0" fmla="*/ 98 w 98"/>
                  <a:gd name="T1" fmla="*/ 44 h 44"/>
                  <a:gd name="T2" fmla="*/ 86 w 98"/>
                  <a:gd name="T3" fmla="*/ 44 h 44"/>
                  <a:gd name="T4" fmla="*/ 86 w 98"/>
                  <a:gd name="T5" fmla="*/ 39 h 44"/>
                  <a:gd name="T6" fmla="*/ 11 w 98"/>
                  <a:gd name="T7" fmla="*/ 39 h 44"/>
                  <a:gd name="T8" fmla="*/ 11 w 98"/>
                  <a:gd name="T9" fmla="*/ 44 h 44"/>
                  <a:gd name="T10" fmla="*/ 0 w 98"/>
                  <a:gd name="T11" fmla="*/ 44 h 44"/>
                  <a:gd name="T12" fmla="*/ 0 w 98"/>
                  <a:gd name="T13" fmla="*/ 27 h 44"/>
                  <a:gd name="T14" fmla="*/ 32 w 98"/>
                  <a:gd name="T15" fmla="*/ 27 h 44"/>
                  <a:gd name="T16" fmla="*/ 32 w 98"/>
                  <a:gd name="T17" fmla="*/ 27 h 44"/>
                  <a:gd name="T18" fmla="*/ 29 w 98"/>
                  <a:gd name="T19" fmla="*/ 23 h 44"/>
                  <a:gd name="T20" fmla="*/ 28 w 98"/>
                  <a:gd name="T21" fmla="*/ 18 h 44"/>
                  <a:gd name="T22" fmla="*/ 28 w 98"/>
                  <a:gd name="T23" fmla="*/ 18 h 44"/>
                  <a:gd name="T24" fmla="*/ 29 w 98"/>
                  <a:gd name="T25" fmla="*/ 11 h 44"/>
                  <a:gd name="T26" fmla="*/ 32 w 98"/>
                  <a:gd name="T27" fmla="*/ 8 h 44"/>
                  <a:gd name="T28" fmla="*/ 39 w 98"/>
                  <a:gd name="T29" fmla="*/ 5 h 44"/>
                  <a:gd name="T30" fmla="*/ 47 w 98"/>
                  <a:gd name="T31" fmla="*/ 5 h 44"/>
                  <a:gd name="T32" fmla="*/ 86 w 98"/>
                  <a:gd name="T33" fmla="*/ 5 h 44"/>
                  <a:gd name="T34" fmla="*/ 86 w 98"/>
                  <a:gd name="T35" fmla="*/ 0 h 44"/>
                  <a:gd name="T36" fmla="*/ 98 w 98"/>
                  <a:gd name="T37" fmla="*/ 0 h 44"/>
                  <a:gd name="T38" fmla="*/ 98 w 98"/>
                  <a:gd name="T39" fmla="*/ 18 h 44"/>
                  <a:gd name="T40" fmla="*/ 47 w 98"/>
                  <a:gd name="T41" fmla="*/ 18 h 44"/>
                  <a:gd name="T42" fmla="*/ 47 w 98"/>
                  <a:gd name="T43" fmla="*/ 18 h 44"/>
                  <a:gd name="T44" fmla="*/ 41 w 98"/>
                  <a:gd name="T45" fmla="*/ 18 h 44"/>
                  <a:gd name="T46" fmla="*/ 39 w 98"/>
                  <a:gd name="T47" fmla="*/ 19 h 44"/>
                  <a:gd name="T48" fmla="*/ 39 w 98"/>
                  <a:gd name="T49" fmla="*/ 21 h 44"/>
                  <a:gd name="T50" fmla="*/ 39 w 98"/>
                  <a:gd name="T51" fmla="*/ 21 h 44"/>
                  <a:gd name="T52" fmla="*/ 41 w 98"/>
                  <a:gd name="T53" fmla="*/ 24 h 44"/>
                  <a:gd name="T54" fmla="*/ 42 w 98"/>
                  <a:gd name="T55" fmla="*/ 27 h 44"/>
                  <a:gd name="T56" fmla="*/ 86 w 98"/>
                  <a:gd name="T57" fmla="*/ 27 h 44"/>
                  <a:gd name="T58" fmla="*/ 86 w 98"/>
                  <a:gd name="T59" fmla="*/ 23 h 44"/>
                  <a:gd name="T60" fmla="*/ 98 w 98"/>
                  <a:gd name="T61" fmla="*/ 23 h 44"/>
                  <a:gd name="T62" fmla="*/ 98 w 98"/>
                  <a:gd name="T6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44">
                    <a:moveTo>
                      <a:pt x="98" y="44"/>
                    </a:moveTo>
                    <a:lnTo>
                      <a:pt x="86" y="44"/>
                    </a:lnTo>
                    <a:lnTo>
                      <a:pt x="86" y="39"/>
                    </a:lnTo>
                    <a:lnTo>
                      <a:pt x="11" y="39"/>
                    </a:lnTo>
                    <a:lnTo>
                      <a:pt x="11" y="44"/>
                    </a:lnTo>
                    <a:lnTo>
                      <a:pt x="0" y="44"/>
                    </a:lnTo>
                    <a:lnTo>
                      <a:pt x="0" y="27"/>
                    </a:lnTo>
                    <a:lnTo>
                      <a:pt x="32" y="27"/>
                    </a:lnTo>
                    <a:lnTo>
                      <a:pt x="32" y="27"/>
                    </a:lnTo>
                    <a:lnTo>
                      <a:pt x="29" y="23"/>
                    </a:lnTo>
                    <a:lnTo>
                      <a:pt x="28" y="18"/>
                    </a:lnTo>
                    <a:lnTo>
                      <a:pt x="28" y="18"/>
                    </a:lnTo>
                    <a:lnTo>
                      <a:pt x="29" y="11"/>
                    </a:lnTo>
                    <a:lnTo>
                      <a:pt x="32" y="8"/>
                    </a:lnTo>
                    <a:lnTo>
                      <a:pt x="39" y="5"/>
                    </a:lnTo>
                    <a:lnTo>
                      <a:pt x="47" y="5"/>
                    </a:lnTo>
                    <a:lnTo>
                      <a:pt x="86" y="5"/>
                    </a:lnTo>
                    <a:lnTo>
                      <a:pt x="86" y="0"/>
                    </a:lnTo>
                    <a:lnTo>
                      <a:pt x="98" y="0"/>
                    </a:lnTo>
                    <a:lnTo>
                      <a:pt x="98" y="18"/>
                    </a:lnTo>
                    <a:lnTo>
                      <a:pt x="47" y="18"/>
                    </a:lnTo>
                    <a:lnTo>
                      <a:pt x="47" y="18"/>
                    </a:lnTo>
                    <a:lnTo>
                      <a:pt x="41" y="18"/>
                    </a:lnTo>
                    <a:lnTo>
                      <a:pt x="39" y="19"/>
                    </a:lnTo>
                    <a:lnTo>
                      <a:pt x="39" y="21"/>
                    </a:lnTo>
                    <a:lnTo>
                      <a:pt x="39" y="21"/>
                    </a:lnTo>
                    <a:lnTo>
                      <a:pt x="41" y="24"/>
                    </a:lnTo>
                    <a:lnTo>
                      <a:pt x="42" y="27"/>
                    </a:lnTo>
                    <a:lnTo>
                      <a:pt x="86" y="27"/>
                    </a:lnTo>
                    <a:lnTo>
                      <a:pt x="86" y="23"/>
                    </a:lnTo>
                    <a:lnTo>
                      <a:pt x="98" y="23"/>
                    </a:lnTo>
                    <a:lnTo>
                      <a:pt x="9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5" name="Freeform 18"/>
              <p:cNvSpPr>
                <a:spLocks/>
              </p:cNvSpPr>
              <p:nvPr/>
            </p:nvSpPr>
            <p:spPr bwMode="auto">
              <a:xfrm>
                <a:off x="4309" y="2052"/>
                <a:ext cx="48" cy="108"/>
              </a:xfrm>
              <a:custGeom>
                <a:avLst/>
                <a:gdLst>
                  <a:gd name="T0" fmla="*/ 25 w 48"/>
                  <a:gd name="T1" fmla="*/ 55 h 108"/>
                  <a:gd name="T2" fmla="*/ 48 w 48"/>
                  <a:gd name="T3" fmla="*/ 65 h 108"/>
                  <a:gd name="T4" fmla="*/ 46 w 48"/>
                  <a:gd name="T5" fmla="*/ 83 h 108"/>
                  <a:gd name="T6" fmla="*/ 41 w 48"/>
                  <a:gd name="T7" fmla="*/ 96 h 108"/>
                  <a:gd name="T8" fmla="*/ 38 w 48"/>
                  <a:gd name="T9" fmla="*/ 101 h 108"/>
                  <a:gd name="T10" fmla="*/ 30 w 48"/>
                  <a:gd name="T11" fmla="*/ 106 h 108"/>
                  <a:gd name="T12" fmla="*/ 25 w 48"/>
                  <a:gd name="T13" fmla="*/ 108 h 108"/>
                  <a:gd name="T14" fmla="*/ 15 w 48"/>
                  <a:gd name="T15" fmla="*/ 104 h 108"/>
                  <a:gd name="T16" fmla="*/ 10 w 48"/>
                  <a:gd name="T17" fmla="*/ 99 h 108"/>
                  <a:gd name="T18" fmla="*/ 7 w 48"/>
                  <a:gd name="T19" fmla="*/ 95 h 108"/>
                  <a:gd name="T20" fmla="*/ 2 w 48"/>
                  <a:gd name="T21" fmla="*/ 78 h 108"/>
                  <a:gd name="T22" fmla="*/ 0 w 48"/>
                  <a:gd name="T23" fmla="*/ 54 h 108"/>
                  <a:gd name="T24" fmla="*/ 2 w 48"/>
                  <a:gd name="T25" fmla="*/ 29 h 108"/>
                  <a:gd name="T26" fmla="*/ 5 w 48"/>
                  <a:gd name="T27" fmla="*/ 13 h 108"/>
                  <a:gd name="T28" fmla="*/ 8 w 48"/>
                  <a:gd name="T29" fmla="*/ 8 h 108"/>
                  <a:gd name="T30" fmla="*/ 17 w 48"/>
                  <a:gd name="T31" fmla="*/ 2 h 108"/>
                  <a:gd name="T32" fmla="*/ 21 w 48"/>
                  <a:gd name="T33" fmla="*/ 0 h 108"/>
                  <a:gd name="T34" fmla="*/ 33 w 48"/>
                  <a:gd name="T35" fmla="*/ 7 h 108"/>
                  <a:gd name="T36" fmla="*/ 46 w 48"/>
                  <a:gd name="T37" fmla="*/ 2 h 108"/>
                  <a:gd name="T38" fmla="*/ 33 w 48"/>
                  <a:gd name="T39" fmla="*/ 36 h 108"/>
                  <a:gd name="T40" fmla="*/ 33 w 48"/>
                  <a:gd name="T41" fmla="*/ 26 h 108"/>
                  <a:gd name="T42" fmla="*/ 28 w 48"/>
                  <a:gd name="T43" fmla="*/ 15 h 108"/>
                  <a:gd name="T44" fmla="*/ 25 w 48"/>
                  <a:gd name="T45" fmla="*/ 13 h 108"/>
                  <a:gd name="T46" fmla="*/ 20 w 48"/>
                  <a:gd name="T47" fmla="*/ 16 h 108"/>
                  <a:gd name="T48" fmla="*/ 18 w 48"/>
                  <a:gd name="T49" fmla="*/ 28 h 108"/>
                  <a:gd name="T50" fmla="*/ 17 w 48"/>
                  <a:gd name="T51" fmla="*/ 52 h 108"/>
                  <a:gd name="T52" fmla="*/ 18 w 48"/>
                  <a:gd name="T53" fmla="*/ 78 h 108"/>
                  <a:gd name="T54" fmla="*/ 18 w 48"/>
                  <a:gd name="T55" fmla="*/ 86 h 108"/>
                  <a:gd name="T56" fmla="*/ 20 w 48"/>
                  <a:gd name="T57" fmla="*/ 90 h 108"/>
                  <a:gd name="T58" fmla="*/ 25 w 48"/>
                  <a:gd name="T59" fmla="*/ 93 h 108"/>
                  <a:gd name="T60" fmla="*/ 28 w 48"/>
                  <a:gd name="T61" fmla="*/ 91 h 108"/>
                  <a:gd name="T62" fmla="*/ 31 w 48"/>
                  <a:gd name="T63" fmla="*/ 86 h 108"/>
                  <a:gd name="T64" fmla="*/ 25 w 48"/>
                  <a:gd name="T65" fmla="*/ 6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108">
                    <a:moveTo>
                      <a:pt x="25" y="68"/>
                    </a:moveTo>
                    <a:lnTo>
                      <a:pt x="25" y="55"/>
                    </a:lnTo>
                    <a:lnTo>
                      <a:pt x="48" y="55"/>
                    </a:lnTo>
                    <a:lnTo>
                      <a:pt x="48" y="65"/>
                    </a:lnTo>
                    <a:lnTo>
                      <a:pt x="48" y="65"/>
                    </a:lnTo>
                    <a:lnTo>
                      <a:pt x="46" y="83"/>
                    </a:lnTo>
                    <a:lnTo>
                      <a:pt x="44" y="90"/>
                    </a:lnTo>
                    <a:lnTo>
                      <a:pt x="41" y="96"/>
                    </a:lnTo>
                    <a:lnTo>
                      <a:pt x="41" y="96"/>
                    </a:lnTo>
                    <a:lnTo>
                      <a:pt x="38" y="101"/>
                    </a:lnTo>
                    <a:lnTo>
                      <a:pt x="34" y="104"/>
                    </a:lnTo>
                    <a:lnTo>
                      <a:pt x="30" y="106"/>
                    </a:lnTo>
                    <a:lnTo>
                      <a:pt x="25" y="108"/>
                    </a:lnTo>
                    <a:lnTo>
                      <a:pt x="25" y="108"/>
                    </a:lnTo>
                    <a:lnTo>
                      <a:pt x="18" y="106"/>
                    </a:lnTo>
                    <a:lnTo>
                      <a:pt x="15" y="104"/>
                    </a:lnTo>
                    <a:lnTo>
                      <a:pt x="15" y="104"/>
                    </a:lnTo>
                    <a:lnTo>
                      <a:pt x="10" y="99"/>
                    </a:lnTo>
                    <a:lnTo>
                      <a:pt x="7" y="95"/>
                    </a:lnTo>
                    <a:lnTo>
                      <a:pt x="7" y="95"/>
                    </a:lnTo>
                    <a:lnTo>
                      <a:pt x="4" y="88"/>
                    </a:lnTo>
                    <a:lnTo>
                      <a:pt x="2" y="78"/>
                    </a:lnTo>
                    <a:lnTo>
                      <a:pt x="2" y="78"/>
                    </a:lnTo>
                    <a:lnTo>
                      <a:pt x="0" y="54"/>
                    </a:lnTo>
                    <a:lnTo>
                      <a:pt x="0" y="54"/>
                    </a:lnTo>
                    <a:lnTo>
                      <a:pt x="2" y="29"/>
                    </a:lnTo>
                    <a:lnTo>
                      <a:pt x="4" y="21"/>
                    </a:lnTo>
                    <a:lnTo>
                      <a:pt x="5" y="13"/>
                    </a:lnTo>
                    <a:lnTo>
                      <a:pt x="5" y="13"/>
                    </a:lnTo>
                    <a:lnTo>
                      <a:pt x="8" y="8"/>
                    </a:lnTo>
                    <a:lnTo>
                      <a:pt x="12" y="3"/>
                    </a:lnTo>
                    <a:lnTo>
                      <a:pt x="17" y="2"/>
                    </a:lnTo>
                    <a:lnTo>
                      <a:pt x="21" y="0"/>
                    </a:lnTo>
                    <a:lnTo>
                      <a:pt x="21" y="0"/>
                    </a:lnTo>
                    <a:lnTo>
                      <a:pt x="28" y="2"/>
                    </a:lnTo>
                    <a:lnTo>
                      <a:pt x="33" y="7"/>
                    </a:lnTo>
                    <a:lnTo>
                      <a:pt x="33" y="2"/>
                    </a:lnTo>
                    <a:lnTo>
                      <a:pt x="46" y="2"/>
                    </a:lnTo>
                    <a:lnTo>
                      <a:pt x="46" y="36"/>
                    </a:lnTo>
                    <a:lnTo>
                      <a:pt x="33" y="36"/>
                    </a:lnTo>
                    <a:lnTo>
                      <a:pt x="33" y="36"/>
                    </a:lnTo>
                    <a:lnTo>
                      <a:pt x="33" y="26"/>
                    </a:lnTo>
                    <a:lnTo>
                      <a:pt x="31" y="20"/>
                    </a:lnTo>
                    <a:lnTo>
                      <a:pt x="28" y="15"/>
                    </a:lnTo>
                    <a:lnTo>
                      <a:pt x="25" y="13"/>
                    </a:lnTo>
                    <a:lnTo>
                      <a:pt x="25" y="13"/>
                    </a:lnTo>
                    <a:lnTo>
                      <a:pt x="21" y="15"/>
                    </a:lnTo>
                    <a:lnTo>
                      <a:pt x="20" y="16"/>
                    </a:lnTo>
                    <a:lnTo>
                      <a:pt x="20" y="16"/>
                    </a:lnTo>
                    <a:lnTo>
                      <a:pt x="18" y="28"/>
                    </a:lnTo>
                    <a:lnTo>
                      <a:pt x="18" y="28"/>
                    </a:lnTo>
                    <a:lnTo>
                      <a:pt x="17" y="52"/>
                    </a:lnTo>
                    <a:lnTo>
                      <a:pt x="17" y="52"/>
                    </a:lnTo>
                    <a:lnTo>
                      <a:pt x="18" y="78"/>
                    </a:lnTo>
                    <a:lnTo>
                      <a:pt x="18" y="78"/>
                    </a:lnTo>
                    <a:lnTo>
                      <a:pt x="18" y="86"/>
                    </a:lnTo>
                    <a:lnTo>
                      <a:pt x="20" y="90"/>
                    </a:lnTo>
                    <a:lnTo>
                      <a:pt x="20" y="90"/>
                    </a:lnTo>
                    <a:lnTo>
                      <a:pt x="21" y="93"/>
                    </a:lnTo>
                    <a:lnTo>
                      <a:pt x="25" y="93"/>
                    </a:lnTo>
                    <a:lnTo>
                      <a:pt x="25" y="93"/>
                    </a:lnTo>
                    <a:lnTo>
                      <a:pt x="28" y="91"/>
                    </a:lnTo>
                    <a:lnTo>
                      <a:pt x="31" y="86"/>
                    </a:lnTo>
                    <a:lnTo>
                      <a:pt x="31" y="86"/>
                    </a:lnTo>
                    <a:lnTo>
                      <a:pt x="33" y="68"/>
                    </a:lnTo>
                    <a:lnTo>
                      <a:pt x="25"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6" name="Freeform 19"/>
              <p:cNvSpPr>
                <a:spLocks/>
              </p:cNvSpPr>
              <p:nvPr/>
            </p:nvSpPr>
            <p:spPr bwMode="auto">
              <a:xfrm>
                <a:off x="4361" y="2085"/>
                <a:ext cx="36" cy="71"/>
              </a:xfrm>
              <a:custGeom>
                <a:avLst/>
                <a:gdLst>
                  <a:gd name="T0" fmla="*/ 0 w 36"/>
                  <a:gd name="T1" fmla="*/ 71 h 71"/>
                  <a:gd name="T2" fmla="*/ 0 w 36"/>
                  <a:gd name="T3" fmla="*/ 60 h 71"/>
                  <a:gd name="T4" fmla="*/ 7 w 36"/>
                  <a:gd name="T5" fmla="*/ 60 h 71"/>
                  <a:gd name="T6" fmla="*/ 7 w 36"/>
                  <a:gd name="T7" fmla="*/ 13 h 71"/>
                  <a:gd name="T8" fmla="*/ 0 w 36"/>
                  <a:gd name="T9" fmla="*/ 13 h 71"/>
                  <a:gd name="T10" fmla="*/ 0 w 36"/>
                  <a:gd name="T11" fmla="*/ 0 h 71"/>
                  <a:gd name="T12" fmla="*/ 20 w 36"/>
                  <a:gd name="T13" fmla="*/ 0 h 71"/>
                  <a:gd name="T14" fmla="*/ 20 w 36"/>
                  <a:gd name="T15" fmla="*/ 14 h 71"/>
                  <a:gd name="T16" fmla="*/ 20 w 36"/>
                  <a:gd name="T17" fmla="*/ 14 h 71"/>
                  <a:gd name="T18" fmla="*/ 20 w 36"/>
                  <a:gd name="T19" fmla="*/ 14 h 71"/>
                  <a:gd name="T20" fmla="*/ 23 w 36"/>
                  <a:gd name="T21" fmla="*/ 6 h 71"/>
                  <a:gd name="T22" fmla="*/ 26 w 36"/>
                  <a:gd name="T23" fmla="*/ 3 h 71"/>
                  <a:gd name="T24" fmla="*/ 26 w 36"/>
                  <a:gd name="T25" fmla="*/ 3 h 71"/>
                  <a:gd name="T26" fmla="*/ 30 w 36"/>
                  <a:gd name="T27" fmla="*/ 0 h 71"/>
                  <a:gd name="T28" fmla="*/ 36 w 36"/>
                  <a:gd name="T29" fmla="*/ 0 h 71"/>
                  <a:gd name="T30" fmla="*/ 36 w 36"/>
                  <a:gd name="T31" fmla="*/ 13 h 71"/>
                  <a:gd name="T32" fmla="*/ 36 w 36"/>
                  <a:gd name="T33" fmla="*/ 13 h 71"/>
                  <a:gd name="T34" fmla="*/ 28 w 36"/>
                  <a:gd name="T35" fmla="*/ 14 h 71"/>
                  <a:gd name="T36" fmla="*/ 23 w 36"/>
                  <a:gd name="T37" fmla="*/ 18 h 71"/>
                  <a:gd name="T38" fmla="*/ 20 w 36"/>
                  <a:gd name="T39" fmla="*/ 24 h 71"/>
                  <a:gd name="T40" fmla="*/ 20 w 36"/>
                  <a:gd name="T41" fmla="*/ 32 h 71"/>
                  <a:gd name="T42" fmla="*/ 20 w 36"/>
                  <a:gd name="T43" fmla="*/ 60 h 71"/>
                  <a:gd name="T44" fmla="*/ 26 w 36"/>
                  <a:gd name="T45" fmla="*/ 60 h 71"/>
                  <a:gd name="T46" fmla="*/ 26 w 36"/>
                  <a:gd name="T47" fmla="*/ 71 h 71"/>
                  <a:gd name="T48" fmla="*/ 0 w 36"/>
                  <a:gd name="T4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1">
                    <a:moveTo>
                      <a:pt x="0" y="71"/>
                    </a:moveTo>
                    <a:lnTo>
                      <a:pt x="0" y="60"/>
                    </a:lnTo>
                    <a:lnTo>
                      <a:pt x="7" y="60"/>
                    </a:lnTo>
                    <a:lnTo>
                      <a:pt x="7" y="13"/>
                    </a:lnTo>
                    <a:lnTo>
                      <a:pt x="0" y="13"/>
                    </a:lnTo>
                    <a:lnTo>
                      <a:pt x="0" y="0"/>
                    </a:lnTo>
                    <a:lnTo>
                      <a:pt x="20" y="0"/>
                    </a:lnTo>
                    <a:lnTo>
                      <a:pt x="20" y="14"/>
                    </a:lnTo>
                    <a:lnTo>
                      <a:pt x="20" y="14"/>
                    </a:lnTo>
                    <a:lnTo>
                      <a:pt x="20" y="14"/>
                    </a:lnTo>
                    <a:lnTo>
                      <a:pt x="23" y="6"/>
                    </a:lnTo>
                    <a:lnTo>
                      <a:pt x="26" y="3"/>
                    </a:lnTo>
                    <a:lnTo>
                      <a:pt x="26" y="3"/>
                    </a:lnTo>
                    <a:lnTo>
                      <a:pt x="30" y="0"/>
                    </a:lnTo>
                    <a:lnTo>
                      <a:pt x="36" y="0"/>
                    </a:lnTo>
                    <a:lnTo>
                      <a:pt x="36" y="13"/>
                    </a:lnTo>
                    <a:lnTo>
                      <a:pt x="36" y="13"/>
                    </a:lnTo>
                    <a:lnTo>
                      <a:pt x="28" y="14"/>
                    </a:lnTo>
                    <a:lnTo>
                      <a:pt x="23" y="18"/>
                    </a:lnTo>
                    <a:lnTo>
                      <a:pt x="20" y="24"/>
                    </a:lnTo>
                    <a:lnTo>
                      <a:pt x="20" y="32"/>
                    </a:lnTo>
                    <a:lnTo>
                      <a:pt x="20" y="60"/>
                    </a:lnTo>
                    <a:lnTo>
                      <a:pt x="26" y="60"/>
                    </a:lnTo>
                    <a:lnTo>
                      <a:pt x="26"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7" name="Freeform 20"/>
              <p:cNvSpPr>
                <a:spLocks noEditPoints="1"/>
              </p:cNvSpPr>
              <p:nvPr/>
            </p:nvSpPr>
            <p:spPr bwMode="auto">
              <a:xfrm>
                <a:off x="4399" y="2083"/>
                <a:ext cx="46" cy="75"/>
              </a:xfrm>
              <a:custGeom>
                <a:avLst/>
                <a:gdLst>
                  <a:gd name="T0" fmla="*/ 46 w 46"/>
                  <a:gd name="T1" fmla="*/ 73 h 75"/>
                  <a:gd name="T2" fmla="*/ 28 w 46"/>
                  <a:gd name="T3" fmla="*/ 68 h 75"/>
                  <a:gd name="T4" fmla="*/ 26 w 46"/>
                  <a:gd name="T5" fmla="*/ 68 h 75"/>
                  <a:gd name="T6" fmla="*/ 15 w 46"/>
                  <a:gd name="T7" fmla="*/ 75 h 75"/>
                  <a:gd name="T8" fmla="*/ 8 w 46"/>
                  <a:gd name="T9" fmla="*/ 73 h 75"/>
                  <a:gd name="T10" fmla="*/ 3 w 46"/>
                  <a:gd name="T11" fmla="*/ 68 h 75"/>
                  <a:gd name="T12" fmla="*/ 0 w 46"/>
                  <a:gd name="T13" fmla="*/ 52 h 75"/>
                  <a:gd name="T14" fmla="*/ 0 w 46"/>
                  <a:gd name="T15" fmla="*/ 42 h 75"/>
                  <a:gd name="T16" fmla="*/ 5 w 46"/>
                  <a:gd name="T17" fmla="*/ 36 h 75"/>
                  <a:gd name="T18" fmla="*/ 16 w 46"/>
                  <a:gd name="T19" fmla="*/ 29 h 75"/>
                  <a:gd name="T20" fmla="*/ 23 w 46"/>
                  <a:gd name="T21" fmla="*/ 31 h 75"/>
                  <a:gd name="T22" fmla="*/ 28 w 46"/>
                  <a:gd name="T23" fmla="*/ 23 h 75"/>
                  <a:gd name="T24" fmla="*/ 26 w 46"/>
                  <a:gd name="T25" fmla="*/ 16 h 75"/>
                  <a:gd name="T26" fmla="*/ 24 w 46"/>
                  <a:gd name="T27" fmla="*/ 13 h 75"/>
                  <a:gd name="T28" fmla="*/ 19 w 46"/>
                  <a:gd name="T29" fmla="*/ 11 h 75"/>
                  <a:gd name="T30" fmla="*/ 18 w 46"/>
                  <a:gd name="T31" fmla="*/ 13 h 75"/>
                  <a:gd name="T32" fmla="*/ 15 w 46"/>
                  <a:gd name="T33" fmla="*/ 16 h 75"/>
                  <a:gd name="T34" fmla="*/ 2 w 46"/>
                  <a:gd name="T35" fmla="*/ 18 h 75"/>
                  <a:gd name="T36" fmla="*/ 3 w 46"/>
                  <a:gd name="T37" fmla="*/ 10 h 75"/>
                  <a:gd name="T38" fmla="*/ 8 w 46"/>
                  <a:gd name="T39" fmla="*/ 5 h 75"/>
                  <a:gd name="T40" fmla="*/ 21 w 46"/>
                  <a:gd name="T41" fmla="*/ 0 h 75"/>
                  <a:gd name="T42" fmla="*/ 28 w 46"/>
                  <a:gd name="T43" fmla="*/ 2 h 75"/>
                  <a:gd name="T44" fmla="*/ 34 w 46"/>
                  <a:gd name="T45" fmla="*/ 7 h 75"/>
                  <a:gd name="T46" fmla="*/ 39 w 46"/>
                  <a:gd name="T47" fmla="*/ 21 h 75"/>
                  <a:gd name="T48" fmla="*/ 46 w 46"/>
                  <a:gd name="T49" fmla="*/ 62 h 75"/>
                  <a:gd name="T50" fmla="*/ 28 w 46"/>
                  <a:gd name="T51" fmla="*/ 44 h 75"/>
                  <a:gd name="T52" fmla="*/ 24 w 46"/>
                  <a:gd name="T53" fmla="*/ 42 h 75"/>
                  <a:gd name="T54" fmla="*/ 21 w 46"/>
                  <a:gd name="T55" fmla="*/ 41 h 75"/>
                  <a:gd name="T56" fmla="*/ 15 w 46"/>
                  <a:gd name="T57" fmla="*/ 44 h 75"/>
                  <a:gd name="T58" fmla="*/ 13 w 46"/>
                  <a:gd name="T59" fmla="*/ 52 h 75"/>
                  <a:gd name="T60" fmla="*/ 13 w 46"/>
                  <a:gd name="T61" fmla="*/ 57 h 75"/>
                  <a:gd name="T62" fmla="*/ 18 w 46"/>
                  <a:gd name="T63" fmla="*/ 64 h 75"/>
                  <a:gd name="T64" fmla="*/ 21 w 46"/>
                  <a:gd name="T65" fmla="*/ 64 h 75"/>
                  <a:gd name="T66" fmla="*/ 28 w 46"/>
                  <a:gd name="T67" fmla="*/ 6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75">
                    <a:moveTo>
                      <a:pt x="46" y="62"/>
                    </a:moveTo>
                    <a:lnTo>
                      <a:pt x="46" y="73"/>
                    </a:lnTo>
                    <a:lnTo>
                      <a:pt x="28" y="73"/>
                    </a:lnTo>
                    <a:lnTo>
                      <a:pt x="28" y="68"/>
                    </a:lnTo>
                    <a:lnTo>
                      <a:pt x="26" y="68"/>
                    </a:lnTo>
                    <a:lnTo>
                      <a:pt x="26" y="68"/>
                    </a:lnTo>
                    <a:lnTo>
                      <a:pt x="21" y="73"/>
                    </a:lnTo>
                    <a:lnTo>
                      <a:pt x="15" y="75"/>
                    </a:lnTo>
                    <a:lnTo>
                      <a:pt x="15" y="75"/>
                    </a:lnTo>
                    <a:lnTo>
                      <a:pt x="8" y="73"/>
                    </a:lnTo>
                    <a:lnTo>
                      <a:pt x="3" y="68"/>
                    </a:lnTo>
                    <a:lnTo>
                      <a:pt x="3" y="68"/>
                    </a:lnTo>
                    <a:lnTo>
                      <a:pt x="0" y="62"/>
                    </a:lnTo>
                    <a:lnTo>
                      <a:pt x="0" y="52"/>
                    </a:lnTo>
                    <a:lnTo>
                      <a:pt x="0" y="52"/>
                    </a:lnTo>
                    <a:lnTo>
                      <a:pt x="0" y="42"/>
                    </a:lnTo>
                    <a:lnTo>
                      <a:pt x="5" y="36"/>
                    </a:lnTo>
                    <a:lnTo>
                      <a:pt x="5" y="36"/>
                    </a:lnTo>
                    <a:lnTo>
                      <a:pt x="10" y="31"/>
                    </a:lnTo>
                    <a:lnTo>
                      <a:pt x="16" y="29"/>
                    </a:lnTo>
                    <a:lnTo>
                      <a:pt x="16" y="29"/>
                    </a:lnTo>
                    <a:lnTo>
                      <a:pt x="23" y="31"/>
                    </a:lnTo>
                    <a:lnTo>
                      <a:pt x="28" y="36"/>
                    </a:lnTo>
                    <a:lnTo>
                      <a:pt x="28" y="23"/>
                    </a:lnTo>
                    <a:lnTo>
                      <a:pt x="28" y="23"/>
                    </a:lnTo>
                    <a:lnTo>
                      <a:pt x="26" y="16"/>
                    </a:lnTo>
                    <a:lnTo>
                      <a:pt x="24" y="13"/>
                    </a:lnTo>
                    <a:lnTo>
                      <a:pt x="24" y="13"/>
                    </a:lnTo>
                    <a:lnTo>
                      <a:pt x="23" y="13"/>
                    </a:lnTo>
                    <a:lnTo>
                      <a:pt x="19" y="11"/>
                    </a:lnTo>
                    <a:lnTo>
                      <a:pt x="19" y="11"/>
                    </a:lnTo>
                    <a:lnTo>
                      <a:pt x="18" y="13"/>
                    </a:lnTo>
                    <a:lnTo>
                      <a:pt x="15" y="15"/>
                    </a:lnTo>
                    <a:lnTo>
                      <a:pt x="15" y="16"/>
                    </a:lnTo>
                    <a:lnTo>
                      <a:pt x="13" y="21"/>
                    </a:lnTo>
                    <a:lnTo>
                      <a:pt x="2" y="18"/>
                    </a:lnTo>
                    <a:lnTo>
                      <a:pt x="2" y="18"/>
                    </a:lnTo>
                    <a:lnTo>
                      <a:pt x="3" y="10"/>
                    </a:lnTo>
                    <a:lnTo>
                      <a:pt x="8" y="5"/>
                    </a:lnTo>
                    <a:lnTo>
                      <a:pt x="8" y="5"/>
                    </a:lnTo>
                    <a:lnTo>
                      <a:pt x="13" y="2"/>
                    </a:lnTo>
                    <a:lnTo>
                      <a:pt x="21" y="0"/>
                    </a:lnTo>
                    <a:lnTo>
                      <a:pt x="21" y="0"/>
                    </a:lnTo>
                    <a:lnTo>
                      <a:pt x="28" y="2"/>
                    </a:lnTo>
                    <a:lnTo>
                      <a:pt x="34" y="7"/>
                    </a:lnTo>
                    <a:lnTo>
                      <a:pt x="34" y="7"/>
                    </a:lnTo>
                    <a:lnTo>
                      <a:pt x="39" y="11"/>
                    </a:lnTo>
                    <a:lnTo>
                      <a:pt x="39" y="21"/>
                    </a:lnTo>
                    <a:lnTo>
                      <a:pt x="39" y="62"/>
                    </a:lnTo>
                    <a:lnTo>
                      <a:pt x="46" y="62"/>
                    </a:lnTo>
                    <a:close/>
                    <a:moveTo>
                      <a:pt x="28" y="60"/>
                    </a:moveTo>
                    <a:lnTo>
                      <a:pt x="28" y="44"/>
                    </a:lnTo>
                    <a:lnTo>
                      <a:pt x="28" y="44"/>
                    </a:lnTo>
                    <a:lnTo>
                      <a:pt x="24" y="42"/>
                    </a:lnTo>
                    <a:lnTo>
                      <a:pt x="21" y="41"/>
                    </a:lnTo>
                    <a:lnTo>
                      <a:pt x="21" y="41"/>
                    </a:lnTo>
                    <a:lnTo>
                      <a:pt x="18" y="41"/>
                    </a:lnTo>
                    <a:lnTo>
                      <a:pt x="15" y="44"/>
                    </a:lnTo>
                    <a:lnTo>
                      <a:pt x="13" y="47"/>
                    </a:lnTo>
                    <a:lnTo>
                      <a:pt x="13" y="52"/>
                    </a:lnTo>
                    <a:lnTo>
                      <a:pt x="13" y="52"/>
                    </a:lnTo>
                    <a:lnTo>
                      <a:pt x="13" y="57"/>
                    </a:lnTo>
                    <a:lnTo>
                      <a:pt x="15" y="60"/>
                    </a:lnTo>
                    <a:lnTo>
                      <a:pt x="18" y="64"/>
                    </a:lnTo>
                    <a:lnTo>
                      <a:pt x="21" y="64"/>
                    </a:lnTo>
                    <a:lnTo>
                      <a:pt x="21" y="64"/>
                    </a:lnTo>
                    <a:lnTo>
                      <a:pt x="24" y="64"/>
                    </a:lnTo>
                    <a:lnTo>
                      <a:pt x="28" y="60"/>
                    </a:lnTo>
                    <a:lnTo>
                      <a:pt x="28"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8" name="Freeform 21"/>
              <p:cNvSpPr>
                <a:spLocks/>
              </p:cNvSpPr>
              <p:nvPr/>
            </p:nvSpPr>
            <p:spPr bwMode="auto">
              <a:xfrm>
                <a:off x="4448" y="2085"/>
                <a:ext cx="39" cy="75"/>
              </a:xfrm>
              <a:custGeom>
                <a:avLst/>
                <a:gdLst>
                  <a:gd name="T0" fmla="*/ 27 w 39"/>
                  <a:gd name="T1" fmla="*/ 45 h 75"/>
                  <a:gd name="T2" fmla="*/ 39 w 39"/>
                  <a:gd name="T3" fmla="*/ 50 h 75"/>
                  <a:gd name="T4" fmla="*/ 39 w 39"/>
                  <a:gd name="T5" fmla="*/ 50 h 75"/>
                  <a:gd name="T6" fmla="*/ 37 w 39"/>
                  <a:gd name="T7" fmla="*/ 60 h 75"/>
                  <a:gd name="T8" fmla="*/ 34 w 39"/>
                  <a:gd name="T9" fmla="*/ 68 h 75"/>
                  <a:gd name="T10" fmla="*/ 34 w 39"/>
                  <a:gd name="T11" fmla="*/ 68 h 75"/>
                  <a:gd name="T12" fmla="*/ 27 w 39"/>
                  <a:gd name="T13" fmla="*/ 73 h 75"/>
                  <a:gd name="T14" fmla="*/ 21 w 39"/>
                  <a:gd name="T15" fmla="*/ 75 h 75"/>
                  <a:gd name="T16" fmla="*/ 21 w 39"/>
                  <a:gd name="T17" fmla="*/ 75 h 75"/>
                  <a:gd name="T18" fmla="*/ 14 w 39"/>
                  <a:gd name="T19" fmla="*/ 73 h 75"/>
                  <a:gd name="T20" fmla="*/ 11 w 39"/>
                  <a:gd name="T21" fmla="*/ 71 h 75"/>
                  <a:gd name="T22" fmla="*/ 8 w 39"/>
                  <a:gd name="T23" fmla="*/ 70 h 75"/>
                  <a:gd name="T24" fmla="*/ 5 w 39"/>
                  <a:gd name="T25" fmla="*/ 65 h 75"/>
                  <a:gd name="T26" fmla="*/ 5 w 39"/>
                  <a:gd name="T27" fmla="*/ 65 h 75"/>
                  <a:gd name="T28" fmla="*/ 3 w 39"/>
                  <a:gd name="T29" fmla="*/ 60 h 75"/>
                  <a:gd name="T30" fmla="*/ 1 w 39"/>
                  <a:gd name="T31" fmla="*/ 53 h 75"/>
                  <a:gd name="T32" fmla="*/ 0 w 39"/>
                  <a:gd name="T33" fmla="*/ 35 h 75"/>
                  <a:gd name="T34" fmla="*/ 0 w 39"/>
                  <a:gd name="T35" fmla="*/ 35 h 75"/>
                  <a:gd name="T36" fmla="*/ 1 w 39"/>
                  <a:gd name="T37" fmla="*/ 19 h 75"/>
                  <a:gd name="T38" fmla="*/ 3 w 39"/>
                  <a:gd name="T39" fmla="*/ 8 h 75"/>
                  <a:gd name="T40" fmla="*/ 3 w 39"/>
                  <a:gd name="T41" fmla="*/ 8 h 75"/>
                  <a:gd name="T42" fmla="*/ 6 w 39"/>
                  <a:gd name="T43" fmla="*/ 5 h 75"/>
                  <a:gd name="T44" fmla="*/ 10 w 39"/>
                  <a:gd name="T45" fmla="*/ 1 h 75"/>
                  <a:gd name="T46" fmla="*/ 13 w 39"/>
                  <a:gd name="T47" fmla="*/ 0 h 75"/>
                  <a:gd name="T48" fmla="*/ 16 w 39"/>
                  <a:gd name="T49" fmla="*/ 0 h 75"/>
                  <a:gd name="T50" fmla="*/ 16 w 39"/>
                  <a:gd name="T51" fmla="*/ 0 h 75"/>
                  <a:gd name="T52" fmla="*/ 23 w 39"/>
                  <a:gd name="T53" fmla="*/ 1 h 75"/>
                  <a:gd name="T54" fmla="*/ 27 w 39"/>
                  <a:gd name="T55" fmla="*/ 6 h 75"/>
                  <a:gd name="T56" fmla="*/ 27 w 39"/>
                  <a:gd name="T57" fmla="*/ 6 h 75"/>
                  <a:gd name="T58" fmla="*/ 27 w 39"/>
                  <a:gd name="T59" fmla="*/ 0 h 75"/>
                  <a:gd name="T60" fmla="*/ 39 w 39"/>
                  <a:gd name="T61" fmla="*/ 0 h 75"/>
                  <a:gd name="T62" fmla="*/ 39 w 39"/>
                  <a:gd name="T63" fmla="*/ 26 h 75"/>
                  <a:gd name="T64" fmla="*/ 27 w 39"/>
                  <a:gd name="T65" fmla="*/ 26 h 75"/>
                  <a:gd name="T66" fmla="*/ 27 w 39"/>
                  <a:gd name="T67" fmla="*/ 26 h 75"/>
                  <a:gd name="T68" fmla="*/ 26 w 39"/>
                  <a:gd name="T69" fmla="*/ 19 h 75"/>
                  <a:gd name="T70" fmla="*/ 26 w 39"/>
                  <a:gd name="T71" fmla="*/ 14 h 75"/>
                  <a:gd name="T72" fmla="*/ 26 w 39"/>
                  <a:gd name="T73" fmla="*/ 14 h 75"/>
                  <a:gd name="T74" fmla="*/ 23 w 39"/>
                  <a:gd name="T75" fmla="*/ 11 h 75"/>
                  <a:gd name="T76" fmla="*/ 19 w 39"/>
                  <a:gd name="T77" fmla="*/ 11 h 75"/>
                  <a:gd name="T78" fmla="*/ 19 w 39"/>
                  <a:gd name="T79" fmla="*/ 11 h 75"/>
                  <a:gd name="T80" fmla="*/ 16 w 39"/>
                  <a:gd name="T81" fmla="*/ 11 h 75"/>
                  <a:gd name="T82" fmla="*/ 14 w 39"/>
                  <a:gd name="T83" fmla="*/ 16 h 75"/>
                  <a:gd name="T84" fmla="*/ 14 w 39"/>
                  <a:gd name="T85" fmla="*/ 16 h 75"/>
                  <a:gd name="T86" fmla="*/ 13 w 39"/>
                  <a:gd name="T87" fmla="*/ 31 h 75"/>
                  <a:gd name="T88" fmla="*/ 13 w 39"/>
                  <a:gd name="T89" fmla="*/ 42 h 75"/>
                  <a:gd name="T90" fmla="*/ 13 w 39"/>
                  <a:gd name="T91" fmla="*/ 42 h 75"/>
                  <a:gd name="T92" fmla="*/ 14 w 39"/>
                  <a:gd name="T93" fmla="*/ 52 h 75"/>
                  <a:gd name="T94" fmla="*/ 14 w 39"/>
                  <a:gd name="T95" fmla="*/ 58 h 75"/>
                  <a:gd name="T96" fmla="*/ 14 w 39"/>
                  <a:gd name="T97" fmla="*/ 58 h 75"/>
                  <a:gd name="T98" fmla="*/ 18 w 39"/>
                  <a:gd name="T99" fmla="*/ 62 h 75"/>
                  <a:gd name="T100" fmla="*/ 21 w 39"/>
                  <a:gd name="T101" fmla="*/ 62 h 75"/>
                  <a:gd name="T102" fmla="*/ 21 w 39"/>
                  <a:gd name="T103" fmla="*/ 62 h 75"/>
                  <a:gd name="T104" fmla="*/ 24 w 39"/>
                  <a:gd name="T105" fmla="*/ 62 h 75"/>
                  <a:gd name="T106" fmla="*/ 26 w 39"/>
                  <a:gd name="T107" fmla="*/ 58 h 75"/>
                  <a:gd name="T108" fmla="*/ 26 w 39"/>
                  <a:gd name="T109" fmla="*/ 58 h 75"/>
                  <a:gd name="T110" fmla="*/ 27 w 39"/>
                  <a:gd name="T111" fmla="*/ 53 h 75"/>
                  <a:gd name="T112" fmla="*/ 27 w 39"/>
                  <a:gd name="T113" fmla="*/ 45 h 75"/>
                  <a:gd name="T114" fmla="*/ 27 w 39"/>
                  <a:gd name="T11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 h="75">
                    <a:moveTo>
                      <a:pt x="27" y="45"/>
                    </a:moveTo>
                    <a:lnTo>
                      <a:pt x="39" y="50"/>
                    </a:lnTo>
                    <a:lnTo>
                      <a:pt x="39" y="50"/>
                    </a:lnTo>
                    <a:lnTo>
                      <a:pt x="37" y="60"/>
                    </a:lnTo>
                    <a:lnTo>
                      <a:pt x="34" y="68"/>
                    </a:lnTo>
                    <a:lnTo>
                      <a:pt x="34" y="68"/>
                    </a:lnTo>
                    <a:lnTo>
                      <a:pt x="27" y="73"/>
                    </a:lnTo>
                    <a:lnTo>
                      <a:pt x="21" y="75"/>
                    </a:lnTo>
                    <a:lnTo>
                      <a:pt x="21" y="75"/>
                    </a:lnTo>
                    <a:lnTo>
                      <a:pt x="14" y="73"/>
                    </a:lnTo>
                    <a:lnTo>
                      <a:pt x="11" y="71"/>
                    </a:lnTo>
                    <a:lnTo>
                      <a:pt x="8" y="70"/>
                    </a:lnTo>
                    <a:lnTo>
                      <a:pt x="5" y="65"/>
                    </a:lnTo>
                    <a:lnTo>
                      <a:pt x="5" y="65"/>
                    </a:lnTo>
                    <a:lnTo>
                      <a:pt x="3" y="60"/>
                    </a:lnTo>
                    <a:lnTo>
                      <a:pt x="1" y="53"/>
                    </a:lnTo>
                    <a:lnTo>
                      <a:pt x="0" y="35"/>
                    </a:lnTo>
                    <a:lnTo>
                      <a:pt x="0" y="35"/>
                    </a:lnTo>
                    <a:lnTo>
                      <a:pt x="1" y="19"/>
                    </a:lnTo>
                    <a:lnTo>
                      <a:pt x="3" y="8"/>
                    </a:lnTo>
                    <a:lnTo>
                      <a:pt x="3" y="8"/>
                    </a:lnTo>
                    <a:lnTo>
                      <a:pt x="6" y="5"/>
                    </a:lnTo>
                    <a:lnTo>
                      <a:pt x="10" y="1"/>
                    </a:lnTo>
                    <a:lnTo>
                      <a:pt x="13" y="0"/>
                    </a:lnTo>
                    <a:lnTo>
                      <a:pt x="16" y="0"/>
                    </a:lnTo>
                    <a:lnTo>
                      <a:pt x="16" y="0"/>
                    </a:lnTo>
                    <a:lnTo>
                      <a:pt x="23" y="1"/>
                    </a:lnTo>
                    <a:lnTo>
                      <a:pt x="27" y="6"/>
                    </a:lnTo>
                    <a:lnTo>
                      <a:pt x="27" y="6"/>
                    </a:lnTo>
                    <a:lnTo>
                      <a:pt x="27" y="0"/>
                    </a:lnTo>
                    <a:lnTo>
                      <a:pt x="39" y="0"/>
                    </a:lnTo>
                    <a:lnTo>
                      <a:pt x="39" y="26"/>
                    </a:lnTo>
                    <a:lnTo>
                      <a:pt x="27" y="26"/>
                    </a:lnTo>
                    <a:lnTo>
                      <a:pt x="27" y="26"/>
                    </a:lnTo>
                    <a:lnTo>
                      <a:pt x="26" y="19"/>
                    </a:lnTo>
                    <a:lnTo>
                      <a:pt x="26" y="14"/>
                    </a:lnTo>
                    <a:lnTo>
                      <a:pt x="26" y="14"/>
                    </a:lnTo>
                    <a:lnTo>
                      <a:pt x="23" y="11"/>
                    </a:lnTo>
                    <a:lnTo>
                      <a:pt x="19" y="11"/>
                    </a:lnTo>
                    <a:lnTo>
                      <a:pt x="19" y="11"/>
                    </a:lnTo>
                    <a:lnTo>
                      <a:pt x="16" y="11"/>
                    </a:lnTo>
                    <a:lnTo>
                      <a:pt x="14" y="16"/>
                    </a:lnTo>
                    <a:lnTo>
                      <a:pt x="14" y="16"/>
                    </a:lnTo>
                    <a:lnTo>
                      <a:pt x="13" y="31"/>
                    </a:lnTo>
                    <a:lnTo>
                      <a:pt x="13" y="42"/>
                    </a:lnTo>
                    <a:lnTo>
                      <a:pt x="13" y="42"/>
                    </a:lnTo>
                    <a:lnTo>
                      <a:pt x="14" y="52"/>
                    </a:lnTo>
                    <a:lnTo>
                      <a:pt x="14" y="58"/>
                    </a:lnTo>
                    <a:lnTo>
                      <a:pt x="14" y="58"/>
                    </a:lnTo>
                    <a:lnTo>
                      <a:pt x="18" y="62"/>
                    </a:lnTo>
                    <a:lnTo>
                      <a:pt x="21" y="62"/>
                    </a:lnTo>
                    <a:lnTo>
                      <a:pt x="21" y="62"/>
                    </a:lnTo>
                    <a:lnTo>
                      <a:pt x="24" y="62"/>
                    </a:lnTo>
                    <a:lnTo>
                      <a:pt x="26" y="58"/>
                    </a:lnTo>
                    <a:lnTo>
                      <a:pt x="26" y="58"/>
                    </a:lnTo>
                    <a:lnTo>
                      <a:pt x="27" y="53"/>
                    </a:lnTo>
                    <a:lnTo>
                      <a:pt x="27" y="45"/>
                    </a:lnTo>
                    <a:lnTo>
                      <a:pt x="27"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9" name="Freeform 22"/>
              <p:cNvSpPr>
                <a:spLocks noEditPoints="1"/>
              </p:cNvSpPr>
              <p:nvPr/>
            </p:nvSpPr>
            <p:spPr bwMode="auto">
              <a:xfrm>
                <a:off x="4492" y="2052"/>
                <a:ext cx="23" cy="104"/>
              </a:xfrm>
              <a:custGeom>
                <a:avLst/>
                <a:gdLst>
                  <a:gd name="T0" fmla="*/ 5 w 23"/>
                  <a:gd name="T1" fmla="*/ 93 h 104"/>
                  <a:gd name="T2" fmla="*/ 5 w 23"/>
                  <a:gd name="T3" fmla="*/ 46 h 104"/>
                  <a:gd name="T4" fmla="*/ 0 w 23"/>
                  <a:gd name="T5" fmla="*/ 46 h 104"/>
                  <a:gd name="T6" fmla="*/ 0 w 23"/>
                  <a:gd name="T7" fmla="*/ 33 h 104"/>
                  <a:gd name="T8" fmla="*/ 18 w 23"/>
                  <a:gd name="T9" fmla="*/ 33 h 104"/>
                  <a:gd name="T10" fmla="*/ 18 w 23"/>
                  <a:gd name="T11" fmla="*/ 93 h 104"/>
                  <a:gd name="T12" fmla="*/ 23 w 23"/>
                  <a:gd name="T13" fmla="*/ 93 h 104"/>
                  <a:gd name="T14" fmla="*/ 23 w 23"/>
                  <a:gd name="T15" fmla="*/ 104 h 104"/>
                  <a:gd name="T16" fmla="*/ 0 w 23"/>
                  <a:gd name="T17" fmla="*/ 104 h 104"/>
                  <a:gd name="T18" fmla="*/ 0 w 23"/>
                  <a:gd name="T19" fmla="*/ 93 h 104"/>
                  <a:gd name="T20" fmla="*/ 5 w 23"/>
                  <a:gd name="T21" fmla="*/ 93 h 104"/>
                  <a:gd name="T22" fmla="*/ 11 w 23"/>
                  <a:gd name="T23" fmla="*/ 0 h 104"/>
                  <a:gd name="T24" fmla="*/ 11 w 23"/>
                  <a:gd name="T25" fmla="*/ 0 h 104"/>
                  <a:gd name="T26" fmla="*/ 14 w 23"/>
                  <a:gd name="T27" fmla="*/ 0 h 104"/>
                  <a:gd name="T28" fmla="*/ 18 w 23"/>
                  <a:gd name="T29" fmla="*/ 3 h 104"/>
                  <a:gd name="T30" fmla="*/ 18 w 23"/>
                  <a:gd name="T31" fmla="*/ 3 h 104"/>
                  <a:gd name="T32" fmla="*/ 19 w 23"/>
                  <a:gd name="T33" fmla="*/ 5 h 104"/>
                  <a:gd name="T34" fmla="*/ 19 w 23"/>
                  <a:gd name="T35" fmla="*/ 8 h 104"/>
                  <a:gd name="T36" fmla="*/ 19 w 23"/>
                  <a:gd name="T37" fmla="*/ 8 h 104"/>
                  <a:gd name="T38" fmla="*/ 19 w 23"/>
                  <a:gd name="T39" fmla="*/ 11 h 104"/>
                  <a:gd name="T40" fmla="*/ 18 w 23"/>
                  <a:gd name="T41" fmla="*/ 15 h 104"/>
                  <a:gd name="T42" fmla="*/ 18 w 23"/>
                  <a:gd name="T43" fmla="*/ 15 h 104"/>
                  <a:gd name="T44" fmla="*/ 14 w 23"/>
                  <a:gd name="T45" fmla="*/ 16 h 104"/>
                  <a:gd name="T46" fmla="*/ 11 w 23"/>
                  <a:gd name="T47" fmla="*/ 16 h 104"/>
                  <a:gd name="T48" fmla="*/ 11 w 23"/>
                  <a:gd name="T49" fmla="*/ 16 h 104"/>
                  <a:gd name="T50" fmla="*/ 8 w 23"/>
                  <a:gd name="T51" fmla="*/ 16 h 104"/>
                  <a:gd name="T52" fmla="*/ 5 w 23"/>
                  <a:gd name="T53" fmla="*/ 15 h 104"/>
                  <a:gd name="T54" fmla="*/ 5 w 23"/>
                  <a:gd name="T55" fmla="*/ 15 h 104"/>
                  <a:gd name="T56" fmla="*/ 3 w 23"/>
                  <a:gd name="T57" fmla="*/ 11 h 104"/>
                  <a:gd name="T58" fmla="*/ 3 w 23"/>
                  <a:gd name="T59" fmla="*/ 8 h 104"/>
                  <a:gd name="T60" fmla="*/ 3 w 23"/>
                  <a:gd name="T61" fmla="*/ 8 h 104"/>
                  <a:gd name="T62" fmla="*/ 3 w 23"/>
                  <a:gd name="T63" fmla="*/ 5 h 104"/>
                  <a:gd name="T64" fmla="*/ 5 w 23"/>
                  <a:gd name="T65" fmla="*/ 3 h 104"/>
                  <a:gd name="T66" fmla="*/ 5 w 23"/>
                  <a:gd name="T67" fmla="*/ 3 h 104"/>
                  <a:gd name="T68" fmla="*/ 8 w 23"/>
                  <a:gd name="T69" fmla="*/ 0 h 104"/>
                  <a:gd name="T70" fmla="*/ 11 w 23"/>
                  <a:gd name="T71" fmla="*/ 0 h 104"/>
                  <a:gd name="T72" fmla="*/ 11 w 23"/>
                  <a:gd name="T7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04">
                    <a:moveTo>
                      <a:pt x="5" y="93"/>
                    </a:moveTo>
                    <a:lnTo>
                      <a:pt x="5" y="46"/>
                    </a:lnTo>
                    <a:lnTo>
                      <a:pt x="0" y="46"/>
                    </a:lnTo>
                    <a:lnTo>
                      <a:pt x="0" y="33"/>
                    </a:lnTo>
                    <a:lnTo>
                      <a:pt x="18" y="33"/>
                    </a:lnTo>
                    <a:lnTo>
                      <a:pt x="18" y="93"/>
                    </a:lnTo>
                    <a:lnTo>
                      <a:pt x="23" y="93"/>
                    </a:lnTo>
                    <a:lnTo>
                      <a:pt x="23" y="104"/>
                    </a:lnTo>
                    <a:lnTo>
                      <a:pt x="0" y="104"/>
                    </a:lnTo>
                    <a:lnTo>
                      <a:pt x="0" y="93"/>
                    </a:lnTo>
                    <a:lnTo>
                      <a:pt x="5" y="93"/>
                    </a:lnTo>
                    <a:close/>
                    <a:moveTo>
                      <a:pt x="11" y="0"/>
                    </a:moveTo>
                    <a:lnTo>
                      <a:pt x="11" y="0"/>
                    </a:lnTo>
                    <a:lnTo>
                      <a:pt x="14" y="0"/>
                    </a:lnTo>
                    <a:lnTo>
                      <a:pt x="18" y="3"/>
                    </a:lnTo>
                    <a:lnTo>
                      <a:pt x="18" y="3"/>
                    </a:lnTo>
                    <a:lnTo>
                      <a:pt x="19" y="5"/>
                    </a:lnTo>
                    <a:lnTo>
                      <a:pt x="19" y="8"/>
                    </a:lnTo>
                    <a:lnTo>
                      <a:pt x="19" y="8"/>
                    </a:lnTo>
                    <a:lnTo>
                      <a:pt x="19" y="11"/>
                    </a:lnTo>
                    <a:lnTo>
                      <a:pt x="18" y="15"/>
                    </a:lnTo>
                    <a:lnTo>
                      <a:pt x="18" y="15"/>
                    </a:lnTo>
                    <a:lnTo>
                      <a:pt x="14" y="16"/>
                    </a:lnTo>
                    <a:lnTo>
                      <a:pt x="11" y="16"/>
                    </a:lnTo>
                    <a:lnTo>
                      <a:pt x="11" y="16"/>
                    </a:lnTo>
                    <a:lnTo>
                      <a:pt x="8" y="16"/>
                    </a:lnTo>
                    <a:lnTo>
                      <a:pt x="5" y="15"/>
                    </a:lnTo>
                    <a:lnTo>
                      <a:pt x="5" y="15"/>
                    </a:lnTo>
                    <a:lnTo>
                      <a:pt x="3" y="11"/>
                    </a:lnTo>
                    <a:lnTo>
                      <a:pt x="3" y="8"/>
                    </a:lnTo>
                    <a:lnTo>
                      <a:pt x="3" y="8"/>
                    </a:lnTo>
                    <a:lnTo>
                      <a:pt x="3" y="5"/>
                    </a:lnTo>
                    <a:lnTo>
                      <a:pt x="5" y="3"/>
                    </a:lnTo>
                    <a:lnTo>
                      <a:pt x="5" y="3"/>
                    </a:lnTo>
                    <a:lnTo>
                      <a:pt x="8" y="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0" name="Freeform 23"/>
              <p:cNvSpPr>
                <a:spLocks noEditPoints="1"/>
              </p:cNvSpPr>
              <p:nvPr/>
            </p:nvSpPr>
            <p:spPr bwMode="auto">
              <a:xfrm>
                <a:off x="4519" y="2083"/>
                <a:ext cx="46" cy="75"/>
              </a:xfrm>
              <a:custGeom>
                <a:avLst/>
                <a:gdLst>
                  <a:gd name="T0" fmla="*/ 46 w 46"/>
                  <a:gd name="T1" fmla="*/ 73 h 75"/>
                  <a:gd name="T2" fmla="*/ 28 w 46"/>
                  <a:gd name="T3" fmla="*/ 68 h 75"/>
                  <a:gd name="T4" fmla="*/ 28 w 46"/>
                  <a:gd name="T5" fmla="*/ 68 h 75"/>
                  <a:gd name="T6" fmla="*/ 17 w 46"/>
                  <a:gd name="T7" fmla="*/ 75 h 75"/>
                  <a:gd name="T8" fmla="*/ 10 w 46"/>
                  <a:gd name="T9" fmla="*/ 73 h 75"/>
                  <a:gd name="T10" fmla="*/ 5 w 46"/>
                  <a:gd name="T11" fmla="*/ 68 h 75"/>
                  <a:gd name="T12" fmla="*/ 0 w 46"/>
                  <a:gd name="T13" fmla="*/ 52 h 75"/>
                  <a:gd name="T14" fmla="*/ 2 w 46"/>
                  <a:gd name="T15" fmla="*/ 42 h 75"/>
                  <a:gd name="T16" fmla="*/ 5 w 46"/>
                  <a:gd name="T17" fmla="*/ 36 h 75"/>
                  <a:gd name="T18" fmla="*/ 18 w 46"/>
                  <a:gd name="T19" fmla="*/ 29 h 75"/>
                  <a:gd name="T20" fmla="*/ 23 w 46"/>
                  <a:gd name="T21" fmla="*/ 31 h 75"/>
                  <a:gd name="T22" fmla="*/ 28 w 46"/>
                  <a:gd name="T23" fmla="*/ 23 h 75"/>
                  <a:gd name="T24" fmla="*/ 28 w 46"/>
                  <a:gd name="T25" fmla="*/ 16 h 75"/>
                  <a:gd name="T26" fmla="*/ 27 w 46"/>
                  <a:gd name="T27" fmla="*/ 13 h 75"/>
                  <a:gd name="T28" fmla="*/ 22 w 46"/>
                  <a:gd name="T29" fmla="*/ 11 h 75"/>
                  <a:gd name="T30" fmla="*/ 18 w 46"/>
                  <a:gd name="T31" fmla="*/ 13 h 75"/>
                  <a:gd name="T32" fmla="*/ 15 w 46"/>
                  <a:gd name="T33" fmla="*/ 16 h 75"/>
                  <a:gd name="T34" fmla="*/ 2 w 46"/>
                  <a:gd name="T35" fmla="*/ 18 h 75"/>
                  <a:gd name="T36" fmla="*/ 5 w 46"/>
                  <a:gd name="T37" fmla="*/ 10 h 75"/>
                  <a:gd name="T38" fmla="*/ 9 w 46"/>
                  <a:gd name="T39" fmla="*/ 5 h 75"/>
                  <a:gd name="T40" fmla="*/ 22 w 46"/>
                  <a:gd name="T41" fmla="*/ 0 h 75"/>
                  <a:gd name="T42" fmla="*/ 30 w 46"/>
                  <a:gd name="T43" fmla="*/ 2 h 75"/>
                  <a:gd name="T44" fmla="*/ 35 w 46"/>
                  <a:gd name="T45" fmla="*/ 7 h 75"/>
                  <a:gd name="T46" fmla="*/ 41 w 46"/>
                  <a:gd name="T47" fmla="*/ 21 h 75"/>
                  <a:gd name="T48" fmla="*/ 46 w 46"/>
                  <a:gd name="T49" fmla="*/ 62 h 75"/>
                  <a:gd name="T50" fmla="*/ 28 w 46"/>
                  <a:gd name="T51" fmla="*/ 44 h 75"/>
                  <a:gd name="T52" fmla="*/ 25 w 46"/>
                  <a:gd name="T53" fmla="*/ 42 h 75"/>
                  <a:gd name="T54" fmla="*/ 22 w 46"/>
                  <a:gd name="T55" fmla="*/ 41 h 75"/>
                  <a:gd name="T56" fmla="*/ 17 w 46"/>
                  <a:gd name="T57" fmla="*/ 44 h 75"/>
                  <a:gd name="T58" fmla="*/ 14 w 46"/>
                  <a:gd name="T59" fmla="*/ 52 h 75"/>
                  <a:gd name="T60" fmla="*/ 15 w 46"/>
                  <a:gd name="T61" fmla="*/ 57 h 75"/>
                  <a:gd name="T62" fmla="*/ 18 w 46"/>
                  <a:gd name="T63" fmla="*/ 64 h 75"/>
                  <a:gd name="T64" fmla="*/ 22 w 46"/>
                  <a:gd name="T65" fmla="*/ 64 h 75"/>
                  <a:gd name="T66" fmla="*/ 28 w 46"/>
                  <a:gd name="T67" fmla="*/ 6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75">
                    <a:moveTo>
                      <a:pt x="46" y="62"/>
                    </a:moveTo>
                    <a:lnTo>
                      <a:pt x="46" y="73"/>
                    </a:lnTo>
                    <a:lnTo>
                      <a:pt x="28" y="73"/>
                    </a:lnTo>
                    <a:lnTo>
                      <a:pt x="28" y="68"/>
                    </a:lnTo>
                    <a:lnTo>
                      <a:pt x="28" y="68"/>
                    </a:lnTo>
                    <a:lnTo>
                      <a:pt x="28" y="68"/>
                    </a:lnTo>
                    <a:lnTo>
                      <a:pt x="23" y="73"/>
                    </a:lnTo>
                    <a:lnTo>
                      <a:pt x="17" y="75"/>
                    </a:lnTo>
                    <a:lnTo>
                      <a:pt x="17" y="75"/>
                    </a:lnTo>
                    <a:lnTo>
                      <a:pt x="10" y="73"/>
                    </a:lnTo>
                    <a:lnTo>
                      <a:pt x="5" y="68"/>
                    </a:lnTo>
                    <a:lnTo>
                      <a:pt x="5" y="68"/>
                    </a:lnTo>
                    <a:lnTo>
                      <a:pt x="2" y="62"/>
                    </a:lnTo>
                    <a:lnTo>
                      <a:pt x="0" y="52"/>
                    </a:lnTo>
                    <a:lnTo>
                      <a:pt x="0" y="52"/>
                    </a:lnTo>
                    <a:lnTo>
                      <a:pt x="2" y="42"/>
                    </a:lnTo>
                    <a:lnTo>
                      <a:pt x="5" y="36"/>
                    </a:lnTo>
                    <a:lnTo>
                      <a:pt x="5" y="36"/>
                    </a:lnTo>
                    <a:lnTo>
                      <a:pt x="10" y="31"/>
                    </a:lnTo>
                    <a:lnTo>
                      <a:pt x="18" y="29"/>
                    </a:lnTo>
                    <a:lnTo>
                      <a:pt x="18" y="29"/>
                    </a:lnTo>
                    <a:lnTo>
                      <a:pt x="23" y="31"/>
                    </a:lnTo>
                    <a:lnTo>
                      <a:pt x="28" y="36"/>
                    </a:lnTo>
                    <a:lnTo>
                      <a:pt x="28" y="23"/>
                    </a:lnTo>
                    <a:lnTo>
                      <a:pt x="28" y="23"/>
                    </a:lnTo>
                    <a:lnTo>
                      <a:pt x="28" y="16"/>
                    </a:lnTo>
                    <a:lnTo>
                      <a:pt x="27" y="13"/>
                    </a:lnTo>
                    <a:lnTo>
                      <a:pt x="27" y="13"/>
                    </a:lnTo>
                    <a:lnTo>
                      <a:pt x="25" y="13"/>
                    </a:lnTo>
                    <a:lnTo>
                      <a:pt x="22" y="11"/>
                    </a:lnTo>
                    <a:lnTo>
                      <a:pt x="22" y="11"/>
                    </a:lnTo>
                    <a:lnTo>
                      <a:pt x="18" y="13"/>
                    </a:lnTo>
                    <a:lnTo>
                      <a:pt x="17" y="15"/>
                    </a:lnTo>
                    <a:lnTo>
                      <a:pt x="15" y="16"/>
                    </a:lnTo>
                    <a:lnTo>
                      <a:pt x="14" y="21"/>
                    </a:lnTo>
                    <a:lnTo>
                      <a:pt x="2" y="18"/>
                    </a:lnTo>
                    <a:lnTo>
                      <a:pt x="2" y="18"/>
                    </a:lnTo>
                    <a:lnTo>
                      <a:pt x="5" y="10"/>
                    </a:lnTo>
                    <a:lnTo>
                      <a:pt x="9" y="5"/>
                    </a:lnTo>
                    <a:lnTo>
                      <a:pt x="9" y="5"/>
                    </a:lnTo>
                    <a:lnTo>
                      <a:pt x="15" y="2"/>
                    </a:lnTo>
                    <a:lnTo>
                      <a:pt x="22" y="0"/>
                    </a:lnTo>
                    <a:lnTo>
                      <a:pt x="22" y="0"/>
                    </a:lnTo>
                    <a:lnTo>
                      <a:pt x="30" y="2"/>
                    </a:lnTo>
                    <a:lnTo>
                      <a:pt x="35" y="7"/>
                    </a:lnTo>
                    <a:lnTo>
                      <a:pt x="35" y="7"/>
                    </a:lnTo>
                    <a:lnTo>
                      <a:pt x="40" y="11"/>
                    </a:lnTo>
                    <a:lnTo>
                      <a:pt x="41" y="21"/>
                    </a:lnTo>
                    <a:lnTo>
                      <a:pt x="41" y="62"/>
                    </a:lnTo>
                    <a:lnTo>
                      <a:pt x="46" y="62"/>
                    </a:lnTo>
                    <a:close/>
                    <a:moveTo>
                      <a:pt x="28" y="60"/>
                    </a:moveTo>
                    <a:lnTo>
                      <a:pt x="28" y="44"/>
                    </a:lnTo>
                    <a:lnTo>
                      <a:pt x="28" y="44"/>
                    </a:lnTo>
                    <a:lnTo>
                      <a:pt x="25" y="42"/>
                    </a:lnTo>
                    <a:lnTo>
                      <a:pt x="22" y="41"/>
                    </a:lnTo>
                    <a:lnTo>
                      <a:pt x="22" y="41"/>
                    </a:lnTo>
                    <a:lnTo>
                      <a:pt x="18" y="41"/>
                    </a:lnTo>
                    <a:lnTo>
                      <a:pt x="17" y="44"/>
                    </a:lnTo>
                    <a:lnTo>
                      <a:pt x="15" y="47"/>
                    </a:lnTo>
                    <a:lnTo>
                      <a:pt x="14" y="52"/>
                    </a:lnTo>
                    <a:lnTo>
                      <a:pt x="14" y="52"/>
                    </a:lnTo>
                    <a:lnTo>
                      <a:pt x="15" y="57"/>
                    </a:lnTo>
                    <a:lnTo>
                      <a:pt x="17" y="60"/>
                    </a:lnTo>
                    <a:lnTo>
                      <a:pt x="18" y="64"/>
                    </a:lnTo>
                    <a:lnTo>
                      <a:pt x="22" y="64"/>
                    </a:lnTo>
                    <a:lnTo>
                      <a:pt x="22" y="64"/>
                    </a:lnTo>
                    <a:lnTo>
                      <a:pt x="25" y="64"/>
                    </a:lnTo>
                    <a:lnTo>
                      <a:pt x="28" y="60"/>
                    </a:lnTo>
                    <a:lnTo>
                      <a:pt x="28"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1" name="Freeform 24"/>
              <p:cNvSpPr>
                <a:spLocks/>
              </p:cNvSpPr>
              <p:nvPr/>
            </p:nvSpPr>
            <p:spPr bwMode="auto">
              <a:xfrm>
                <a:off x="4568" y="2085"/>
                <a:ext cx="36" cy="73"/>
              </a:xfrm>
              <a:custGeom>
                <a:avLst/>
                <a:gdLst>
                  <a:gd name="T0" fmla="*/ 0 w 36"/>
                  <a:gd name="T1" fmla="*/ 47 h 73"/>
                  <a:gd name="T2" fmla="*/ 12 w 36"/>
                  <a:gd name="T3" fmla="*/ 47 h 73"/>
                  <a:gd name="T4" fmla="*/ 17 w 36"/>
                  <a:gd name="T5" fmla="*/ 62 h 73"/>
                  <a:gd name="T6" fmla="*/ 18 w 36"/>
                  <a:gd name="T7" fmla="*/ 62 h 73"/>
                  <a:gd name="T8" fmla="*/ 23 w 36"/>
                  <a:gd name="T9" fmla="*/ 55 h 73"/>
                  <a:gd name="T10" fmla="*/ 22 w 36"/>
                  <a:gd name="T11" fmla="*/ 50 h 73"/>
                  <a:gd name="T12" fmla="*/ 20 w 36"/>
                  <a:gd name="T13" fmla="*/ 47 h 73"/>
                  <a:gd name="T14" fmla="*/ 13 w 36"/>
                  <a:gd name="T15" fmla="*/ 40 h 73"/>
                  <a:gd name="T16" fmla="*/ 4 w 36"/>
                  <a:gd name="T17" fmla="*/ 29 h 73"/>
                  <a:gd name="T18" fmla="*/ 0 w 36"/>
                  <a:gd name="T19" fmla="*/ 24 h 73"/>
                  <a:gd name="T20" fmla="*/ 0 w 36"/>
                  <a:gd name="T21" fmla="*/ 18 h 73"/>
                  <a:gd name="T22" fmla="*/ 4 w 36"/>
                  <a:gd name="T23" fmla="*/ 5 h 73"/>
                  <a:gd name="T24" fmla="*/ 9 w 36"/>
                  <a:gd name="T25" fmla="*/ 1 h 73"/>
                  <a:gd name="T26" fmla="*/ 13 w 36"/>
                  <a:gd name="T27" fmla="*/ 0 h 73"/>
                  <a:gd name="T28" fmla="*/ 22 w 36"/>
                  <a:gd name="T29" fmla="*/ 6 h 73"/>
                  <a:gd name="T30" fmla="*/ 22 w 36"/>
                  <a:gd name="T31" fmla="*/ 0 h 73"/>
                  <a:gd name="T32" fmla="*/ 35 w 36"/>
                  <a:gd name="T33" fmla="*/ 24 h 73"/>
                  <a:gd name="T34" fmla="*/ 22 w 36"/>
                  <a:gd name="T35" fmla="*/ 24 h 73"/>
                  <a:gd name="T36" fmla="*/ 22 w 36"/>
                  <a:gd name="T37" fmla="*/ 13 h 73"/>
                  <a:gd name="T38" fmla="*/ 17 w 36"/>
                  <a:gd name="T39" fmla="*/ 11 h 73"/>
                  <a:gd name="T40" fmla="*/ 13 w 36"/>
                  <a:gd name="T41" fmla="*/ 13 h 73"/>
                  <a:gd name="T42" fmla="*/ 13 w 36"/>
                  <a:gd name="T43" fmla="*/ 16 h 73"/>
                  <a:gd name="T44" fmla="*/ 15 w 36"/>
                  <a:gd name="T45" fmla="*/ 24 h 73"/>
                  <a:gd name="T46" fmla="*/ 22 w 36"/>
                  <a:gd name="T47" fmla="*/ 31 h 73"/>
                  <a:gd name="T48" fmla="*/ 28 w 36"/>
                  <a:gd name="T49" fmla="*/ 35 h 73"/>
                  <a:gd name="T50" fmla="*/ 33 w 36"/>
                  <a:gd name="T51" fmla="*/ 40 h 73"/>
                  <a:gd name="T52" fmla="*/ 36 w 36"/>
                  <a:gd name="T53" fmla="*/ 53 h 73"/>
                  <a:gd name="T54" fmla="*/ 35 w 36"/>
                  <a:gd name="T55" fmla="*/ 62 h 73"/>
                  <a:gd name="T56" fmla="*/ 31 w 36"/>
                  <a:gd name="T57" fmla="*/ 68 h 73"/>
                  <a:gd name="T58" fmla="*/ 22 w 36"/>
                  <a:gd name="T59" fmla="*/ 73 h 73"/>
                  <a:gd name="T60" fmla="*/ 17 w 36"/>
                  <a:gd name="T61" fmla="*/ 71 h 73"/>
                  <a:gd name="T62" fmla="*/ 12 w 36"/>
                  <a:gd name="T63" fmla="*/ 66 h 73"/>
                  <a:gd name="T64" fmla="*/ 0 w 36"/>
                  <a:gd name="T65" fmla="*/ 7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73">
                    <a:moveTo>
                      <a:pt x="0" y="71"/>
                    </a:moveTo>
                    <a:lnTo>
                      <a:pt x="0" y="47"/>
                    </a:lnTo>
                    <a:lnTo>
                      <a:pt x="12" y="47"/>
                    </a:lnTo>
                    <a:lnTo>
                      <a:pt x="12" y="47"/>
                    </a:lnTo>
                    <a:lnTo>
                      <a:pt x="13" y="58"/>
                    </a:lnTo>
                    <a:lnTo>
                      <a:pt x="17" y="62"/>
                    </a:lnTo>
                    <a:lnTo>
                      <a:pt x="18" y="62"/>
                    </a:lnTo>
                    <a:lnTo>
                      <a:pt x="18" y="62"/>
                    </a:lnTo>
                    <a:lnTo>
                      <a:pt x="22" y="60"/>
                    </a:lnTo>
                    <a:lnTo>
                      <a:pt x="23" y="55"/>
                    </a:lnTo>
                    <a:lnTo>
                      <a:pt x="23" y="55"/>
                    </a:lnTo>
                    <a:lnTo>
                      <a:pt x="22" y="50"/>
                    </a:lnTo>
                    <a:lnTo>
                      <a:pt x="20" y="47"/>
                    </a:lnTo>
                    <a:lnTo>
                      <a:pt x="20" y="47"/>
                    </a:lnTo>
                    <a:lnTo>
                      <a:pt x="13" y="40"/>
                    </a:lnTo>
                    <a:lnTo>
                      <a:pt x="13" y="40"/>
                    </a:lnTo>
                    <a:lnTo>
                      <a:pt x="7" y="35"/>
                    </a:lnTo>
                    <a:lnTo>
                      <a:pt x="4" y="29"/>
                    </a:lnTo>
                    <a:lnTo>
                      <a:pt x="4" y="29"/>
                    </a:lnTo>
                    <a:lnTo>
                      <a:pt x="0" y="24"/>
                    </a:lnTo>
                    <a:lnTo>
                      <a:pt x="0" y="18"/>
                    </a:lnTo>
                    <a:lnTo>
                      <a:pt x="0" y="18"/>
                    </a:lnTo>
                    <a:lnTo>
                      <a:pt x="0" y="11"/>
                    </a:lnTo>
                    <a:lnTo>
                      <a:pt x="4" y="5"/>
                    </a:lnTo>
                    <a:lnTo>
                      <a:pt x="4" y="5"/>
                    </a:lnTo>
                    <a:lnTo>
                      <a:pt x="9" y="1"/>
                    </a:lnTo>
                    <a:lnTo>
                      <a:pt x="13" y="0"/>
                    </a:lnTo>
                    <a:lnTo>
                      <a:pt x="13" y="0"/>
                    </a:lnTo>
                    <a:lnTo>
                      <a:pt x="18" y="1"/>
                    </a:lnTo>
                    <a:lnTo>
                      <a:pt x="22" y="6"/>
                    </a:lnTo>
                    <a:lnTo>
                      <a:pt x="22" y="6"/>
                    </a:lnTo>
                    <a:lnTo>
                      <a:pt x="22" y="0"/>
                    </a:lnTo>
                    <a:lnTo>
                      <a:pt x="35" y="0"/>
                    </a:lnTo>
                    <a:lnTo>
                      <a:pt x="35" y="24"/>
                    </a:lnTo>
                    <a:lnTo>
                      <a:pt x="22" y="24"/>
                    </a:lnTo>
                    <a:lnTo>
                      <a:pt x="22" y="24"/>
                    </a:lnTo>
                    <a:lnTo>
                      <a:pt x="22" y="13"/>
                    </a:lnTo>
                    <a:lnTo>
                      <a:pt x="22" y="13"/>
                    </a:lnTo>
                    <a:lnTo>
                      <a:pt x="20" y="11"/>
                    </a:lnTo>
                    <a:lnTo>
                      <a:pt x="17" y="11"/>
                    </a:lnTo>
                    <a:lnTo>
                      <a:pt x="17" y="11"/>
                    </a:lnTo>
                    <a:lnTo>
                      <a:pt x="13" y="13"/>
                    </a:lnTo>
                    <a:lnTo>
                      <a:pt x="13" y="16"/>
                    </a:lnTo>
                    <a:lnTo>
                      <a:pt x="13" y="16"/>
                    </a:lnTo>
                    <a:lnTo>
                      <a:pt x="13" y="21"/>
                    </a:lnTo>
                    <a:lnTo>
                      <a:pt x="15" y="24"/>
                    </a:lnTo>
                    <a:lnTo>
                      <a:pt x="15" y="24"/>
                    </a:lnTo>
                    <a:lnTo>
                      <a:pt x="22" y="31"/>
                    </a:lnTo>
                    <a:lnTo>
                      <a:pt x="22" y="31"/>
                    </a:lnTo>
                    <a:lnTo>
                      <a:pt x="28" y="35"/>
                    </a:lnTo>
                    <a:lnTo>
                      <a:pt x="33" y="40"/>
                    </a:lnTo>
                    <a:lnTo>
                      <a:pt x="33" y="40"/>
                    </a:lnTo>
                    <a:lnTo>
                      <a:pt x="35" y="47"/>
                    </a:lnTo>
                    <a:lnTo>
                      <a:pt x="36" y="53"/>
                    </a:lnTo>
                    <a:lnTo>
                      <a:pt x="36" y="53"/>
                    </a:lnTo>
                    <a:lnTo>
                      <a:pt x="35" y="62"/>
                    </a:lnTo>
                    <a:lnTo>
                      <a:pt x="31" y="68"/>
                    </a:lnTo>
                    <a:lnTo>
                      <a:pt x="31" y="68"/>
                    </a:lnTo>
                    <a:lnTo>
                      <a:pt x="28" y="71"/>
                    </a:lnTo>
                    <a:lnTo>
                      <a:pt x="22" y="73"/>
                    </a:lnTo>
                    <a:lnTo>
                      <a:pt x="22" y="73"/>
                    </a:lnTo>
                    <a:lnTo>
                      <a:pt x="17" y="71"/>
                    </a:lnTo>
                    <a:lnTo>
                      <a:pt x="13" y="66"/>
                    </a:lnTo>
                    <a:lnTo>
                      <a:pt x="12" y="66"/>
                    </a:lnTo>
                    <a:lnTo>
                      <a:pt x="12"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2" name="Freeform 25"/>
              <p:cNvSpPr>
                <a:spLocks/>
              </p:cNvSpPr>
              <p:nvPr/>
            </p:nvSpPr>
            <p:spPr bwMode="auto">
              <a:xfrm>
                <a:off x="3692" y="2969"/>
                <a:ext cx="150" cy="113"/>
              </a:xfrm>
              <a:custGeom>
                <a:avLst/>
                <a:gdLst>
                  <a:gd name="T0" fmla="*/ 150 w 150"/>
                  <a:gd name="T1" fmla="*/ 113 h 113"/>
                  <a:gd name="T2" fmla="*/ 132 w 150"/>
                  <a:gd name="T3" fmla="*/ 113 h 113"/>
                  <a:gd name="T4" fmla="*/ 132 w 150"/>
                  <a:gd name="T5" fmla="*/ 101 h 113"/>
                  <a:gd name="T6" fmla="*/ 18 w 150"/>
                  <a:gd name="T7" fmla="*/ 101 h 113"/>
                  <a:gd name="T8" fmla="*/ 18 w 150"/>
                  <a:gd name="T9" fmla="*/ 113 h 113"/>
                  <a:gd name="T10" fmla="*/ 0 w 150"/>
                  <a:gd name="T11" fmla="*/ 113 h 113"/>
                  <a:gd name="T12" fmla="*/ 0 w 150"/>
                  <a:gd name="T13" fmla="*/ 67 h 113"/>
                  <a:gd name="T14" fmla="*/ 31 w 150"/>
                  <a:gd name="T15" fmla="*/ 62 h 113"/>
                  <a:gd name="T16" fmla="*/ 31 w 150"/>
                  <a:gd name="T17" fmla="*/ 62 h 113"/>
                  <a:gd name="T18" fmla="*/ 48 w 150"/>
                  <a:gd name="T19" fmla="*/ 59 h 113"/>
                  <a:gd name="T20" fmla="*/ 78 w 150"/>
                  <a:gd name="T21" fmla="*/ 57 h 113"/>
                  <a:gd name="T22" fmla="*/ 78 w 150"/>
                  <a:gd name="T23" fmla="*/ 56 h 113"/>
                  <a:gd name="T24" fmla="*/ 52 w 150"/>
                  <a:gd name="T25" fmla="*/ 53 h 113"/>
                  <a:gd name="T26" fmla="*/ 52 w 150"/>
                  <a:gd name="T27" fmla="*/ 53 h 113"/>
                  <a:gd name="T28" fmla="*/ 27 w 150"/>
                  <a:gd name="T29" fmla="*/ 49 h 113"/>
                  <a:gd name="T30" fmla="*/ 0 w 150"/>
                  <a:gd name="T31" fmla="*/ 44 h 113"/>
                  <a:gd name="T32" fmla="*/ 0 w 150"/>
                  <a:gd name="T33" fmla="*/ 0 h 113"/>
                  <a:gd name="T34" fmla="*/ 18 w 150"/>
                  <a:gd name="T35" fmla="*/ 0 h 113"/>
                  <a:gd name="T36" fmla="*/ 18 w 150"/>
                  <a:gd name="T37" fmla="*/ 12 h 113"/>
                  <a:gd name="T38" fmla="*/ 132 w 150"/>
                  <a:gd name="T39" fmla="*/ 12 h 113"/>
                  <a:gd name="T40" fmla="*/ 132 w 150"/>
                  <a:gd name="T41" fmla="*/ 0 h 113"/>
                  <a:gd name="T42" fmla="*/ 150 w 150"/>
                  <a:gd name="T43" fmla="*/ 0 h 113"/>
                  <a:gd name="T44" fmla="*/ 150 w 150"/>
                  <a:gd name="T45" fmla="*/ 44 h 113"/>
                  <a:gd name="T46" fmla="*/ 132 w 150"/>
                  <a:gd name="T47" fmla="*/ 44 h 113"/>
                  <a:gd name="T48" fmla="*/ 132 w 150"/>
                  <a:gd name="T49" fmla="*/ 33 h 113"/>
                  <a:gd name="T50" fmla="*/ 55 w 150"/>
                  <a:gd name="T51" fmla="*/ 33 h 113"/>
                  <a:gd name="T52" fmla="*/ 14 w 150"/>
                  <a:gd name="T53" fmla="*/ 31 h 113"/>
                  <a:gd name="T54" fmla="*/ 14 w 150"/>
                  <a:gd name="T55" fmla="*/ 33 h 113"/>
                  <a:gd name="T56" fmla="*/ 66 w 150"/>
                  <a:gd name="T57" fmla="*/ 39 h 113"/>
                  <a:gd name="T58" fmla="*/ 150 w 150"/>
                  <a:gd name="T59" fmla="*/ 54 h 113"/>
                  <a:gd name="T60" fmla="*/ 150 w 150"/>
                  <a:gd name="T61" fmla="*/ 61 h 113"/>
                  <a:gd name="T62" fmla="*/ 73 w 150"/>
                  <a:gd name="T63" fmla="*/ 75 h 113"/>
                  <a:gd name="T64" fmla="*/ 14 w 150"/>
                  <a:gd name="T65" fmla="*/ 82 h 113"/>
                  <a:gd name="T66" fmla="*/ 14 w 150"/>
                  <a:gd name="T67" fmla="*/ 85 h 113"/>
                  <a:gd name="T68" fmla="*/ 55 w 150"/>
                  <a:gd name="T69" fmla="*/ 83 h 113"/>
                  <a:gd name="T70" fmla="*/ 132 w 150"/>
                  <a:gd name="T71" fmla="*/ 83 h 113"/>
                  <a:gd name="T72" fmla="*/ 132 w 150"/>
                  <a:gd name="T73" fmla="*/ 72 h 113"/>
                  <a:gd name="T74" fmla="*/ 150 w 150"/>
                  <a:gd name="T75" fmla="*/ 72 h 113"/>
                  <a:gd name="T76" fmla="*/ 150 w 150"/>
                  <a:gd name="T7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13">
                    <a:moveTo>
                      <a:pt x="150" y="113"/>
                    </a:moveTo>
                    <a:lnTo>
                      <a:pt x="132" y="113"/>
                    </a:lnTo>
                    <a:lnTo>
                      <a:pt x="132" y="101"/>
                    </a:lnTo>
                    <a:lnTo>
                      <a:pt x="18" y="101"/>
                    </a:lnTo>
                    <a:lnTo>
                      <a:pt x="18" y="113"/>
                    </a:lnTo>
                    <a:lnTo>
                      <a:pt x="0" y="113"/>
                    </a:lnTo>
                    <a:lnTo>
                      <a:pt x="0" y="67"/>
                    </a:lnTo>
                    <a:lnTo>
                      <a:pt x="31" y="62"/>
                    </a:lnTo>
                    <a:lnTo>
                      <a:pt x="31" y="62"/>
                    </a:lnTo>
                    <a:lnTo>
                      <a:pt x="48" y="59"/>
                    </a:lnTo>
                    <a:lnTo>
                      <a:pt x="78" y="57"/>
                    </a:lnTo>
                    <a:lnTo>
                      <a:pt x="78" y="56"/>
                    </a:lnTo>
                    <a:lnTo>
                      <a:pt x="52" y="53"/>
                    </a:lnTo>
                    <a:lnTo>
                      <a:pt x="52" y="53"/>
                    </a:lnTo>
                    <a:lnTo>
                      <a:pt x="27" y="49"/>
                    </a:lnTo>
                    <a:lnTo>
                      <a:pt x="0" y="44"/>
                    </a:lnTo>
                    <a:lnTo>
                      <a:pt x="0" y="0"/>
                    </a:lnTo>
                    <a:lnTo>
                      <a:pt x="18" y="0"/>
                    </a:lnTo>
                    <a:lnTo>
                      <a:pt x="18" y="12"/>
                    </a:lnTo>
                    <a:lnTo>
                      <a:pt x="132" y="12"/>
                    </a:lnTo>
                    <a:lnTo>
                      <a:pt x="132" y="0"/>
                    </a:lnTo>
                    <a:lnTo>
                      <a:pt x="150" y="0"/>
                    </a:lnTo>
                    <a:lnTo>
                      <a:pt x="150" y="44"/>
                    </a:lnTo>
                    <a:lnTo>
                      <a:pt x="132" y="44"/>
                    </a:lnTo>
                    <a:lnTo>
                      <a:pt x="132" y="33"/>
                    </a:lnTo>
                    <a:lnTo>
                      <a:pt x="55" y="33"/>
                    </a:lnTo>
                    <a:lnTo>
                      <a:pt x="14" y="31"/>
                    </a:lnTo>
                    <a:lnTo>
                      <a:pt x="14" y="33"/>
                    </a:lnTo>
                    <a:lnTo>
                      <a:pt x="66" y="39"/>
                    </a:lnTo>
                    <a:lnTo>
                      <a:pt x="150" y="54"/>
                    </a:lnTo>
                    <a:lnTo>
                      <a:pt x="150" y="61"/>
                    </a:lnTo>
                    <a:lnTo>
                      <a:pt x="73" y="75"/>
                    </a:lnTo>
                    <a:lnTo>
                      <a:pt x="14" y="82"/>
                    </a:lnTo>
                    <a:lnTo>
                      <a:pt x="14" y="85"/>
                    </a:lnTo>
                    <a:lnTo>
                      <a:pt x="55" y="83"/>
                    </a:lnTo>
                    <a:lnTo>
                      <a:pt x="132" y="83"/>
                    </a:lnTo>
                    <a:lnTo>
                      <a:pt x="132" y="72"/>
                    </a:lnTo>
                    <a:lnTo>
                      <a:pt x="150" y="72"/>
                    </a:lnTo>
                    <a:lnTo>
                      <a:pt x="150"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3" name="Freeform 26"/>
              <p:cNvSpPr>
                <a:spLocks noEditPoints="1"/>
              </p:cNvSpPr>
              <p:nvPr/>
            </p:nvSpPr>
            <p:spPr bwMode="auto">
              <a:xfrm>
                <a:off x="3734" y="2906"/>
                <a:ext cx="111" cy="57"/>
              </a:xfrm>
              <a:custGeom>
                <a:avLst/>
                <a:gdLst>
                  <a:gd name="T0" fmla="*/ 83 w 111"/>
                  <a:gd name="T1" fmla="*/ 0 h 57"/>
                  <a:gd name="T2" fmla="*/ 94 w 111"/>
                  <a:gd name="T3" fmla="*/ 5 h 57"/>
                  <a:gd name="T4" fmla="*/ 103 w 111"/>
                  <a:gd name="T5" fmla="*/ 11 h 57"/>
                  <a:gd name="T6" fmla="*/ 111 w 111"/>
                  <a:gd name="T7" fmla="*/ 28 h 57"/>
                  <a:gd name="T8" fmla="*/ 109 w 111"/>
                  <a:gd name="T9" fmla="*/ 34 h 57"/>
                  <a:gd name="T10" fmla="*/ 103 w 111"/>
                  <a:gd name="T11" fmla="*/ 45 h 57"/>
                  <a:gd name="T12" fmla="*/ 98 w 111"/>
                  <a:gd name="T13" fmla="*/ 49 h 57"/>
                  <a:gd name="T14" fmla="*/ 81 w 111"/>
                  <a:gd name="T15" fmla="*/ 55 h 57"/>
                  <a:gd name="T16" fmla="*/ 57 w 111"/>
                  <a:gd name="T17" fmla="*/ 57 h 57"/>
                  <a:gd name="T18" fmla="*/ 42 w 111"/>
                  <a:gd name="T19" fmla="*/ 57 h 57"/>
                  <a:gd name="T20" fmla="*/ 23 w 111"/>
                  <a:gd name="T21" fmla="*/ 52 h 57"/>
                  <a:gd name="T22" fmla="*/ 15 w 111"/>
                  <a:gd name="T23" fmla="*/ 49 h 57"/>
                  <a:gd name="T24" fmla="*/ 3 w 111"/>
                  <a:gd name="T25" fmla="*/ 41 h 57"/>
                  <a:gd name="T26" fmla="*/ 0 w 111"/>
                  <a:gd name="T27" fmla="*/ 28 h 57"/>
                  <a:gd name="T28" fmla="*/ 2 w 111"/>
                  <a:gd name="T29" fmla="*/ 21 h 57"/>
                  <a:gd name="T30" fmla="*/ 6 w 111"/>
                  <a:gd name="T31" fmla="*/ 11 h 57"/>
                  <a:gd name="T32" fmla="*/ 11 w 111"/>
                  <a:gd name="T33" fmla="*/ 8 h 57"/>
                  <a:gd name="T34" fmla="*/ 26 w 111"/>
                  <a:gd name="T35" fmla="*/ 1 h 57"/>
                  <a:gd name="T36" fmla="*/ 44 w 111"/>
                  <a:gd name="T37" fmla="*/ 0 h 57"/>
                  <a:gd name="T38" fmla="*/ 60 w 111"/>
                  <a:gd name="T39" fmla="*/ 37 h 57"/>
                  <a:gd name="T40" fmla="*/ 65 w 111"/>
                  <a:gd name="T41" fmla="*/ 37 h 57"/>
                  <a:gd name="T42" fmla="*/ 86 w 111"/>
                  <a:gd name="T43" fmla="*/ 34 h 57"/>
                  <a:gd name="T44" fmla="*/ 91 w 111"/>
                  <a:gd name="T45" fmla="*/ 31 h 57"/>
                  <a:gd name="T46" fmla="*/ 93 w 111"/>
                  <a:gd name="T47" fmla="*/ 28 h 57"/>
                  <a:gd name="T48" fmla="*/ 90 w 111"/>
                  <a:gd name="T49" fmla="*/ 19 h 57"/>
                  <a:gd name="T50" fmla="*/ 77 w 111"/>
                  <a:gd name="T51" fmla="*/ 16 h 57"/>
                  <a:gd name="T52" fmla="*/ 46 w 111"/>
                  <a:gd name="T53" fmla="*/ 37 h 57"/>
                  <a:gd name="T54" fmla="*/ 36 w 111"/>
                  <a:gd name="T55" fmla="*/ 19 h 57"/>
                  <a:gd name="T56" fmla="*/ 28 w 111"/>
                  <a:gd name="T57" fmla="*/ 19 h 57"/>
                  <a:gd name="T58" fmla="*/ 18 w 111"/>
                  <a:gd name="T59" fmla="*/ 24 h 57"/>
                  <a:gd name="T60" fmla="*/ 16 w 111"/>
                  <a:gd name="T61" fmla="*/ 28 h 57"/>
                  <a:gd name="T62" fmla="*/ 23 w 111"/>
                  <a:gd name="T63" fmla="*/ 34 h 57"/>
                  <a:gd name="T64" fmla="*/ 31 w 111"/>
                  <a:gd name="T65" fmla="*/ 36 h 57"/>
                  <a:gd name="T66" fmla="*/ 46 w 111"/>
                  <a:gd name="T67"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57">
                    <a:moveTo>
                      <a:pt x="77" y="16"/>
                    </a:moveTo>
                    <a:lnTo>
                      <a:pt x="83" y="0"/>
                    </a:lnTo>
                    <a:lnTo>
                      <a:pt x="83" y="0"/>
                    </a:lnTo>
                    <a:lnTo>
                      <a:pt x="94" y="5"/>
                    </a:lnTo>
                    <a:lnTo>
                      <a:pt x="103" y="11"/>
                    </a:lnTo>
                    <a:lnTo>
                      <a:pt x="103" y="11"/>
                    </a:lnTo>
                    <a:lnTo>
                      <a:pt x="109" y="19"/>
                    </a:lnTo>
                    <a:lnTo>
                      <a:pt x="111" y="28"/>
                    </a:lnTo>
                    <a:lnTo>
                      <a:pt x="111" y="28"/>
                    </a:lnTo>
                    <a:lnTo>
                      <a:pt x="109" y="34"/>
                    </a:lnTo>
                    <a:lnTo>
                      <a:pt x="108" y="41"/>
                    </a:lnTo>
                    <a:lnTo>
                      <a:pt x="103" y="45"/>
                    </a:lnTo>
                    <a:lnTo>
                      <a:pt x="98" y="49"/>
                    </a:lnTo>
                    <a:lnTo>
                      <a:pt x="98" y="49"/>
                    </a:lnTo>
                    <a:lnTo>
                      <a:pt x="90" y="52"/>
                    </a:lnTo>
                    <a:lnTo>
                      <a:pt x="81" y="55"/>
                    </a:lnTo>
                    <a:lnTo>
                      <a:pt x="70" y="57"/>
                    </a:lnTo>
                    <a:lnTo>
                      <a:pt x="57" y="57"/>
                    </a:lnTo>
                    <a:lnTo>
                      <a:pt x="57" y="57"/>
                    </a:lnTo>
                    <a:lnTo>
                      <a:pt x="42" y="57"/>
                    </a:lnTo>
                    <a:lnTo>
                      <a:pt x="31" y="55"/>
                    </a:lnTo>
                    <a:lnTo>
                      <a:pt x="23" y="52"/>
                    </a:lnTo>
                    <a:lnTo>
                      <a:pt x="15" y="49"/>
                    </a:lnTo>
                    <a:lnTo>
                      <a:pt x="15" y="49"/>
                    </a:lnTo>
                    <a:lnTo>
                      <a:pt x="8" y="45"/>
                    </a:lnTo>
                    <a:lnTo>
                      <a:pt x="3" y="41"/>
                    </a:lnTo>
                    <a:lnTo>
                      <a:pt x="2" y="34"/>
                    </a:lnTo>
                    <a:lnTo>
                      <a:pt x="0" y="28"/>
                    </a:lnTo>
                    <a:lnTo>
                      <a:pt x="0" y="28"/>
                    </a:lnTo>
                    <a:lnTo>
                      <a:pt x="2" y="21"/>
                    </a:lnTo>
                    <a:lnTo>
                      <a:pt x="3" y="16"/>
                    </a:lnTo>
                    <a:lnTo>
                      <a:pt x="6" y="11"/>
                    </a:lnTo>
                    <a:lnTo>
                      <a:pt x="11" y="8"/>
                    </a:lnTo>
                    <a:lnTo>
                      <a:pt x="11" y="8"/>
                    </a:lnTo>
                    <a:lnTo>
                      <a:pt x="18" y="5"/>
                    </a:lnTo>
                    <a:lnTo>
                      <a:pt x="26" y="1"/>
                    </a:lnTo>
                    <a:lnTo>
                      <a:pt x="34" y="0"/>
                    </a:lnTo>
                    <a:lnTo>
                      <a:pt x="44" y="0"/>
                    </a:lnTo>
                    <a:lnTo>
                      <a:pt x="60" y="0"/>
                    </a:lnTo>
                    <a:lnTo>
                      <a:pt x="60" y="37"/>
                    </a:lnTo>
                    <a:lnTo>
                      <a:pt x="65" y="37"/>
                    </a:lnTo>
                    <a:lnTo>
                      <a:pt x="65" y="37"/>
                    </a:lnTo>
                    <a:lnTo>
                      <a:pt x="78" y="36"/>
                    </a:lnTo>
                    <a:lnTo>
                      <a:pt x="86" y="34"/>
                    </a:lnTo>
                    <a:lnTo>
                      <a:pt x="86" y="34"/>
                    </a:lnTo>
                    <a:lnTo>
                      <a:pt x="91" y="31"/>
                    </a:lnTo>
                    <a:lnTo>
                      <a:pt x="93" y="28"/>
                    </a:lnTo>
                    <a:lnTo>
                      <a:pt x="93" y="28"/>
                    </a:lnTo>
                    <a:lnTo>
                      <a:pt x="93" y="23"/>
                    </a:lnTo>
                    <a:lnTo>
                      <a:pt x="90" y="19"/>
                    </a:lnTo>
                    <a:lnTo>
                      <a:pt x="83" y="18"/>
                    </a:lnTo>
                    <a:lnTo>
                      <a:pt x="77" y="16"/>
                    </a:lnTo>
                    <a:lnTo>
                      <a:pt x="77" y="16"/>
                    </a:lnTo>
                    <a:close/>
                    <a:moveTo>
                      <a:pt x="46" y="37"/>
                    </a:moveTo>
                    <a:lnTo>
                      <a:pt x="46" y="19"/>
                    </a:lnTo>
                    <a:lnTo>
                      <a:pt x="36" y="19"/>
                    </a:lnTo>
                    <a:lnTo>
                      <a:pt x="36" y="19"/>
                    </a:lnTo>
                    <a:lnTo>
                      <a:pt x="28" y="19"/>
                    </a:lnTo>
                    <a:lnTo>
                      <a:pt x="21" y="21"/>
                    </a:lnTo>
                    <a:lnTo>
                      <a:pt x="18" y="24"/>
                    </a:lnTo>
                    <a:lnTo>
                      <a:pt x="16" y="28"/>
                    </a:lnTo>
                    <a:lnTo>
                      <a:pt x="16" y="28"/>
                    </a:lnTo>
                    <a:lnTo>
                      <a:pt x="18" y="32"/>
                    </a:lnTo>
                    <a:lnTo>
                      <a:pt x="23" y="34"/>
                    </a:lnTo>
                    <a:lnTo>
                      <a:pt x="23" y="34"/>
                    </a:lnTo>
                    <a:lnTo>
                      <a:pt x="31" y="36"/>
                    </a:lnTo>
                    <a:lnTo>
                      <a:pt x="41" y="37"/>
                    </a:ln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4" name="Freeform 27"/>
              <p:cNvSpPr>
                <a:spLocks/>
              </p:cNvSpPr>
              <p:nvPr/>
            </p:nvSpPr>
            <p:spPr bwMode="auto">
              <a:xfrm>
                <a:off x="3736" y="2847"/>
                <a:ext cx="106" cy="52"/>
              </a:xfrm>
              <a:custGeom>
                <a:avLst/>
                <a:gdLst>
                  <a:gd name="T0" fmla="*/ 106 w 106"/>
                  <a:gd name="T1" fmla="*/ 52 h 52"/>
                  <a:gd name="T2" fmla="*/ 89 w 106"/>
                  <a:gd name="T3" fmla="*/ 52 h 52"/>
                  <a:gd name="T4" fmla="*/ 89 w 106"/>
                  <a:gd name="T5" fmla="*/ 43 h 52"/>
                  <a:gd name="T6" fmla="*/ 18 w 106"/>
                  <a:gd name="T7" fmla="*/ 43 h 52"/>
                  <a:gd name="T8" fmla="*/ 18 w 106"/>
                  <a:gd name="T9" fmla="*/ 52 h 52"/>
                  <a:gd name="T10" fmla="*/ 1 w 106"/>
                  <a:gd name="T11" fmla="*/ 52 h 52"/>
                  <a:gd name="T12" fmla="*/ 1 w 106"/>
                  <a:gd name="T13" fmla="*/ 25 h 52"/>
                  <a:gd name="T14" fmla="*/ 21 w 106"/>
                  <a:gd name="T15" fmla="*/ 25 h 52"/>
                  <a:gd name="T16" fmla="*/ 21 w 106"/>
                  <a:gd name="T17" fmla="*/ 25 h 52"/>
                  <a:gd name="T18" fmla="*/ 21 w 106"/>
                  <a:gd name="T19" fmla="*/ 25 h 52"/>
                  <a:gd name="T20" fmla="*/ 11 w 106"/>
                  <a:gd name="T21" fmla="*/ 18 h 52"/>
                  <a:gd name="T22" fmla="*/ 4 w 106"/>
                  <a:gd name="T23" fmla="*/ 13 h 52"/>
                  <a:gd name="T24" fmla="*/ 4 w 106"/>
                  <a:gd name="T25" fmla="*/ 13 h 52"/>
                  <a:gd name="T26" fmla="*/ 1 w 106"/>
                  <a:gd name="T27" fmla="*/ 8 h 52"/>
                  <a:gd name="T28" fmla="*/ 0 w 106"/>
                  <a:gd name="T29" fmla="*/ 0 h 52"/>
                  <a:gd name="T30" fmla="*/ 19 w 106"/>
                  <a:gd name="T31" fmla="*/ 0 h 52"/>
                  <a:gd name="T32" fmla="*/ 19 w 106"/>
                  <a:gd name="T33" fmla="*/ 0 h 52"/>
                  <a:gd name="T34" fmla="*/ 21 w 106"/>
                  <a:gd name="T35" fmla="*/ 5 h 52"/>
                  <a:gd name="T36" fmla="*/ 21 w 106"/>
                  <a:gd name="T37" fmla="*/ 10 h 52"/>
                  <a:gd name="T38" fmla="*/ 24 w 106"/>
                  <a:gd name="T39" fmla="*/ 15 h 52"/>
                  <a:gd name="T40" fmla="*/ 27 w 106"/>
                  <a:gd name="T41" fmla="*/ 18 h 52"/>
                  <a:gd name="T42" fmla="*/ 31 w 106"/>
                  <a:gd name="T43" fmla="*/ 21 h 52"/>
                  <a:gd name="T44" fmla="*/ 35 w 106"/>
                  <a:gd name="T45" fmla="*/ 23 h 52"/>
                  <a:gd name="T46" fmla="*/ 48 w 106"/>
                  <a:gd name="T47" fmla="*/ 25 h 52"/>
                  <a:gd name="T48" fmla="*/ 89 w 106"/>
                  <a:gd name="T49" fmla="*/ 25 h 52"/>
                  <a:gd name="T50" fmla="*/ 89 w 106"/>
                  <a:gd name="T51" fmla="*/ 13 h 52"/>
                  <a:gd name="T52" fmla="*/ 106 w 106"/>
                  <a:gd name="T53" fmla="*/ 13 h 52"/>
                  <a:gd name="T54" fmla="*/ 106 w 106"/>
                  <a:gd name="T5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52">
                    <a:moveTo>
                      <a:pt x="106" y="52"/>
                    </a:moveTo>
                    <a:lnTo>
                      <a:pt x="89" y="52"/>
                    </a:lnTo>
                    <a:lnTo>
                      <a:pt x="89" y="43"/>
                    </a:lnTo>
                    <a:lnTo>
                      <a:pt x="18" y="43"/>
                    </a:lnTo>
                    <a:lnTo>
                      <a:pt x="18" y="52"/>
                    </a:lnTo>
                    <a:lnTo>
                      <a:pt x="1" y="52"/>
                    </a:lnTo>
                    <a:lnTo>
                      <a:pt x="1" y="25"/>
                    </a:lnTo>
                    <a:lnTo>
                      <a:pt x="21" y="25"/>
                    </a:lnTo>
                    <a:lnTo>
                      <a:pt x="21" y="25"/>
                    </a:lnTo>
                    <a:lnTo>
                      <a:pt x="21" y="25"/>
                    </a:lnTo>
                    <a:lnTo>
                      <a:pt x="11" y="18"/>
                    </a:lnTo>
                    <a:lnTo>
                      <a:pt x="4" y="13"/>
                    </a:lnTo>
                    <a:lnTo>
                      <a:pt x="4" y="13"/>
                    </a:lnTo>
                    <a:lnTo>
                      <a:pt x="1" y="8"/>
                    </a:lnTo>
                    <a:lnTo>
                      <a:pt x="0" y="0"/>
                    </a:lnTo>
                    <a:lnTo>
                      <a:pt x="19" y="0"/>
                    </a:lnTo>
                    <a:lnTo>
                      <a:pt x="19" y="0"/>
                    </a:lnTo>
                    <a:lnTo>
                      <a:pt x="21" y="5"/>
                    </a:lnTo>
                    <a:lnTo>
                      <a:pt x="21" y="10"/>
                    </a:lnTo>
                    <a:lnTo>
                      <a:pt x="24" y="15"/>
                    </a:lnTo>
                    <a:lnTo>
                      <a:pt x="27" y="18"/>
                    </a:lnTo>
                    <a:lnTo>
                      <a:pt x="31" y="21"/>
                    </a:lnTo>
                    <a:lnTo>
                      <a:pt x="35" y="23"/>
                    </a:lnTo>
                    <a:lnTo>
                      <a:pt x="48" y="25"/>
                    </a:lnTo>
                    <a:lnTo>
                      <a:pt x="89" y="25"/>
                    </a:lnTo>
                    <a:lnTo>
                      <a:pt x="89" y="13"/>
                    </a:lnTo>
                    <a:lnTo>
                      <a:pt x="106" y="13"/>
                    </a:lnTo>
                    <a:lnTo>
                      <a:pt x="10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5" name="Freeform 28"/>
              <p:cNvSpPr>
                <a:spLocks/>
              </p:cNvSpPr>
              <p:nvPr/>
            </p:nvSpPr>
            <p:spPr bwMode="auto">
              <a:xfrm>
                <a:off x="3736" y="2787"/>
                <a:ext cx="109" cy="57"/>
              </a:xfrm>
              <a:custGeom>
                <a:avLst/>
                <a:gdLst>
                  <a:gd name="T0" fmla="*/ 75 w 109"/>
                  <a:gd name="T1" fmla="*/ 0 h 57"/>
                  <a:gd name="T2" fmla="*/ 83 w 109"/>
                  <a:gd name="T3" fmla="*/ 0 h 57"/>
                  <a:gd name="T4" fmla="*/ 96 w 109"/>
                  <a:gd name="T5" fmla="*/ 5 h 57"/>
                  <a:gd name="T6" fmla="*/ 101 w 109"/>
                  <a:gd name="T7" fmla="*/ 8 h 57"/>
                  <a:gd name="T8" fmla="*/ 107 w 109"/>
                  <a:gd name="T9" fmla="*/ 16 h 57"/>
                  <a:gd name="T10" fmla="*/ 109 w 109"/>
                  <a:gd name="T11" fmla="*/ 28 h 57"/>
                  <a:gd name="T12" fmla="*/ 107 w 109"/>
                  <a:gd name="T13" fmla="*/ 34 h 57"/>
                  <a:gd name="T14" fmla="*/ 102 w 109"/>
                  <a:gd name="T15" fmla="*/ 46 h 57"/>
                  <a:gd name="T16" fmla="*/ 96 w 109"/>
                  <a:gd name="T17" fmla="*/ 50 h 57"/>
                  <a:gd name="T18" fmla="*/ 79 w 109"/>
                  <a:gd name="T19" fmla="*/ 55 h 57"/>
                  <a:gd name="T20" fmla="*/ 53 w 109"/>
                  <a:gd name="T21" fmla="*/ 57 h 57"/>
                  <a:gd name="T22" fmla="*/ 29 w 109"/>
                  <a:gd name="T23" fmla="*/ 55 h 57"/>
                  <a:gd name="T24" fmla="*/ 13 w 109"/>
                  <a:gd name="T25" fmla="*/ 52 h 57"/>
                  <a:gd name="T26" fmla="*/ 6 w 109"/>
                  <a:gd name="T27" fmla="*/ 49 h 57"/>
                  <a:gd name="T28" fmla="*/ 0 w 109"/>
                  <a:gd name="T29" fmla="*/ 39 h 57"/>
                  <a:gd name="T30" fmla="*/ 0 w 109"/>
                  <a:gd name="T31" fmla="*/ 32 h 57"/>
                  <a:gd name="T32" fmla="*/ 1 w 109"/>
                  <a:gd name="T33" fmla="*/ 24 h 57"/>
                  <a:gd name="T34" fmla="*/ 9 w 109"/>
                  <a:gd name="T35" fmla="*/ 18 h 57"/>
                  <a:gd name="T36" fmla="*/ 1 w 109"/>
                  <a:gd name="T37" fmla="*/ 18 h 57"/>
                  <a:gd name="T38" fmla="*/ 39 w 109"/>
                  <a:gd name="T39" fmla="*/ 0 h 57"/>
                  <a:gd name="T40" fmla="*/ 39 w 109"/>
                  <a:gd name="T41" fmla="*/ 18 h 57"/>
                  <a:gd name="T42" fmla="*/ 21 w 109"/>
                  <a:gd name="T43" fmla="*/ 19 h 57"/>
                  <a:gd name="T44" fmla="*/ 18 w 109"/>
                  <a:gd name="T45" fmla="*/ 23 h 57"/>
                  <a:gd name="T46" fmla="*/ 16 w 109"/>
                  <a:gd name="T47" fmla="*/ 28 h 57"/>
                  <a:gd name="T48" fmla="*/ 22 w 109"/>
                  <a:gd name="T49" fmla="*/ 36 h 57"/>
                  <a:gd name="T50" fmla="*/ 32 w 109"/>
                  <a:gd name="T51" fmla="*/ 37 h 57"/>
                  <a:gd name="T52" fmla="*/ 62 w 109"/>
                  <a:gd name="T53" fmla="*/ 37 h 57"/>
                  <a:gd name="T54" fmla="*/ 76 w 109"/>
                  <a:gd name="T55" fmla="*/ 37 h 57"/>
                  <a:gd name="T56" fmla="*/ 84 w 109"/>
                  <a:gd name="T57" fmla="*/ 36 h 57"/>
                  <a:gd name="T58" fmla="*/ 91 w 109"/>
                  <a:gd name="T59" fmla="*/ 28 h 57"/>
                  <a:gd name="T60" fmla="*/ 89 w 109"/>
                  <a:gd name="T61" fmla="*/ 23 h 57"/>
                  <a:gd name="T62" fmla="*/ 86 w 109"/>
                  <a:gd name="T63" fmla="*/ 19 h 57"/>
                  <a:gd name="T64" fmla="*/ 68 w 109"/>
                  <a:gd name="T65"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 h="57">
                    <a:moveTo>
                      <a:pt x="68" y="16"/>
                    </a:moveTo>
                    <a:lnTo>
                      <a:pt x="75" y="0"/>
                    </a:lnTo>
                    <a:lnTo>
                      <a:pt x="75" y="0"/>
                    </a:lnTo>
                    <a:lnTo>
                      <a:pt x="83" y="0"/>
                    </a:lnTo>
                    <a:lnTo>
                      <a:pt x="89" y="2"/>
                    </a:lnTo>
                    <a:lnTo>
                      <a:pt x="96" y="5"/>
                    </a:lnTo>
                    <a:lnTo>
                      <a:pt x="101" y="8"/>
                    </a:lnTo>
                    <a:lnTo>
                      <a:pt x="101" y="8"/>
                    </a:lnTo>
                    <a:lnTo>
                      <a:pt x="104" y="11"/>
                    </a:lnTo>
                    <a:lnTo>
                      <a:pt x="107" y="16"/>
                    </a:lnTo>
                    <a:lnTo>
                      <a:pt x="109" y="21"/>
                    </a:lnTo>
                    <a:lnTo>
                      <a:pt x="109" y="28"/>
                    </a:lnTo>
                    <a:lnTo>
                      <a:pt x="109" y="28"/>
                    </a:lnTo>
                    <a:lnTo>
                      <a:pt x="107" y="34"/>
                    </a:lnTo>
                    <a:lnTo>
                      <a:pt x="106" y="41"/>
                    </a:lnTo>
                    <a:lnTo>
                      <a:pt x="102" y="46"/>
                    </a:lnTo>
                    <a:lnTo>
                      <a:pt x="96" y="50"/>
                    </a:lnTo>
                    <a:lnTo>
                      <a:pt x="96" y="50"/>
                    </a:lnTo>
                    <a:lnTo>
                      <a:pt x="89" y="54"/>
                    </a:lnTo>
                    <a:lnTo>
                      <a:pt x="79" y="55"/>
                    </a:lnTo>
                    <a:lnTo>
                      <a:pt x="68" y="57"/>
                    </a:lnTo>
                    <a:lnTo>
                      <a:pt x="53" y="57"/>
                    </a:lnTo>
                    <a:lnTo>
                      <a:pt x="53" y="57"/>
                    </a:lnTo>
                    <a:lnTo>
                      <a:pt x="29" y="55"/>
                    </a:lnTo>
                    <a:lnTo>
                      <a:pt x="19" y="54"/>
                    </a:lnTo>
                    <a:lnTo>
                      <a:pt x="13" y="52"/>
                    </a:lnTo>
                    <a:lnTo>
                      <a:pt x="13" y="52"/>
                    </a:lnTo>
                    <a:lnTo>
                      <a:pt x="6" y="49"/>
                    </a:lnTo>
                    <a:lnTo>
                      <a:pt x="3" y="44"/>
                    </a:lnTo>
                    <a:lnTo>
                      <a:pt x="0" y="39"/>
                    </a:lnTo>
                    <a:lnTo>
                      <a:pt x="0" y="32"/>
                    </a:lnTo>
                    <a:lnTo>
                      <a:pt x="0" y="32"/>
                    </a:lnTo>
                    <a:lnTo>
                      <a:pt x="0" y="28"/>
                    </a:lnTo>
                    <a:lnTo>
                      <a:pt x="1" y="24"/>
                    </a:lnTo>
                    <a:lnTo>
                      <a:pt x="4" y="21"/>
                    </a:lnTo>
                    <a:lnTo>
                      <a:pt x="9" y="18"/>
                    </a:lnTo>
                    <a:lnTo>
                      <a:pt x="9" y="18"/>
                    </a:lnTo>
                    <a:lnTo>
                      <a:pt x="1" y="18"/>
                    </a:lnTo>
                    <a:lnTo>
                      <a:pt x="1" y="0"/>
                    </a:lnTo>
                    <a:lnTo>
                      <a:pt x="39" y="0"/>
                    </a:lnTo>
                    <a:lnTo>
                      <a:pt x="39" y="18"/>
                    </a:lnTo>
                    <a:lnTo>
                      <a:pt x="39" y="18"/>
                    </a:lnTo>
                    <a:lnTo>
                      <a:pt x="29" y="18"/>
                    </a:lnTo>
                    <a:lnTo>
                      <a:pt x="21" y="19"/>
                    </a:lnTo>
                    <a:lnTo>
                      <a:pt x="21" y="19"/>
                    </a:lnTo>
                    <a:lnTo>
                      <a:pt x="18" y="23"/>
                    </a:lnTo>
                    <a:lnTo>
                      <a:pt x="16" y="28"/>
                    </a:lnTo>
                    <a:lnTo>
                      <a:pt x="16" y="28"/>
                    </a:lnTo>
                    <a:lnTo>
                      <a:pt x="18" y="32"/>
                    </a:lnTo>
                    <a:lnTo>
                      <a:pt x="22" y="36"/>
                    </a:lnTo>
                    <a:lnTo>
                      <a:pt x="22" y="36"/>
                    </a:lnTo>
                    <a:lnTo>
                      <a:pt x="32" y="37"/>
                    </a:lnTo>
                    <a:lnTo>
                      <a:pt x="45" y="37"/>
                    </a:lnTo>
                    <a:lnTo>
                      <a:pt x="62" y="37"/>
                    </a:lnTo>
                    <a:lnTo>
                      <a:pt x="62" y="37"/>
                    </a:lnTo>
                    <a:lnTo>
                      <a:pt x="76" y="37"/>
                    </a:lnTo>
                    <a:lnTo>
                      <a:pt x="84" y="36"/>
                    </a:lnTo>
                    <a:lnTo>
                      <a:pt x="84" y="36"/>
                    </a:lnTo>
                    <a:lnTo>
                      <a:pt x="89" y="32"/>
                    </a:lnTo>
                    <a:lnTo>
                      <a:pt x="91" y="28"/>
                    </a:lnTo>
                    <a:lnTo>
                      <a:pt x="91" y="28"/>
                    </a:lnTo>
                    <a:lnTo>
                      <a:pt x="89" y="23"/>
                    </a:lnTo>
                    <a:lnTo>
                      <a:pt x="86" y="19"/>
                    </a:lnTo>
                    <a:lnTo>
                      <a:pt x="86" y="19"/>
                    </a:lnTo>
                    <a:lnTo>
                      <a:pt x="79" y="18"/>
                    </a:lnTo>
                    <a:lnTo>
                      <a:pt x="68" y="16"/>
                    </a:lnTo>
                    <a:lnTo>
                      <a:pt x="6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6" name="Freeform 29"/>
              <p:cNvSpPr>
                <a:spLocks noEditPoints="1"/>
              </p:cNvSpPr>
              <p:nvPr/>
            </p:nvSpPr>
            <p:spPr bwMode="auto">
              <a:xfrm>
                <a:off x="3688" y="2748"/>
                <a:ext cx="154" cy="31"/>
              </a:xfrm>
              <a:custGeom>
                <a:avLst/>
                <a:gdLst>
                  <a:gd name="T0" fmla="*/ 137 w 154"/>
                  <a:gd name="T1" fmla="*/ 24 h 31"/>
                  <a:gd name="T2" fmla="*/ 66 w 154"/>
                  <a:gd name="T3" fmla="*/ 24 h 31"/>
                  <a:gd name="T4" fmla="*/ 66 w 154"/>
                  <a:gd name="T5" fmla="*/ 31 h 31"/>
                  <a:gd name="T6" fmla="*/ 49 w 154"/>
                  <a:gd name="T7" fmla="*/ 31 h 31"/>
                  <a:gd name="T8" fmla="*/ 49 w 154"/>
                  <a:gd name="T9" fmla="*/ 5 h 31"/>
                  <a:gd name="T10" fmla="*/ 137 w 154"/>
                  <a:gd name="T11" fmla="*/ 5 h 31"/>
                  <a:gd name="T12" fmla="*/ 137 w 154"/>
                  <a:gd name="T13" fmla="*/ 0 h 31"/>
                  <a:gd name="T14" fmla="*/ 154 w 154"/>
                  <a:gd name="T15" fmla="*/ 0 h 31"/>
                  <a:gd name="T16" fmla="*/ 154 w 154"/>
                  <a:gd name="T17" fmla="*/ 31 h 31"/>
                  <a:gd name="T18" fmla="*/ 137 w 154"/>
                  <a:gd name="T19" fmla="*/ 31 h 31"/>
                  <a:gd name="T20" fmla="*/ 137 w 154"/>
                  <a:gd name="T21" fmla="*/ 24 h 31"/>
                  <a:gd name="T22" fmla="*/ 0 w 154"/>
                  <a:gd name="T23" fmla="*/ 14 h 31"/>
                  <a:gd name="T24" fmla="*/ 0 w 154"/>
                  <a:gd name="T25" fmla="*/ 14 h 31"/>
                  <a:gd name="T26" fmla="*/ 2 w 154"/>
                  <a:gd name="T27" fmla="*/ 10 h 31"/>
                  <a:gd name="T28" fmla="*/ 4 w 154"/>
                  <a:gd name="T29" fmla="*/ 6 h 31"/>
                  <a:gd name="T30" fmla="*/ 4 w 154"/>
                  <a:gd name="T31" fmla="*/ 6 h 31"/>
                  <a:gd name="T32" fmla="*/ 8 w 154"/>
                  <a:gd name="T33" fmla="*/ 3 h 31"/>
                  <a:gd name="T34" fmla="*/ 13 w 154"/>
                  <a:gd name="T35" fmla="*/ 3 h 31"/>
                  <a:gd name="T36" fmla="*/ 13 w 154"/>
                  <a:gd name="T37" fmla="*/ 3 h 31"/>
                  <a:gd name="T38" fmla="*/ 17 w 154"/>
                  <a:gd name="T39" fmla="*/ 3 h 31"/>
                  <a:gd name="T40" fmla="*/ 22 w 154"/>
                  <a:gd name="T41" fmla="*/ 6 h 31"/>
                  <a:gd name="T42" fmla="*/ 22 w 154"/>
                  <a:gd name="T43" fmla="*/ 6 h 31"/>
                  <a:gd name="T44" fmla="*/ 23 w 154"/>
                  <a:gd name="T45" fmla="*/ 10 h 31"/>
                  <a:gd name="T46" fmla="*/ 25 w 154"/>
                  <a:gd name="T47" fmla="*/ 14 h 31"/>
                  <a:gd name="T48" fmla="*/ 25 w 154"/>
                  <a:gd name="T49" fmla="*/ 14 h 31"/>
                  <a:gd name="T50" fmla="*/ 23 w 154"/>
                  <a:gd name="T51" fmla="*/ 19 h 31"/>
                  <a:gd name="T52" fmla="*/ 22 w 154"/>
                  <a:gd name="T53" fmla="*/ 24 h 31"/>
                  <a:gd name="T54" fmla="*/ 22 w 154"/>
                  <a:gd name="T55" fmla="*/ 24 h 31"/>
                  <a:gd name="T56" fmla="*/ 17 w 154"/>
                  <a:gd name="T57" fmla="*/ 26 h 31"/>
                  <a:gd name="T58" fmla="*/ 13 w 154"/>
                  <a:gd name="T59" fmla="*/ 27 h 31"/>
                  <a:gd name="T60" fmla="*/ 13 w 154"/>
                  <a:gd name="T61" fmla="*/ 27 h 31"/>
                  <a:gd name="T62" fmla="*/ 8 w 154"/>
                  <a:gd name="T63" fmla="*/ 26 h 31"/>
                  <a:gd name="T64" fmla="*/ 4 w 154"/>
                  <a:gd name="T65" fmla="*/ 24 h 31"/>
                  <a:gd name="T66" fmla="*/ 4 w 154"/>
                  <a:gd name="T67" fmla="*/ 24 h 31"/>
                  <a:gd name="T68" fmla="*/ 2 w 154"/>
                  <a:gd name="T69" fmla="*/ 19 h 31"/>
                  <a:gd name="T70" fmla="*/ 0 w 154"/>
                  <a:gd name="T71" fmla="*/ 14 h 31"/>
                  <a:gd name="T72" fmla="*/ 0 w 154"/>
                  <a:gd name="T7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31">
                    <a:moveTo>
                      <a:pt x="137" y="24"/>
                    </a:moveTo>
                    <a:lnTo>
                      <a:pt x="66" y="24"/>
                    </a:lnTo>
                    <a:lnTo>
                      <a:pt x="66" y="31"/>
                    </a:lnTo>
                    <a:lnTo>
                      <a:pt x="49" y="31"/>
                    </a:lnTo>
                    <a:lnTo>
                      <a:pt x="49" y="5"/>
                    </a:lnTo>
                    <a:lnTo>
                      <a:pt x="137" y="5"/>
                    </a:lnTo>
                    <a:lnTo>
                      <a:pt x="137" y="0"/>
                    </a:lnTo>
                    <a:lnTo>
                      <a:pt x="154" y="0"/>
                    </a:lnTo>
                    <a:lnTo>
                      <a:pt x="154" y="31"/>
                    </a:lnTo>
                    <a:lnTo>
                      <a:pt x="137" y="31"/>
                    </a:lnTo>
                    <a:lnTo>
                      <a:pt x="137" y="24"/>
                    </a:lnTo>
                    <a:close/>
                    <a:moveTo>
                      <a:pt x="0" y="14"/>
                    </a:moveTo>
                    <a:lnTo>
                      <a:pt x="0" y="14"/>
                    </a:lnTo>
                    <a:lnTo>
                      <a:pt x="2" y="10"/>
                    </a:lnTo>
                    <a:lnTo>
                      <a:pt x="4" y="6"/>
                    </a:lnTo>
                    <a:lnTo>
                      <a:pt x="4" y="6"/>
                    </a:lnTo>
                    <a:lnTo>
                      <a:pt x="8" y="3"/>
                    </a:lnTo>
                    <a:lnTo>
                      <a:pt x="13" y="3"/>
                    </a:lnTo>
                    <a:lnTo>
                      <a:pt x="13" y="3"/>
                    </a:lnTo>
                    <a:lnTo>
                      <a:pt x="17" y="3"/>
                    </a:lnTo>
                    <a:lnTo>
                      <a:pt x="22" y="6"/>
                    </a:lnTo>
                    <a:lnTo>
                      <a:pt x="22" y="6"/>
                    </a:lnTo>
                    <a:lnTo>
                      <a:pt x="23" y="10"/>
                    </a:lnTo>
                    <a:lnTo>
                      <a:pt x="25" y="14"/>
                    </a:lnTo>
                    <a:lnTo>
                      <a:pt x="25" y="14"/>
                    </a:lnTo>
                    <a:lnTo>
                      <a:pt x="23" y="19"/>
                    </a:lnTo>
                    <a:lnTo>
                      <a:pt x="22" y="24"/>
                    </a:lnTo>
                    <a:lnTo>
                      <a:pt x="22" y="24"/>
                    </a:lnTo>
                    <a:lnTo>
                      <a:pt x="17" y="26"/>
                    </a:lnTo>
                    <a:lnTo>
                      <a:pt x="13" y="27"/>
                    </a:lnTo>
                    <a:lnTo>
                      <a:pt x="13" y="27"/>
                    </a:lnTo>
                    <a:lnTo>
                      <a:pt x="8" y="26"/>
                    </a:lnTo>
                    <a:lnTo>
                      <a:pt x="4" y="24"/>
                    </a:lnTo>
                    <a:lnTo>
                      <a:pt x="4" y="24"/>
                    </a:lnTo>
                    <a:lnTo>
                      <a:pt x="2" y="19"/>
                    </a:lnTo>
                    <a:lnTo>
                      <a:pt x="0" y="14"/>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7" name="Freeform 30"/>
              <p:cNvSpPr>
                <a:spLocks/>
              </p:cNvSpPr>
              <p:nvPr/>
            </p:nvSpPr>
            <p:spPr bwMode="auto">
              <a:xfrm>
                <a:off x="3887" y="1182"/>
                <a:ext cx="39" cy="96"/>
              </a:xfrm>
              <a:custGeom>
                <a:avLst/>
                <a:gdLst>
                  <a:gd name="T0" fmla="*/ 2 w 39"/>
                  <a:gd name="T1" fmla="*/ 62 h 96"/>
                  <a:gd name="T2" fmla="*/ 13 w 39"/>
                  <a:gd name="T3" fmla="*/ 70 h 96"/>
                  <a:gd name="T4" fmla="*/ 13 w 39"/>
                  <a:gd name="T5" fmla="*/ 77 h 96"/>
                  <a:gd name="T6" fmla="*/ 15 w 39"/>
                  <a:gd name="T7" fmla="*/ 81 h 96"/>
                  <a:gd name="T8" fmla="*/ 20 w 39"/>
                  <a:gd name="T9" fmla="*/ 85 h 96"/>
                  <a:gd name="T10" fmla="*/ 23 w 39"/>
                  <a:gd name="T11" fmla="*/ 83 h 96"/>
                  <a:gd name="T12" fmla="*/ 25 w 39"/>
                  <a:gd name="T13" fmla="*/ 81 h 96"/>
                  <a:gd name="T14" fmla="*/ 26 w 39"/>
                  <a:gd name="T15" fmla="*/ 75 h 96"/>
                  <a:gd name="T16" fmla="*/ 25 w 39"/>
                  <a:gd name="T17" fmla="*/ 67 h 96"/>
                  <a:gd name="T18" fmla="*/ 21 w 39"/>
                  <a:gd name="T19" fmla="*/ 60 h 96"/>
                  <a:gd name="T20" fmla="*/ 13 w 39"/>
                  <a:gd name="T21" fmla="*/ 49 h 96"/>
                  <a:gd name="T22" fmla="*/ 7 w 39"/>
                  <a:gd name="T23" fmla="*/ 41 h 96"/>
                  <a:gd name="T24" fmla="*/ 3 w 39"/>
                  <a:gd name="T25" fmla="*/ 34 h 96"/>
                  <a:gd name="T26" fmla="*/ 0 w 39"/>
                  <a:gd name="T27" fmla="*/ 21 h 96"/>
                  <a:gd name="T28" fmla="*/ 2 w 39"/>
                  <a:gd name="T29" fmla="*/ 13 h 96"/>
                  <a:gd name="T30" fmla="*/ 5 w 39"/>
                  <a:gd name="T31" fmla="*/ 6 h 96"/>
                  <a:gd name="T32" fmla="*/ 15 w 39"/>
                  <a:gd name="T33" fmla="*/ 0 h 96"/>
                  <a:gd name="T34" fmla="*/ 20 w 39"/>
                  <a:gd name="T35" fmla="*/ 2 h 96"/>
                  <a:gd name="T36" fmla="*/ 25 w 39"/>
                  <a:gd name="T37" fmla="*/ 2 h 96"/>
                  <a:gd name="T38" fmla="*/ 36 w 39"/>
                  <a:gd name="T39" fmla="*/ 29 h 96"/>
                  <a:gd name="T40" fmla="*/ 25 w 39"/>
                  <a:gd name="T41" fmla="*/ 23 h 96"/>
                  <a:gd name="T42" fmla="*/ 25 w 39"/>
                  <a:gd name="T43" fmla="*/ 18 h 96"/>
                  <a:gd name="T44" fmla="*/ 23 w 39"/>
                  <a:gd name="T45" fmla="*/ 15 h 96"/>
                  <a:gd name="T46" fmla="*/ 18 w 39"/>
                  <a:gd name="T47" fmla="*/ 11 h 96"/>
                  <a:gd name="T48" fmla="*/ 16 w 39"/>
                  <a:gd name="T49" fmla="*/ 11 h 96"/>
                  <a:gd name="T50" fmla="*/ 13 w 39"/>
                  <a:gd name="T51" fmla="*/ 18 h 96"/>
                  <a:gd name="T52" fmla="*/ 15 w 39"/>
                  <a:gd name="T53" fmla="*/ 26 h 96"/>
                  <a:gd name="T54" fmla="*/ 20 w 39"/>
                  <a:gd name="T55" fmla="*/ 36 h 96"/>
                  <a:gd name="T56" fmla="*/ 26 w 39"/>
                  <a:gd name="T57" fmla="*/ 42 h 96"/>
                  <a:gd name="T58" fmla="*/ 36 w 39"/>
                  <a:gd name="T59" fmla="*/ 59 h 96"/>
                  <a:gd name="T60" fmla="*/ 39 w 39"/>
                  <a:gd name="T61" fmla="*/ 73 h 96"/>
                  <a:gd name="T62" fmla="*/ 38 w 39"/>
                  <a:gd name="T63" fmla="*/ 81 h 96"/>
                  <a:gd name="T64" fmla="*/ 34 w 39"/>
                  <a:gd name="T65" fmla="*/ 90 h 96"/>
                  <a:gd name="T66" fmla="*/ 23 w 39"/>
                  <a:gd name="T67" fmla="*/ 96 h 96"/>
                  <a:gd name="T68" fmla="*/ 18 w 39"/>
                  <a:gd name="T69" fmla="*/ 94 h 96"/>
                  <a:gd name="T70" fmla="*/ 13 w 39"/>
                  <a:gd name="T7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96">
                    <a:moveTo>
                      <a:pt x="2" y="94"/>
                    </a:moveTo>
                    <a:lnTo>
                      <a:pt x="2" y="62"/>
                    </a:lnTo>
                    <a:lnTo>
                      <a:pt x="13" y="62"/>
                    </a:lnTo>
                    <a:lnTo>
                      <a:pt x="13" y="70"/>
                    </a:lnTo>
                    <a:lnTo>
                      <a:pt x="13" y="70"/>
                    </a:lnTo>
                    <a:lnTo>
                      <a:pt x="13" y="77"/>
                    </a:lnTo>
                    <a:lnTo>
                      <a:pt x="15" y="81"/>
                    </a:lnTo>
                    <a:lnTo>
                      <a:pt x="15" y="81"/>
                    </a:lnTo>
                    <a:lnTo>
                      <a:pt x="16" y="83"/>
                    </a:lnTo>
                    <a:lnTo>
                      <a:pt x="20" y="85"/>
                    </a:lnTo>
                    <a:lnTo>
                      <a:pt x="20" y="85"/>
                    </a:lnTo>
                    <a:lnTo>
                      <a:pt x="23" y="83"/>
                    </a:lnTo>
                    <a:lnTo>
                      <a:pt x="25" y="81"/>
                    </a:lnTo>
                    <a:lnTo>
                      <a:pt x="25" y="81"/>
                    </a:lnTo>
                    <a:lnTo>
                      <a:pt x="26" y="78"/>
                    </a:lnTo>
                    <a:lnTo>
                      <a:pt x="26" y="75"/>
                    </a:lnTo>
                    <a:lnTo>
                      <a:pt x="26" y="75"/>
                    </a:lnTo>
                    <a:lnTo>
                      <a:pt x="25" y="67"/>
                    </a:lnTo>
                    <a:lnTo>
                      <a:pt x="25" y="67"/>
                    </a:lnTo>
                    <a:lnTo>
                      <a:pt x="21" y="60"/>
                    </a:lnTo>
                    <a:lnTo>
                      <a:pt x="21" y="60"/>
                    </a:lnTo>
                    <a:lnTo>
                      <a:pt x="13" y="49"/>
                    </a:lnTo>
                    <a:lnTo>
                      <a:pt x="13" y="49"/>
                    </a:lnTo>
                    <a:lnTo>
                      <a:pt x="7" y="41"/>
                    </a:lnTo>
                    <a:lnTo>
                      <a:pt x="3" y="34"/>
                    </a:lnTo>
                    <a:lnTo>
                      <a:pt x="3" y="34"/>
                    </a:lnTo>
                    <a:lnTo>
                      <a:pt x="2" y="28"/>
                    </a:lnTo>
                    <a:lnTo>
                      <a:pt x="0" y="21"/>
                    </a:lnTo>
                    <a:lnTo>
                      <a:pt x="0" y="21"/>
                    </a:lnTo>
                    <a:lnTo>
                      <a:pt x="2" y="13"/>
                    </a:lnTo>
                    <a:lnTo>
                      <a:pt x="5" y="6"/>
                    </a:lnTo>
                    <a:lnTo>
                      <a:pt x="5" y="6"/>
                    </a:lnTo>
                    <a:lnTo>
                      <a:pt x="10" y="2"/>
                    </a:lnTo>
                    <a:lnTo>
                      <a:pt x="15" y="0"/>
                    </a:lnTo>
                    <a:lnTo>
                      <a:pt x="15" y="0"/>
                    </a:lnTo>
                    <a:lnTo>
                      <a:pt x="20" y="2"/>
                    </a:lnTo>
                    <a:lnTo>
                      <a:pt x="25" y="5"/>
                    </a:lnTo>
                    <a:lnTo>
                      <a:pt x="25" y="2"/>
                    </a:lnTo>
                    <a:lnTo>
                      <a:pt x="36" y="2"/>
                    </a:lnTo>
                    <a:lnTo>
                      <a:pt x="36" y="29"/>
                    </a:lnTo>
                    <a:lnTo>
                      <a:pt x="25" y="29"/>
                    </a:lnTo>
                    <a:lnTo>
                      <a:pt x="25" y="23"/>
                    </a:lnTo>
                    <a:lnTo>
                      <a:pt x="25" y="23"/>
                    </a:lnTo>
                    <a:lnTo>
                      <a:pt x="25" y="18"/>
                    </a:lnTo>
                    <a:lnTo>
                      <a:pt x="23" y="15"/>
                    </a:lnTo>
                    <a:lnTo>
                      <a:pt x="23" y="15"/>
                    </a:lnTo>
                    <a:lnTo>
                      <a:pt x="21" y="11"/>
                    </a:lnTo>
                    <a:lnTo>
                      <a:pt x="18" y="11"/>
                    </a:lnTo>
                    <a:lnTo>
                      <a:pt x="18" y="11"/>
                    </a:lnTo>
                    <a:lnTo>
                      <a:pt x="16" y="11"/>
                    </a:lnTo>
                    <a:lnTo>
                      <a:pt x="15" y="13"/>
                    </a:lnTo>
                    <a:lnTo>
                      <a:pt x="13" y="18"/>
                    </a:lnTo>
                    <a:lnTo>
                      <a:pt x="13" y="18"/>
                    </a:lnTo>
                    <a:lnTo>
                      <a:pt x="15" y="26"/>
                    </a:lnTo>
                    <a:lnTo>
                      <a:pt x="15" y="26"/>
                    </a:lnTo>
                    <a:lnTo>
                      <a:pt x="20" y="36"/>
                    </a:lnTo>
                    <a:lnTo>
                      <a:pt x="26" y="42"/>
                    </a:lnTo>
                    <a:lnTo>
                      <a:pt x="26" y="42"/>
                    </a:lnTo>
                    <a:lnTo>
                      <a:pt x="31" y="50"/>
                    </a:lnTo>
                    <a:lnTo>
                      <a:pt x="36" y="59"/>
                    </a:lnTo>
                    <a:lnTo>
                      <a:pt x="38" y="65"/>
                    </a:lnTo>
                    <a:lnTo>
                      <a:pt x="39" y="73"/>
                    </a:lnTo>
                    <a:lnTo>
                      <a:pt x="39" y="73"/>
                    </a:lnTo>
                    <a:lnTo>
                      <a:pt x="38" y="81"/>
                    </a:lnTo>
                    <a:lnTo>
                      <a:pt x="34" y="90"/>
                    </a:lnTo>
                    <a:lnTo>
                      <a:pt x="34" y="90"/>
                    </a:lnTo>
                    <a:lnTo>
                      <a:pt x="29" y="94"/>
                    </a:lnTo>
                    <a:lnTo>
                      <a:pt x="23" y="96"/>
                    </a:lnTo>
                    <a:lnTo>
                      <a:pt x="23" y="96"/>
                    </a:lnTo>
                    <a:lnTo>
                      <a:pt x="18" y="94"/>
                    </a:lnTo>
                    <a:lnTo>
                      <a:pt x="13" y="91"/>
                    </a:lnTo>
                    <a:lnTo>
                      <a:pt x="13" y="94"/>
                    </a:lnTo>
                    <a:lnTo>
                      <a:pt x="2"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8" name="Freeform 31"/>
              <p:cNvSpPr>
                <a:spLocks/>
              </p:cNvSpPr>
              <p:nvPr/>
            </p:nvSpPr>
            <p:spPr bwMode="auto">
              <a:xfrm>
                <a:off x="3931" y="1184"/>
                <a:ext cx="41" cy="92"/>
              </a:xfrm>
              <a:custGeom>
                <a:avLst/>
                <a:gdLst>
                  <a:gd name="T0" fmla="*/ 0 w 41"/>
                  <a:gd name="T1" fmla="*/ 92 h 92"/>
                  <a:gd name="T2" fmla="*/ 0 w 41"/>
                  <a:gd name="T3" fmla="*/ 81 h 92"/>
                  <a:gd name="T4" fmla="*/ 5 w 41"/>
                  <a:gd name="T5" fmla="*/ 81 h 92"/>
                  <a:gd name="T6" fmla="*/ 5 w 41"/>
                  <a:gd name="T7" fmla="*/ 11 h 92"/>
                  <a:gd name="T8" fmla="*/ 0 w 41"/>
                  <a:gd name="T9" fmla="*/ 11 h 92"/>
                  <a:gd name="T10" fmla="*/ 0 w 41"/>
                  <a:gd name="T11" fmla="*/ 0 h 92"/>
                  <a:gd name="T12" fmla="*/ 16 w 41"/>
                  <a:gd name="T13" fmla="*/ 0 h 92"/>
                  <a:gd name="T14" fmla="*/ 16 w 41"/>
                  <a:gd name="T15" fmla="*/ 31 h 92"/>
                  <a:gd name="T16" fmla="*/ 16 w 41"/>
                  <a:gd name="T17" fmla="*/ 31 h 92"/>
                  <a:gd name="T18" fmla="*/ 20 w 41"/>
                  <a:gd name="T19" fmla="*/ 27 h 92"/>
                  <a:gd name="T20" fmla="*/ 25 w 41"/>
                  <a:gd name="T21" fmla="*/ 26 h 92"/>
                  <a:gd name="T22" fmla="*/ 25 w 41"/>
                  <a:gd name="T23" fmla="*/ 26 h 92"/>
                  <a:gd name="T24" fmla="*/ 29 w 41"/>
                  <a:gd name="T25" fmla="*/ 27 h 92"/>
                  <a:gd name="T26" fmla="*/ 34 w 41"/>
                  <a:gd name="T27" fmla="*/ 31 h 92"/>
                  <a:gd name="T28" fmla="*/ 36 w 41"/>
                  <a:gd name="T29" fmla="*/ 37 h 92"/>
                  <a:gd name="T30" fmla="*/ 36 w 41"/>
                  <a:gd name="T31" fmla="*/ 44 h 92"/>
                  <a:gd name="T32" fmla="*/ 36 w 41"/>
                  <a:gd name="T33" fmla="*/ 81 h 92"/>
                  <a:gd name="T34" fmla="*/ 41 w 41"/>
                  <a:gd name="T35" fmla="*/ 81 h 92"/>
                  <a:gd name="T36" fmla="*/ 41 w 41"/>
                  <a:gd name="T37" fmla="*/ 92 h 92"/>
                  <a:gd name="T38" fmla="*/ 25 w 41"/>
                  <a:gd name="T39" fmla="*/ 92 h 92"/>
                  <a:gd name="T40" fmla="*/ 25 w 41"/>
                  <a:gd name="T41" fmla="*/ 44 h 92"/>
                  <a:gd name="T42" fmla="*/ 25 w 41"/>
                  <a:gd name="T43" fmla="*/ 44 h 92"/>
                  <a:gd name="T44" fmla="*/ 25 w 41"/>
                  <a:gd name="T45" fmla="*/ 39 h 92"/>
                  <a:gd name="T46" fmla="*/ 21 w 41"/>
                  <a:gd name="T47" fmla="*/ 37 h 92"/>
                  <a:gd name="T48" fmla="*/ 21 w 41"/>
                  <a:gd name="T49" fmla="*/ 37 h 92"/>
                  <a:gd name="T50" fmla="*/ 18 w 41"/>
                  <a:gd name="T51" fmla="*/ 37 h 92"/>
                  <a:gd name="T52" fmla="*/ 16 w 41"/>
                  <a:gd name="T53" fmla="*/ 40 h 92"/>
                  <a:gd name="T54" fmla="*/ 16 w 41"/>
                  <a:gd name="T55" fmla="*/ 81 h 92"/>
                  <a:gd name="T56" fmla="*/ 21 w 41"/>
                  <a:gd name="T57" fmla="*/ 81 h 92"/>
                  <a:gd name="T58" fmla="*/ 21 w 41"/>
                  <a:gd name="T59" fmla="*/ 92 h 92"/>
                  <a:gd name="T60" fmla="*/ 0 w 41"/>
                  <a:gd name="T6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92">
                    <a:moveTo>
                      <a:pt x="0" y="92"/>
                    </a:moveTo>
                    <a:lnTo>
                      <a:pt x="0" y="81"/>
                    </a:lnTo>
                    <a:lnTo>
                      <a:pt x="5" y="81"/>
                    </a:lnTo>
                    <a:lnTo>
                      <a:pt x="5" y="11"/>
                    </a:lnTo>
                    <a:lnTo>
                      <a:pt x="0" y="11"/>
                    </a:lnTo>
                    <a:lnTo>
                      <a:pt x="0" y="0"/>
                    </a:lnTo>
                    <a:lnTo>
                      <a:pt x="16" y="0"/>
                    </a:lnTo>
                    <a:lnTo>
                      <a:pt x="16" y="31"/>
                    </a:lnTo>
                    <a:lnTo>
                      <a:pt x="16" y="31"/>
                    </a:lnTo>
                    <a:lnTo>
                      <a:pt x="20" y="27"/>
                    </a:lnTo>
                    <a:lnTo>
                      <a:pt x="25" y="26"/>
                    </a:lnTo>
                    <a:lnTo>
                      <a:pt x="25" y="26"/>
                    </a:lnTo>
                    <a:lnTo>
                      <a:pt x="29" y="27"/>
                    </a:lnTo>
                    <a:lnTo>
                      <a:pt x="34" y="31"/>
                    </a:lnTo>
                    <a:lnTo>
                      <a:pt x="36" y="37"/>
                    </a:lnTo>
                    <a:lnTo>
                      <a:pt x="36" y="44"/>
                    </a:lnTo>
                    <a:lnTo>
                      <a:pt x="36" y="81"/>
                    </a:lnTo>
                    <a:lnTo>
                      <a:pt x="41" y="81"/>
                    </a:lnTo>
                    <a:lnTo>
                      <a:pt x="41" y="92"/>
                    </a:lnTo>
                    <a:lnTo>
                      <a:pt x="25" y="92"/>
                    </a:lnTo>
                    <a:lnTo>
                      <a:pt x="25" y="44"/>
                    </a:lnTo>
                    <a:lnTo>
                      <a:pt x="25" y="44"/>
                    </a:lnTo>
                    <a:lnTo>
                      <a:pt x="25" y="39"/>
                    </a:lnTo>
                    <a:lnTo>
                      <a:pt x="21" y="37"/>
                    </a:lnTo>
                    <a:lnTo>
                      <a:pt x="21" y="37"/>
                    </a:lnTo>
                    <a:lnTo>
                      <a:pt x="18" y="37"/>
                    </a:lnTo>
                    <a:lnTo>
                      <a:pt x="16" y="40"/>
                    </a:lnTo>
                    <a:lnTo>
                      <a:pt x="16" y="81"/>
                    </a:lnTo>
                    <a:lnTo>
                      <a:pt x="21" y="81"/>
                    </a:lnTo>
                    <a:lnTo>
                      <a:pt x="21" y="92"/>
                    </a:ln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9" name="Freeform 32"/>
              <p:cNvSpPr>
                <a:spLocks/>
              </p:cNvSpPr>
              <p:nvPr/>
            </p:nvSpPr>
            <p:spPr bwMode="auto">
              <a:xfrm>
                <a:off x="3975" y="1211"/>
                <a:ext cx="43" cy="65"/>
              </a:xfrm>
              <a:custGeom>
                <a:avLst/>
                <a:gdLst>
                  <a:gd name="T0" fmla="*/ 38 w 43"/>
                  <a:gd name="T1" fmla="*/ 0 h 65"/>
                  <a:gd name="T2" fmla="*/ 38 w 43"/>
                  <a:gd name="T3" fmla="*/ 54 h 65"/>
                  <a:gd name="T4" fmla="*/ 43 w 43"/>
                  <a:gd name="T5" fmla="*/ 54 h 65"/>
                  <a:gd name="T6" fmla="*/ 43 w 43"/>
                  <a:gd name="T7" fmla="*/ 65 h 65"/>
                  <a:gd name="T8" fmla="*/ 26 w 43"/>
                  <a:gd name="T9" fmla="*/ 65 h 65"/>
                  <a:gd name="T10" fmla="*/ 26 w 43"/>
                  <a:gd name="T11" fmla="*/ 59 h 65"/>
                  <a:gd name="T12" fmla="*/ 26 w 43"/>
                  <a:gd name="T13" fmla="*/ 59 h 65"/>
                  <a:gd name="T14" fmla="*/ 26 w 43"/>
                  <a:gd name="T15" fmla="*/ 59 h 65"/>
                  <a:gd name="T16" fmla="*/ 21 w 43"/>
                  <a:gd name="T17" fmla="*/ 64 h 65"/>
                  <a:gd name="T18" fmla="*/ 15 w 43"/>
                  <a:gd name="T19" fmla="*/ 65 h 65"/>
                  <a:gd name="T20" fmla="*/ 15 w 43"/>
                  <a:gd name="T21" fmla="*/ 65 h 65"/>
                  <a:gd name="T22" fmla="*/ 12 w 43"/>
                  <a:gd name="T23" fmla="*/ 64 h 65"/>
                  <a:gd name="T24" fmla="*/ 7 w 43"/>
                  <a:gd name="T25" fmla="*/ 62 h 65"/>
                  <a:gd name="T26" fmla="*/ 5 w 43"/>
                  <a:gd name="T27" fmla="*/ 57 h 65"/>
                  <a:gd name="T28" fmla="*/ 5 w 43"/>
                  <a:gd name="T29" fmla="*/ 49 h 65"/>
                  <a:gd name="T30" fmla="*/ 5 w 43"/>
                  <a:gd name="T31" fmla="*/ 12 h 65"/>
                  <a:gd name="T32" fmla="*/ 0 w 43"/>
                  <a:gd name="T33" fmla="*/ 12 h 65"/>
                  <a:gd name="T34" fmla="*/ 0 w 43"/>
                  <a:gd name="T35" fmla="*/ 0 h 65"/>
                  <a:gd name="T36" fmla="*/ 16 w 43"/>
                  <a:gd name="T37" fmla="*/ 0 h 65"/>
                  <a:gd name="T38" fmla="*/ 16 w 43"/>
                  <a:gd name="T39" fmla="*/ 48 h 65"/>
                  <a:gd name="T40" fmla="*/ 16 w 43"/>
                  <a:gd name="T41" fmla="*/ 48 h 65"/>
                  <a:gd name="T42" fmla="*/ 16 w 43"/>
                  <a:gd name="T43" fmla="*/ 54 h 65"/>
                  <a:gd name="T44" fmla="*/ 16 w 43"/>
                  <a:gd name="T45" fmla="*/ 54 h 65"/>
                  <a:gd name="T46" fmla="*/ 18 w 43"/>
                  <a:gd name="T47" fmla="*/ 54 h 65"/>
                  <a:gd name="T48" fmla="*/ 20 w 43"/>
                  <a:gd name="T49" fmla="*/ 54 h 65"/>
                  <a:gd name="T50" fmla="*/ 20 w 43"/>
                  <a:gd name="T51" fmla="*/ 54 h 65"/>
                  <a:gd name="T52" fmla="*/ 21 w 43"/>
                  <a:gd name="T53" fmla="*/ 54 h 65"/>
                  <a:gd name="T54" fmla="*/ 25 w 43"/>
                  <a:gd name="T55" fmla="*/ 52 h 65"/>
                  <a:gd name="T56" fmla="*/ 25 w 43"/>
                  <a:gd name="T57" fmla="*/ 52 h 65"/>
                  <a:gd name="T58" fmla="*/ 26 w 43"/>
                  <a:gd name="T59" fmla="*/ 51 h 65"/>
                  <a:gd name="T60" fmla="*/ 26 w 43"/>
                  <a:gd name="T61" fmla="*/ 12 h 65"/>
                  <a:gd name="T62" fmla="*/ 20 w 43"/>
                  <a:gd name="T63" fmla="*/ 12 h 65"/>
                  <a:gd name="T64" fmla="*/ 20 w 43"/>
                  <a:gd name="T65" fmla="*/ 0 h 65"/>
                  <a:gd name="T66" fmla="*/ 38 w 43"/>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65">
                    <a:moveTo>
                      <a:pt x="38" y="0"/>
                    </a:moveTo>
                    <a:lnTo>
                      <a:pt x="38" y="54"/>
                    </a:lnTo>
                    <a:lnTo>
                      <a:pt x="43" y="54"/>
                    </a:lnTo>
                    <a:lnTo>
                      <a:pt x="43" y="65"/>
                    </a:lnTo>
                    <a:lnTo>
                      <a:pt x="26" y="65"/>
                    </a:lnTo>
                    <a:lnTo>
                      <a:pt x="26" y="59"/>
                    </a:lnTo>
                    <a:lnTo>
                      <a:pt x="26" y="59"/>
                    </a:lnTo>
                    <a:lnTo>
                      <a:pt x="26" y="59"/>
                    </a:lnTo>
                    <a:lnTo>
                      <a:pt x="21" y="64"/>
                    </a:lnTo>
                    <a:lnTo>
                      <a:pt x="15" y="65"/>
                    </a:lnTo>
                    <a:lnTo>
                      <a:pt x="15" y="65"/>
                    </a:lnTo>
                    <a:lnTo>
                      <a:pt x="12" y="64"/>
                    </a:lnTo>
                    <a:lnTo>
                      <a:pt x="7" y="62"/>
                    </a:lnTo>
                    <a:lnTo>
                      <a:pt x="5" y="57"/>
                    </a:lnTo>
                    <a:lnTo>
                      <a:pt x="5" y="49"/>
                    </a:lnTo>
                    <a:lnTo>
                      <a:pt x="5" y="12"/>
                    </a:lnTo>
                    <a:lnTo>
                      <a:pt x="0" y="12"/>
                    </a:lnTo>
                    <a:lnTo>
                      <a:pt x="0" y="0"/>
                    </a:lnTo>
                    <a:lnTo>
                      <a:pt x="16" y="0"/>
                    </a:lnTo>
                    <a:lnTo>
                      <a:pt x="16" y="48"/>
                    </a:lnTo>
                    <a:lnTo>
                      <a:pt x="16" y="48"/>
                    </a:lnTo>
                    <a:lnTo>
                      <a:pt x="16" y="54"/>
                    </a:lnTo>
                    <a:lnTo>
                      <a:pt x="16" y="54"/>
                    </a:lnTo>
                    <a:lnTo>
                      <a:pt x="18" y="54"/>
                    </a:lnTo>
                    <a:lnTo>
                      <a:pt x="20" y="54"/>
                    </a:lnTo>
                    <a:lnTo>
                      <a:pt x="20" y="54"/>
                    </a:lnTo>
                    <a:lnTo>
                      <a:pt x="21" y="54"/>
                    </a:lnTo>
                    <a:lnTo>
                      <a:pt x="25" y="52"/>
                    </a:lnTo>
                    <a:lnTo>
                      <a:pt x="25" y="52"/>
                    </a:lnTo>
                    <a:lnTo>
                      <a:pt x="26" y="51"/>
                    </a:lnTo>
                    <a:lnTo>
                      <a:pt x="26" y="12"/>
                    </a:lnTo>
                    <a:lnTo>
                      <a:pt x="20" y="12"/>
                    </a:lnTo>
                    <a:lnTo>
                      <a:pt x="20" y="0"/>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0" name="Freeform 33"/>
              <p:cNvSpPr>
                <a:spLocks/>
              </p:cNvSpPr>
              <p:nvPr/>
            </p:nvSpPr>
            <p:spPr bwMode="auto">
              <a:xfrm>
                <a:off x="4019" y="1184"/>
                <a:ext cx="43" cy="92"/>
              </a:xfrm>
              <a:custGeom>
                <a:avLst/>
                <a:gdLst>
                  <a:gd name="T0" fmla="*/ 0 w 43"/>
                  <a:gd name="T1" fmla="*/ 92 h 92"/>
                  <a:gd name="T2" fmla="*/ 0 w 43"/>
                  <a:gd name="T3" fmla="*/ 81 h 92"/>
                  <a:gd name="T4" fmla="*/ 5 w 43"/>
                  <a:gd name="T5" fmla="*/ 81 h 92"/>
                  <a:gd name="T6" fmla="*/ 5 w 43"/>
                  <a:gd name="T7" fmla="*/ 11 h 92"/>
                  <a:gd name="T8" fmla="*/ 0 w 43"/>
                  <a:gd name="T9" fmla="*/ 11 h 92"/>
                  <a:gd name="T10" fmla="*/ 0 w 43"/>
                  <a:gd name="T11" fmla="*/ 0 h 92"/>
                  <a:gd name="T12" fmla="*/ 16 w 43"/>
                  <a:gd name="T13" fmla="*/ 0 h 92"/>
                  <a:gd name="T14" fmla="*/ 16 w 43"/>
                  <a:gd name="T15" fmla="*/ 58 h 92"/>
                  <a:gd name="T16" fmla="*/ 16 w 43"/>
                  <a:gd name="T17" fmla="*/ 58 h 92"/>
                  <a:gd name="T18" fmla="*/ 26 w 43"/>
                  <a:gd name="T19" fmla="*/ 37 h 92"/>
                  <a:gd name="T20" fmla="*/ 21 w 43"/>
                  <a:gd name="T21" fmla="*/ 37 h 92"/>
                  <a:gd name="T22" fmla="*/ 21 w 43"/>
                  <a:gd name="T23" fmla="*/ 27 h 92"/>
                  <a:gd name="T24" fmla="*/ 43 w 43"/>
                  <a:gd name="T25" fmla="*/ 27 h 92"/>
                  <a:gd name="T26" fmla="*/ 43 w 43"/>
                  <a:gd name="T27" fmla="*/ 39 h 92"/>
                  <a:gd name="T28" fmla="*/ 38 w 43"/>
                  <a:gd name="T29" fmla="*/ 39 h 92"/>
                  <a:gd name="T30" fmla="*/ 28 w 43"/>
                  <a:gd name="T31" fmla="*/ 57 h 92"/>
                  <a:gd name="T32" fmla="*/ 38 w 43"/>
                  <a:gd name="T33" fmla="*/ 81 h 92"/>
                  <a:gd name="T34" fmla="*/ 43 w 43"/>
                  <a:gd name="T35" fmla="*/ 81 h 92"/>
                  <a:gd name="T36" fmla="*/ 43 w 43"/>
                  <a:gd name="T37" fmla="*/ 92 h 92"/>
                  <a:gd name="T38" fmla="*/ 29 w 43"/>
                  <a:gd name="T39" fmla="*/ 92 h 92"/>
                  <a:gd name="T40" fmla="*/ 16 w 43"/>
                  <a:gd name="T41" fmla="*/ 58 h 92"/>
                  <a:gd name="T42" fmla="*/ 16 w 43"/>
                  <a:gd name="T43" fmla="*/ 58 h 92"/>
                  <a:gd name="T44" fmla="*/ 16 w 43"/>
                  <a:gd name="T45" fmla="*/ 81 h 92"/>
                  <a:gd name="T46" fmla="*/ 23 w 43"/>
                  <a:gd name="T47" fmla="*/ 81 h 92"/>
                  <a:gd name="T48" fmla="*/ 23 w 43"/>
                  <a:gd name="T49" fmla="*/ 92 h 92"/>
                  <a:gd name="T50" fmla="*/ 0 w 43"/>
                  <a:gd name="T5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92">
                    <a:moveTo>
                      <a:pt x="0" y="92"/>
                    </a:moveTo>
                    <a:lnTo>
                      <a:pt x="0" y="81"/>
                    </a:lnTo>
                    <a:lnTo>
                      <a:pt x="5" y="81"/>
                    </a:lnTo>
                    <a:lnTo>
                      <a:pt x="5" y="11"/>
                    </a:lnTo>
                    <a:lnTo>
                      <a:pt x="0" y="11"/>
                    </a:lnTo>
                    <a:lnTo>
                      <a:pt x="0" y="0"/>
                    </a:lnTo>
                    <a:lnTo>
                      <a:pt x="16" y="0"/>
                    </a:lnTo>
                    <a:lnTo>
                      <a:pt x="16" y="58"/>
                    </a:lnTo>
                    <a:lnTo>
                      <a:pt x="16" y="58"/>
                    </a:lnTo>
                    <a:lnTo>
                      <a:pt x="26" y="37"/>
                    </a:lnTo>
                    <a:lnTo>
                      <a:pt x="21" y="37"/>
                    </a:lnTo>
                    <a:lnTo>
                      <a:pt x="21" y="27"/>
                    </a:lnTo>
                    <a:lnTo>
                      <a:pt x="43" y="27"/>
                    </a:lnTo>
                    <a:lnTo>
                      <a:pt x="43" y="39"/>
                    </a:lnTo>
                    <a:lnTo>
                      <a:pt x="38" y="39"/>
                    </a:lnTo>
                    <a:lnTo>
                      <a:pt x="28" y="57"/>
                    </a:lnTo>
                    <a:lnTo>
                      <a:pt x="38" y="81"/>
                    </a:lnTo>
                    <a:lnTo>
                      <a:pt x="43" y="81"/>
                    </a:lnTo>
                    <a:lnTo>
                      <a:pt x="43" y="92"/>
                    </a:lnTo>
                    <a:lnTo>
                      <a:pt x="29" y="92"/>
                    </a:lnTo>
                    <a:lnTo>
                      <a:pt x="16" y="58"/>
                    </a:lnTo>
                    <a:lnTo>
                      <a:pt x="16" y="58"/>
                    </a:lnTo>
                    <a:lnTo>
                      <a:pt x="16" y="81"/>
                    </a:lnTo>
                    <a:lnTo>
                      <a:pt x="23" y="81"/>
                    </a:lnTo>
                    <a:lnTo>
                      <a:pt x="23" y="92"/>
                    </a:ln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1" name="Freeform 34"/>
              <p:cNvSpPr>
                <a:spLocks/>
              </p:cNvSpPr>
              <p:nvPr/>
            </p:nvSpPr>
            <p:spPr bwMode="auto">
              <a:xfrm>
                <a:off x="4062" y="1211"/>
                <a:ext cx="32" cy="65"/>
              </a:xfrm>
              <a:custGeom>
                <a:avLst/>
                <a:gdLst>
                  <a:gd name="T0" fmla="*/ 0 w 32"/>
                  <a:gd name="T1" fmla="*/ 65 h 65"/>
                  <a:gd name="T2" fmla="*/ 0 w 32"/>
                  <a:gd name="T3" fmla="*/ 54 h 65"/>
                  <a:gd name="T4" fmla="*/ 6 w 32"/>
                  <a:gd name="T5" fmla="*/ 54 h 65"/>
                  <a:gd name="T6" fmla="*/ 6 w 32"/>
                  <a:gd name="T7" fmla="*/ 12 h 65"/>
                  <a:gd name="T8" fmla="*/ 0 w 32"/>
                  <a:gd name="T9" fmla="*/ 12 h 65"/>
                  <a:gd name="T10" fmla="*/ 0 w 32"/>
                  <a:gd name="T11" fmla="*/ 0 h 65"/>
                  <a:gd name="T12" fmla="*/ 17 w 32"/>
                  <a:gd name="T13" fmla="*/ 0 h 65"/>
                  <a:gd name="T14" fmla="*/ 17 w 32"/>
                  <a:gd name="T15" fmla="*/ 13 h 65"/>
                  <a:gd name="T16" fmla="*/ 17 w 32"/>
                  <a:gd name="T17" fmla="*/ 13 h 65"/>
                  <a:gd name="T18" fmla="*/ 17 w 32"/>
                  <a:gd name="T19" fmla="*/ 13 h 65"/>
                  <a:gd name="T20" fmla="*/ 21 w 32"/>
                  <a:gd name="T21" fmla="*/ 7 h 65"/>
                  <a:gd name="T22" fmla="*/ 24 w 32"/>
                  <a:gd name="T23" fmla="*/ 2 h 65"/>
                  <a:gd name="T24" fmla="*/ 24 w 32"/>
                  <a:gd name="T25" fmla="*/ 2 h 65"/>
                  <a:gd name="T26" fmla="*/ 27 w 32"/>
                  <a:gd name="T27" fmla="*/ 0 h 65"/>
                  <a:gd name="T28" fmla="*/ 32 w 32"/>
                  <a:gd name="T29" fmla="*/ 0 h 65"/>
                  <a:gd name="T30" fmla="*/ 32 w 32"/>
                  <a:gd name="T31" fmla="*/ 12 h 65"/>
                  <a:gd name="T32" fmla="*/ 32 w 32"/>
                  <a:gd name="T33" fmla="*/ 12 h 65"/>
                  <a:gd name="T34" fmla="*/ 26 w 32"/>
                  <a:gd name="T35" fmla="*/ 13 h 65"/>
                  <a:gd name="T36" fmla="*/ 21 w 32"/>
                  <a:gd name="T37" fmla="*/ 17 h 65"/>
                  <a:gd name="T38" fmla="*/ 19 w 32"/>
                  <a:gd name="T39" fmla="*/ 21 h 65"/>
                  <a:gd name="T40" fmla="*/ 17 w 32"/>
                  <a:gd name="T41" fmla="*/ 30 h 65"/>
                  <a:gd name="T42" fmla="*/ 17 w 32"/>
                  <a:gd name="T43" fmla="*/ 54 h 65"/>
                  <a:gd name="T44" fmla="*/ 24 w 32"/>
                  <a:gd name="T45" fmla="*/ 54 h 65"/>
                  <a:gd name="T46" fmla="*/ 24 w 32"/>
                  <a:gd name="T47" fmla="*/ 65 h 65"/>
                  <a:gd name="T48" fmla="*/ 0 w 32"/>
                  <a:gd name="T4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65">
                    <a:moveTo>
                      <a:pt x="0" y="65"/>
                    </a:moveTo>
                    <a:lnTo>
                      <a:pt x="0" y="54"/>
                    </a:lnTo>
                    <a:lnTo>
                      <a:pt x="6" y="54"/>
                    </a:lnTo>
                    <a:lnTo>
                      <a:pt x="6" y="12"/>
                    </a:lnTo>
                    <a:lnTo>
                      <a:pt x="0" y="12"/>
                    </a:lnTo>
                    <a:lnTo>
                      <a:pt x="0" y="0"/>
                    </a:lnTo>
                    <a:lnTo>
                      <a:pt x="17" y="0"/>
                    </a:lnTo>
                    <a:lnTo>
                      <a:pt x="17" y="13"/>
                    </a:lnTo>
                    <a:lnTo>
                      <a:pt x="17" y="13"/>
                    </a:lnTo>
                    <a:lnTo>
                      <a:pt x="17" y="13"/>
                    </a:lnTo>
                    <a:lnTo>
                      <a:pt x="21" y="7"/>
                    </a:lnTo>
                    <a:lnTo>
                      <a:pt x="24" y="2"/>
                    </a:lnTo>
                    <a:lnTo>
                      <a:pt x="24" y="2"/>
                    </a:lnTo>
                    <a:lnTo>
                      <a:pt x="27" y="0"/>
                    </a:lnTo>
                    <a:lnTo>
                      <a:pt x="32" y="0"/>
                    </a:lnTo>
                    <a:lnTo>
                      <a:pt x="32" y="12"/>
                    </a:lnTo>
                    <a:lnTo>
                      <a:pt x="32" y="12"/>
                    </a:lnTo>
                    <a:lnTo>
                      <a:pt x="26" y="13"/>
                    </a:lnTo>
                    <a:lnTo>
                      <a:pt x="21" y="17"/>
                    </a:lnTo>
                    <a:lnTo>
                      <a:pt x="19" y="21"/>
                    </a:lnTo>
                    <a:lnTo>
                      <a:pt x="17" y="30"/>
                    </a:lnTo>
                    <a:lnTo>
                      <a:pt x="17" y="54"/>
                    </a:lnTo>
                    <a:lnTo>
                      <a:pt x="24" y="54"/>
                    </a:lnTo>
                    <a:lnTo>
                      <a:pt x="24" y="65"/>
                    </a:lnTo>
                    <a:lnTo>
                      <a:pt x="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2" name="Freeform 35"/>
              <p:cNvSpPr>
                <a:spLocks noEditPoints="1"/>
              </p:cNvSpPr>
              <p:nvPr/>
            </p:nvSpPr>
            <p:spPr bwMode="auto">
              <a:xfrm>
                <a:off x="4099" y="1182"/>
                <a:ext cx="20" cy="94"/>
              </a:xfrm>
              <a:custGeom>
                <a:avLst/>
                <a:gdLst>
                  <a:gd name="T0" fmla="*/ 5 w 20"/>
                  <a:gd name="T1" fmla="*/ 83 h 94"/>
                  <a:gd name="T2" fmla="*/ 5 w 20"/>
                  <a:gd name="T3" fmla="*/ 41 h 94"/>
                  <a:gd name="T4" fmla="*/ 0 w 20"/>
                  <a:gd name="T5" fmla="*/ 41 h 94"/>
                  <a:gd name="T6" fmla="*/ 0 w 20"/>
                  <a:gd name="T7" fmla="*/ 29 h 94"/>
                  <a:gd name="T8" fmla="*/ 16 w 20"/>
                  <a:gd name="T9" fmla="*/ 29 h 94"/>
                  <a:gd name="T10" fmla="*/ 16 w 20"/>
                  <a:gd name="T11" fmla="*/ 83 h 94"/>
                  <a:gd name="T12" fmla="*/ 20 w 20"/>
                  <a:gd name="T13" fmla="*/ 83 h 94"/>
                  <a:gd name="T14" fmla="*/ 20 w 20"/>
                  <a:gd name="T15" fmla="*/ 94 h 94"/>
                  <a:gd name="T16" fmla="*/ 0 w 20"/>
                  <a:gd name="T17" fmla="*/ 94 h 94"/>
                  <a:gd name="T18" fmla="*/ 0 w 20"/>
                  <a:gd name="T19" fmla="*/ 83 h 94"/>
                  <a:gd name="T20" fmla="*/ 5 w 20"/>
                  <a:gd name="T21" fmla="*/ 83 h 94"/>
                  <a:gd name="T22" fmla="*/ 10 w 20"/>
                  <a:gd name="T23" fmla="*/ 0 h 94"/>
                  <a:gd name="T24" fmla="*/ 10 w 20"/>
                  <a:gd name="T25" fmla="*/ 0 h 94"/>
                  <a:gd name="T26" fmla="*/ 13 w 20"/>
                  <a:gd name="T27" fmla="*/ 0 h 94"/>
                  <a:gd name="T28" fmla="*/ 15 w 20"/>
                  <a:gd name="T29" fmla="*/ 2 h 94"/>
                  <a:gd name="T30" fmla="*/ 15 w 20"/>
                  <a:gd name="T31" fmla="*/ 2 h 94"/>
                  <a:gd name="T32" fmla="*/ 16 w 20"/>
                  <a:gd name="T33" fmla="*/ 5 h 94"/>
                  <a:gd name="T34" fmla="*/ 16 w 20"/>
                  <a:gd name="T35" fmla="*/ 8 h 94"/>
                  <a:gd name="T36" fmla="*/ 16 w 20"/>
                  <a:gd name="T37" fmla="*/ 8 h 94"/>
                  <a:gd name="T38" fmla="*/ 16 w 20"/>
                  <a:gd name="T39" fmla="*/ 10 h 94"/>
                  <a:gd name="T40" fmla="*/ 15 w 20"/>
                  <a:gd name="T41" fmla="*/ 13 h 94"/>
                  <a:gd name="T42" fmla="*/ 15 w 20"/>
                  <a:gd name="T43" fmla="*/ 13 h 94"/>
                  <a:gd name="T44" fmla="*/ 13 w 20"/>
                  <a:gd name="T45" fmla="*/ 15 h 94"/>
                  <a:gd name="T46" fmla="*/ 10 w 20"/>
                  <a:gd name="T47" fmla="*/ 15 h 94"/>
                  <a:gd name="T48" fmla="*/ 10 w 20"/>
                  <a:gd name="T49" fmla="*/ 15 h 94"/>
                  <a:gd name="T50" fmla="*/ 7 w 20"/>
                  <a:gd name="T51" fmla="*/ 15 h 94"/>
                  <a:gd name="T52" fmla="*/ 5 w 20"/>
                  <a:gd name="T53" fmla="*/ 13 h 94"/>
                  <a:gd name="T54" fmla="*/ 5 w 20"/>
                  <a:gd name="T55" fmla="*/ 13 h 94"/>
                  <a:gd name="T56" fmla="*/ 3 w 20"/>
                  <a:gd name="T57" fmla="*/ 10 h 94"/>
                  <a:gd name="T58" fmla="*/ 2 w 20"/>
                  <a:gd name="T59" fmla="*/ 8 h 94"/>
                  <a:gd name="T60" fmla="*/ 2 w 20"/>
                  <a:gd name="T61" fmla="*/ 8 h 94"/>
                  <a:gd name="T62" fmla="*/ 3 w 20"/>
                  <a:gd name="T63" fmla="*/ 5 h 94"/>
                  <a:gd name="T64" fmla="*/ 5 w 20"/>
                  <a:gd name="T65" fmla="*/ 2 h 94"/>
                  <a:gd name="T66" fmla="*/ 5 w 20"/>
                  <a:gd name="T67" fmla="*/ 2 h 94"/>
                  <a:gd name="T68" fmla="*/ 7 w 20"/>
                  <a:gd name="T69" fmla="*/ 0 h 94"/>
                  <a:gd name="T70" fmla="*/ 10 w 20"/>
                  <a:gd name="T71" fmla="*/ 0 h 94"/>
                  <a:gd name="T72" fmla="*/ 10 w 20"/>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94">
                    <a:moveTo>
                      <a:pt x="5" y="83"/>
                    </a:moveTo>
                    <a:lnTo>
                      <a:pt x="5" y="41"/>
                    </a:lnTo>
                    <a:lnTo>
                      <a:pt x="0" y="41"/>
                    </a:lnTo>
                    <a:lnTo>
                      <a:pt x="0" y="29"/>
                    </a:lnTo>
                    <a:lnTo>
                      <a:pt x="16" y="29"/>
                    </a:lnTo>
                    <a:lnTo>
                      <a:pt x="16" y="83"/>
                    </a:lnTo>
                    <a:lnTo>
                      <a:pt x="20" y="83"/>
                    </a:lnTo>
                    <a:lnTo>
                      <a:pt x="20" y="94"/>
                    </a:lnTo>
                    <a:lnTo>
                      <a:pt x="0" y="94"/>
                    </a:lnTo>
                    <a:lnTo>
                      <a:pt x="0" y="83"/>
                    </a:lnTo>
                    <a:lnTo>
                      <a:pt x="5" y="83"/>
                    </a:lnTo>
                    <a:close/>
                    <a:moveTo>
                      <a:pt x="10" y="0"/>
                    </a:moveTo>
                    <a:lnTo>
                      <a:pt x="10" y="0"/>
                    </a:lnTo>
                    <a:lnTo>
                      <a:pt x="13" y="0"/>
                    </a:lnTo>
                    <a:lnTo>
                      <a:pt x="15" y="2"/>
                    </a:lnTo>
                    <a:lnTo>
                      <a:pt x="15" y="2"/>
                    </a:lnTo>
                    <a:lnTo>
                      <a:pt x="16" y="5"/>
                    </a:lnTo>
                    <a:lnTo>
                      <a:pt x="16" y="8"/>
                    </a:lnTo>
                    <a:lnTo>
                      <a:pt x="16" y="8"/>
                    </a:lnTo>
                    <a:lnTo>
                      <a:pt x="16" y="10"/>
                    </a:lnTo>
                    <a:lnTo>
                      <a:pt x="15" y="13"/>
                    </a:lnTo>
                    <a:lnTo>
                      <a:pt x="15" y="13"/>
                    </a:lnTo>
                    <a:lnTo>
                      <a:pt x="13" y="15"/>
                    </a:lnTo>
                    <a:lnTo>
                      <a:pt x="10" y="15"/>
                    </a:lnTo>
                    <a:lnTo>
                      <a:pt x="10" y="15"/>
                    </a:lnTo>
                    <a:lnTo>
                      <a:pt x="7" y="15"/>
                    </a:lnTo>
                    <a:lnTo>
                      <a:pt x="5" y="13"/>
                    </a:lnTo>
                    <a:lnTo>
                      <a:pt x="5" y="13"/>
                    </a:lnTo>
                    <a:lnTo>
                      <a:pt x="3" y="10"/>
                    </a:lnTo>
                    <a:lnTo>
                      <a:pt x="2" y="8"/>
                    </a:lnTo>
                    <a:lnTo>
                      <a:pt x="2" y="8"/>
                    </a:lnTo>
                    <a:lnTo>
                      <a:pt x="3" y="5"/>
                    </a:lnTo>
                    <a:lnTo>
                      <a:pt x="5" y="2"/>
                    </a:lnTo>
                    <a:lnTo>
                      <a:pt x="5" y="2"/>
                    </a:lnTo>
                    <a:lnTo>
                      <a:pt x="7"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3" name="Freeform 36"/>
              <p:cNvSpPr>
                <a:spLocks noEditPoints="1"/>
              </p:cNvSpPr>
              <p:nvPr/>
            </p:nvSpPr>
            <p:spPr bwMode="auto">
              <a:xfrm>
                <a:off x="4123" y="1210"/>
                <a:ext cx="41" cy="66"/>
              </a:xfrm>
              <a:custGeom>
                <a:avLst/>
                <a:gdLst>
                  <a:gd name="T0" fmla="*/ 41 w 41"/>
                  <a:gd name="T1" fmla="*/ 66 h 66"/>
                  <a:gd name="T2" fmla="*/ 25 w 41"/>
                  <a:gd name="T3" fmla="*/ 60 h 66"/>
                  <a:gd name="T4" fmla="*/ 25 w 41"/>
                  <a:gd name="T5" fmla="*/ 60 h 66"/>
                  <a:gd name="T6" fmla="*/ 14 w 41"/>
                  <a:gd name="T7" fmla="*/ 66 h 66"/>
                  <a:gd name="T8" fmla="*/ 9 w 41"/>
                  <a:gd name="T9" fmla="*/ 65 h 66"/>
                  <a:gd name="T10" fmla="*/ 4 w 41"/>
                  <a:gd name="T11" fmla="*/ 62 h 66"/>
                  <a:gd name="T12" fmla="*/ 0 w 41"/>
                  <a:gd name="T13" fmla="*/ 47 h 66"/>
                  <a:gd name="T14" fmla="*/ 2 w 41"/>
                  <a:gd name="T15" fmla="*/ 39 h 66"/>
                  <a:gd name="T16" fmla="*/ 5 w 41"/>
                  <a:gd name="T17" fmla="*/ 32 h 66"/>
                  <a:gd name="T18" fmla="*/ 15 w 41"/>
                  <a:gd name="T19" fmla="*/ 26 h 66"/>
                  <a:gd name="T20" fmla="*/ 20 w 41"/>
                  <a:gd name="T21" fmla="*/ 27 h 66"/>
                  <a:gd name="T22" fmla="*/ 25 w 41"/>
                  <a:gd name="T23" fmla="*/ 19 h 66"/>
                  <a:gd name="T24" fmla="*/ 25 w 41"/>
                  <a:gd name="T25" fmla="*/ 14 h 66"/>
                  <a:gd name="T26" fmla="*/ 23 w 41"/>
                  <a:gd name="T27" fmla="*/ 11 h 66"/>
                  <a:gd name="T28" fmla="*/ 18 w 41"/>
                  <a:gd name="T29" fmla="*/ 9 h 66"/>
                  <a:gd name="T30" fmla="*/ 17 w 41"/>
                  <a:gd name="T31" fmla="*/ 11 h 66"/>
                  <a:gd name="T32" fmla="*/ 12 w 41"/>
                  <a:gd name="T33" fmla="*/ 18 h 66"/>
                  <a:gd name="T34" fmla="*/ 2 w 41"/>
                  <a:gd name="T35" fmla="*/ 16 h 66"/>
                  <a:gd name="T36" fmla="*/ 7 w 41"/>
                  <a:gd name="T37" fmla="*/ 5 h 66"/>
                  <a:gd name="T38" fmla="*/ 14 w 41"/>
                  <a:gd name="T39" fmla="*/ 1 h 66"/>
                  <a:gd name="T40" fmla="*/ 18 w 41"/>
                  <a:gd name="T41" fmla="*/ 0 h 66"/>
                  <a:gd name="T42" fmla="*/ 31 w 41"/>
                  <a:gd name="T43" fmla="*/ 5 h 66"/>
                  <a:gd name="T44" fmla="*/ 35 w 41"/>
                  <a:gd name="T45" fmla="*/ 11 h 66"/>
                  <a:gd name="T46" fmla="*/ 36 w 41"/>
                  <a:gd name="T47" fmla="*/ 55 h 66"/>
                  <a:gd name="T48" fmla="*/ 25 w 41"/>
                  <a:gd name="T49" fmla="*/ 53 h 66"/>
                  <a:gd name="T50" fmla="*/ 25 w 41"/>
                  <a:gd name="T51" fmla="*/ 39 h 66"/>
                  <a:gd name="T52" fmla="*/ 18 w 41"/>
                  <a:gd name="T53" fmla="*/ 35 h 66"/>
                  <a:gd name="T54" fmla="*/ 17 w 41"/>
                  <a:gd name="T55" fmla="*/ 37 h 66"/>
                  <a:gd name="T56" fmla="*/ 14 w 41"/>
                  <a:gd name="T57" fmla="*/ 42 h 66"/>
                  <a:gd name="T58" fmla="*/ 12 w 41"/>
                  <a:gd name="T59" fmla="*/ 47 h 66"/>
                  <a:gd name="T60" fmla="*/ 14 w 41"/>
                  <a:gd name="T61" fmla="*/ 53 h 66"/>
                  <a:gd name="T62" fmla="*/ 18 w 41"/>
                  <a:gd name="T63" fmla="*/ 57 h 66"/>
                  <a:gd name="T64" fmla="*/ 22 w 41"/>
                  <a:gd name="T65" fmla="*/ 55 h 66"/>
                  <a:gd name="T66" fmla="*/ 25 w 41"/>
                  <a:gd name="T67"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66">
                    <a:moveTo>
                      <a:pt x="41" y="55"/>
                    </a:moveTo>
                    <a:lnTo>
                      <a:pt x="41" y="66"/>
                    </a:lnTo>
                    <a:lnTo>
                      <a:pt x="25" y="66"/>
                    </a:lnTo>
                    <a:lnTo>
                      <a:pt x="25" y="60"/>
                    </a:lnTo>
                    <a:lnTo>
                      <a:pt x="25" y="60"/>
                    </a:lnTo>
                    <a:lnTo>
                      <a:pt x="25" y="60"/>
                    </a:lnTo>
                    <a:lnTo>
                      <a:pt x="20" y="65"/>
                    </a:lnTo>
                    <a:lnTo>
                      <a:pt x="14" y="66"/>
                    </a:lnTo>
                    <a:lnTo>
                      <a:pt x="14" y="66"/>
                    </a:lnTo>
                    <a:lnTo>
                      <a:pt x="9" y="65"/>
                    </a:lnTo>
                    <a:lnTo>
                      <a:pt x="4" y="62"/>
                    </a:lnTo>
                    <a:lnTo>
                      <a:pt x="4" y="62"/>
                    </a:lnTo>
                    <a:lnTo>
                      <a:pt x="0" y="55"/>
                    </a:lnTo>
                    <a:lnTo>
                      <a:pt x="0" y="47"/>
                    </a:lnTo>
                    <a:lnTo>
                      <a:pt x="0" y="47"/>
                    </a:lnTo>
                    <a:lnTo>
                      <a:pt x="2" y="39"/>
                    </a:lnTo>
                    <a:lnTo>
                      <a:pt x="5" y="32"/>
                    </a:lnTo>
                    <a:lnTo>
                      <a:pt x="5" y="32"/>
                    </a:lnTo>
                    <a:lnTo>
                      <a:pt x="9" y="27"/>
                    </a:lnTo>
                    <a:lnTo>
                      <a:pt x="15" y="26"/>
                    </a:lnTo>
                    <a:lnTo>
                      <a:pt x="15" y="26"/>
                    </a:lnTo>
                    <a:lnTo>
                      <a:pt x="20" y="27"/>
                    </a:lnTo>
                    <a:lnTo>
                      <a:pt x="25" y="31"/>
                    </a:lnTo>
                    <a:lnTo>
                      <a:pt x="25" y="19"/>
                    </a:lnTo>
                    <a:lnTo>
                      <a:pt x="25" y="19"/>
                    </a:lnTo>
                    <a:lnTo>
                      <a:pt x="25" y="14"/>
                    </a:lnTo>
                    <a:lnTo>
                      <a:pt x="23" y="11"/>
                    </a:lnTo>
                    <a:lnTo>
                      <a:pt x="23" y="11"/>
                    </a:lnTo>
                    <a:lnTo>
                      <a:pt x="22" y="11"/>
                    </a:lnTo>
                    <a:lnTo>
                      <a:pt x="18" y="9"/>
                    </a:lnTo>
                    <a:lnTo>
                      <a:pt x="18" y="9"/>
                    </a:lnTo>
                    <a:lnTo>
                      <a:pt x="17" y="11"/>
                    </a:lnTo>
                    <a:lnTo>
                      <a:pt x="15" y="13"/>
                    </a:lnTo>
                    <a:lnTo>
                      <a:pt x="12" y="18"/>
                    </a:lnTo>
                    <a:lnTo>
                      <a:pt x="2" y="16"/>
                    </a:lnTo>
                    <a:lnTo>
                      <a:pt x="2" y="16"/>
                    </a:lnTo>
                    <a:lnTo>
                      <a:pt x="4" y="9"/>
                    </a:lnTo>
                    <a:lnTo>
                      <a:pt x="7" y="5"/>
                    </a:lnTo>
                    <a:lnTo>
                      <a:pt x="7" y="5"/>
                    </a:lnTo>
                    <a:lnTo>
                      <a:pt x="14" y="1"/>
                    </a:lnTo>
                    <a:lnTo>
                      <a:pt x="18" y="0"/>
                    </a:lnTo>
                    <a:lnTo>
                      <a:pt x="18" y="0"/>
                    </a:lnTo>
                    <a:lnTo>
                      <a:pt x="27" y="1"/>
                    </a:lnTo>
                    <a:lnTo>
                      <a:pt x="31" y="5"/>
                    </a:lnTo>
                    <a:lnTo>
                      <a:pt x="31" y="5"/>
                    </a:lnTo>
                    <a:lnTo>
                      <a:pt x="35" y="11"/>
                    </a:lnTo>
                    <a:lnTo>
                      <a:pt x="36" y="18"/>
                    </a:lnTo>
                    <a:lnTo>
                      <a:pt x="36" y="55"/>
                    </a:lnTo>
                    <a:lnTo>
                      <a:pt x="41" y="55"/>
                    </a:lnTo>
                    <a:close/>
                    <a:moveTo>
                      <a:pt x="25" y="53"/>
                    </a:moveTo>
                    <a:lnTo>
                      <a:pt x="25" y="39"/>
                    </a:lnTo>
                    <a:lnTo>
                      <a:pt x="25" y="39"/>
                    </a:lnTo>
                    <a:lnTo>
                      <a:pt x="22" y="37"/>
                    </a:lnTo>
                    <a:lnTo>
                      <a:pt x="18" y="35"/>
                    </a:lnTo>
                    <a:lnTo>
                      <a:pt x="18" y="35"/>
                    </a:lnTo>
                    <a:lnTo>
                      <a:pt x="17" y="37"/>
                    </a:lnTo>
                    <a:lnTo>
                      <a:pt x="14" y="39"/>
                    </a:lnTo>
                    <a:lnTo>
                      <a:pt x="14" y="42"/>
                    </a:lnTo>
                    <a:lnTo>
                      <a:pt x="12" y="47"/>
                    </a:lnTo>
                    <a:lnTo>
                      <a:pt x="12" y="47"/>
                    </a:lnTo>
                    <a:lnTo>
                      <a:pt x="14" y="50"/>
                    </a:lnTo>
                    <a:lnTo>
                      <a:pt x="14" y="53"/>
                    </a:lnTo>
                    <a:lnTo>
                      <a:pt x="17" y="55"/>
                    </a:lnTo>
                    <a:lnTo>
                      <a:pt x="18" y="57"/>
                    </a:lnTo>
                    <a:lnTo>
                      <a:pt x="18" y="57"/>
                    </a:lnTo>
                    <a:lnTo>
                      <a:pt x="22" y="55"/>
                    </a:lnTo>
                    <a:lnTo>
                      <a:pt x="25" y="53"/>
                    </a:lnTo>
                    <a:lnTo>
                      <a:pt x="2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4" name="Freeform 37"/>
              <p:cNvSpPr>
                <a:spLocks noEditPoints="1"/>
              </p:cNvSpPr>
              <p:nvPr/>
            </p:nvSpPr>
            <p:spPr bwMode="auto">
              <a:xfrm>
                <a:off x="2360" y="1617"/>
                <a:ext cx="69" cy="137"/>
              </a:xfrm>
              <a:custGeom>
                <a:avLst/>
                <a:gdLst>
                  <a:gd name="T0" fmla="*/ 0 w 69"/>
                  <a:gd name="T1" fmla="*/ 137 h 137"/>
                  <a:gd name="T2" fmla="*/ 0 w 69"/>
                  <a:gd name="T3" fmla="*/ 121 h 137"/>
                  <a:gd name="T4" fmla="*/ 10 w 69"/>
                  <a:gd name="T5" fmla="*/ 121 h 137"/>
                  <a:gd name="T6" fmla="*/ 10 w 69"/>
                  <a:gd name="T7" fmla="*/ 16 h 137"/>
                  <a:gd name="T8" fmla="*/ 0 w 69"/>
                  <a:gd name="T9" fmla="*/ 16 h 137"/>
                  <a:gd name="T10" fmla="*/ 0 w 69"/>
                  <a:gd name="T11" fmla="*/ 0 h 137"/>
                  <a:gd name="T12" fmla="*/ 25 w 69"/>
                  <a:gd name="T13" fmla="*/ 0 h 137"/>
                  <a:gd name="T14" fmla="*/ 25 w 69"/>
                  <a:gd name="T15" fmla="*/ 0 h 137"/>
                  <a:gd name="T16" fmla="*/ 36 w 69"/>
                  <a:gd name="T17" fmla="*/ 2 h 137"/>
                  <a:gd name="T18" fmla="*/ 44 w 69"/>
                  <a:gd name="T19" fmla="*/ 5 h 137"/>
                  <a:gd name="T20" fmla="*/ 52 w 69"/>
                  <a:gd name="T21" fmla="*/ 10 h 137"/>
                  <a:gd name="T22" fmla="*/ 59 w 69"/>
                  <a:gd name="T23" fmla="*/ 16 h 137"/>
                  <a:gd name="T24" fmla="*/ 59 w 69"/>
                  <a:gd name="T25" fmla="*/ 16 h 137"/>
                  <a:gd name="T26" fmla="*/ 64 w 69"/>
                  <a:gd name="T27" fmla="*/ 26 h 137"/>
                  <a:gd name="T28" fmla="*/ 67 w 69"/>
                  <a:gd name="T29" fmla="*/ 39 h 137"/>
                  <a:gd name="T30" fmla="*/ 69 w 69"/>
                  <a:gd name="T31" fmla="*/ 52 h 137"/>
                  <a:gd name="T32" fmla="*/ 69 w 69"/>
                  <a:gd name="T33" fmla="*/ 68 h 137"/>
                  <a:gd name="T34" fmla="*/ 69 w 69"/>
                  <a:gd name="T35" fmla="*/ 68 h 137"/>
                  <a:gd name="T36" fmla="*/ 69 w 69"/>
                  <a:gd name="T37" fmla="*/ 85 h 137"/>
                  <a:gd name="T38" fmla="*/ 67 w 69"/>
                  <a:gd name="T39" fmla="*/ 99 h 137"/>
                  <a:gd name="T40" fmla="*/ 64 w 69"/>
                  <a:gd name="T41" fmla="*/ 111 h 137"/>
                  <a:gd name="T42" fmla="*/ 59 w 69"/>
                  <a:gd name="T43" fmla="*/ 121 h 137"/>
                  <a:gd name="T44" fmla="*/ 59 w 69"/>
                  <a:gd name="T45" fmla="*/ 121 h 137"/>
                  <a:gd name="T46" fmla="*/ 52 w 69"/>
                  <a:gd name="T47" fmla="*/ 127 h 137"/>
                  <a:gd name="T48" fmla="*/ 44 w 69"/>
                  <a:gd name="T49" fmla="*/ 132 h 137"/>
                  <a:gd name="T50" fmla="*/ 36 w 69"/>
                  <a:gd name="T51" fmla="*/ 135 h 137"/>
                  <a:gd name="T52" fmla="*/ 25 w 69"/>
                  <a:gd name="T53" fmla="*/ 137 h 137"/>
                  <a:gd name="T54" fmla="*/ 0 w 69"/>
                  <a:gd name="T55" fmla="*/ 137 h 137"/>
                  <a:gd name="T56" fmla="*/ 29 w 69"/>
                  <a:gd name="T57" fmla="*/ 16 h 137"/>
                  <a:gd name="T58" fmla="*/ 29 w 69"/>
                  <a:gd name="T59" fmla="*/ 121 h 137"/>
                  <a:gd name="T60" fmla="*/ 29 w 69"/>
                  <a:gd name="T61" fmla="*/ 121 h 137"/>
                  <a:gd name="T62" fmla="*/ 34 w 69"/>
                  <a:gd name="T63" fmla="*/ 119 h 137"/>
                  <a:gd name="T64" fmla="*/ 38 w 69"/>
                  <a:gd name="T65" fmla="*/ 117 h 137"/>
                  <a:gd name="T66" fmla="*/ 41 w 69"/>
                  <a:gd name="T67" fmla="*/ 114 h 137"/>
                  <a:gd name="T68" fmla="*/ 44 w 69"/>
                  <a:gd name="T69" fmla="*/ 109 h 137"/>
                  <a:gd name="T70" fmla="*/ 44 w 69"/>
                  <a:gd name="T71" fmla="*/ 109 h 137"/>
                  <a:gd name="T72" fmla="*/ 47 w 69"/>
                  <a:gd name="T73" fmla="*/ 94 h 137"/>
                  <a:gd name="T74" fmla="*/ 47 w 69"/>
                  <a:gd name="T75" fmla="*/ 72 h 137"/>
                  <a:gd name="T76" fmla="*/ 47 w 69"/>
                  <a:gd name="T77" fmla="*/ 72 h 137"/>
                  <a:gd name="T78" fmla="*/ 47 w 69"/>
                  <a:gd name="T79" fmla="*/ 52 h 137"/>
                  <a:gd name="T80" fmla="*/ 46 w 69"/>
                  <a:gd name="T81" fmla="*/ 39 h 137"/>
                  <a:gd name="T82" fmla="*/ 46 w 69"/>
                  <a:gd name="T83" fmla="*/ 39 h 137"/>
                  <a:gd name="T84" fmla="*/ 44 w 69"/>
                  <a:gd name="T85" fmla="*/ 28 h 137"/>
                  <a:gd name="T86" fmla="*/ 41 w 69"/>
                  <a:gd name="T87" fmla="*/ 21 h 137"/>
                  <a:gd name="T88" fmla="*/ 41 w 69"/>
                  <a:gd name="T89" fmla="*/ 21 h 137"/>
                  <a:gd name="T90" fmla="*/ 36 w 69"/>
                  <a:gd name="T91" fmla="*/ 18 h 137"/>
                  <a:gd name="T92" fmla="*/ 29 w 69"/>
                  <a:gd name="T93" fmla="*/ 16 h 137"/>
                  <a:gd name="T94" fmla="*/ 29 w 69"/>
                  <a:gd name="T95" fmla="*/ 1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37">
                    <a:moveTo>
                      <a:pt x="0" y="137"/>
                    </a:moveTo>
                    <a:lnTo>
                      <a:pt x="0" y="121"/>
                    </a:lnTo>
                    <a:lnTo>
                      <a:pt x="10" y="121"/>
                    </a:lnTo>
                    <a:lnTo>
                      <a:pt x="10" y="16"/>
                    </a:lnTo>
                    <a:lnTo>
                      <a:pt x="0" y="16"/>
                    </a:lnTo>
                    <a:lnTo>
                      <a:pt x="0" y="0"/>
                    </a:lnTo>
                    <a:lnTo>
                      <a:pt x="25" y="0"/>
                    </a:lnTo>
                    <a:lnTo>
                      <a:pt x="25" y="0"/>
                    </a:lnTo>
                    <a:lnTo>
                      <a:pt x="36" y="2"/>
                    </a:lnTo>
                    <a:lnTo>
                      <a:pt x="44" y="5"/>
                    </a:lnTo>
                    <a:lnTo>
                      <a:pt x="52" y="10"/>
                    </a:lnTo>
                    <a:lnTo>
                      <a:pt x="59" y="16"/>
                    </a:lnTo>
                    <a:lnTo>
                      <a:pt x="59" y="16"/>
                    </a:lnTo>
                    <a:lnTo>
                      <a:pt x="64" y="26"/>
                    </a:lnTo>
                    <a:lnTo>
                      <a:pt x="67" y="39"/>
                    </a:lnTo>
                    <a:lnTo>
                      <a:pt x="69" y="52"/>
                    </a:lnTo>
                    <a:lnTo>
                      <a:pt x="69" y="68"/>
                    </a:lnTo>
                    <a:lnTo>
                      <a:pt x="69" y="68"/>
                    </a:lnTo>
                    <a:lnTo>
                      <a:pt x="69" y="85"/>
                    </a:lnTo>
                    <a:lnTo>
                      <a:pt x="67" y="99"/>
                    </a:lnTo>
                    <a:lnTo>
                      <a:pt x="64" y="111"/>
                    </a:lnTo>
                    <a:lnTo>
                      <a:pt x="59" y="121"/>
                    </a:lnTo>
                    <a:lnTo>
                      <a:pt x="59" y="121"/>
                    </a:lnTo>
                    <a:lnTo>
                      <a:pt x="52" y="127"/>
                    </a:lnTo>
                    <a:lnTo>
                      <a:pt x="44" y="132"/>
                    </a:lnTo>
                    <a:lnTo>
                      <a:pt x="36" y="135"/>
                    </a:lnTo>
                    <a:lnTo>
                      <a:pt x="25" y="137"/>
                    </a:lnTo>
                    <a:lnTo>
                      <a:pt x="0" y="137"/>
                    </a:lnTo>
                    <a:close/>
                    <a:moveTo>
                      <a:pt x="29" y="16"/>
                    </a:moveTo>
                    <a:lnTo>
                      <a:pt x="29" y="121"/>
                    </a:lnTo>
                    <a:lnTo>
                      <a:pt x="29" y="121"/>
                    </a:lnTo>
                    <a:lnTo>
                      <a:pt x="34" y="119"/>
                    </a:lnTo>
                    <a:lnTo>
                      <a:pt x="38" y="117"/>
                    </a:lnTo>
                    <a:lnTo>
                      <a:pt x="41" y="114"/>
                    </a:lnTo>
                    <a:lnTo>
                      <a:pt x="44" y="109"/>
                    </a:lnTo>
                    <a:lnTo>
                      <a:pt x="44" y="109"/>
                    </a:lnTo>
                    <a:lnTo>
                      <a:pt x="47" y="94"/>
                    </a:lnTo>
                    <a:lnTo>
                      <a:pt x="47" y="72"/>
                    </a:lnTo>
                    <a:lnTo>
                      <a:pt x="47" y="72"/>
                    </a:lnTo>
                    <a:lnTo>
                      <a:pt x="47" y="52"/>
                    </a:lnTo>
                    <a:lnTo>
                      <a:pt x="46" y="39"/>
                    </a:lnTo>
                    <a:lnTo>
                      <a:pt x="46" y="39"/>
                    </a:lnTo>
                    <a:lnTo>
                      <a:pt x="44" y="28"/>
                    </a:lnTo>
                    <a:lnTo>
                      <a:pt x="41" y="21"/>
                    </a:lnTo>
                    <a:lnTo>
                      <a:pt x="41" y="21"/>
                    </a:lnTo>
                    <a:lnTo>
                      <a:pt x="36" y="18"/>
                    </a:lnTo>
                    <a:lnTo>
                      <a:pt x="29" y="16"/>
                    </a:lnTo>
                    <a:lnTo>
                      <a:pt x="2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5" name="Freeform 38"/>
              <p:cNvSpPr>
                <a:spLocks noEditPoints="1"/>
              </p:cNvSpPr>
              <p:nvPr/>
            </p:nvSpPr>
            <p:spPr bwMode="auto">
              <a:xfrm>
                <a:off x="2437" y="1656"/>
                <a:ext cx="60" cy="99"/>
              </a:xfrm>
              <a:custGeom>
                <a:avLst/>
                <a:gdLst>
                  <a:gd name="T0" fmla="*/ 60 w 60"/>
                  <a:gd name="T1" fmla="*/ 98 h 99"/>
                  <a:gd name="T2" fmla="*/ 36 w 60"/>
                  <a:gd name="T3" fmla="*/ 90 h 99"/>
                  <a:gd name="T4" fmla="*/ 36 w 60"/>
                  <a:gd name="T5" fmla="*/ 90 h 99"/>
                  <a:gd name="T6" fmla="*/ 27 w 60"/>
                  <a:gd name="T7" fmla="*/ 96 h 99"/>
                  <a:gd name="T8" fmla="*/ 19 w 60"/>
                  <a:gd name="T9" fmla="*/ 99 h 99"/>
                  <a:gd name="T10" fmla="*/ 14 w 60"/>
                  <a:gd name="T11" fmla="*/ 98 h 99"/>
                  <a:gd name="T12" fmla="*/ 8 w 60"/>
                  <a:gd name="T13" fmla="*/ 95 h 99"/>
                  <a:gd name="T14" fmla="*/ 5 w 60"/>
                  <a:gd name="T15" fmla="*/ 91 h 99"/>
                  <a:gd name="T16" fmla="*/ 0 w 60"/>
                  <a:gd name="T17" fmla="*/ 70 h 99"/>
                  <a:gd name="T18" fmla="*/ 1 w 60"/>
                  <a:gd name="T19" fmla="*/ 57 h 99"/>
                  <a:gd name="T20" fmla="*/ 6 w 60"/>
                  <a:gd name="T21" fmla="*/ 47 h 99"/>
                  <a:gd name="T22" fmla="*/ 9 w 60"/>
                  <a:gd name="T23" fmla="*/ 44 h 99"/>
                  <a:gd name="T24" fmla="*/ 18 w 60"/>
                  <a:gd name="T25" fmla="*/ 41 h 99"/>
                  <a:gd name="T26" fmla="*/ 21 w 60"/>
                  <a:gd name="T27" fmla="*/ 39 h 99"/>
                  <a:gd name="T28" fmla="*/ 36 w 60"/>
                  <a:gd name="T29" fmla="*/ 46 h 99"/>
                  <a:gd name="T30" fmla="*/ 36 w 60"/>
                  <a:gd name="T31" fmla="*/ 29 h 99"/>
                  <a:gd name="T32" fmla="*/ 32 w 60"/>
                  <a:gd name="T33" fmla="*/ 18 h 99"/>
                  <a:gd name="T34" fmla="*/ 31 w 60"/>
                  <a:gd name="T35" fmla="*/ 16 h 99"/>
                  <a:gd name="T36" fmla="*/ 26 w 60"/>
                  <a:gd name="T37" fmla="*/ 15 h 99"/>
                  <a:gd name="T38" fmla="*/ 19 w 60"/>
                  <a:gd name="T39" fmla="*/ 18 h 99"/>
                  <a:gd name="T40" fmla="*/ 18 w 60"/>
                  <a:gd name="T41" fmla="*/ 28 h 99"/>
                  <a:gd name="T42" fmla="*/ 1 w 60"/>
                  <a:gd name="T43" fmla="*/ 23 h 99"/>
                  <a:gd name="T44" fmla="*/ 9 w 60"/>
                  <a:gd name="T45" fmla="*/ 7 h 99"/>
                  <a:gd name="T46" fmla="*/ 18 w 60"/>
                  <a:gd name="T47" fmla="*/ 2 h 99"/>
                  <a:gd name="T48" fmla="*/ 27 w 60"/>
                  <a:gd name="T49" fmla="*/ 0 h 99"/>
                  <a:gd name="T50" fmla="*/ 42 w 60"/>
                  <a:gd name="T51" fmla="*/ 5 h 99"/>
                  <a:gd name="T52" fmla="*/ 45 w 60"/>
                  <a:gd name="T53" fmla="*/ 8 h 99"/>
                  <a:gd name="T54" fmla="*/ 50 w 60"/>
                  <a:gd name="T55" fmla="*/ 16 h 99"/>
                  <a:gd name="T56" fmla="*/ 52 w 60"/>
                  <a:gd name="T57" fmla="*/ 26 h 99"/>
                  <a:gd name="T58" fmla="*/ 60 w 60"/>
                  <a:gd name="T59" fmla="*/ 82 h 99"/>
                  <a:gd name="T60" fmla="*/ 36 w 60"/>
                  <a:gd name="T61" fmla="*/ 59 h 99"/>
                  <a:gd name="T62" fmla="*/ 31 w 60"/>
                  <a:gd name="T63" fmla="*/ 55 h 99"/>
                  <a:gd name="T64" fmla="*/ 27 w 60"/>
                  <a:gd name="T65" fmla="*/ 54 h 99"/>
                  <a:gd name="T66" fmla="*/ 19 w 60"/>
                  <a:gd name="T67" fmla="*/ 57 h 99"/>
                  <a:gd name="T68" fmla="*/ 18 w 60"/>
                  <a:gd name="T69" fmla="*/ 69 h 99"/>
                  <a:gd name="T70" fmla="*/ 18 w 60"/>
                  <a:gd name="T71" fmla="*/ 75 h 99"/>
                  <a:gd name="T72" fmla="*/ 23 w 60"/>
                  <a:gd name="T73" fmla="*/ 83 h 99"/>
                  <a:gd name="T74" fmla="*/ 27 w 60"/>
                  <a:gd name="T75" fmla="*/ 85 h 99"/>
                  <a:gd name="T76" fmla="*/ 36 w 60"/>
                  <a:gd name="T77"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99">
                    <a:moveTo>
                      <a:pt x="60" y="82"/>
                    </a:moveTo>
                    <a:lnTo>
                      <a:pt x="60" y="98"/>
                    </a:lnTo>
                    <a:lnTo>
                      <a:pt x="36" y="98"/>
                    </a:lnTo>
                    <a:lnTo>
                      <a:pt x="36" y="90"/>
                    </a:lnTo>
                    <a:lnTo>
                      <a:pt x="36" y="90"/>
                    </a:lnTo>
                    <a:lnTo>
                      <a:pt x="36" y="90"/>
                    </a:lnTo>
                    <a:lnTo>
                      <a:pt x="32" y="93"/>
                    </a:lnTo>
                    <a:lnTo>
                      <a:pt x="27" y="96"/>
                    </a:lnTo>
                    <a:lnTo>
                      <a:pt x="24" y="98"/>
                    </a:lnTo>
                    <a:lnTo>
                      <a:pt x="19" y="99"/>
                    </a:lnTo>
                    <a:lnTo>
                      <a:pt x="19" y="99"/>
                    </a:lnTo>
                    <a:lnTo>
                      <a:pt x="14" y="98"/>
                    </a:lnTo>
                    <a:lnTo>
                      <a:pt x="11" y="96"/>
                    </a:lnTo>
                    <a:lnTo>
                      <a:pt x="8" y="95"/>
                    </a:lnTo>
                    <a:lnTo>
                      <a:pt x="5" y="91"/>
                    </a:lnTo>
                    <a:lnTo>
                      <a:pt x="5" y="91"/>
                    </a:lnTo>
                    <a:lnTo>
                      <a:pt x="0" y="82"/>
                    </a:lnTo>
                    <a:lnTo>
                      <a:pt x="0" y="70"/>
                    </a:lnTo>
                    <a:lnTo>
                      <a:pt x="0" y="70"/>
                    </a:lnTo>
                    <a:lnTo>
                      <a:pt x="1" y="57"/>
                    </a:lnTo>
                    <a:lnTo>
                      <a:pt x="3" y="52"/>
                    </a:lnTo>
                    <a:lnTo>
                      <a:pt x="6" y="47"/>
                    </a:lnTo>
                    <a:lnTo>
                      <a:pt x="6" y="47"/>
                    </a:lnTo>
                    <a:lnTo>
                      <a:pt x="9" y="44"/>
                    </a:lnTo>
                    <a:lnTo>
                      <a:pt x="13" y="41"/>
                    </a:lnTo>
                    <a:lnTo>
                      <a:pt x="18" y="41"/>
                    </a:lnTo>
                    <a:lnTo>
                      <a:pt x="21" y="39"/>
                    </a:lnTo>
                    <a:lnTo>
                      <a:pt x="21" y="39"/>
                    </a:lnTo>
                    <a:lnTo>
                      <a:pt x="29" y="41"/>
                    </a:lnTo>
                    <a:lnTo>
                      <a:pt x="36" y="46"/>
                    </a:lnTo>
                    <a:lnTo>
                      <a:pt x="36" y="29"/>
                    </a:lnTo>
                    <a:lnTo>
                      <a:pt x="36" y="29"/>
                    </a:lnTo>
                    <a:lnTo>
                      <a:pt x="34" y="23"/>
                    </a:lnTo>
                    <a:lnTo>
                      <a:pt x="32" y="18"/>
                    </a:lnTo>
                    <a:lnTo>
                      <a:pt x="32" y="18"/>
                    </a:lnTo>
                    <a:lnTo>
                      <a:pt x="31" y="16"/>
                    </a:lnTo>
                    <a:lnTo>
                      <a:pt x="26" y="15"/>
                    </a:lnTo>
                    <a:lnTo>
                      <a:pt x="26" y="15"/>
                    </a:lnTo>
                    <a:lnTo>
                      <a:pt x="23" y="16"/>
                    </a:lnTo>
                    <a:lnTo>
                      <a:pt x="19" y="18"/>
                    </a:lnTo>
                    <a:lnTo>
                      <a:pt x="18" y="23"/>
                    </a:lnTo>
                    <a:lnTo>
                      <a:pt x="18" y="28"/>
                    </a:lnTo>
                    <a:lnTo>
                      <a:pt x="1" y="23"/>
                    </a:lnTo>
                    <a:lnTo>
                      <a:pt x="1" y="23"/>
                    </a:lnTo>
                    <a:lnTo>
                      <a:pt x="5" y="13"/>
                    </a:lnTo>
                    <a:lnTo>
                      <a:pt x="9" y="7"/>
                    </a:lnTo>
                    <a:lnTo>
                      <a:pt x="9" y="7"/>
                    </a:lnTo>
                    <a:lnTo>
                      <a:pt x="18" y="2"/>
                    </a:lnTo>
                    <a:lnTo>
                      <a:pt x="27" y="0"/>
                    </a:lnTo>
                    <a:lnTo>
                      <a:pt x="27" y="0"/>
                    </a:lnTo>
                    <a:lnTo>
                      <a:pt x="37" y="2"/>
                    </a:lnTo>
                    <a:lnTo>
                      <a:pt x="42" y="5"/>
                    </a:lnTo>
                    <a:lnTo>
                      <a:pt x="45" y="8"/>
                    </a:lnTo>
                    <a:lnTo>
                      <a:pt x="45" y="8"/>
                    </a:lnTo>
                    <a:lnTo>
                      <a:pt x="49" y="11"/>
                    </a:lnTo>
                    <a:lnTo>
                      <a:pt x="50" y="16"/>
                    </a:lnTo>
                    <a:lnTo>
                      <a:pt x="52" y="21"/>
                    </a:lnTo>
                    <a:lnTo>
                      <a:pt x="52" y="26"/>
                    </a:lnTo>
                    <a:lnTo>
                      <a:pt x="52" y="82"/>
                    </a:lnTo>
                    <a:lnTo>
                      <a:pt x="60" y="82"/>
                    </a:lnTo>
                    <a:close/>
                    <a:moveTo>
                      <a:pt x="36" y="78"/>
                    </a:moveTo>
                    <a:lnTo>
                      <a:pt x="36" y="59"/>
                    </a:lnTo>
                    <a:lnTo>
                      <a:pt x="36" y="59"/>
                    </a:lnTo>
                    <a:lnTo>
                      <a:pt x="31" y="55"/>
                    </a:lnTo>
                    <a:lnTo>
                      <a:pt x="27" y="54"/>
                    </a:lnTo>
                    <a:lnTo>
                      <a:pt x="27" y="54"/>
                    </a:lnTo>
                    <a:lnTo>
                      <a:pt x="23" y="55"/>
                    </a:lnTo>
                    <a:lnTo>
                      <a:pt x="19" y="57"/>
                    </a:lnTo>
                    <a:lnTo>
                      <a:pt x="18" y="62"/>
                    </a:lnTo>
                    <a:lnTo>
                      <a:pt x="18" y="69"/>
                    </a:lnTo>
                    <a:lnTo>
                      <a:pt x="18" y="69"/>
                    </a:lnTo>
                    <a:lnTo>
                      <a:pt x="18" y="75"/>
                    </a:lnTo>
                    <a:lnTo>
                      <a:pt x="19" y="80"/>
                    </a:lnTo>
                    <a:lnTo>
                      <a:pt x="23" y="83"/>
                    </a:lnTo>
                    <a:lnTo>
                      <a:pt x="27" y="85"/>
                    </a:lnTo>
                    <a:lnTo>
                      <a:pt x="27" y="85"/>
                    </a:lnTo>
                    <a:lnTo>
                      <a:pt x="31" y="83"/>
                    </a:lnTo>
                    <a:lnTo>
                      <a:pt x="36" y="78"/>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6" name="Freeform 39"/>
              <p:cNvSpPr>
                <a:spLocks/>
              </p:cNvSpPr>
              <p:nvPr/>
            </p:nvSpPr>
            <p:spPr bwMode="auto">
              <a:xfrm>
                <a:off x="2499" y="1658"/>
                <a:ext cx="63" cy="96"/>
              </a:xfrm>
              <a:custGeom>
                <a:avLst/>
                <a:gdLst>
                  <a:gd name="T0" fmla="*/ 1 w 63"/>
                  <a:gd name="T1" fmla="*/ 96 h 96"/>
                  <a:gd name="T2" fmla="*/ 1 w 63"/>
                  <a:gd name="T3" fmla="*/ 80 h 96"/>
                  <a:gd name="T4" fmla="*/ 8 w 63"/>
                  <a:gd name="T5" fmla="*/ 80 h 96"/>
                  <a:gd name="T6" fmla="*/ 8 w 63"/>
                  <a:gd name="T7" fmla="*/ 16 h 96"/>
                  <a:gd name="T8" fmla="*/ 0 w 63"/>
                  <a:gd name="T9" fmla="*/ 16 h 96"/>
                  <a:gd name="T10" fmla="*/ 0 w 63"/>
                  <a:gd name="T11" fmla="*/ 1 h 96"/>
                  <a:gd name="T12" fmla="*/ 24 w 63"/>
                  <a:gd name="T13" fmla="*/ 1 h 96"/>
                  <a:gd name="T14" fmla="*/ 24 w 63"/>
                  <a:gd name="T15" fmla="*/ 8 h 96"/>
                  <a:gd name="T16" fmla="*/ 26 w 63"/>
                  <a:gd name="T17" fmla="*/ 8 h 96"/>
                  <a:gd name="T18" fmla="*/ 26 w 63"/>
                  <a:gd name="T19" fmla="*/ 8 h 96"/>
                  <a:gd name="T20" fmla="*/ 29 w 63"/>
                  <a:gd name="T21" fmla="*/ 5 h 96"/>
                  <a:gd name="T22" fmla="*/ 32 w 63"/>
                  <a:gd name="T23" fmla="*/ 1 h 96"/>
                  <a:gd name="T24" fmla="*/ 35 w 63"/>
                  <a:gd name="T25" fmla="*/ 0 h 96"/>
                  <a:gd name="T26" fmla="*/ 39 w 63"/>
                  <a:gd name="T27" fmla="*/ 0 h 96"/>
                  <a:gd name="T28" fmla="*/ 39 w 63"/>
                  <a:gd name="T29" fmla="*/ 0 h 96"/>
                  <a:gd name="T30" fmla="*/ 47 w 63"/>
                  <a:gd name="T31" fmla="*/ 1 h 96"/>
                  <a:gd name="T32" fmla="*/ 52 w 63"/>
                  <a:gd name="T33" fmla="*/ 6 h 96"/>
                  <a:gd name="T34" fmla="*/ 52 w 63"/>
                  <a:gd name="T35" fmla="*/ 6 h 96"/>
                  <a:gd name="T36" fmla="*/ 55 w 63"/>
                  <a:gd name="T37" fmla="*/ 13 h 96"/>
                  <a:gd name="T38" fmla="*/ 55 w 63"/>
                  <a:gd name="T39" fmla="*/ 23 h 96"/>
                  <a:gd name="T40" fmla="*/ 55 w 63"/>
                  <a:gd name="T41" fmla="*/ 80 h 96"/>
                  <a:gd name="T42" fmla="*/ 63 w 63"/>
                  <a:gd name="T43" fmla="*/ 80 h 96"/>
                  <a:gd name="T44" fmla="*/ 63 w 63"/>
                  <a:gd name="T45" fmla="*/ 96 h 96"/>
                  <a:gd name="T46" fmla="*/ 39 w 63"/>
                  <a:gd name="T47" fmla="*/ 96 h 96"/>
                  <a:gd name="T48" fmla="*/ 39 w 63"/>
                  <a:gd name="T49" fmla="*/ 26 h 96"/>
                  <a:gd name="T50" fmla="*/ 39 w 63"/>
                  <a:gd name="T51" fmla="*/ 26 h 96"/>
                  <a:gd name="T52" fmla="*/ 37 w 63"/>
                  <a:gd name="T53" fmla="*/ 18 h 96"/>
                  <a:gd name="T54" fmla="*/ 37 w 63"/>
                  <a:gd name="T55" fmla="*/ 18 h 96"/>
                  <a:gd name="T56" fmla="*/ 35 w 63"/>
                  <a:gd name="T57" fmla="*/ 16 h 96"/>
                  <a:gd name="T58" fmla="*/ 34 w 63"/>
                  <a:gd name="T59" fmla="*/ 16 h 96"/>
                  <a:gd name="T60" fmla="*/ 34 w 63"/>
                  <a:gd name="T61" fmla="*/ 16 h 96"/>
                  <a:gd name="T62" fmla="*/ 31 w 63"/>
                  <a:gd name="T63" fmla="*/ 16 h 96"/>
                  <a:gd name="T64" fmla="*/ 27 w 63"/>
                  <a:gd name="T65" fmla="*/ 18 h 96"/>
                  <a:gd name="T66" fmla="*/ 27 w 63"/>
                  <a:gd name="T67" fmla="*/ 18 h 96"/>
                  <a:gd name="T68" fmla="*/ 24 w 63"/>
                  <a:gd name="T69" fmla="*/ 23 h 96"/>
                  <a:gd name="T70" fmla="*/ 24 w 63"/>
                  <a:gd name="T71" fmla="*/ 80 h 96"/>
                  <a:gd name="T72" fmla="*/ 32 w 63"/>
                  <a:gd name="T73" fmla="*/ 80 h 96"/>
                  <a:gd name="T74" fmla="*/ 32 w 63"/>
                  <a:gd name="T75" fmla="*/ 96 h 96"/>
                  <a:gd name="T76" fmla="*/ 1 w 63"/>
                  <a:gd name="T7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96">
                    <a:moveTo>
                      <a:pt x="1" y="96"/>
                    </a:moveTo>
                    <a:lnTo>
                      <a:pt x="1" y="80"/>
                    </a:lnTo>
                    <a:lnTo>
                      <a:pt x="8" y="80"/>
                    </a:lnTo>
                    <a:lnTo>
                      <a:pt x="8" y="16"/>
                    </a:lnTo>
                    <a:lnTo>
                      <a:pt x="0" y="16"/>
                    </a:lnTo>
                    <a:lnTo>
                      <a:pt x="0" y="1"/>
                    </a:lnTo>
                    <a:lnTo>
                      <a:pt x="24" y="1"/>
                    </a:lnTo>
                    <a:lnTo>
                      <a:pt x="24" y="8"/>
                    </a:lnTo>
                    <a:lnTo>
                      <a:pt x="26" y="8"/>
                    </a:lnTo>
                    <a:lnTo>
                      <a:pt x="26" y="8"/>
                    </a:lnTo>
                    <a:lnTo>
                      <a:pt x="29" y="5"/>
                    </a:lnTo>
                    <a:lnTo>
                      <a:pt x="32" y="1"/>
                    </a:lnTo>
                    <a:lnTo>
                      <a:pt x="35" y="0"/>
                    </a:lnTo>
                    <a:lnTo>
                      <a:pt x="39" y="0"/>
                    </a:lnTo>
                    <a:lnTo>
                      <a:pt x="39" y="0"/>
                    </a:lnTo>
                    <a:lnTo>
                      <a:pt x="47" y="1"/>
                    </a:lnTo>
                    <a:lnTo>
                      <a:pt x="52" y="6"/>
                    </a:lnTo>
                    <a:lnTo>
                      <a:pt x="52" y="6"/>
                    </a:lnTo>
                    <a:lnTo>
                      <a:pt x="55" y="13"/>
                    </a:lnTo>
                    <a:lnTo>
                      <a:pt x="55" y="23"/>
                    </a:lnTo>
                    <a:lnTo>
                      <a:pt x="55" y="80"/>
                    </a:lnTo>
                    <a:lnTo>
                      <a:pt x="63" y="80"/>
                    </a:lnTo>
                    <a:lnTo>
                      <a:pt x="63" y="96"/>
                    </a:lnTo>
                    <a:lnTo>
                      <a:pt x="39" y="96"/>
                    </a:lnTo>
                    <a:lnTo>
                      <a:pt x="39" y="26"/>
                    </a:lnTo>
                    <a:lnTo>
                      <a:pt x="39" y="26"/>
                    </a:lnTo>
                    <a:lnTo>
                      <a:pt x="37" y="18"/>
                    </a:lnTo>
                    <a:lnTo>
                      <a:pt x="37" y="18"/>
                    </a:lnTo>
                    <a:lnTo>
                      <a:pt x="35" y="16"/>
                    </a:lnTo>
                    <a:lnTo>
                      <a:pt x="34" y="16"/>
                    </a:lnTo>
                    <a:lnTo>
                      <a:pt x="34" y="16"/>
                    </a:lnTo>
                    <a:lnTo>
                      <a:pt x="31" y="16"/>
                    </a:lnTo>
                    <a:lnTo>
                      <a:pt x="27" y="18"/>
                    </a:lnTo>
                    <a:lnTo>
                      <a:pt x="27" y="18"/>
                    </a:lnTo>
                    <a:lnTo>
                      <a:pt x="24" y="23"/>
                    </a:lnTo>
                    <a:lnTo>
                      <a:pt x="24" y="80"/>
                    </a:lnTo>
                    <a:lnTo>
                      <a:pt x="32" y="80"/>
                    </a:lnTo>
                    <a:lnTo>
                      <a:pt x="32" y="96"/>
                    </a:lnTo>
                    <a:lnTo>
                      <a:pt x="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7" name="Freeform 40"/>
              <p:cNvSpPr>
                <a:spLocks/>
              </p:cNvSpPr>
              <p:nvPr/>
            </p:nvSpPr>
            <p:spPr bwMode="auto">
              <a:xfrm>
                <a:off x="2565" y="1617"/>
                <a:ext cx="62" cy="137"/>
              </a:xfrm>
              <a:custGeom>
                <a:avLst/>
                <a:gdLst>
                  <a:gd name="T0" fmla="*/ 0 w 62"/>
                  <a:gd name="T1" fmla="*/ 137 h 137"/>
                  <a:gd name="T2" fmla="*/ 0 w 62"/>
                  <a:gd name="T3" fmla="*/ 121 h 137"/>
                  <a:gd name="T4" fmla="*/ 7 w 62"/>
                  <a:gd name="T5" fmla="*/ 121 h 137"/>
                  <a:gd name="T6" fmla="*/ 7 w 62"/>
                  <a:gd name="T7" fmla="*/ 16 h 137"/>
                  <a:gd name="T8" fmla="*/ 0 w 62"/>
                  <a:gd name="T9" fmla="*/ 16 h 137"/>
                  <a:gd name="T10" fmla="*/ 0 w 62"/>
                  <a:gd name="T11" fmla="*/ 0 h 137"/>
                  <a:gd name="T12" fmla="*/ 25 w 62"/>
                  <a:gd name="T13" fmla="*/ 0 h 137"/>
                  <a:gd name="T14" fmla="*/ 25 w 62"/>
                  <a:gd name="T15" fmla="*/ 86 h 137"/>
                  <a:gd name="T16" fmla="*/ 25 w 62"/>
                  <a:gd name="T17" fmla="*/ 86 h 137"/>
                  <a:gd name="T18" fmla="*/ 40 w 62"/>
                  <a:gd name="T19" fmla="*/ 57 h 137"/>
                  <a:gd name="T20" fmla="*/ 31 w 62"/>
                  <a:gd name="T21" fmla="*/ 57 h 137"/>
                  <a:gd name="T22" fmla="*/ 31 w 62"/>
                  <a:gd name="T23" fmla="*/ 42 h 137"/>
                  <a:gd name="T24" fmla="*/ 62 w 62"/>
                  <a:gd name="T25" fmla="*/ 42 h 137"/>
                  <a:gd name="T26" fmla="*/ 62 w 62"/>
                  <a:gd name="T27" fmla="*/ 57 h 137"/>
                  <a:gd name="T28" fmla="*/ 54 w 62"/>
                  <a:gd name="T29" fmla="*/ 57 h 137"/>
                  <a:gd name="T30" fmla="*/ 41 w 62"/>
                  <a:gd name="T31" fmla="*/ 85 h 137"/>
                  <a:gd name="T32" fmla="*/ 56 w 62"/>
                  <a:gd name="T33" fmla="*/ 121 h 137"/>
                  <a:gd name="T34" fmla="*/ 62 w 62"/>
                  <a:gd name="T35" fmla="*/ 121 h 137"/>
                  <a:gd name="T36" fmla="*/ 62 w 62"/>
                  <a:gd name="T37" fmla="*/ 137 h 137"/>
                  <a:gd name="T38" fmla="*/ 44 w 62"/>
                  <a:gd name="T39" fmla="*/ 137 h 137"/>
                  <a:gd name="T40" fmla="*/ 25 w 62"/>
                  <a:gd name="T41" fmla="*/ 88 h 137"/>
                  <a:gd name="T42" fmla="*/ 25 w 62"/>
                  <a:gd name="T43" fmla="*/ 88 h 137"/>
                  <a:gd name="T44" fmla="*/ 25 w 62"/>
                  <a:gd name="T45" fmla="*/ 121 h 137"/>
                  <a:gd name="T46" fmla="*/ 33 w 62"/>
                  <a:gd name="T47" fmla="*/ 121 h 137"/>
                  <a:gd name="T48" fmla="*/ 33 w 62"/>
                  <a:gd name="T49" fmla="*/ 137 h 137"/>
                  <a:gd name="T50" fmla="*/ 0 w 62"/>
                  <a:gd name="T5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137">
                    <a:moveTo>
                      <a:pt x="0" y="137"/>
                    </a:moveTo>
                    <a:lnTo>
                      <a:pt x="0" y="121"/>
                    </a:lnTo>
                    <a:lnTo>
                      <a:pt x="7" y="121"/>
                    </a:lnTo>
                    <a:lnTo>
                      <a:pt x="7" y="16"/>
                    </a:lnTo>
                    <a:lnTo>
                      <a:pt x="0" y="16"/>
                    </a:lnTo>
                    <a:lnTo>
                      <a:pt x="0" y="0"/>
                    </a:lnTo>
                    <a:lnTo>
                      <a:pt x="25" y="0"/>
                    </a:lnTo>
                    <a:lnTo>
                      <a:pt x="25" y="86"/>
                    </a:lnTo>
                    <a:lnTo>
                      <a:pt x="25" y="86"/>
                    </a:lnTo>
                    <a:lnTo>
                      <a:pt x="40" y="57"/>
                    </a:lnTo>
                    <a:lnTo>
                      <a:pt x="31" y="57"/>
                    </a:lnTo>
                    <a:lnTo>
                      <a:pt x="31" y="42"/>
                    </a:lnTo>
                    <a:lnTo>
                      <a:pt x="62" y="42"/>
                    </a:lnTo>
                    <a:lnTo>
                      <a:pt x="62" y="57"/>
                    </a:lnTo>
                    <a:lnTo>
                      <a:pt x="54" y="57"/>
                    </a:lnTo>
                    <a:lnTo>
                      <a:pt x="41" y="85"/>
                    </a:lnTo>
                    <a:lnTo>
                      <a:pt x="56" y="121"/>
                    </a:lnTo>
                    <a:lnTo>
                      <a:pt x="62" y="121"/>
                    </a:lnTo>
                    <a:lnTo>
                      <a:pt x="62" y="137"/>
                    </a:lnTo>
                    <a:lnTo>
                      <a:pt x="44" y="137"/>
                    </a:lnTo>
                    <a:lnTo>
                      <a:pt x="25" y="88"/>
                    </a:lnTo>
                    <a:lnTo>
                      <a:pt x="25" y="88"/>
                    </a:lnTo>
                    <a:lnTo>
                      <a:pt x="25" y="121"/>
                    </a:lnTo>
                    <a:lnTo>
                      <a:pt x="33" y="121"/>
                    </a:lnTo>
                    <a:lnTo>
                      <a:pt x="33" y="137"/>
                    </a:ln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8" name="Freeform 41"/>
              <p:cNvSpPr>
                <a:spLocks/>
              </p:cNvSpPr>
              <p:nvPr/>
            </p:nvSpPr>
            <p:spPr bwMode="auto">
              <a:xfrm>
                <a:off x="2665" y="1617"/>
                <a:ext cx="42" cy="169"/>
              </a:xfrm>
              <a:custGeom>
                <a:avLst/>
                <a:gdLst>
                  <a:gd name="T0" fmla="*/ 3 w 42"/>
                  <a:gd name="T1" fmla="*/ 16 h 169"/>
                  <a:gd name="T2" fmla="*/ 3 w 42"/>
                  <a:gd name="T3" fmla="*/ 0 h 169"/>
                  <a:gd name="T4" fmla="*/ 42 w 42"/>
                  <a:gd name="T5" fmla="*/ 0 h 169"/>
                  <a:gd name="T6" fmla="*/ 42 w 42"/>
                  <a:gd name="T7" fmla="*/ 16 h 169"/>
                  <a:gd name="T8" fmla="*/ 32 w 42"/>
                  <a:gd name="T9" fmla="*/ 16 h 169"/>
                  <a:gd name="T10" fmla="*/ 32 w 42"/>
                  <a:gd name="T11" fmla="*/ 142 h 169"/>
                  <a:gd name="T12" fmla="*/ 32 w 42"/>
                  <a:gd name="T13" fmla="*/ 142 h 169"/>
                  <a:gd name="T14" fmla="*/ 31 w 42"/>
                  <a:gd name="T15" fmla="*/ 155 h 169"/>
                  <a:gd name="T16" fmla="*/ 29 w 42"/>
                  <a:gd name="T17" fmla="*/ 158 h 169"/>
                  <a:gd name="T18" fmla="*/ 26 w 42"/>
                  <a:gd name="T19" fmla="*/ 163 h 169"/>
                  <a:gd name="T20" fmla="*/ 24 w 42"/>
                  <a:gd name="T21" fmla="*/ 165 h 169"/>
                  <a:gd name="T22" fmla="*/ 19 w 42"/>
                  <a:gd name="T23" fmla="*/ 168 h 169"/>
                  <a:gd name="T24" fmla="*/ 10 w 42"/>
                  <a:gd name="T25" fmla="*/ 169 h 169"/>
                  <a:gd name="T26" fmla="*/ 10 w 42"/>
                  <a:gd name="T27" fmla="*/ 169 h 169"/>
                  <a:gd name="T28" fmla="*/ 0 w 42"/>
                  <a:gd name="T29" fmla="*/ 168 h 169"/>
                  <a:gd name="T30" fmla="*/ 0 w 42"/>
                  <a:gd name="T31" fmla="*/ 152 h 169"/>
                  <a:gd name="T32" fmla="*/ 0 w 42"/>
                  <a:gd name="T33" fmla="*/ 152 h 169"/>
                  <a:gd name="T34" fmla="*/ 6 w 42"/>
                  <a:gd name="T35" fmla="*/ 153 h 169"/>
                  <a:gd name="T36" fmla="*/ 6 w 42"/>
                  <a:gd name="T37" fmla="*/ 153 h 169"/>
                  <a:gd name="T38" fmla="*/ 10 w 42"/>
                  <a:gd name="T39" fmla="*/ 152 h 169"/>
                  <a:gd name="T40" fmla="*/ 11 w 42"/>
                  <a:gd name="T41" fmla="*/ 150 h 169"/>
                  <a:gd name="T42" fmla="*/ 11 w 42"/>
                  <a:gd name="T43" fmla="*/ 150 h 169"/>
                  <a:gd name="T44" fmla="*/ 13 w 42"/>
                  <a:gd name="T45" fmla="*/ 147 h 169"/>
                  <a:gd name="T46" fmla="*/ 13 w 42"/>
                  <a:gd name="T47" fmla="*/ 140 h 169"/>
                  <a:gd name="T48" fmla="*/ 13 w 42"/>
                  <a:gd name="T49" fmla="*/ 16 h 169"/>
                  <a:gd name="T50" fmla="*/ 3 w 42"/>
                  <a:gd name="T51" fmla="*/ 1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69">
                    <a:moveTo>
                      <a:pt x="3" y="16"/>
                    </a:moveTo>
                    <a:lnTo>
                      <a:pt x="3" y="0"/>
                    </a:lnTo>
                    <a:lnTo>
                      <a:pt x="42" y="0"/>
                    </a:lnTo>
                    <a:lnTo>
                      <a:pt x="42" y="16"/>
                    </a:lnTo>
                    <a:lnTo>
                      <a:pt x="32" y="16"/>
                    </a:lnTo>
                    <a:lnTo>
                      <a:pt x="32" y="142"/>
                    </a:lnTo>
                    <a:lnTo>
                      <a:pt x="32" y="142"/>
                    </a:lnTo>
                    <a:lnTo>
                      <a:pt x="31" y="155"/>
                    </a:lnTo>
                    <a:lnTo>
                      <a:pt x="29" y="158"/>
                    </a:lnTo>
                    <a:lnTo>
                      <a:pt x="26" y="163"/>
                    </a:lnTo>
                    <a:lnTo>
                      <a:pt x="24" y="165"/>
                    </a:lnTo>
                    <a:lnTo>
                      <a:pt x="19" y="168"/>
                    </a:lnTo>
                    <a:lnTo>
                      <a:pt x="10" y="169"/>
                    </a:lnTo>
                    <a:lnTo>
                      <a:pt x="10" y="169"/>
                    </a:lnTo>
                    <a:lnTo>
                      <a:pt x="0" y="168"/>
                    </a:lnTo>
                    <a:lnTo>
                      <a:pt x="0" y="152"/>
                    </a:lnTo>
                    <a:lnTo>
                      <a:pt x="0" y="152"/>
                    </a:lnTo>
                    <a:lnTo>
                      <a:pt x="6" y="153"/>
                    </a:lnTo>
                    <a:lnTo>
                      <a:pt x="6" y="153"/>
                    </a:lnTo>
                    <a:lnTo>
                      <a:pt x="10" y="152"/>
                    </a:lnTo>
                    <a:lnTo>
                      <a:pt x="11" y="150"/>
                    </a:lnTo>
                    <a:lnTo>
                      <a:pt x="11" y="150"/>
                    </a:lnTo>
                    <a:lnTo>
                      <a:pt x="13" y="147"/>
                    </a:lnTo>
                    <a:lnTo>
                      <a:pt x="13" y="140"/>
                    </a:lnTo>
                    <a:lnTo>
                      <a:pt x="13" y="16"/>
                    </a:lnTo>
                    <a:lnTo>
                      <a:pt x="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9" name="Freeform 42"/>
              <p:cNvSpPr>
                <a:spLocks noEditPoints="1"/>
              </p:cNvSpPr>
              <p:nvPr/>
            </p:nvSpPr>
            <p:spPr bwMode="auto">
              <a:xfrm>
                <a:off x="2707" y="1656"/>
                <a:ext cx="52" cy="99"/>
              </a:xfrm>
              <a:custGeom>
                <a:avLst/>
                <a:gdLst>
                  <a:gd name="T0" fmla="*/ 51 w 52"/>
                  <a:gd name="T1" fmla="*/ 75 h 99"/>
                  <a:gd name="T2" fmla="*/ 47 w 52"/>
                  <a:gd name="T3" fmla="*/ 85 h 99"/>
                  <a:gd name="T4" fmla="*/ 43 w 52"/>
                  <a:gd name="T5" fmla="*/ 93 h 99"/>
                  <a:gd name="T6" fmla="*/ 26 w 52"/>
                  <a:gd name="T7" fmla="*/ 99 h 99"/>
                  <a:gd name="T8" fmla="*/ 20 w 52"/>
                  <a:gd name="T9" fmla="*/ 99 h 99"/>
                  <a:gd name="T10" fmla="*/ 10 w 52"/>
                  <a:gd name="T11" fmla="*/ 93 h 99"/>
                  <a:gd name="T12" fmla="*/ 7 w 52"/>
                  <a:gd name="T13" fmla="*/ 88 h 99"/>
                  <a:gd name="T14" fmla="*/ 2 w 52"/>
                  <a:gd name="T15" fmla="*/ 73 h 99"/>
                  <a:gd name="T16" fmla="*/ 0 w 52"/>
                  <a:gd name="T17" fmla="*/ 51 h 99"/>
                  <a:gd name="T18" fmla="*/ 3 w 52"/>
                  <a:gd name="T19" fmla="*/ 20 h 99"/>
                  <a:gd name="T20" fmla="*/ 7 w 52"/>
                  <a:gd name="T21" fmla="*/ 13 h 99"/>
                  <a:gd name="T22" fmla="*/ 15 w 52"/>
                  <a:gd name="T23" fmla="*/ 3 h 99"/>
                  <a:gd name="T24" fmla="*/ 26 w 52"/>
                  <a:gd name="T25" fmla="*/ 0 h 99"/>
                  <a:gd name="T26" fmla="*/ 31 w 52"/>
                  <a:gd name="T27" fmla="*/ 2 h 99"/>
                  <a:gd name="T28" fmla="*/ 41 w 52"/>
                  <a:gd name="T29" fmla="*/ 7 h 99"/>
                  <a:gd name="T30" fmla="*/ 44 w 52"/>
                  <a:gd name="T31" fmla="*/ 11 h 99"/>
                  <a:gd name="T32" fmla="*/ 51 w 52"/>
                  <a:gd name="T33" fmla="*/ 23 h 99"/>
                  <a:gd name="T34" fmla="*/ 52 w 52"/>
                  <a:gd name="T35" fmla="*/ 41 h 99"/>
                  <a:gd name="T36" fmla="*/ 18 w 52"/>
                  <a:gd name="T37" fmla="*/ 55 h 99"/>
                  <a:gd name="T38" fmla="*/ 18 w 52"/>
                  <a:gd name="T39" fmla="*/ 59 h 99"/>
                  <a:gd name="T40" fmla="*/ 20 w 52"/>
                  <a:gd name="T41" fmla="*/ 78 h 99"/>
                  <a:gd name="T42" fmla="*/ 23 w 52"/>
                  <a:gd name="T43" fmla="*/ 83 h 99"/>
                  <a:gd name="T44" fmla="*/ 28 w 52"/>
                  <a:gd name="T45" fmla="*/ 85 h 99"/>
                  <a:gd name="T46" fmla="*/ 33 w 52"/>
                  <a:gd name="T47" fmla="*/ 80 h 99"/>
                  <a:gd name="T48" fmla="*/ 36 w 52"/>
                  <a:gd name="T49" fmla="*/ 69 h 99"/>
                  <a:gd name="T50" fmla="*/ 18 w 52"/>
                  <a:gd name="T51" fmla="*/ 41 h 99"/>
                  <a:gd name="T52" fmla="*/ 34 w 52"/>
                  <a:gd name="T53" fmla="*/ 33 h 99"/>
                  <a:gd name="T54" fmla="*/ 34 w 52"/>
                  <a:gd name="T55" fmla="*/ 25 h 99"/>
                  <a:gd name="T56" fmla="*/ 30 w 52"/>
                  <a:gd name="T57" fmla="*/ 16 h 99"/>
                  <a:gd name="T58" fmla="*/ 26 w 52"/>
                  <a:gd name="T59" fmla="*/ 15 h 99"/>
                  <a:gd name="T60" fmla="*/ 20 w 52"/>
                  <a:gd name="T61" fmla="*/ 21 h 99"/>
                  <a:gd name="T62" fmla="*/ 18 w 52"/>
                  <a:gd name="T63" fmla="*/ 28 h 99"/>
                  <a:gd name="T64" fmla="*/ 18 w 52"/>
                  <a:gd name="T65"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99">
                    <a:moveTo>
                      <a:pt x="36" y="69"/>
                    </a:moveTo>
                    <a:lnTo>
                      <a:pt x="51" y="75"/>
                    </a:lnTo>
                    <a:lnTo>
                      <a:pt x="51" y="75"/>
                    </a:lnTo>
                    <a:lnTo>
                      <a:pt x="47" y="85"/>
                    </a:lnTo>
                    <a:lnTo>
                      <a:pt x="43" y="93"/>
                    </a:lnTo>
                    <a:lnTo>
                      <a:pt x="43" y="93"/>
                    </a:lnTo>
                    <a:lnTo>
                      <a:pt x="34" y="98"/>
                    </a:lnTo>
                    <a:lnTo>
                      <a:pt x="26" y="99"/>
                    </a:lnTo>
                    <a:lnTo>
                      <a:pt x="26" y="99"/>
                    </a:lnTo>
                    <a:lnTo>
                      <a:pt x="20" y="99"/>
                    </a:lnTo>
                    <a:lnTo>
                      <a:pt x="15" y="98"/>
                    </a:lnTo>
                    <a:lnTo>
                      <a:pt x="10" y="93"/>
                    </a:lnTo>
                    <a:lnTo>
                      <a:pt x="7" y="88"/>
                    </a:lnTo>
                    <a:lnTo>
                      <a:pt x="7" y="88"/>
                    </a:lnTo>
                    <a:lnTo>
                      <a:pt x="3" y="82"/>
                    </a:lnTo>
                    <a:lnTo>
                      <a:pt x="2" y="73"/>
                    </a:lnTo>
                    <a:lnTo>
                      <a:pt x="0" y="51"/>
                    </a:lnTo>
                    <a:lnTo>
                      <a:pt x="0" y="51"/>
                    </a:lnTo>
                    <a:lnTo>
                      <a:pt x="2" y="29"/>
                    </a:lnTo>
                    <a:lnTo>
                      <a:pt x="3" y="20"/>
                    </a:lnTo>
                    <a:lnTo>
                      <a:pt x="7" y="13"/>
                    </a:lnTo>
                    <a:lnTo>
                      <a:pt x="7" y="13"/>
                    </a:lnTo>
                    <a:lnTo>
                      <a:pt x="10" y="8"/>
                    </a:lnTo>
                    <a:lnTo>
                      <a:pt x="15" y="3"/>
                    </a:lnTo>
                    <a:lnTo>
                      <a:pt x="20" y="2"/>
                    </a:lnTo>
                    <a:lnTo>
                      <a:pt x="26" y="0"/>
                    </a:lnTo>
                    <a:lnTo>
                      <a:pt x="26" y="0"/>
                    </a:lnTo>
                    <a:lnTo>
                      <a:pt x="31" y="2"/>
                    </a:lnTo>
                    <a:lnTo>
                      <a:pt x="36" y="3"/>
                    </a:lnTo>
                    <a:lnTo>
                      <a:pt x="41" y="7"/>
                    </a:lnTo>
                    <a:lnTo>
                      <a:pt x="44" y="11"/>
                    </a:lnTo>
                    <a:lnTo>
                      <a:pt x="44" y="11"/>
                    </a:lnTo>
                    <a:lnTo>
                      <a:pt x="47" y="16"/>
                    </a:lnTo>
                    <a:lnTo>
                      <a:pt x="51" y="23"/>
                    </a:lnTo>
                    <a:lnTo>
                      <a:pt x="51" y="31"/>
                    </a:lnTo>
                    <a:lnTo>
                      <a:pt x="52" y="41"/>
                    </a:lnTo>
                    <a:lnTo>
                      <a:pt x="52" y="55"/>
                    </a:lnTo>
                    <a:lnTo>
                      <a:pt x="18" y="55"/>
                    </a:lnTo>
                    <a:lnTo>
                      <a:pt x="18" y="59"/>
                    </a:lnTo>
                    <a:lnTo>
                      <a:pt x="18" y="59"/>
                    </a:lnTo>
                    <a:lnTo>
                      <a:pt x="20" y="70"/>
                    </a:lnTo>
                    <a:lnTo>
                      <a:pt x="20" y="78"/>
                    </a:lnTo>
                    <a:lnTo>
                      <a:pt x="20" y="78"/>
                    </a:lnTo>
                    <a:lnTo>
                      <a:pt x="23" y="83"/>
                    </a:lnTo>
                    <a:lnTo>
                      <a:pt x="28" y="85"/>
                    </a:lnTo>
                    <a:lnTo>
                      <a:pt x="28" y="85"/>
                    </a:lnTo>
                    <a:lnTo>
                      <a:pt x="31" y="83"/>
                    </a:lnTo>
                    <a:lnTo>
                      <a:pt x="33" y="80"/>
                    </a:lnTo>
                    <a:lnTo>
                      <a:pt x="36" y="75"/>
                    </a:lnTo>
                    <a:lnTo>
                      <a:pt x="36" y="69"/>
                    </a:lnTo>
                    <a:lnTo>
                      <a:pt x="36" y="69"/>
                    </a:lnTo>
                    <a:close/>
                    <a:moveTo>
                      <a:pt x="18" y="41"/>
                    </a:moveTo>
                    <a:lnTo>
                      <a:pt x="34" y="41"/>
                    </a:lnTo>
                    <a:lnTo>
                      <a:pt x="34" y="33"/>
                    </a:lnTo>
                    <a:lnTo>
                      <a:pt x="34" y="33"/>
                    </a:lnTo>
                    <a:lnTo>
                      <a:pt x="34" y="25"/>
                    </a:lnTo>
                    <a:lnTo>
                      <a:pt x="33" y="20"/>
                    </a:lnTo>
                    <a:lnTo>
                      <a:pt x="30" y="16"/>
                    </a:lnTo>
                    <a:lnTo>
                      <a:pt x="26" y="15"/>
                    </a:lnTo>
                    <a:lnTo>
                      <a:pt x="26" y="15"/>
                    </a:lnTo>
                    <a:lnTo>
                      <a:pt x="23" y="16"/>
                    </a:lnTo>
                    <a:lnTo>
                      <a:pt x="20" y="21"/>
                    </a:lnTo>
                    <a:lnTo>
                      <a:pt x="20" y="21"/>
                    </a:lnTo>
                    <a:lnTo>
                      <a:pt x="18" y="28"/>
                    </a:lnTo>
                    <a:lnTo>
                      <a:pt x="18" y="38"/>
                    </a:lnTo>
                    <a:lnTo>
                      <a:pt x="1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0" name="Freeform 43"/>
              <p:cNvSpPr>
                <a:spLocks noEditPoints="1"/>
              </p:cNvSpPr>
              <p:nvPr/>
            </p:nvSpPr>
            <p:spPr bwMode="auto">
              <a:xfrm>
                <a:off x="4242" y="1421"/>
                <a:ext cx="56" cy="106"/>
              </a:xfrm>
              <a:custGeom>
                <a:avLst/>
                <a:gdLst>
                  <a:gd name="T0" fmla="*/ 0 w 56"/>
                  <a:gd name="T1" fmla="*/ 106 h 106"/>
                  <a:gd name="T2" fmla="*/ 0 w 56"/>
                  <a:gd name="T3" fmla="*/ 93 h 106"/>
                  <a:gd name="T4" fmla="*/ 9 w 56"/>
                  <a:gd name="T5" fmla="*/ 93 h 106"/>
                  <a:gd name="T6" fmla="*/ 9 w 56"/>
                  <a:gd name="T7" fmla="*/ 12 h 106"/>
                  <a:gd name="T8" fmla="*/ 0 w 56"/>
                  <a:gd name="T9" fmla="*/ 12 h 106"/>
                  <a:gd name="T10" fmla="*/ 0 w 56"/>
                  <a:gd name="T11" fmla="*/ 0 h 106"/>
                  <a:gd name="T12" fmla="*/ 20 w 56"/>
                  <a:gd name="T13" fmla="*/ 0 h 106"/>
                  <a:gd name="T14" fmla="*/ 20 w 56"/>
                  <a:gd name="T15" fmla="*/ 0 h 106"/>
                  <a:gd name="T16" fmla="*/ 30 w 56"/>
                  <a:gd name="T17" fmla="*/ 0 h 106"/>
                  <a:gd name="T18" fmla="*/ 36 w 56"/>
                  <a:gd name="T19" fmla="*/ 4 h 106"/>
                  <a:gd name="T20" fmla="*/ 43 w 56"/>
                  <a:gd name="T21" fmla="*/ 7 h 106"/>
                  <a:gd name="T22" fmla="*/ 48 w 56"/>
                  <a:gd name="T23" fmla="*/ 13 h 106"/>
                  <a:gd name="T24" fmla="*/ 48 w 56"/>
                  <a:gd name="T25" fmla="*/ 13 h 106"/>
                  <a:gd name="T26" fmla="*/ 51 w 56"/>
                  <a:gd name="T27" fmla="*/ 20 h 106"/>
                  <a:gd name="T28" fmla="*/ 53 w 56"/>
                  <a:gd name="T29" fmla="*/ 30 h 106"/>
                  <a:gd name="T30" fmla="*/ 54 w 56"/>
                  <a:gd name="T31" fmla="*/ 41 h 106"/>
                  <a:gd name="T32" fmla="*/ 56 w 56"/>
                  <a:gd name="T33" fmla="*/ 54 h 106"/>
                  <a:gd name="T34" fmla="*/ 56 w 56"/>
                  <a:gd name="T35" fmla="*/ 54 h 106"/>
                  <a:gd name="T36" fmla="*/ 54 w 56"/>
                  <a:gd name="T37" fmla="*/ 66 h 106"/>
                  <a:gd name="T38" fmla="*/ 53 w 56"/>
                  <a:gd name="T39" fmla="*/ 77 h 106"/>
                  <a:gd name="T40" fmla="*/ 51 w 56"/>
                  <a:gd name="T41" fmla="*/ 87 h 106"/>
                  <a:gd name="T42" fmla="*/ 48 w 56"/>
                  <a:gd name="T43" fmla="*/ 93 h 106"/>
                  <a:gd name="T44" fmla="*/ 48 w 56"/>
                  <a:gd name="T45" fmla="*/ 93 h 106"/>
                  <a:gd name="T46" fmla="*/ 43 w 56"/>
                  <a:gd name="T47" fmla="*/ 100 h 106"/>
                  <a:gd name="T48" fmla="*/ 36 w 56"/>
                  <a:gd name="T49" fmla="*/ 103 h 106"/>
                  <a:gd name="T50" fmla="*/ 30 w 56"/>
                  <a:gd name="T51" fmla="*/ 106 h 106"/>
                  <a:gd name="T52" fmla="*/ 22 w 56"/>
                  <a:gd name="T53" fmla="*/ 106 h 106"/>
                  <a:gd name="T54" fmla="*/ 0 w 56"/>
                  <a:gd name="T55" fmla="*/ 106 h 106"/>
                  <a:gd name="T56" fmla="*/ 23 w 56"/>
                  <a:gd name="T57" fmla="*/ 12 h 106"/>
                  <a:gd name="T58" fmla="*/ 23 w 56"/>
                  <a:gd name="T59" fmla="*/ 93 h 106"/>
                  <a:gd name="T60" fmla="*/ 23 w 56"/>
                  <a:gd name="T61" fmla="*/ 93 h 106"/>
                  <a:gd name="T62" fmla="*/ 28 w 56"/>
                  <a:gd name="T63" fmla="*/ 93 h 106"/>
                  <a:gd name="T64" fmla="*/ 31 w 56"/>
                  <a:gd name="T65" fmla="*/ 92 h 106"/>
                  <a:gd name="T66" fmla="*/ 33 w 56"/>
                  <a:gd name="T67" fmla="*/ 88 h 106"/>
                  <a:gd name="T68" fmla="*/ 36 w 56"/>
                  <a:gd name="T69" fmla="*/ 85 h 106"/>
                  <a:gd name="T70" fmla="*/ 36 w 56"/>
                  <a:gd name="T71" fmla="*/ 85 h 106"/>
                  <a:gd name="T72" fmla="*/ 38 w 56"/>
                  <a:gd name="T73" fmla="*/ 74 h 106"/>
                  <a:gd name="T74" fmla="*/ 40 w 56"/>
                  <a:gd name="T75" fmla="*/ 56 h 106"/>
                  <a:gd name="T76" fmla="*/ 40 w 56"/>
                  <a:gd name="T77" fmla="*/ 56 h 106"/>
                  <a:gd name="T78" fmla="*/ 38 w 56"/>
                  <a:gd name="T79" fmla="*/ 30 h 106"/>
                  <a:gd name="T80" fmla="*/ 38 w 56"/>
                  <a:gd name="T81" fmla="*/ 30 h 106"/>
                  <a:gd name="T82" fmla="*/ 36 w 56"/>
                  <a:gd name="T83" fmla="*/ 22 h 106"/>
                  <a:gd name="T84" fmla="*/ 33 w 56"/>
                  <a:gd name="T85" fmla="*/ 17 h 106"/>
                  <a:gd name="T86" fmla="*/ 33 w 56"/>
                  <a:gd name="T87" fmla="*/ 17 h 106"/>
                  <a:gd name="T88" fmla="*/ 30 w 56"/>
                  <a:gd name="T89" fmla="*/ 13 h 106"/>
                  <a:gd name="T90" fmla="*/ 23 w 56"/>
                  <a:gd name="T91" fmla="*/ 12 h 106"/>
                  <a:gd name="T92" fmla="*/ 23 w 56"/>
                  <a:gd name="T93" fmla="*/ 1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106">
                    <a:moveTo>
                      <a:pt x="0" y="106"/>
                    </a:moveTo>
                    <a:lnTo>
                      <a:pt x="0" y="93"/>
                    </a:lnTo>
                    <a:lnTo>
                      <a:pt x="9" y="93"/>
                    </a:lnTo>
                    <a:lnTo>
                      <a:pt x="9" y="12"/>
                    </a:lnTo>
                    <a:lnTo>
                      <a:pt x="0" y="12"/>
                    </a:lnTo>
                    <a:lnTo>
                      <a:pt x="0" y="0"/>
                    </a:lnTo>
                    <a:lnTo>
                      <a:pt x="20" y="0"/>
                    </a:lnTo>
                    <a:lnTo>
                      <a:pt x="20" y="0"/>
                    </a:lnTo>
                    <a:lnTo>
                      <a:pt x="30" y="0"/>
                    </a:lnTo>
                    <a:lnTo>
                      <a:pt x="36" y="4"/>
                    </a:lnTo>
                    <a:lnTo>
                      <a:pt x="43" y="7"/>
                    </a:lnTo>
                    <a:lnTo>
                      <a:pt x="48" y="13"/>
                    </a:lnTo>
                    <a:lnTo>
                      <a:pt x="48" y="13"/>
                    </a:lnTo>
                    <a:lnTo>
                      <a:pt x="51" y="20"/>
                    </a:lnTo>
                    <a:lnTo>
                      <a:pt x="53" y="30"/>
                    </a:lnTo>
                    <a:lnTo>
                      <a:pt x="54" y="41"/>
                    </a:lnTo>
                    <a:lnTo>
                      <a:pt x="56" y="54"/>
                    </a:lnTo>
                    <a:lnTo>
                      <a:pt x="56" y="54"/>
                    </a:lnTo>
                    <a:lnTo>
                      <a:pt x="54" y="66"/>
                    </a:lnTo>
                    <a:lnTo>
                      <a:pt x="53" y="77"/>
                    </a:lnTo>
                    <a:lnTo>
                      <a:pt x="51" y="87"/>
                    </a:lnTo>
                    <a:lnTo>
                      <a:pt x="48" y="93"/>
                    </a:lnTo>
                    <a:lnTo>
                      <a:pt x="48" y="93"/>
                    </a:lnTo>
                    <a:lnTo>
                      <a:pt x="43" y="100"/>
                    </a:lnTo>
                    <a:lnTo>
                      <a:pt x="36" y="103"/>
                    </a:lnTo>
                    <a:lnTo>
                      <a:pt x="30" y="106"/>
                    </a:lnTo>
                    <a:lnTo>
                      <a:pt x="22" y="106"/>
                    </a:lnTo>
                    <a:lnTo>
                      <a:pt x="0" y="106"/>
                    </a:lnTo>
                    <a:close/>
                    <a:moveTo>
                      <a:pt x="23" y="12"/>
                    </a:moveTo>
                    <a:lnTo>
                      <a:pt x="23" y="93"/>
                    </a:lnTo>
                    <a:lnTo>
                      <a:pt x="23" y="93"/>
                    </a:lnTo>
                    <a:lnTo>
                      <a:pt x="28" y="93"/>
                    </a:lnTo>
                    <a:lnTo>
                      <a:pt x="31" y="92"/>
                    </a:lnTo>
                    <a:lnTo>
                      <a:pt x="33" y="88"/>
                    </a:lnTo>
                    <a:lnTo>
                      <a:pt x="36" y="85"/>
                    </a:lnTo>
                    <a:lnTo>
                      <a:pt x="36" y="85"/>
                    </a:lnTo>
                    <a:lnTo>
                      <a:pt x="38" y="74"/>
                    </a:lnTo>
                    <a:lnTo>
                      <a:pt x="40" y="56"/>
                    </a:lnTo>
                    <a:lnTo>
                      <a:pt x="40" y="56"/>
                    </a:lnTo>
                    <a:lnTo>
                      <a:pt x="38" y="30"/>
                    </a:lnTo>
                    <a:lnTo>
                      <a:pt x="38" y="30"/>
                    </a:lnTo>
                    <a:lnTo>
                      <a:pt x="36" y="22"/>
                    </a:lnTo>
                    <a:lnTo>
                      <a:pt x="33" y="17"/>
                    </a:lnTo>
                    <a:lnTo>
                      <a:pt x="33" y="17"/>
                    </a:lnTo>
                    <a:lnTo>
                      <a:pt x="30" y="13"/>
                    </a:lnTo>
                    <a:lnTo>
                      <a:pt x="23" y="12"/>
                    </a:lnTo>
                    <a:lnTo>
                      <a:pt x="2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1" name="Freeform 44"/>
              <p:cNvSpPr>
                <a:spLocks noEditPoints="1"/>
              </p:cNvSpPr>
              <p:nvPr/>
            </p:nvSpPr>
            <p:spPr bwMode="auto">
              <a:xfrm>
                <a:off x="4304" y="1451"/>
                <a:ext cx="48" cy="78"/>
              </a:xfrm>
              <a:custGeom>
                <a:avLst/>
                <a:gdLst>
                  <a:gd name="T0" fmla="*/ 48 w 48"/>
                  <a:gd name="T1" fmla="*/ 76 h 78"/>
                  <a:gd name="T2" fmla="*/ 30 w 48"/>
                  <a:gd name="T3" fmla="*/ 70 h 78"/>
                  <a:gd name="T4" fmla="*/ 28 w 48"/>
                  <a:gd name="T5" fmla="*/ 70 h 78"/>
                  <a:gd name="T6" fmla="*/ 17 w 48"/>
                  <a:gd name="T7" fmla="*/ 78 h 78"/>
                  <a:gd name="T8" fmla="*/ 10 w 48"/>
                  <a:gd name="T9" fmla="*/ 76 h 78"/>
                  <a:gd name="T10" fmla="*/ 5 w 48"/>
                  <a:gd name="T11" fmla="*/ 71 h 78"/>
                  <a:gd name="T12" fmla="*/ 0 w 48"/>
                  <a:gd name="T13" fmla="*/ 55 h 78"/>
                  <a:gd name="T14" fmla="*/ 2 w 48"/>
                  <a:gd name="T15" fmla="*/ 44 h 78"/>
                  <a:gd name="T16" fmla="*/ 5 w 48"/>
                  <a:gd name="T17" fmla="*/ 37 h 78"/>
                  <a:gd name="T18" fmla="*/ 18 w 48"/>
                  <a:gd name="T19" fmla="*/ 31 h 78"/>
                  <a:gd name="T20" fmla="*/ 25 w 48"/>
                  <a:gd name="T21" fmla="*/ 32 h 78"/>
                  <a:gd name="T22" fmla="*/ 30 w 48"/>
                  <a:gd name="T23" fmla="*/ 23 h 78"/>
                  <a:gd name="T24" fmla="*/ 28 w 48"/>
                  <a:gd name="T25" fmla="*/ 18 h 78"/>
                  <a:gd name="T26" fmla="*/ 26 w 48"/>
                  <a:gd name="T27" fmla="*/ 14 h 78"/>
                  <a:gd name="T28" fmla="*/ 22 w 48"/>
                  <a:gd name="T29" fmla="*/ 11 h 78"/>
                  <a:gd name="T30" fmla="*/ 20 w 48"/>
                  <a:gd name="T31" fmla="*/ 13 h 78"/>
                  <a:gd name="T32" fmla="*/ 15 w 48"/>
                  <a:gd name="T33" fmla="*/ 18 h 78"/>
                  <a:gd name="T34" fmla="*/ 2 w 48"/>
                  <a:gd name="T35" fmla="*/ 18 h 78"/>
                  <a:gd name="T36" fmla="*/ 5 w 48"/>
                  <a:gd name="T37" fmla="*/ 11 h 78"/>
                  <a:gd name="T38" fmla="*/ 10 w 48"/>
                  <a:gd name="T39" fmla="*/ 5 h 78"/>
                  <a:gd name="T40" fmla="*/ 23 w 48"/>
                  <a:gd name="T41" fmla="*/ 0 h 78"/>
                  <a:gd name="T42" fmla="*/ 30 w 48"/>
                  <a:gd name="T43" fmla="*/ 1 h 78"/>
                  <a:gd name="T44" fmla="*/ 36 w 48"/>
                  <a:gd name="T45" fmla="*/ 6 h 78"/>
                  <a:gd name="T46" fmla="*/ 43 w 48"/>
                  <a:gd name="T47" fmla="*/ 21 h 78"/>
                  <a:gd name="T48" fmla="*/ 48 w 48"/>
                  <a:gd name="T49" fmla="*/ 63 h 78"/>
                  <a:gd name="T50" fmla="*/ 30 w 48"/>
                  <a:gd name="T51" fmla="*/ 45 h 78"/>
                  <a:gd name="T52" fmla="*/ 26 w 48"/>
                  <a:gd name="T53" fmla="*/ 42 h 78"/>
                  <a:gd name="T54" fmla="*/ 23 w 48"/>
                  <a:gd name="T55" fmla="*/ 42 h 78"/>
                  <a:gd name="T56" fmla="*/ 17 w 48"/>
                  <a:gd name="T57" fmla="*/ 45 h 78"/>
                  <a:gd name="T58" fmla="*/ 15 w 48"/>
                  <a:gd name="T59" fmla="*/ 54 h 78"/>
                  <a:gd name="T60" fmla="*/ 15 w 48"/>
                  <a:gd name="T61" fmla="*/ 58 h 78"/>
                  <a:gd name="T62" fmla="*/ 18 w 48"/>
                  <a:gd name="T63" fmla="*/ 65 h 78"/>
                  <a:gd name="T64" fmla="*/ 23 w 48"/>
                  <a:gd name="T65" fmla="*/ 65 h 78"/>
                  <a:gd name="T66" fmla="*/ 30 w 48"/>
                  <a:gd name="T6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78">
                    <a:moveTo>
                      <a:pt x="48" y="63"/>
                    </a:moveTo>
                    <a:lnTo>
                      <a:pt x="48" y="76"/>
                    </a:lnTo>
                    <a:lnTo>
                      <a:pt x="30" y="76"/>
                    </a:lnTo>
                    <a:lnTo>
                      <a:pt x="30" y="70"/>
                    </a:lnTo>
                    <a:lnTo>
                      <a:pt x="28" y="70"/>
                    </a:lnTo>
                    <a:lnTo>
                      <a:pt x="28" y="70"/>
                    </a:lnTo>
                    <a:lnTo>
                      <a:pt x="23" y="75"/>
                    </a:lnTo>
                    <a:lnTo>
                      <a:pt x="17" y="78"/>
                    </a:lnTo>
                    <a:lnTo>
                      <a:pt x="17" y="78"/>
                    </a:lnTo>
                    <a:lnTo>
                      <a:pt x="10" y="76"/>
                    </a:lnTo>
                    <a:lnTo>
                      <a:pt x="5" y="71"/>
                    </a:lnTo>
                    <a:lnTo>
                      <a:pt x="5" y="71"/>
                    </a:lnTo>
                    <a:lnTo>
                      <a:pt x="2" y="63"/>
                    </a:lnTo>
                    <a:lnTo>
                      <a:pt x="0" y="55"/>
                    </a:lnTo>
                    <a:lnTo>
                      <a:pt x="0" y="55"/>
                    </a:lnTo>
                    <a:lnTo>
                      <a:pt x="2" y="44"/>
                    </a:lnTo>
                    <a:lnTo>
                      <a:pt x="5" y="37"/>
                    </a:lnTo>
                    <a:lnTo>
                      <a:pt x="5" y="37"/>
                    </a:lnTo>
                    <a:lnTo>
                      <a:pt x="12" y="32"/>
                    </a:lnTo>
                    <a:lnTo>
                      <a:pt x="18" y="31"/>
                    </a:lnTo>
                    <a:lnTo>
                      <a:pt x="18" y="31"/>
                    </a:lnTo>
                    <a:lnTo>
                      <a:pt x="25" y="32"/>
                    </a:lnTo>
                    <a:lnTo>
                      <a:pt x="30" y="36"/>
                    </a:lnTo>
                    <a:lnTo>
                      <a:pt x="30" y="23"/>
                    </a:lnTo>
                    <a:lnTo>
                      <a:pt x="30" y="23"/>
                    </a:lnTo>
                    <a:lnTo>
                      <a:pt x="28" y="18"/>
                    </a:lnTo>
                    <a:lnTo>
                      <a:pt x="26" y="14"/>
                    </a:lnTo>
                    <a:lnTo>
                      <a:pt x="26" y="14"/>
                    </a:lnTo>
                    <a:lnTo>
                      <a:pt x="25" y="13"/>
                    </a:lnTo>
                    <a:lnTo>
                      <a:pt x="22" y="11"/>
                    </a:lnTo>
                    <a:lnTo>
                      <a:pt x="22" y="11"/>
                    </a:lnTo>
                    <a:lnTo>
                      <a:pt x="20" y="13"/>
                    </a:lnTo>
                    <a:lnTo>
                      <a:pt x="17" y="14"/>
                    </a:lnTo>
                    <a:lnTo>
                      <a:pt x="15" y="18"/>
                    </a:lnTo>
                    <a:lnTo>
                      <a:pt x="15" y="21"/>
                    </a:lnTo>
                    <a:lnTo>
                      <a:pt x="2" y="18"/>
                    </a:lnTo>
                    <a:lnTo>
                      <a:pt x="2" y="18"/>
                    </a:lnTo>
                    <a:lnTo>
                      <a:pt x="5" y="11"/>
                    </a:lnTo>
                    <a:lnTo>
                      <a:pt x="10" y="5"/>
                    </a:lnTo>
                    <a:lnTo>
                      <a:pt x="10" y="5"/>
                    </a:lnTo>
                    <a:lnTo>
                      <a:pt x="15" y="1"/>
                    </a:lnTo>
                    <a:lnTo>
                      <a:pt x="23" y="0"/>
                    </a:lnTo>
                    <a:lnTo>
                      <a:pt x="23" y="0"/>
                    </a:lnTo>
                    <a:lnTo>
                      <a:pt x="30" y="1"/>
                    </a:lnTo>
                    <a:lnTo>
                      <a:pt x="36" y="6"/>
                    </a:lnTo>
                    <a:lnTo>
                      <a:pt x="36" y="6"/>
                    </a:lnTo>
                    <a:lnTo>
                      <a:pt x="41" y="13"/>
                    </a:lnTo>
                    <a:lnTo>
                      <a:pt x="43" y="21"/>
                    </a:lnTo>
                    <a:lnTo>
                      <a:pt x="43" y="63"/>
                    </a:lnTo>
                    <a:lnTo>
                      <a:pt x="48" y="63"/>
                    </a:lnTo>
                    <a:close/>
                    <a:moveTo>
                      <a:pt x="30" y="62"/>
                    </a:moveTo>
                    <a:lnTo>
                      <a:pt x="30" y="45"/>
                    </a:lnTo>
                    <a:lnTo>
                      <a:pt x="30" y="45"/>
                    </a:lnTo>
                    <a:lnTo>
                      <a:pt x="26" y="42"/>
                    </a:lnTo>
                    <a:lnTo>
                      <a:pt x="23" y="42"/>
                    </a:lnTo>
                    <a:lnTo>
                      <a:pt x="23" y="42"/>
                    </a:lnTo>
                    <a:lnTo>
                      <a:pt x="18" y="42"/>
                    </a:lnTo>
                    <a:lnTo>
                      <a:pt x="17" y="45"/>
                    </a:lnTo>
                    <a:lnTo>
                      <a:pt x="15" y="49"/>
                    </a:lnTo>
                    <a:lnTo>
                      <a:pt x="15" y="54"/>
                    </a:lnTo>
                    <a:lnTo>
                      <a:pt x="15" y="54"/>
                    </a:lnTo>
                    <a:lnTo>
                      <a:pt x="15" y="58"/>
                    </a:lnTo>
                    <a:lnTo>
                      <a:pt x="17" y="63"/>
                    </a:lnTo>
                    <a:lnTo>
                      <a:pt x="18" y="65"/>
                    </a:lnTo>
                    <a:lnTo>
                      <a:pt x="23" y="65"/>
                    </a:lnTo>
                    <a:lnTo>
                      <a:pt x="23" y="65"/>
                    </a:lnTo>
                    <a:lnTo>
                      <a:pt x="26" y="65"/>
                    </a:lnTo>
                    <a:lnTo>
                      <a:pt x="30" y="62"/>
                    </a:lnTo>
                    <a:lnTo>
                      <a:pt x="3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2" name="Freeform 45"/>
              <p:cNvSpPr>
                <a:spLocks/>
              </p:cNvSpPr>
              <p:nvPr/>
            </p:nvSpPr>
            <p:spPr bwMode="auto">
              <a:xfrm>
                <a:off x="4357" y="1452"/>
                <a:ext cx="48" cy="75"/>
              </a:xfrm>
              <a:custGeom>
                <a:avLst/>
                <a:gdLst>
                  <a:gd name="T0" fmla="*/ 0 w 48"/>
                  <a:gd name="T1" fmla="*/ 75 h 75"/>
                  <a:gd name="T2" fmla="*/ 0 w 48"/>
                  <a:gd name="T3" fmla="*/ 62 h 75"/>
                  <a:gd name="T4" fmla="*/ 4 w 48"/>
                  <a:gd name="T5" fmla="*/ 62 h 75"/>
                  <a:gd name="T6" fmla="*/ 4 w 48"/>
                  <a:gd name="T7" fmla="*/ 13 h 75"/>
                  <a:gd name="T8" fmla="*/ 0 w 48"/>
                  <a:gd name="T9" fmla="*/ 13 h 75"/>
                  <a:gd name="T10" fmla="*/ 0 w 48"/>
                  <a:gd name="T11" fmla="*/ 0 h 75"/>
                  <a:gd name="T12" fmla="*/ 19 w 48"/>
                  <a:gd name="T13" fmla="*/ 0 h 75"/>
                  <a:gd name="T14" fmla="*/ 19 w 48"/>
                  <a:gd name="T15" fmla="*/ 7 h 75"/>
                  <a:gd name="T16" fmla="*/ 19 w 48"/>
                  <a:gd name="T17" fmla="*/ 7 h 75"/>
                  <a:gd name="T18" fmla="*/ 19 w 48"/>
                  <a:gd name="T19" fmla="*/ 7 h 75"/>
                  <a:gd name="T20" fmla="*/ 24 w 48"/>
                  <a:gd name="T21" fmla="*/ 2 h 75"/>
                  <a:gd name="T22" fmla="*/ 30 w 48"/>
                  <a:gd name="T23" fmla="*/ 0 h 75"/>
                  <a:gd name="T24" fmla="*/ 30 w 48"/>
                  <a:gd name="T25" fmla="*/ 0 h 75"/>
                  <a:gd name="T26" fmla="*/ 35 w 48"/>
                  <a:gd name="T27" fmla="*/ 2 h 75"/>
                  <a:gd name="T28" fmla="*/ 39 w 48"/>
                  <a:gd name="T29" fmla="*/ 5 h 75"/>
                  <a:gd name="T30" fmla="*/ 39 w 48"/>
                  <a:gd name="T31" fmla="*/ 5 h 75"/>
                  <a:gd name="T32" fmla="*/ 42 w 48"/>
                  <a:gd name="T33" fmla="*/ 10 h 75"/>
                  <a:gd name="T34" fmla="*/ 42 w 48"/>
                  <a:gd name="T35" fmla="*/ 18 h 75"/>
                  <a:gd name="T36" fmla="*/ 42 w 48"/>
                  <a:gd name="T37" fmla="*/ 62 h 75"/>
                  <a:gd name="T38" fmla="*/ 48 w 48"/>
                  <a:gd name="T39" fmla="*/ 62 h 75"/>
                  <a:gd name="T40" fmla="*/ 48 w 48"/>
                  <a:gd name="T41" fmla="*/ 75 h 75"/>
                  <a:gd name="T42" fmla="*/ 29 w 48"/>
                  <a:gd name="T43" fmla="*/ 75 h 75"/>
                  <a:gd name="T44" fmla="*/ 29 w 48"/>
                  <a:gd name="T45" fmla="*/ 20 h 75"/>
                  <a:gd name="T46" fmla="*/ 29 w 48"/>
                  <a:gd name="T47" fmla="*/ 20 h 75"/>
                  <a:gd name="T48" fmla="*/ 29 w 48"/>
                  <a:gd name="T49" fmla="*/ 15 h 75"/>
                  <a:gd name="T50" fmla="*/ 29 w 48"/>
                  <a:gd name="T51" fmla="*/ 15 h 75"/>
                  <a:gd name="T52" fmla="*/ 27 w 48"/>
                  <a:gd name="T53" fmla="*/ 13 h 75"/>
                  <a:gd name="T54" fmla="*/ 26 w 48"/>
                  <a:gd name="T55" fmla="*/ 12 h 75"/>
                  <a:gd name="T56" fmla="*/ 26 w 48"/>
                  <a:gd name="T57" fmla="*/ 12 h 75"/>
                  <a:gd name="T58" fmla="*/ 22 w 48"/>
                  <a:gd name="T59" fmla="*/ 13 h 75"/>
                  <a:gd name="T60" fmla="*/ 21 w 48"/>
                  <a:gd name="T61" fmla="*/ 15 h 75"/>
                  <a:gd name="T62" fmla="*/ 21 w 48"/>
                  <a:gd name="T63" fmla="*/ 15 h 75"/>
                  <a:gd name="T64" fmla="*/ 19 w 48"/>
                  <a:gd name="T65" fmla="*/ 18 h 75"/>
                  <a:gd name="T66" fmla="*/ 19 w 48"/>
                  <a:gd name="T67" fmla="*/ 62 h 75"/>
                  <a:gd name="T68" fmla="*/ 24 w 48"/>
                  <a:gd name="T69" fmla="*/ 62 h 75"/>
                  <a:gd name="T70" fmla="*/ 24 w 48"/>
                  <a:gd name="T71" fmla="*/ 75 h 75"/>
                  <a:gd name="T72" fmla="*/ 0 w 48"/>
                  <a:gd name="T7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75">
                    <a:moveTo>
                      <a:pt x="0" y="75"/>
                    </a:moveTo>
                    <a:lnTo>
                      <a:pt x="0" y="62"/>
                    </a:lnTo>
                    <a:lnTo>
                      <a:pt x="4" y="62"/>
                    </a:lnTo>
                    <a:lnTo>
                      <a:pt x="4" y="13"/>
                    </a:lnTo>
                    <a:lnTo>
                      <a:pt x="0" y="13"/>
                    </a:lnTo>
                    <a:lnTo>
                      <a:pt x="0" y="0"/>
                    </a:lnTo>
                    <a:lnTo>
                      <a:pt x="19" y="0"/>
                    </a:lnTo>
                    <a:lnTo>
                      <a:pt x="19" y="7"/>
                    </a:lnTo>
                    <a:lnTo>
                      <a:pt x="19" y="7"/>
                    </a:lnTo>
                    <a:lnTo>
                      <a:pt x="19" y="7"/>
                    </a:lnTo>
                    <a:lnTo>
                      <a:pt x="24" y="2"/>
                    </a:lnTo>
                    <a:lnTo>
                      <a:pt x="30" y="0"/>
                    </a:lnTo>
                    <a:lnTo>
                      <a:pt x="30" y="0"/>
                    </a:lnTo>
                    <a:lnTo>
                      <a:pt x="35" y="2"/>
                    </a:lnTo>
                    <a:lnTo>
                      <a:pt x="39" y="5"/>
                    </a:lnTo>
                    <a:lnTo>
                      <a:pt x="39" y="5"/>
                    </a:lnTo>
                    <a:lnTo>
                      <a:pt x="42" y="10"/>
                    </a:lnTo>
                    <a:lnTo>
                      <a:pt x="42" y="18"/>
                    </a:lnTo>
                    <a:lnTo>
                      <a:pt x="42" y="62"/>
                    </a:lnTo>
                    <a:lnTo>
                      <a:pt x="48" y="62"/>
                    </a:lnTo>
                    <a:lnTo>
                      <a:pt x="48" y="75"/>
                    </a:lnTo>
                    <a:lnTo>
                      <a:pt x="29" y="75"/>
                    </a:lnTo>
                    <a:lnTo>
                      <a:pt x="29" y="20"/>
                    </a:lnTo>
                    <a:lnTo>
                      <a:pt x="29" y="20"/>
                    </a:lnTo>
                    <a:lnTo>
                      <a:pt x="29" y="15"/>
                    </a:lnTo>
                    <a:lnTo>
                      <a:pt x="29" y="15"/>
                    </a:lnTo>
                    <a:lnTo>
                      <a:pt x="27" y="13"/>
                    </a:lnTo>
                    <a:lnTo>
                      <a:pt x="26" y="12"/>
                    </a:lnTo>
                    <a:lnTo>
                      <a:pt x="26" y="12"/>
                    </a:lnTo>
                    <a:lnTo>
                      <a:pt x="22" y="13"/>
                    </a:lnTo>
                    <a:lnTo>
                      <a:pt x="21" y="15"/>
                    </a:lnTo>
                    <a:lnTo>
                      <a:pt x="21" y="15"/>
                    </a:lnTo>
                    <a:lnTo>
                      <a:pt x="19" y="18"/>
                    </a:lnTo>
                    <a:lnTo>
                      <a:pt x="19" y="62"/>
                    </a:lnTo>
                    <a:lnTo>
                      <a:pt x="24" y="62"/>
                    </a:lnTo>
                    <a:lnTo>
                      <a:pt x="24" y="75"/>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3" name="Freeform 46"/>
              <p:cNvSpPr>
                <a:spLocks/>
              </p:cNvSpPr>
              <p:nvPr/>
            </p:nvSpPr>
            <p:spPr bwMode="auto">
              <a:xfrm>
                <a:off x="4410" y="1421"/>
                <a:ext cx="49" cy="106"/>
              </a:xfrm>
              <a:custGeom>
                <a:avLst/>
                <a:gdLst>
                  <a:gd name="T0" fmla="*/ 0 w 49"/>
                  <a:gd name="T1" fmla="*/ 106 h 106"/>
                  <a:gd name="T2" fmla="*/ 0 w 49"/>
                  <a:gd name="T3" fmla="*/ 93 h 106"/>
                  <a:gd name="T4" fmla="*/ 5 w 49"/>
                  <a:gd name="T5" fmla="*/ 93 h 106"/>
                  <a:gd name="T6" fmla="*/ 5 w 49"/>
                  <a:gd name="T7" fmla="*/ 12 h 106"/>
                  <a:gd name="T8" fmla="*/ 0 w 49"/>
                  <a:gd name="T9" fmla="*/ 12 h 106"/>
                  <a:gd name="T10" fmla="*/ 0 w 49"/>
                  <a:gd name="T11" fmla="*/ 0 h 106"/>
                  <a:gd name="T12" fmla="*/ 20 w 49"/>
                  <a:gd name="T13" fmla="*/ 0 h 106"/>
                  <a:gd name="T14" fmla="*/ 20 w 49"/>
                  <a:gd name="T15" fmla="*/ 67 h 106"/>
                  <a:gd name="T16" fmla="*/ 20 w 49"/>
                  <a:gd name="T17" fmla="*/ 67 h 106"/>
                  <a:gd name="T18" fmla="*/ 30 w 49"/>
                  <a:gd name="T19" fmla="*/ 44 h 106"/>
                  <a:gd name="T20" fmla="*/ 25 w 49"/>
                  <a:gd name="T21" fmla="*/ 44 h 106"/>
                  <a:gd name="T22" fmla="*/ 25 w 49"/>
                  <a:gd name="T23" fmla="*/ 31 h 106"/>
                  <a:gd name="T24" fmla="*/ 49 w 49"/>
                  <a:gd name="T25" fmla="*/ 31 h 106"/>
                  <a:gd name="T26" fmla="*/ 49 w 49"/>
                  <a:gd name="T27" fmla="*/ 44 h 106"/>
                  <a:gd name="T28" fmla="*/ 43 w 49"/>
                  <a:gd name="T29" fmla="*/ 44 h 106"/>
                  <a:gd name="T30" fmla="*/ 33 w 49"/>
                  <a:gd name="T31" fmla="*/ 66 h 106"/>
                  <a:gd name="T32" fmla="*/ 43 w 49"/>
                  <a:gd name="T33" fmla="*/ 93 h 106"/>
                  <a:gd name="T34" fmla="*/ 49 w 49"/>
                  <a:gd name="T35" fmla="*/ 93 h 106"/>
                  <a:gd name="T36" fmla="*/ 49 w 49"/>
                  <a:gd name="T37" fmla="*/ 106 h 106"/>
                  <a:gd name="T38" fmla="*/ 35 w 49"/>
                  <a:gd name="T39" fmla="*/ 106 h 106"/>
                  <a:gd name="T40" fmla="*/ 20 w 49"/>
                  <a:gd name="T41" fmla="*/ 67 h 106"/>
                  <a:gd name="T42" fmla="*/ 20 w 49"/>
                  <a:gd name="T43" fmla="*/ 67 h 106"/>
                  <a:gd name="T44" fmla="*/ 20 w 49"/>
                  <a:gd name="T45" fmla="*/ 93 h 106"/>
                  <a:gd name="T46" fmla="*/ 25 w 49"/>
                  <a:gd name="T47" fmla="*/ 93 h 106"/>
                  <a:gd name="T48" fmla="*/ 25 w 49"/>
                  <a:gd name="T49" fmla="*/ 106 h 106"/>
                  <a:gd name="T50" fmla="*/ 0 w 49"/>
                  <a:gd name="T5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106">
                    <a:moveTo>
                      <a:pt x="0" y="106"/>
                    </a:moveTo>
                    <a:lnTo>
                      <a:pt x="0" y="93"/>
                    </a:lnTo>
                    <a:lnTo>
                      <a:pt x="5" y="93"/>
                    </a:lnTo>
                    <a:lnTo>
                      <a:pt x="5" y="12"/>
                    </a:lnTo>
                    <a:lnTo>
                      <a:pt x="0" y="12"/>
                    </a:lnTo>
                    <a:lnTo>
                      <a:pt x="0" y="0"/>
                    </a:lnTo>
                    <a:lnTo>
                      <a:pt x="20" y="0"/>
                    </a:lnTo>
                    <a:lnTo>
                      <a:pt x="20" y="67"/>
                    </a:lnTo>
                    <a:lnTo>
                      <a:pt x="20" y="67"/>
                    </a:lnTo>
                    <a:lnTo>
                      <a:pt x="30" y="44"/>
                    </a:lnTo>
                    <a:lnTo>
                      <a:pt x="25" y="44"/>
                    </a:lnTo>
                    <a:lnTo>
                      <a:pt x="25" y="31"/>
                    </a:lnTo>
                    <a:lnTo>
                      <a:pt x="49" y="31"/>
                    </a:lnTo>
                    <a:lnTo>
                      <a:pt x="49" y="44"/>
                    </a:lnTo>
                    <a:lnTo>
                      <a:pt x="43" y="44"/>
                    </a:lnTo>
                    <a:lnTo>
                      <a:pt x="33" y="66"/>
                    </a:lnTo>
                    <a:lnTo>
                      <a:pt x="43" y="93"/>
                    </a:lnTo>
                    <a:lnTo>
                      <a:pt x="49" y="93"/>
                    </a:lnTo>
                    <a:lnTo>
                      <a:pt x="49" y="106"/>
                    </a:lnTo>
                    <a:lnTo>
                      <a:pt x="35" y="106"/>
                    </a:lnTo>
                    <a:lnTo>
                      <a:pt x="20" y="67"/>
                    </a:lnTo>
                    <a:lnTo>
                      <a:pt x="20" y="67"/>
                    </a:lnTo>
                    <a:lnTo>
                      <a:pt x="20" y="93"/>
                    </a:lnTo>
                    <a:lnTo>
                      <a:pt x="25" y="93"/>
                    </a:lnTo>
                    <a:lnTo>
                      <a:pt x="25"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4" name="Freeform 47"/>
              <p:cNvSpPr>
                <a:spLocks noEditPoints="1"/>
              </p:cNvSpPr>
              <p:nvPr/>
            </p:nvSpPr>
            <p:spPr bwMode="auto">
              <a:xfrm>
                <a:off x="4466" y="1451"/>
                <a:ext cx="39" cy="78"/>
              </a:xfrm>
              <a:custGeom>
                <a:avLst/>
                <a:gdLst>
                  <a:gd name="T0" fmla="*/ 19 w 39"/>
                  <a:gd name="T1" fmla="*/ 78 h 78"/>
                  <a:gd name="T2" fmla="*/ 19 w 39"/>
                  <a:gd name="T3" fmla="*/ 78 h 78"/>
                  <a:gd name="T4" fmla="*/ 14 w 39"/>
                  <a:gd name="T5" fmla="*/ 78 h 78"/>
                  <a:gd name="T6" fmla="*/ 9 w 39"/>
                  <a:gd name="T7" fmla="*/ 76 h 78"/>
                  <a:gd name="T8" fmla="*/ 6 w 39"/>
                  <a:gd name="T9" fmla="*/ 73 h 78"/>
                  <a:gd name="T10" fmla="*/ 5 w 39"/>
                  <a:gd name="T11" fmla="*/ 68 h 78"/>
                  <a:gd name="T12" fmla="*/ 5 w 39"/>
                  <a:gd name="T13" fmla="*/ 68 h 78"/>
                  <a:gd name="T14" fmla="*/ 0 w 39"/>
                  <a:gd name="T15" fmla="*/ 57 h 78"/>
                  <a:gd name="T16" fmla="*/ 0 w 39"/>
                  <a:gd name="T17" fmla="*/ 39 h 78"/>
                  <a:gd name="T18" fmla="*/ 0 w 39"/>
                  <a:gd name="T19" fmla="*/ 39 h 78"/>
                  <a:gd name="T20" fmla="*/ 0 w 39"/>
                  <a:gd name="T21" fmla="*/ 21 h 78"/>
                  <a:gd name="T22" fmla="*/ 1 w 39"/>
                  <a:gd name="T23" fmla="*/ 14 h 78"/>
                  <a:gd name="T24" fmla="*/ 5 w 39"/>
                  <a:gd name="T25" fmla="*/ 10 h 78"/>
                  <a:gd name="T26" fmla="*/ 5 w 39"/>
                  <a:gd name="T27" fmla="*/ 10 h 78"/>
                  <a:gd name="T28" fmla="*/ 6 w 39"/>
                  <a:gd name="T29" fmla="*/ 6 h 78"/>
                  <a:gd name="T30" fmla="*/ 9 w 39"/>
                  <a:gd name="T31" fmla="*/ 3 h 78"/>
                  <a:gd name="T32" fmla="*/ 14 w 39"/>
                  <a:gd name="T33" fmla="*/ 1 h 78"/>
                  <a:gd name="T34" fmla="*/ 19 w 39"/>
                  <a:gd name="T35" fmla="*/ 0 h 78"/>
                  <a:gd name="T36" fmla="*/ 19 w 39"/>
                  <a:gd name="T37" fmla="*/ 0 h 78"/>
                  <a:gd name="T38" fmla="*/ 24 w 39"/>
                  <a:gd name="T39" fmla="*/ 1 h 78"/>
                  <a:gd name="T40" fmla="*/ 27 w 39"/>
                  <a:gd name="T41" fmla="*/ 3 h 78"/>
                  <a:gd name="T42" fmla="*/ 31 w 39"/>
                  <a:gd name="T43" fmla="*/ 6 h 78"/>
                  <a:gd name="T44" fmla="*/ 34 w 39"/>
                  <a:gd name="T45" fmla="*/ 10 h 78"/>
                  <a:gd name="T46" fmla="*/ 37 w 39"/>
                  <a:gd name="T47" fmla="*/ 23 h 78"/>
                  <a:gd name="T48" fmla="*/ 39 w 39"/>
                  <a:gd name="T49" fmla="*/ 39 h 78"/>
                  <a:gd name="T50" fmla="*/ 39 w 39"/>
                  <a:gd name="T51" fmla="*/ 39 h 78"/>
                  <a:gd name="T52" fmla="*/ 37 w 39"/>
                  <a:gd name="T53" fmla="*/ 57 h 78"/>
                  <a:gd name="T54" fmla="*/ 34 w 39"/>
                  <a:gd name="T55" fmla="*/ 68 h 78"/>
                  <a:gd name="T56" fmla="*/ 31 w 39"/>
                  <a:gd name="T57" fmla="*/ 73 h 78"/>
                  <a:gd name="T58" fmla="*/ 27 w 39"/>
                  <a:gd name="T59" fmla="*/ 76 h 78"/>
                  <a:gd name="T60" fmla="*/ 24 w 39"/>
                  <a:gd name="T61" fmla="*/ 78 h 78"/>
                  <a:gd name="T62" fmla="*/ 19 w 39"/>
                  <a:gd name="T63" fmla="*/ 78 h 78"/>
                  <a:gd name="T64" fmla="*/ 19 w 39"/>
                  <a:gd name="T65" fmla="*/ 78 h 78"/>
                  <a:gd name="T66" fmla="*/ 19 w 39"/>
                  <a:gd name="T67" fmla="*/ 13 h 78"/>
                  <a:gd name="T68" fmla="*/ 19 w 39"/>
                  <a:gd name="T69" fmla="*/ 13 h 78"/>
                  <a:gd name="T70" fmla="*/ 16 w 39"/>
                  <a:gd name="T71" fmla="*/ 14 h 78"/>
                  <a:gd name="T72" fmla="*/ 14 w 39"/>
                  <a:gd name="T73" fmla="*/ 18 h 78"/>
                  <a:gd name="T74" fmla="*/ 14 w 39"/>
                  <a:gd name="T75" fmla="*/ 18 h 78"/>
                  <a:gd name="T76" fmla="*/ 13 w 39"/>
                  <a:gd name="T77" fmla="*/ 39 h 78"/>
                  <a:gd name="T78" fmla="*/ 13 w 39"/>
                  <a:gd name="T79" fmla="*/ 39 h 78"/>
                  <a:gd name="T80" fmla="*/ 14 w 39"/>
                  <a:gd name="T81" fmla="*/ 57 h 78"/>
                  <a:gd name="T82" fmla="*/ 14 w 39"/>
                  <a:gd name="T83" fmla="*/ 57 h 78"/>
                  <a:gd name="T84" fmla="*/ 16 w 39"/>
                  <a:gd name="T85" fmla="*/ 63 h 78"/>
                  <a:gd name="T86" fmla="*/ 16 w 39"/>
                  <a:gd name="T87" fmla="*/ 63 h 78"/>
                  <a:gd name="T88" fmla="*/ 18 w 39"/>
                  <a:gd name="T89" fmla="*/ 65 h 78"/>
                  <a:gd name="T90" fmla="*/ 19 w 39"/>
                  <a:gd name="T91" fmla="*/ 67 h 78"/>
                  <a:gd name="T92" fmla="*/ 19 w 39"/>
                  <a:gd name="T93" fmla="*/ 67 h 78"/>
                  <a:gd name="T94" fmla="*/ 23 w 39"/>
                  <a:gd name="T95" fmla="*/ 65 h 78"/>
                  <a:gd name="T96" fmla="*/ 24 w 39"/>
                  <a:gd name="T97" fmla="*/ 60 h 78"/>
                  <a:gd name="T98" fmla="*/ 24 w 39"/>
                  <a:gd name="T99" fmla="*/ 60 h 78"/>
                  <a:gd name="T100" fmla="*/ 26 w 39"/>
                  <a:gd name="T101" fmla="*/ 39 h 78"/>
                  <a:gd name="T102" fmla="*/ 26 w 39"/>
                  <a:gd name="T103" fmla="*/ 39 h 78"/>
                  <a:gd name="T104" fmla="*/ 24 w 39"/>
                  <a:gd name="T105" fmla="*/ 18 h 78"/>
                  <a:gd name="T106" fmla="*/ 24 w 39"/>
                  <a:gd name="T107" fmla="*/ 18 h 78"/>
                  <a:gd name="T108" fmla="*/ 23 w 39"/>
                  <a:gd name="T109" fmla="*/ 14 h 78"/>
                  <a:gd name="T110" fmla="*/ 19 w 39"/>
                  <a:gd name="T111" fmla="*/ 13 h 78"/>
                  <a:gd name="T112" fmla="*/ 19 w 39"/>
                  <a:gd name="T113"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78">
                    <a:moveTo>
                      <a:pt x="19" y="78"/>
                    </a:moveTo>
                    <a:lnTo>
                      <a:pt x="19" y="78"/>
                    </a:lnTo>
                    <a:lnTo>
                      <a:pt x="14" y="78"/>
                    </a:lnTo>
                    <a:lnTo>
                      <a:pt x="9" y="76"/>
                    </a:lnTo>
                    <a:lnTo>
                      <a:pt x="6" y="73"/>
                    </a:lnTo>
                    <a:lnTo>
                      <a:pt x="5" y="68"/>
                    </a:lnTo>
                    <a:lnTo>
                      <a:pt x="5" y="68"/>
                    </a:lnTo>
                    <a:lnTo>
                      <a:pt x="0" y="57"/>
                    </a:lnTo>
                    <a:lnTo>
                      <a:pt x="0" y="39"/>
                    </a:lnTo>
                    <a:lnTo>
                      <a:pt x="0" y="39"/>
                    </a:lnTo>
                    <a:lnTo>
                      <a:pt x="0" y="21"/>
                    </a:lnTo>
                    <a:lnTo>
                      <a:pt x="1" y="14"/>
                    </a:lnTo>
                    <a:lnTo>
                      <a:pt x="5" y="10"/>
                    </a:lnTo>
                    <a:lnTo>
                      <a:pt x="5" y="10"/>
                    </a:lnTo>
                    <a:lnTo>
                      <a:pt x="6" y="6"/>
                    </a:lnTo>
                    <a:lnTo>
                      <a:pt x="9" y="3"/>
                    </a:lnTo>
                    <a:lnTo>
                      <a:pt x="14" y="1"/>
                    </a:lnTo>
                    <a:lnTo>
                      <a:pt x="19" y="0"/>
                    </a:lnTo>
                    <a:lnTo>
                      <a:pt x="19" y="0"/>
                    </a:lnTo>
                    <a:lnTo>
                      <a:pt x="24" y="1"/>
                    </a:lnTo>
                    <a:lnTo>
                      <a:pt x="27" y="3"/>
                    </a:lnTo>
                    <a:lnTo>
                      <a:pt x="31" y="6"/>
                    </a:lnTo>
                    <a:lnTo>
                      <a:pt x="34" y="10"/>
                    </a:lnTo>
                    <a:lnTo>
                      <a:pt x="37" y="23"/>
                    </a:lnTo>
                    <a:lnTo>
                      <a:pt x="39" y="39"/>
                    </a:lnTo>
                    <a:lnTo>
                      <a:pt x="39" y="39"/>
                    </a:lnTo>
                    <a:lnTo>
                      <a:pt x="37" y="57"/>
                    </a:lnTo>
                    <a:lnTo>
                      <a:pt x="34" y="68"/>
                    </a:lnTo>
                    <a:lnTo>
                      <a:pt x="31" y="73"/>
                    </a:lnTo>
                    <a:lnTo>
                      <a:pt x="27" y="76"/>
                    </a:lnTo>
                    <a:lnTo>
                      <a:pt x="24" y="78"/>
                    </a:lnTo>
                    <a:lnTo>
                      <a:pt x="19" y="78"/>
                    </a:lnTo>
                    <a:lnTo>
                      <a:pt x="19" y="78"/>
                    </a:lnTo>
                    <a:close/>
                    <a:moveTo>
                      <a:pt x="19" y="13"/>
                    </a:moveTo>
                    <a:lnTo>
                      <a:pt x="19" y="13"/>
                    </a:lnTo>
                    <a:lnTo>
                      <a:pt x="16" y="14"/>
                    </a:lnTo>
                    <a:lnTo>
                      <a:pt x="14" y="18"/>
                    </a:lnTo>
                    <a:lnTo>
                      <a:pt x="14" y="18"/>
                    </a:lnTo>
                    <a:lnTo>
                      <a:pt x="13" y="39"/>
                    </a:lnTo>
                    <a:lnTo>
                      <a:pt x="13" y="39"/>
                    </a:lnTo>
                    <a:lnTo>
                      <a:pt x="14" y="57"/>
                    </a:lnTo>
                    <a:lnTo>
                      <a:pt x="14" y="57"/>
                    </a:lnTo>
                    <a:lnTo>
                      <a:pt x="16" y="63"/>
                    </a:lnTo>
                    <a:lnTo>
                      <a:pt x="16" y="63"/>
                    </a:lnTo>
                    <a:lnTo>
                      <a:pt x="18" y="65"/>
                    </a:lnTo>
                    <a:lnTo>
                      <a:pt x="19" y="67"/>
                    </a:lnTo>
                    <a:lnTo>
                      <a:pt x="19" y="67"/>
                    </a:lnTo>
                    <a:lnTo>
                      <a:pt x="23" y="65"/>
                    </a:lnTo>
                    <a:lnTo>
                      <a:pt x="24" y="60"/>
                    </a:lnTo>
                    <a:lnTo>
                      <a:pt x="24" y="60"/>
                    </a:lnTo>
                    <a:lnTo>
                      <a:pt x="26" y="39"/>
                    </a:lnTo>
                    <a:lnTo>
                      <a:pt x="26" y="39"/>
                    </a:lnTo>
                    <a:lnTo>
                      <a:pt x="24" y="18"/>
                    </a:lnTo>
                    <a:lnTo>
                      <a:pt x="24" y="18"/>
                    </a:lnTo>
                    <a:lnTo>
                      <a:pt x="23" y="14"/>
                    </a:lnTo>
                    <a:lnTo>
                      <a:pt x="19" y="13"/>
                    </a:lnTo>
                    <a:lnTo>
                      <a:pt x="1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5" name="Freeform 48"/>
              <p:cNvSpPr>
                <a:spLocks/>
              </p:cNvSpPr>
              <p:nvPr/>
            </p:nvSpPr>
            <p:spPr bwMode="auto">
              <a:xfrm>
                <a:off x="4511" y="1452"/>
                <a:ext cx="49" cy="75"/>
              </a:xfrm>
              <a:custGeom>
                <a:avLst/>
                <a:gdLst>
                  <a:gd name="T0" fmla="*/ 2 w 49"/>
                  <a:gd name="T1" fmla="*/ 75 h 75"/>
                  <a:gd name="T2" fmla="*/ 2 w 49"/>
                  <a:gd name="T3" fmla="*/ 62 h 75"/>
                  <a:gd name="T4" fmla="*/ 7 w 49"/>
                  <a:gd name="T5" fmla="*/ 62 h 75"/>
                  <a:gd name="T6" fmla="*/ 7 w 49"/>
                  <a:gd name="T7" fmla="*/ 13 h 75"/>
                  <a:gd name="T8" fmla="*/ 0 w 49"/>
                  <a:gd name="T9" fmla="*/ 13 h 75"/>
                  <a:gd name="T10" fmla="*/ 0 w 49"/>
                  <a:gd name="T11" fmla="*/ 0 h 75"/>
                  <a:gd name="T12" fmla="*/ 20 w 49"/>
                  <a:gd name="T13" fmla="*/ 0 h 75"/>
                  <a:gd name="T14" fmla="*/ 20 w 49"/>
                  <a:gd name="T15" fmla="*/ 7 h 75"/>
                  <a:gd name="T16" fmla="*/ 20 w 49"/>
                  <a:gd name="T17" fmla="*/ 7 h 75"/>
                  <a:gd name="T18" fmla="*/ 20 w 49"/>
                  <a:gd name="T19" fmla="*/ 7 h 75"/>
                  <a:gd name="T20" fmla="*/ 25 w 49"/>
                  <a:gd name="T21" fmla="*/ 2 h 75"/>
                  <a:gd name="T22" fmla="*/ 31 w 49"/>
                  <a:gd name="T23" fmla="*/ 0 h 75"/>
                  <a:gd name="T24" fmla="*/ 31 w 49"/>
                  <a:gd name="T25" fmla="*/ 0 h 75"/>
                  <a:gd name="T26" fmla="*/ 36 w 49"/>
                  <a:gd name="T27" fmla="*/ 2 h 75"/>
                  <a:gd name="T28" fmla="*/ 41 w 49"/>
                  <a:gd name="T29" fmla="*/ 5 h 75"/>
                  <a:gd name="T30" fmla="*/ 41 w 49"/>
                  <a:gd name="T31" fmla="*/ 5 h 75"/>
                  <a:gd name="T32" fmla="*/ 43 w 49"/>
                  <a:gd name="T33" fmla="*/ 10 h 75"/>
                  <a:gd name="T34" fmla="*/ 44 w 49"/>
                  <a:gd name="T35" fmla="*/ 18 h 75"/>
                  <a:gd name="T36" fmla="*/ 44 w 49"/>
                  <a:gd name="T37" fmla="*/ 62 h 75"/>
                  <a:gd name="T38" fmla="*/ 49 w 49"/>
                  <a:gd name="T39" fmla="*/ 62 h 75"/>
                  <a:gd name="T40" fmla="*/ 49 w 49"/>
                  <a:gd name="T41" fmla="*/ 75 h 75"/>
                  <a:gd name="T42" fmla="*/ 31 w 49"/>
                  <a:gd name="T43" fmla="*/ 75 h 75"/>
                  <a:gd name="T44" fmla="*/ 31 w 49"/>
                  <a:gd name="T45" fmla="*/ 20 h 75"/>
                  <a:gd name="T46" fmla="*/ 31 w 49"/>
                  <a:gd name="T47" fmla="*/ 20 h 75"/>
                  <a:gd name="T48" fmla="*/ 30 w 49"/>
                  <a:gd name="T49" fmla="*/ 15 h 75"/>
                  <a:gd name="T50" fmla="*/ 30 w 49"/>
                  <a:gd name="T51" fmla="*/ 15 h 75"/>
                  <a:gd name="T52" fmla="*/ 28 w 49"/>
                  <a:gd name="T53" fmla="*/ 13 h 75"/>
                  <a:gd name="T54" fmla="*/ 26 w 49"/>
                  <a:gd name="T55" fmla="*/ 12 h 75"/>
                  <a:gd name="T56" fmla="*/ 26 w 49"/>
                  <a:gd name="T57" fmla="*/ 12 h 75"/>
                  <a:gd name="T58" fmla="*/ 25 w 49"/>
                  <a:gd name="T59" fmla="*/ 13 h 75"/>
                  <a:gd name="T60" fmla="*/ 22 w 49"/>
                  <a:gd name="T61" fmla="*/ 15 h 75"/>
                  <a:gd name="T62" fmla="*/ 22 w 49"/>
                  <a:gd name="T63" fmla="*/ 15 h 75"/>
                  <a:gd name="T64" fmla="*/ 20 w 49"/>
                  <a:gd name="T65" fmla="*/ 18 h 75"/>
                  <a:gd name="T66" fmla="*/ 20 w 49"/>
                  <a:gd name="T67" fmla="*/ 62 h 75"/>
                  <a:gd name="T68" fmla="*/ 25 w 49"/>
                  <a:gd name="T69" fmla="*/ 62 h 75"/>
                  <a:gd name="T70" fmla="*/ 25 w 49"/>
                  <a:gd name="T71" fmla="*/ 75 h 75"/>
                  <a:gd name="T72" fmla="*/ 2 w 49"/>
                  <a:gd name="T7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75">
                    <a:moveTo>
                      <a:pt x="2" y="75"/>
                    </a:moveTo>
                    <a:lnTo>
                      <a:pt x="2" y="62"/>
                    </a:lnTo>
                    <a:lnTo>
                      <a:pt x="7" y="62"/>
                    </a:lnTo>
                    <a:lnTo>
                      <a:pt x="7" y="13"/>
                    </a:lnTo>
                    <a:lnTo>
                      <a:pt x="0" y="13"/>
                    </a:lnTo>
                    <a:lnTo>
                      <a:pt x="0" y="0"/>
                    </a:lnTo>
                    <a:lnTo>
                      <a:pt x="20" y="0"/>
                    </a:lnTo>
                    <a:lnTo>
                      <a:pt x="20" y="7"/>
                    </a:lnTo>
                    <a:lnTo>
                      <a:pt x="20" y="7"/>
                    </a:lnTo>
                    <a:lnTo>
                      <a:pt x="20" y="7"/>
                    </a:lnTo>
                    <a:lnTo>
                      <a:pt x="25" y="2"/>
                    </a:lnTo>
                    <a:lnTo>
                      <a:pt x="31" y="0"/>
                    </a:lnTo>
                    <a:lnTo>
                      <a:pt x="31" y="0"/>
                    </a:lnTo>
                    <a:lnTo>
                      <a:pt x="36" y="2"/>
                    </a:lnTo>
                    <a:lnTo>
                      <a:pt x="41" y="5"/>
                    </a:lnTo>
                    <a:lnTo>
                      <a:pt x="41" y="5"/>
                    </a:lnTo>
                    <a:lnTo>
                      <a:pt x="43" y="10"/>
                    </a:lnTo>
                    <a:lnTo>
                      <a:pt x="44" y="18"/>
                    </a:lnTo>
                    <a:lnTo>
                      <a:pt x="44" y="62"/>
                    </a:lnTo>
                    <a:lnTo>
                      <a:pt x="49" y="62"/>
                    </a:lnTo>
                    <a:lnTo>
                      <a:pt x="49" y="75"/>
                    </a:lnTo>
                    <a:lnTo>
                      <a:pt x="31" y="75"/>
                    </a:lnTo>
                    <a:lnTo>
                      <a:pt x="31" y="20"/>
                    </a:lnTo>
                    <a:lnTo>
                      <a:pt x="31" y="20"/>
                    </a:lnTo>
                    <a:lnTo>
                      <a:pt x="30" y="15"/>
                    </a:lnTo>
                    <a:lnTo>
                      <a:pt x="30" y="15"/>
                    </a:lnTo>
                    <a:lnTo>
                      <a:pt x="28" y="13"/>
                    </a:lnTo>
                    <a:lnTo>
                      <a:pt x="26" y="12"/>
                    </a:lnTo>
                    <a:lnTo>
                      <a:pt x="26" y="12"/>
                    </a:lnTo>
                    <a:lnTo>
                      <a:pt x="25" y="13"/>
                    </a:lnTo>
                    <a:lnTo>
                      <a:pt x="22" y="15"/>
                    </a:lnTo>
                    <a:lnTo>
                      <a:pt x="22" y="15"/>
                    </a:lnTo>
                    <a:lnTo>
                      <a:pt x="20" y="18"/>
                    </a:lnTo>
                    <a:lnTo>
                      <a:pt x="20" y="62"/>
                    </a:lnTo>
                    <a:lnTo>
                      <a:pt x="25" y="62"/>
                    </a:lnTo>
                    <a:lnTo>
                      <a:pt x="25" y="75"/>
                    </a:lnTo>
                    <a:lnTo>
                      <a:pt x="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6" name="Freeform 49"/>
              <p:cNvSpPr>
                <a:spLocks/>
              </p:cNvSpPr>
              <p:nvPr/>
            </p:nvSpPr>
            <p:spPr bwMode="auto">
              <a:xfrm>
                <a:off x="4902" y="2085"/>
                <a:ext cx="80" cy="106"/>
              </a:xfrm>
              <a:custGeom>
                <a:avLst/>
                <a:gdLst>
                  <a:gd name="T0" fmla="*/ 0 w 80"/>
                  <a:gd name="T1" fmla="*/ 106 h 106"/>
                  <a:gd name="T2" fmla="*/ 0 w 80"/>
                  <a:gd name="T3" fmla="*/ 94 h 106"/>
                  <a:gd name="T4" fmla="*/ 9 w 80"/>
                  <a:gd name="T5" fmla="*/ 94 h 106"/>
                  <a:gd name="T6" fmla="*/ 9 w 80"/>
                  <a:gd name="T7" fmla="*/ 13 h 106"/>
                  <a:gd name="T8" fmla="*/ 0 w 80"/>
                  <a:gd name="T9" fmla="*/ 13 h 106"/>
                  <a:gd name="T10" fmla="*/ 0 w 80"/>
                  <a:gd name="T11" fmla="*/ 0 h 106"/>
                  <a:gd name="T12" fmla="*/ 31 w 80"/>
                  <a:gd name="T13" fmla="*/ 0 h 106"/>
                  <a:gd name="T14" fmla="*/ 36 w 80"/>
                  <a:gd name="T15" fmla="*/ 22 h 106"/>
                  <a:gd name="T16" fmla="*/ 36 w 80"/>
                  <a:gd name="T17" fmla="*/ 22 h 106"/>
                  <a:gd name="T18" fmla="*/ 38 w 80"/>
                  <a:gd name="T19" fmla="*/ 35 h 106"/>
                  <a:gd name="T20" fmla="*/ 40 w 80"/>
                  <a:gd name="T21" fmla="*/ 55 h 106"/>
                  <a:gd name="T22" fmla="*/ 40 w 80"/>
                  <a:gd name="T23" fmla="*/ 55 h 106"/>
                  <a:gd name="T24" fmla="*/ 43 w 80"/>
                  <a:gd name="T25" fmla="*/ 37 h 106"/>
                  <a:gd name="T26" fmla="*/ 43 w 80"/>
                  <a:gd name="T27" fmla="*/ 37 h 106"/>
                  <a:gd name="T28" fmla="*/ 44 w 80"/>
                  <a:gd name="T29" fmla="*/ 21 h 106"/>
                  <a:gd name="T30" fmla="*/ 48 w 80"/>
                  <a:gd name="T31" fmla="*/ 0 h 106"/>
                  <a:gd name="T32" fmla="*/ 80 w 80"/>
                  <a:gd name="T33" fmla="*/ 0 h 106"/>
                  <a:gd name="T34" fmla="*/ 80 w 80"/>
                  <a:gd name="T35" fmla="*/ 13 h 106"/>
                  <a:gd name="T36" fmla="*/ 72 w 80"/>
                  <a:gd name="T37" fmla="*/ 13 h 106"/>
                  <a:gd name="T38" fmla="*/ 72 w 80"/>
                  <a:gd name="T39" fmla="*/ 94 h 106"/>
                  <a:gd name="T40" fmla="*/ 80 w 80"/>
                  <a:gd name="T41" fmla="*/ 94 h 106"/>
                  <a:gd name="T42" fmla="*/ 80 w 80"/>
                  <a:gd name="T43" fmla="*/ 106 h 106"/>
                  <a:gd name="T44" fmla="*/ 49 w 80"/>
                  <a:gd name="T45" fmla="*/ 106 h 106"/>
                  <a:gd name="T46" fmla="*/ 49 w 80"/>
                  <a:gd name="T47" fmla="*/ 94 h 106"/>
                  <a:gd name="T48" fmla="*/ 56 w 80"/>
                  <a:gd name="T49" fmla="*/ 94 h 106"/>
                  <a:gd name="T50" fmla="*/ 56 w 80"/>
                  <a:gd name="T51" fmla="*/ 40 h 106"/>
                  <a:gd name="T52" fmla="*/ 58 w 80"/>
                  <a:gd name="T53" fmla="*/ 11 h 106"/>
                  <a:gd name="T54" fmla="*/ 56 w 80"/>
                  <a:gd name="T55" fmla="*/ 11 h 106"/>
                  <a:gd name="T56" fmla="*/ 51 w 80"/>
                  <a:gd name="T57" fmla="*/ 47 h 106"/>
                  <a:gd name="T58" fmla="*/ 41 w 80"/>
                  <a:gd name="T59" fmla="*/ 106 h 106"/>
                  <a:gd name="T60" fmla="*/ 36 w 80"/>
                  <a:gd name="T61" fmla="*/ 106 h 106"/>
                  <a:gd name="T62" fmla="*/ 27 w 80"/>
                  <a:gd name="T63" fmla="*/ 52 h 106"/>
                  <a:gd name="T64" fmla="*/ 22 w 80"/>
                  <a:gd name="T65" fmla="*/ 11 h 106"/>
                  <a:gd name="T66" fmla="*/ 20 w 80"/>
                  <a:gd name="T67" fmla="*/ 11 h 106"/>
                  <a:gd name="T68" fmla="*/ 22 w 80"/>
                  <a:gd name="T69" fmla="*/ 39 h 106"/>
                  <a:gd name="T70" fmla="*/ 22 w 80"/>
                  <a:gd name="T71" fmla="*/ 94 h 106"/>
                  <a:gd name="T72" fmla="*/ 30 w 80"/>
                  <a:gd name="T73" fmla="*/ 94 h 106"/>
                  <a:gd name="T74" fmla="*/ 30 w 80"/>
                  <a:gd name="T75" fmla="*/ 106 h 106"/>
                  <a:gd name="T76" fmla="*/ 0 w 80"/>
                  <a:gd name="T7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06">
                    <a:moveTo>
                      <a:pt x="0" y="106"/>
                    </a:moveTo>
                    <a:lnTo>
                      <a:pt x="0" y="94"/>
                    </a:lnTo>
                    <a:lnTo>
                      <a:pt x="9" y="94"/>
                    </a:lnTo>
                    <a:lnTo>
                      <a:pt x="9" y="13"/>
                    </a:lnTo>
                    <a:lnTo>
                      <a:pt x="0" y="13"/>
                    </a:lnTo>
                    <a:lnTo>
                      <a:pt x="0" y="0"/>
                    </a:lnTo>
                    <a:lnTo>
                      <a:pt x="31" y="0"/>
                    </a:lnTo>
                    <a:lnTo>
                      <a:pt x="36" y="22"/>
                    </a:lnTo>
                    <a:lnTo>
                      <a:pt x="36" y="22"/>
                    </a:lnTo>
                    <a:lnTo>
                      <a:pt x="38" y="35"/>
                    </a:lnTo>
                    <a:lnTo>
                      <a:pt x="40" y="55"/>
                    </a:lnTo>
                    <a:lnTo>
                      <a:pt x="40" y="55"/>
                    </a:lnTo>
                    <a:lnTo>
                      <a:pt x="43" y="37"/>
                    </a:lnTo>
                    <a:lnTo>
                      <a:pt x="43" y="37"/>
                    </a:lnTo>
                    <a:lnTo>
                      <a:pt x="44" y="21"/>
                    </a:lnTo>
                    <a:lnTo>
                      <a:pt x="48" y="0"/>
                    </a:lnTo>
                    <a:lnTo>
                      <a:pt x="80" y="0"/>
                    </a:lnTo>
                    <a:lnTo>
                      <a:pt x="80" y="13"/>
                    </a:lnTo>
                    <a:lnTo>
                      <a:pt x="72" y="13"/>
                    </a:lnTo>
                    <a:lnTo>
                      <a:pt x="72" y="94"/>
                    </a:lnTo>
                    <a:lnTo>
                      <a:pt x="80" y="94"/>
                    </a:lnTo>
                    <a:lnTo>
                      <a:pt x="80" y="106"/>
                    </a:lnTo>
                    <a:lnTo>
                      <a:pt x="49" y="106"/>
                    </a:lnTo>
                    <a:lnTo>
                      <a:pt x="49" y="94"/>
                    </a:lnTo>
                    <a:lnTo>
                      <a:pt x="56" y="94"/>
                    </a:lnTo>
                    <a:lnTo>
                      <a:pt x="56" y="40"/>
                    </a:lnTo>
                    <a:lnTo>
                      <a:pt x="58" y="11"/>
                    </a:lnTo>
                    <a:lnTo>
                      <a:pt x="56" y="11"/>
                    </a:lnTo>
                    <a:lnTo>
                      <a:pt x="51" y="47"/>
                    </a:lnTo>
                    <a:lnTo>
                      <a:pt x="41" y="106"/>
                    </a:lnTo>
                    <a:lnTo>
                      <a:pt x="36" y="106"/>
                    </a:lnTo>
                    <a:lnTo>
                      <a:pt x="27" y="52"/>
                    </a:lnTo>
                    <a:lnTo>
                      <a:pt x="22" y="11"/>
                    </a:lnTo>
                    <a:lnTo>
                      <a:pt x="20" y="11"/>
                    </a:lnTo>
                    <a:lnTo>
                      <a:pt x="22" y="39"/>
                    </a:lnTo>
                    <a:lnTo>
                      <a:pt x="22" y="94"/>
                    </a:lnTo>
                    <a:lnTo>
                      <a:pt x="30" y="94"/>
                    </a:lnTo>
                    <a:lnTo>
                      <a:pt x="3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7" name="Freeform 50"/>
              <p:cNvSpPr>
                <a:spLocks noEditPoints="1"/>
              </p:cNvSpPr>
              <p:nvPr/>
            </p:nvSpPr>
            <p:spPr bwMode="auto">
              <a:xfrm>
                <a:off x="4986" y="2116"/>
                <a:ext cx="47" cy="76"/>
              </a:xfrm>
              <a:custGeom>
                <a:avLst/>
                <a:gdLst>
                  <a:gd name="T0" fmla="*/ 47 w 47"/>
                  <a:gd name="T1" fmla="*/ 75 h 76"/>
                  <a:gd name="T2" fmla="*/ 29 w 47"/>
                  <a:gd name="T3" fmla="*/ 70 h 76"/>
                  <a:gd name="T4" fmla="*/ 27 w 47"/>
                  <a:gd name="T5" fmla="*/ 70 h 76"/>
                  <a:gd name="T6" fmla="*/ 16 w 47"/>
                  <a:gd name="T7" fmla="*/ 76 h 76"/>
                  <a:gd name="T8" fmla="*/ 9 w 47"/>
                  <a:gd name="T9" fmla="*/ 75 h 76"/>
                  <a:gd name="T10" fmla="*/ 4 w 47"/>
                  <a:gd name="T11" fmla="*/ 70 h 76"/>
                  <a:gd name="T12" fmla="*/ 0 w 47"/>
                  <a:gd name="T13" fmla="*/ 53 h 76"/>
                  <a:gd name="T14" fmla="*/ 1 w 47"/>
                  <a:gd name="T15" fmla="*/ 44 h 76"/>
                  <a:gd name="T16" fmla="*/ 4 w 47"/>
                  <a:gd name="T17" fmla="*/ 35 h 76"/>
                  <a:gd name="T18" fmla="*/ 18 w 47"/>
                  <a:gd name="T19" fmla="*/ 31 h 76"/>
                  <a:gd name="T20" fmla="*/ 24 w 47"/>
                  <a:gd name="T21" fmla="*/ 31 h 76"/>
                  <a:gd name="T22" fmla="*/ 29 w 47"/>
                  <a:gd name="T23" fmla="*/ 22 h 76"/>
                  <a:gd name="T24" fmla="*/ 27 w 47"/>
                  <a:gd name="T25" fmla="*/ 16 h 76"/>
                  <a:gd name="T26" fmla="*/ 26 w 47"/>
                  <a:gd name="T27" fmla="*/ 13 h 76"/>
                  <a:gd name="T28" fmla="*/ 21 w 47"/>
                  <a:gd name="T29" fmla="*/ 11 h 76"/>
                  <a:gd name="T30" fmla="*/ 19 w 47"/>
                  <a:gd name="T31" fmla="*/ 11 h 76"/>
                  <a:gd name="T32" fmla="*/ 14 w 47"/>
                  <a:gd name="T33" fmla="*/ 16 h 76"/>
                  <a:gd name="T34" fmla="*/ 1 w 47"/>
                  <a:gd name="T35" fmla="*/ 18 h 76"/>
                  <a:gd name="T36" fmla="*/ 4 w 47"/>
                  <a:gd name="T37" fmla="*/ 9 h 76"/>
                  <a:gd name="T38" fmla="*/ 9 w 47"/>
                  <a:gd name="T39" fmla="*/ 4 h 76"/>
                  <a:gd name="T40" fmla="*/ 22 w 47"/>
                  <a:gd name="T41" fmla="*/ 0 h 76"/>
                  <a:gd name="T42" fmla="*/ 29 w 47"/>
                  <a:gd name="T43" fmla="*/ 1 h 76"/>
                  <a:gd name="T44" fmla="*/ 35 w 47"/>
                  <a:gd name="T45" fmla="*/ 4 h 76"/>
                  <a:gd name="T46" fmla="*/ 42 w 47"/>
                  <a:gd name="T47" fmla="*/ 21 h 76"/>
                  <a:gd name="T48" fmla="*/ 47 w 47"/>
                  <a:gd name="T49" fmla="*/ 63 h 76"/>
                  <a:gd name="T50" fmla="*/ 29 w 47"/>
                  <a:gd name="T51" fmla="*/ 44 h 76"/>
                  <a:gd name="T52" fmla="*/ 26 w 47"/>
                  <a:gd name="T53" fmla="*/ 42 h 76"/>
                  <a:gd name="T54" fmla="*/ 21 w 47"/>
                  <a:gd name="T55" fmla="*/ 40 h 76"/>
                  <a:gd name="T56" fmla="*/ 16 w 47"/>
                  <a:gd name="T57" fmla="*/ 44 h 76"/>
                  <a:gd name="T58" fmla="*/ 14 w 47"/>
                  <a:gd name="T59" fmla="*/ 53 h 76"/>
                  <a:gd name="T60" fmla="*/ 14 w 47"/>
                  <a:gd name="T61" fmla="*/ 58 h 76"/>
                  <a:gd name="T62" fmla="*/ 18 w 47"/>
                  <a:gd name="T63" fmla="*/ 63 h 76"/>
                  <a:gd name="T64" fmla="*/ 21 w 47"/>
                  <a:gd name="T65" fmla="*/ 65 h 76"/>
                  <a:gd name="T66" fmla="*/ 29 w 47"/>
                  <a:gd name="T67"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6">
                    <a:moveTo>
                      <a:pt x="47" y="63"/>
                    </a:moveTo>
                    <a:lnTo>
                      <a:pt x="47" y="75"/>
                    </a:lnTo>
                    <a:lnTo>
                      <a:pt x="29" y="75"/>
                    </a:lnTo>
                    <a:lnTo>
                      <a:pt x="29" y="70"/>
                    </a:lnTo>
                    <a:lnTo>
                      <a:pt x="27" y="70"/>
                    </a:lnTo>
                    <a:lnTo>
                      <a:pt x="27" y="70"/>
                    </a:lnTo>
                    <a:lnTo>
                      <a:pt x="22" y="75"/>
                    </a:lnTo>
                    <a:lnTo>
                      <a:pt x="16" y="76"/>
                    </a:lnTo>
                    <a:lnTo>
                      <a:pt x="16" y="76"/>
                    </a:lnTo>
                    <a:lnTo>
                      <a:pt x="9" y="75"/>
                    </a:lnTo>
                    <a:lnTo>
                      <a:pt x="4" y="70"/>
                    </a:lnTo>
                    <a:lnTo>
                      <a:pt x="4" y="70"/>
                    </a:lnTo>
                    <a:lnTo>
                      <a:pt x="1" y="63"/>
                    </a:lnTo>
                    <a:lnTo>
                      <a:pt x="0" y="53"/>
                    </a:lnTo>
                    <a:lnTo>
                      <a:pt x="0" y="53"/>
                    </a:lnTo>
                    <a:lnTo>
                      <a:pt x="1" y="44"/>
                    </a:lnTo>
                    <a:lnTo>
                      <a:pt x="4" y="35"/>
                    </a:lnTo>
                    <a:lnTo>
                      <a:pt x="4" y="35"/>
                    </a:lnTo>
                    <a:lnTo>
                      <a:pt x="11" y="32"/>
                    </a:lnTo>
                    <a:lnTo>
                      <a:pt x="18" y="31"/>
                    </a:lnTo>
                    <a:lnTo>
                      <a:pt x="18" y="31"/>
                    </a:lnTo>
                    <a:lnTo>
                      <a:pt x="24" y="31"/>
                    </a:lnTo>
                    <a:lnTo>
                      <a:pt x="29" y="35"/>
                    </a:lnTo>
                    <a:lnTo>
                      <a:pt x="29" y="22"/>
                    </a:lnTo>
                    <a:lnTo>
                      <a:pt x="29" y="22"/>
                    </a:lnTo>
                    <a:lnTo>
                      <a:pt x="27" y="16"/>
                    </a:lnTo>
                    <a:lnTo>
                      <a:pt x="26" y="13"/>
                    </a:lnTo>
                    <a:lnTo>
                      <a:pt x="26" y="13"/>
                    </a:lnTo>
                    <a:lnTo>
                      <a:pt x="24" y="11"/>
                    </a:lnTo>
                    <a:lnTo>
                      <a:pt x="21" y="11"/>
                    </a:lnTo>
                    <a:lnTo>
                      <a:pt x="21" y="11"/>
                    </a:lnTo>
                    <a:lnTo>
                      <a:pt x="19" y="11"/>
                    </a:lnTo>
                    <a:lnTo>
                      <a:pt x="16" y="14"/>
                    </a:lnTo>
                    <a:lnTo>
                      <a:pt x="14" y="16"/>
                    </a:lnTo>
                    <a:lnTo>
                      <a:pt x="14" y="21"/>
                    </a:lnTo>
                    <a:lnTo>
                      <a:pt x="1" y="18"/>
                    </a:lnTo>
                    <a:lnTo>
                      <a:pt x="1" y="18"/>
                    </a:lnTo>
                    <a:lnTo>
                      <a:pt x="4" y="9"/>
                    </a:lnTo>
                    <a:lnTo>
                      <a:pt x="9" y="4"/>
                    </a:lnTo>
                    <a:lnTo>
                      <a:pt x="9" y="4"/>
                    </a:lnTo>
                    <a:lnTo>
                      <a:pt x="14" y="1"/>
                    </a:lnTo>
                    <a:lnTo>
                      <a:pt x="22" y="0"/>
                    </a:lnTo>
                    <a:lnTo>
                      <a:pt x="22" y="0"/>
                    </a:lnTo>
                    <a:lnTo>
                      <a:pt x="29" y="1"/>
                    </a:lnTo>
                    <a:lnTo>
                      <a:pt x="35" y="4"/>
                    </a:lnTo>
                    <a:lnTo>
                      <a:pt x="35" y="4"/>
                    </a:lnTo>
                    <a:lnTo>
                      <a:pt x="40" y="11"/>
                    </a:lnTo>
                    <a:lnTo>
                      <a:pt x="42" y="21"/>
                    </a:lnTo>
                    <a:lnTo>
                      <a:pt x="42" y="63"/>
                    </a:lnTo>
                    <a:lnTo>
                      <a:pt x="47" y="63"/>
                    </a:lnTo>
                    <a:close/>
                    <a:moveTo>
                      <a:pt x="29" y="60"/>
                    </a:moveTo>
                    <a:lnTo>
                      <a:pt x="29" y="44"/>
                    </a:lnTo>
                    <a:lnTo>
                      <a:pt x="29" y="44"/>
                    </a:lnTo>
                    <a:lnTo>
                      <a:pt x="26" y="42"/>
                    </a:lnTo>
                    <a:lnTo>
                      <a:pt x="21" y="40"/>
                    </a:lnTo>
                    <a:lnTo>
                      <a:pt x="21" y="40"/>
                    </a:lnTo>
                    <a:lnTo>
                      <a:pt x="18" y="42"/>
                    </a:lnTo>
                    <a:lnTo>
                      <a:pt x="16" y="44"/>
                    </a:lnTo>
                    <a:lnTo>
                      <a:pt x="14" y="48"/>
                    </a:lnTo>
                    <a:lnTo>
                      <a:pt x="14" y="53"/>
                    </a:lnTo>
                    <a:lnTo>
                      <a:pt x="14" y="53"/>
                    </a:lnTo>
                    <a:lnTo>
                      <a:pt x="14" y="58"/>
                    </a:lnTo>
                    <a:lnTo>
                      <a:pt x="16" y="61"/>
                    </a:lnTo>
                    <a:lnTo>
                      <a:pt x="18" y="63"/>
                    </a:lnTo>
                    <a:lnTo>
                      <a:pt x="21" y="65"/>
                    </a:lnTo>
                    <a:lnTo>
                      <a:pt x="21" y="65"/>
                    </a:lnTo>
                    <a:lnTo>
                      <a:pt x="26" y="63"/>
                    </a:lnTo>
                    <a:lnTo>
                      <a:pt x="29" y="60"/>
                    </a:lnTo>
                    <a:lnTo>
                      <a:pt x="29"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8" name="Freeform 51"/>
              <p:cNvSpPr>
                <a:spLocks/>
              </p:cNvSpPr>
              <p:nvPr/>
            </p:nvSpPr>
            <p:spPr bwMode="auto">
              <a:xfrm>
                <a:off x="5034" y="2096"/>
                <a:ext cx="31" cy="96"/>
              </a:xfrm>
              <a:custGeom>
                <a:avLst/>
                <a:gdLst>
                  <a:gd name="T0" fmla="*/ 20 w 31"/>
                  <a:gd name="T1" fmla="*/ 34 h 96"/>
                  <a:gd name="T2" fmla="*/ 20 w 31"/>
                  <a:gd name="T3" fmla="*/ 77 h 96"/>
                  <a:gd name="T4" fmla="*/ 20 w 31"/>
                  <a:gd name="T5" fmla="*/ 77 h 96"/>
                  <a:gd name="T6" fmla="*/ 22 w 31"/>
                  <a:gd name="T7" fmla="*/ 83 h 96"/>
                  <a:gd name="T8" fmla="*/ 23 w 31"/>
                  <a:gd name="T9" fmla="*/ 83 h 96"/>
                  <a:gd name="T10" fmla="*/ 25 w 31"/>
                  <a:gd name="T11" fmla="*/ 85 h 96"/>
                  <a:gd name="T12" fmla="*/ 25 w 31"/>
                  <a:gd name="T13" fmla="*/ 85 h 96"/>
                  <a:gd name="T14" fmla="*/ 31 w 31"/>
                  <a:gd name="T15" fmla="*/ 83 h 96"/>
                  <a:gd name="T16" fmla="*/ 31 w 31"/>
                  <a:gd name="T17" fmla="*/ 95 h 96"/>
                  <a:gd name="T18" fmla="*/ 31 w 31"/>
                  <a:gd name="T19" fmla="*/ 95 h 96"/>
                  <a:gd name="T20" fmla="*/ 20 w 31"/>
                  <a:gd name="T21" fmla="*/ 96 h 96"/>
                  <a:gd name="T22" fmla="*/ 20 w 31"/>
                  <a:gd name="T23" fmla="*/ 96 h 96"/>
                  <a:gd name="T24" fmla="*/ 14 w 31"/>
                  <a:gd name="T25" fmla="*/ 95 h 96"/>
                  <a:gd name="T26" fmla="*/ 10 w 31"/>
                  <a:gd name="T27" fmla="*/ 91 h 96"/>
                  <a:gd name="T28" fmla="*/ 10 w 31"/>
                  <a:gd name="T29" fmla="*/ 91 h 96"/>
                  <a:gd name="T30" fmla="*/ 7 w 31"/>
                  <a:gd name="T31" fmla="*/ 86 h 96"/>
                  <a:gd name="T32" fmla="*/ 7 w 31"/>
                  <a:gd name="T33" fmla="*/ 77 h 96"/>
                  <a:gd name="T34" fmla="*/ 7 w 31"/>
                  <a:gd name="T35" fmla="*/ 34 h 96"/>
                  <a:gd name="T36" fmla="*/ 0 w 31"/>
                  <a:gd name="T37" fmla="*/ 34 h 96"/>
                  <a:gd name="T38" fmla="*/ 0 w 31"/>
                  <a:gd name="T39" fmla="*/ 21 h 96"/>
                  <a:gd name="T40" fmla="*/ 7 w 31"/>
                  <a:gd name="T41" fmla="*/ 21 h 96"/>
                  <a:gd name="T42" fmla="*/ 7 w 31"/>
                  <a:gd name="T43" fmla="*/ 10 h 96"/>
                  <a:gd name="T44" fmla="*/ 7 w 31"/>
                  <a:gd name="T45" fmla="*/ 10 h 96"/>
                  <a:gd name="T46" fmla="*/ 20 w 31"/>
                  <a:gd name="T47" fmla="*/ 0 h 96"/>
                  <a:gd name="T48" fmla="*/ 20 w 31"/>
                  <a:gd name="T49" fmla="*/ 21 h 96"/>
                  <a:gd name="T50" fmla="*/ 28 w 31"/>
                  <a:gd name="T51" fmla="*/ 21 h 96"/>
                  <a:gd name="T52" fmla="*/ 28 w 31"/>
                  <a:gd name="T53" fmla="*/ 34 h 96"/>
                  <a:gd name="T54" fmla="*/ 20 w 31"/>
                  <a:gd name="T55" fmla="*/ 3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96">
                    <a:moveTo>
                      <a:pt x="20" y="34"/>
                    </a:moveTo>
                    <a:lnTo>
                      <a:pt x="20" y="77"/>
                    </a:lnTo>
                    <a:lnTo>
                      <a:pt x="20" y="77"/>
                    </a:lnTo>
                    <a:lnTo>
                      <a:pt x="22" y="83"/>
                    </a:lnTo>
                    <a:lnTo>
                      <a:pt x="23" y="83"/>
                    </a:lnTo>
                    <a:lnTo>
                      <a:pt x="25" y="85"/>
                    </a:lnTo>
                    <a:lnTo>
                      <a:pt x="25" y="85"/>
                    </a:lnTo>
                    <a:lnTo>
                      <a:pt x="31" y="83"/>
                    </a:lnTo>
                    <a:lnTo>
                      <a:pt x="31" y="95"/>
                    </a:lnTo>
                    <a:lnTo>
                      <a:pt x="31" y="95"/>
                    </a:lnTo>
                    <a:lnTo>
                      <a:pt x="20" y="96"/>
                    </a:lnTo>
                    <a:lnTo>
                      <a:pt x="20" y="96"/>
                    </a:lnTo>
                    <a:lnTo>
                      <a:pt x="14" y="95"/>
                    </a:lnTo>
                    <a:lnTo>
                      <a:pt x="10" y="91"/>
                    </a:lnTo>
                    <a:lnTo>
                      <a:pt x="10" y="91"/>
                    </a:lnTo>
                    <a:lnTo>
                      <a:pt x="7" y="86"/>
                    </a:lnTo>
                    <a:lnTo>
                      <a:pt x="7" y="77"/>
                    </a:lnTo>
                    <a:lnTo>
                      <a:pt x="7" y="34"/>
                    </a:lnTo>
                    <a:lnTo>
                      <a:pt x="0" y="34"/>
                    </a:lnTo>
                    <a:lnTo>
                      <a:pt x="0" y="21"/>
                    </a:lnTo>
                    <a:lnTo>
                      <a:pt x="7" y="21"/>
                    </a:lnTo>
                    <a:lnTo>
                      <a:pt x="7" y="10"/>
                    </a:lnTo>
                    <a:lnTo>
                      <a:pt x="7" y="10"/>
                    </a:lnTo>
                    <a:lnTo>
                      <a:pt x="20" y="0"/>
                    </a:lnTo>
                    <a:lnTo>
                      <a:pt x="20" y="21"/>
                    </a:lnTo>
                    <a:lnTo>
                      <a:pt x="28" y="21"/>
                    </a:lnTo>
                    <a:lnTo>
                      <a:pt x="28" y="34"/>
                    </a:lnTo>
                    <a:lnTo>
                      <a:pt x="2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9" name="Freeform 52"/>
              <p:cNvSpPr>
                <a:spLocks/>
              </p:cNvSpPr>
              <p:nvPr/>
            </p:nvSpPr>
            <p:spPr bwMode="auto">
              <a:xfrm>
                <a:off x="5067" y="2117"/>
                <a:ext cx="49" cy="75"/>
              </a:xfrm>
              <a:custGeom>
                <a:avLst/>
                <a:gdLst>
                  <a:gd name="T0" fmla="*/ 44 w 49"/>
                  <a:gd name="T1" fmla="*/ 0 h 75"/>
                  <a:gd name="T2" fmla="*/ 44 w 49"/>
                  <a:gd name="T3" fmla="*/ 62 h 75"/>
                  <a:gd name="T4" fmla="*/ 49 w 49"/>
                  <a:gd name="T5" fmla="*/ 62 h 75"/>
                  <a:gd name="T6" fmla="*/ 49 w 49"/>
                  <a:gd name="T7" fmla="*/ 74 h 75"/>
                  <a:gd name="T8" fmla="*/ 31 w 49"/>
                  <a:gd name="T9" fmla="*/ 74 h 75"/>
                  <a:gd name="T10" fmla="*/ 31 w 49"/>
                  <a:gd name="T11" fmla="*/ 69 h 75"/>
                  <a:gd name="T12" fmla="*/ 29 w 49"/>
                  <a:gd name="T13" fmla="*/ 69 h 75"/>
                  <a:gd name="T14" fmla="*/ 29 w 49"/>
                  <a:gd name="T15" fmla="*/ 69 h 75"/>
                  <a:gd name="T16" fmla="*/ 25 w 49"/>
                  <a:gd name="T17" fmla="*/ 74 h 75"/>
                  <a:gd name="T18" fmla="*/ 18 w 49"/>
                  <a:gd name="T19" fmla="*/ 75 h 75"/>
                  <a:gd name="T20" fmla="*/ 18 w 49"/>
                  <a:gd name="T21" fmla="*/ 75 h 75"/>
                  <a:gd name="T22" fmla="*/ 13 w 49"/>
                  <a:gd name="T23" fmla="*/ 74 h 75"/>
                  <a:gd name="T24" fmla="*/ 10 w 49"/>
                  <a:gd name="T25" fmla="*/ 70 h 75"/>
                  <a:gd name="T26" fmla="*/ 7 w 49"/>
                  <a:gd name="T27" fmla="*/ 65 h 75"/>
                  <a:gd name="T28" fmla="*/ 7 w 49"/>
                  <a:gd name="T29" fmla="*/ 57 h 75"/>
                  <a:gd name="T30" fmla="*/ 7 w 49"/>
                  <a:gd name="T31" fmla="*/ 13 h 75"/>
                  <a:gd name="T32" fmla="*/ 0 w 49"/>
                  <a:gd name="T33" fmla="*/ 13 h 75"/>
                  <a:gd name="T34" fmla="*/ 0 w 49"/>
                  <a:gd name="T35" fmla="*/ 0 h 75"/>
                  <a:gd name="T36" fmla="*/ 20 w 49"/>
                  <a:gd name="T37" fmla="*/ 0 h 75"/>
                  <a:gd name="T38" fmla="*/ 20 w 49"/>
                  <a:gd name="T39" fmla="*/ 54 h 75"/>
                  <a:gd name="T40" fmla="*/ 20 w 49"/>
                  <a:gd name="T41" fmla="*/ 54 h 75"/>
                  <a:gd name="T42" fmla="*/ 20 w 49"/>
                  <a:gd name="T43" fmla="*/ 60 h 75"/>
                  <a:gd name="T44" fmla="*/ 20 w 49"/>
                  <a:gd name="T45" fmla="*/ 60 h 75"/>
                  <a:gd name="T46" fmla="*/ 21 w 49"/>
                  <a:gd name="T47" fmla="*/ 62 h 75"/>
                  <a:gd name="T48" fmla="*/ 25 w 49"/>
                  <a:gd name="T49" fmla="*/ 62 h 75"/>
                  <a:gd name="T50" fmla="*/ 25 w 49"/>
                  <a:gd name="T51" fmla="*/ 62 h 75"/>
                  <a:gd name="T52" fmla="*/ 26 w 49"/>
                  <a:gd name="T53" fmla="*/ 62 h 75"/>
                  <a:gd name="T54" fmla="*/ 28 w 49"/>
                  <a:gd name="T55" fmla="*/ 60 h 75"/>
                  <a:gd name="T56" fmla="*/ 28 w 49"/>
                  <a:gd name="T57" fmla="*/ 60 h 75"/>
                  <a:gd name="T58" fmla="*/ 31 w 49"/>
                  <a:gd name="T59" fmla="*/ 57 h 75"/>
                  <a:gd name="T60" fmla="*/ 31 w 49"/>
                  <a:gd name="T61" fmla="*/ 13 h 75"/>
                  <a:gd name="T62" fmla="*/ 25 w 49"/>
                  <a:gd name="T63" fmla="*/ 13 h 75"/>
                  <a:gd name="T64" fmla="*/ 25 w 49"/>
                  <a:gd name="T65" fmla="*/ 0 h 75"/>
                  <a:gd name="T66" fmla="*/ 44 w 49"/>
                  <a:gd name="T6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5">
                    <a:moveTo>
                      <a:pt x="44" y="0"/>
                    </a:moveTo>
                    <a:lnTo>
                      <a:pt x="44" y="62"/>
                    </a:lnTo>
                    <a:lnTo>
                      <a:pt x="49" y="62"/>
                    </a:lnTo>
                    <a:lnTo>
                      <a:pt x="49" y="74"/>
                    </a:lnTo>
                    <a:lnTo>
                      <a:pt x="31" y="74"/>
                    </a:lnTo>
                    <a:lnTo>
                      <a:pt x="31" y="69"/>
                    </a:lnTo>
                    <a:lnTo>
                      <a:pt x="29" y="69"/>
                    </a:lnTo>
                    <a:lnTo>
                      <a:pt x="29" y="69"/>
                    </a:lnTo>
                    <a:lnTo>
                      <a:pt x="25" y="74"/>
                    </a:lnTo>
                    <a:lnTo>
                      <a:pt x="18" y="75"/>
                    </a:lnTo>
                    <a:lnTo>
                      <a:pt x="18" y="75"/>
                    </a:lnTo>
                    <a:lnTo>
                      <a:pt x="13" y="74"/>
                    </a:lnTo>
                    <a:lnTo>
                      <a:pt x="10" y="70"/>
                    </a:lnTo>
                    <a:lnTo>
                      <a:pt x="7" y="65"/>
                    </a:lnTo>
                    <a:lnTo>
                      <a:pt x="7" y="57"/>
                    </a:lnTo>
                    <a:lnTo>
                      <a:pt x="7" y="13"/>
                    </a:lnTo>
                    <a:lnTo>
                      <a:pt x="0" y="13"/>
                    </a:lnTo>
                    <a:lnTo>
                      <a:pt x="0" y="0"/>
                    </a:lnTo>
                    <a:lnTo>
                      <a:pt x="20" y="0"/>
                    </a:lnTo>
                    <a:lnTo>
                      <a:pt x="20" y="54"/>
                    </a:lnTo>
                    <a:lnTo>
                      <a:pt x="20" y="54"/>
                    </a:lnTo>
                    <a:lnTo>
                      <a:pt x="20" y="60"/>
                    </a:lnTo>
                    <a:lnTo>
                      <a:pt x="20" y="60"/>
                    </a:lnTo>
                    <a:lnTo>
                      <a:pt x="21" y="62"/>
                    </a:lnTo>
                    <a:lnTo>
                      <a:pt x="25" y="62"/>
                    </a:lnTo>
                    <a:lnTo>
                      <a:pt x="25" y="62"/>
                    </a:lnTo>
                    <a:lnTo>
                      <a:pt x="26" y="62"/>
                    </a:lnTo>
                    <a:lnTo>
                      <a:pt x="28" y="60"/>
                    </a:lnTo>
                    <a:lnTo>
                      <a:pt x="28" y="60"/>
                    </a:lnTo>
                    <a:lnTo>
                      <a:pt x="31" y="57"/>
                    </a:lnTo>
                    <a:lnTo>
                      <a:pt x="31" y="13"/>
                    </a:lnTo>
                    <a:lnTo>
                      <a:pt x="25" y="13"/>
                    </a:lnTo>
                    <a:lnTo>
                      <a:pt x="25"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0" name="Freeform 53"/>
              <p:cNvSpPr>
                <a:spLocks/>
              </p:cNvSpPr>
              <p:nvPr/>
            </p:nvSpPr>
            <p:spPr bwMode="auto">
              <a:xfrm>
                <a:off x="5119" y="2117"/>
                <a:ext cx="38" cy="74"/>
              </a:xfrm>
              <a:custGeom>
                <a:avLst/>
                <a:gdLst>
                  <a:gd name="T0" fmla="*/ 0 w 38"/>
                  <a:gd name="T1" fmla="*/ 74 h 74"/>
                  <a:gd name="T2" fmla="*/ 0 w 38"/>
                  <a:gd name="T3" fmla="*/ 62 h 74"/>
                  <a:gd name="T4" fmla="*/ 7 w 38"/>
                  <a:gd name="T5" fmla="*/ 62 h 74"/>
                  <a:gd name="T6" fmla="*/ 7 w 38"/>
                  <a:gd name="T7" fmla="*/ 13 h 74"/>
                  <a:gd name="T8" fmla="*/ 0 w 38"/>
                  <a:gd name="T9" fmla="*/ 13 h 74"/>
                  <a:gd name="T10" fmla="*/ 0 w 38"/>
                  <a:gd name="T11" fmla="*/ 0 h 74"/>
                  <a:gd name="T12" fmla="*/ 20 w 38"/>
                  <a:gd name="T13" fmla="*/ 0 h 74"/>
                  <a:gd name="T14" fmla="*/ 20 w 38"/>
                  <a:gd name="T15" fmla="*/ 15 h 74"/>
                  <a:gd name="T16" fmla="*/ 20 w 38"/>
                  <a:gd name="T17" fmla="*/ 15 h 74"/>
                  <a:gd name="T18" fmla="*/ 20 w 38"/>
                  <a:gd name="T19" fmla="*/ 15 h 74"/>
                  <a:gd name="T20" fmla="*/ 23 w 38"/>
                  <a:gd name="T21" fmla="*/ 7 h 74"/>
                  <a:gd name="T22" fmla="*/ 28 w 38"/>
                  <a:gd name="T23" fmla="*/ 2 h 74"/>
                  <a:gd name="T24" fmla="*/ 28 w 38"/>
                  <a:gd name="T25" fmla="*/ 2 h 74"/>
                  <a:gd name="T26" fmla="*/ 31 w 38"/>
                  <a:gd name="T27" fmla="*/ 0 h 74"/>
                  <a:gd name="T28" fmla="*/ 38 w 38"/>
                  <a:gd name="T29" fmla="*/ 0 h 74"/>
                  <a:gd name="T30" fmla="*/ 38 w 38"/>
                  <a:gd name="T31" fmla="*/ 13 h 74"/>
                  <a:gd name="T32" fmla="*/ 38 w 38"/>
                  <a:gd name="T33" fmla="*/ 13 h 74"/>
                  <a:gd name="T34" fmla="*/ 30 w 38"/>
                  <a:gd name="T35" fmla="*/ 15 h 74"/>
                  <a:gd name="T36" fmla="*/ 25 w 38"/>
                  <a:gd name="T37" fmla="*/ 18 h 74"/>
                  <a:gd name="T38" fmla="*/ 21 w 38"/>
                  <a:gd name="T39" fmla="*/ 25 h 74"/>
                  <a:gd name="T40" fmla="*/ 20 w 38"/>
                  <a:gd name="T41" fmla="*/ 33 h 74"/>
                  <a:gd name="T42" fmla="*/ 20 w 38"/>
                  <a:gd name="T43" fmla="*/ 62 h 74"/>
                  <a:gd name="T44" fmla="*/ 28 w 38"/>
                  <a:gd name="T45" fmla="*/ 62 h 74"/>
                  <a:gd name="T46" fmla="*/ 28 w 38"/>
                  <a:gd name="T47" fmla="*/ 74 h 74"/>
                  <a:gd name="T48" fmla="*/ 0 w 38"/>
                  <a:gd name="T4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74">
                    <a:moveTo>
                      <a:pt x="0" y="74"/>
                    </a:moveTo>
                    <a:lnTo>
                      <a:pt x="0" y="62"/>
                    </a:lnTo>
                    <a:lnTo>
                      <a:pt x="7" y="62"/>
                    </a:lnTo>
                    <a:lnTo>
                      <a:pt x="7" y="13"/>
                    </a:lnTo>
                    <a:lnTo>
                      <a:pt x="0" y="13"/>
                    </a:lnTo>
                    <a:lnTo>
                      <a:pt x="0" y="0"/>
                    </a:lnTo>
                    <a:lnTo>
                      <a:pt x="20" y="0"/>
                    </a:lnTo>
                    <a:lnTo>
                      <a:pt x="20" y="15"/>
                    </a:lnTo>
                    <a:lnTo>
                      <a:pt x="20" y="15"/>
                    </a:lnTo>
                    <a:lnTo>
                      <a:pt x="20" y="15"/>
                    </a:lnTo>
                    <a:lnTo>
                      <a:pt x="23" y="7"/>
                    </a:lnTo>
                    <a:lnTo>
                      <a:pt x="28" y="2"/>
                    </a:lnTo>
                    <a:lnTo>
                      <a:pt x="28" y="2"/>
                    </a:lnTo>
                    <a:lnTo>
                      <a:pt x="31" y="0"/>
                    </a:lnTo>
                    <a:lnTo>
                      <a:pt x="38" y="0"/>
                    </a:lnTo>
                    <a:lnTo>
                      <a:pt x="38" y="13"/>
                    </a:lnTo>
                    <a:lnTo>
                      <a:pt x="38" y="13"/>
                    </a:lnTo>
                    <a:lnTo>
                      <a:pt x="30" y="15"/>
                    </a:lnTo>
                    <a:lnTo>
                      <a:pt x="25" y="18"/>
                    </a:lnTo>
                    <a:lnTo>
                      <a:pt x="21" y="25"/>
                    </a:lnTo>
                    <a:lnTo>
                      <a:pt x="20" y="33"/>
                    </a:lnTo>
                    <a:lnTo>
                      <a:pt x="20" y="62"/>
                    </a:lnTo>
                    <a:lnTo>
                      <a:pt x="28" y="62"/>
                    </a:lnTo>
                    <a:lnTo>
                      <a:pt x="28" y="74"/>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1" name="Freeform 54"/>
              <p:cNvSpPr>
                <a:spLocks/>
              </p:cNvSpPr>
              <p:nvPr/>
            </p:nvSpPr>
            <p:spPr bwMode="auto">
              <a:xfrm>
                <a:off x="5201" y="2085"/>
                <a:ext cx="62" cy="106"/>
              </a:xfrm>
              <a:custGeom>
                <a:avLst/>
                <a:gdLst>
                  <a:gd name="T0" fmla="*/ 0 w 62"/>
                  <a:gd name="T1" fmla="*/ 106 h 106"/>
                  <a:gd name="T2" fmla="*/ 0 w 62"/>
                  <a:gd name="T3" fmla="*/ 94 h 106"/>
                  <a:gd name="T4" fmla="*/ 8 w 62"/>
                  <a:gd name="T5" fmla="*/ 94 h 106"/>
                  <a:gd name="T6" fmla="*/ 8 w 62"/>
                  <a:gd name="T7" fmla="*/ 13 h 106"/>
                  <a:gd name="T8" fmla="*/ 0 w 62"/>
                  <a:gd name="T9" fmla="*/ 13 h 106"/>
                  <a:gd name="T10" fmla="*/ 0 w 62"/>
                  <a:gd name="T11" fmla="*/ 0 h 106"/>
                  <a:gd name="T12" fmla="*/ 24 w 62"/>
                  <a:gd name="T13" fmla="*/ 0 h 106"/>
                  <a:gd name="T14" fmla="*/ 36 w 62"/>
                  <a:gd name="T15" fmla="*/ 39 h 106"/>
                  <a:gd name="T16" fmla="*/ 42 w 62"/>
                  <a:gd name="T17" fmla="*/ 70 h 106"/>
                  <a:gd name="T18" fmla="*/ 44 w 62"/>
                  <a:gd name="T19" fmla="*/ 70 h 106"/>
                  <a:gd name="T20" fmla="*/ 42 w 62"/>
                  <a:gd name="T21" fmla="*/ 37 h 106"/>
                  <a:gd name="T22" fmla="*/ 42 w 62"/>
                  <a:gd name="T23" fmla="*/ 13 h 106"/>
                  <a:gd name="T24" fmla="*/ 34 w 62"/>
                  <a:gd name="T25" fmla="*/ 13 h 106"/>
                  <a:gd name="T26" fmla="*/ 34 w 62"/>
                  <a:gd name="T27" fmla="*/ 0 h 106"/>
                  <a:gd name="T28" fmla="*/ 62 w 62"/>
                  <a:gd name="T29" fmla="*/ 0 h 106"/>
                  <a:gd name="T30" fmla="*/ 62 w 62"/>
                  <a:gd name="T31" fmla="*/ 13 h 106"/>
                  <a:gd name="T32" fmla="*/ 55 w 62"/>
                  <a:gd name="T33" fmla="*/ 13 h 106"/>
                  <a:gd name="T34" fmla="*/ 55 w 62"/>
                  <a:gd name="T35" fmla="*/ 106 h 106"/>
                  <a:gd name="T36" fmla="*/ 42 w 62"/>
                  <a:gd name="T37" fmla="*/ 106 h 106"/>
                  <a:gd name="T38" fmla="*/ 29 w 62"/>
                  <a:gd name="T39" fmla="*/ 65 h 106"/>
                  <a:gd name="T40" fmla="*/ 29 w 62"/>
                  <a:gd name="T41" fmla="*/ 65 h 106"/>
                  <a:gd name="T42" fmla="*/ 26 w 62"/>
                  <a:gd name="T43" fmla="*/ 50 h 106"/>
                  <a:gd name="T44" fmla="*/ 19 w 62"/>
                  <a:gd name="T45" fmla="*/ 26 h 106"/>
                  <a:gd name="T46" fmla="*/ 19 w 62"/>
                  <a:gd name="T47" fmla="*/ 26 h 106"/>
                  <a:gd name="T48" fmla="*/ 19 w 62"/>
                  <a:gd name="T49" fmla="*/ 58 h 106"/>
                  <a:gd name="T50" fmla="*/ 19 w 62"/>
                  <a:gd name="T51" fmla="*/ 94 h 106"/>
                  <a:gd name="T52" fmla="*/ 27 w 62"/>
                  <a:gd name="T53" fmla="*/ 94 h 106"/>
                  <a:gd name="T54" fmla="*/ 27 w 62"/>
                  <a:gd name="T55" fmla="*/ 106 h 106"/>
                  <a:gd name="T56" fmla="*/ 0 w 62"/>
                  <a:gd name="T5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106">
                    <a:moveTo>
                      <a:pt x="0" y="106"/>
                    </a:moveTo>
                    <a:lnTo>
                      <a:pt x="0" y="94"/>
                    </a:lnTo>
                    <a:lnTo>
                      <a:pt x="8" y="94"/>
                    </a:lnTo>
                    <a:lnTo>
                      <a:pt x="8" y="13"/>
                    </a:lnTo>
                    <a:lnTo>
                      <a:pt x="0" y="13"/>
                    </a:lnTo>
                    <a:lnTo>
                      <a:pt x="0" y="0"/>
                    </a:lnTo>
                    <a:lnTo>
                      <a:pt x="24" y="0"/>
                    </a:lnTo>
                    <a:lnTo>
                      <a:pt x="36" y="39"/>
                    </a:lnTo>
                    <a:lnTo>
                      <a:pt x="42" y="70"/>
                    </a:lnTo>
                    <a:lnTo>
                      <a:pt x="44" y="70"/>
                    </a:lnTo>
                    <a:lnTo>
                      <a:pt x="42" y="37"/>
                    </a:lnTo>
                    <a:lnTo>
                      <a:pt x="42" y="13"/>
                    </a:lnTo>
                    <a:lnTo>
                      <a:pt x="34" y="13"/>
                    </a:lnTo>
                    <a:lnTo>
                      <a:pt x="34" y="0"/>
                    </a:lnTo>
                    <a:lnTo>
                      <a:pt x="62" y="0"/>
                    </a:lnTo>
                    <a:lnTo>
                      <a:pt x="62" y="13"/>
                    </a:lnTo>
                    <a:lnTo>
                      <a:pt x="55" y="13"/>
                    </a:lnTo>
                    <a:lnTo>
                      <a:pt x="55" y="106"/>
                    </a:lnTo>
                    <a:lnTo>
                      <a:pt x="42" y="106"/>
                    </a:lnTo>
                    <a:lnTo>
                      <a:pt x="29" y="65"/>
                    </a:lnTo>
                    <a:lnTo>
                      <a:pt x="29" y="65"/>
                    </a:lnTo>
                    <a:lnTo>
                      <a:pt x="26" y="50"/>
                    </a:lnTo>
                    <a:lnTo>
                      <a:pt x="19" y="26"/>
                    </a:lnTo>
                    <a:lnTo>
                      <a:pt x="19" y="26"/>
                    </a:lnTo>
                    <a:lnTo>
                      <a:pt x="19" y="58"/>
                    </a:lnTo>
                    <a:lnTo>
                      <a:pt x="19" y="94"/>
                    </a:lnTo>
                    <a:lnTo>
                      <a:pt x="27" y="94"/>
                    </a:lnTo>
                    <a:lnTo>
                      <a:pt x="27"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2" name="Freeform 55"/>
              <p:cNvSpPr>
                <a:spLocks/>
              </p:cNvSpPr>
              <p:nvPr/>
            </p:nvSpPr>
            <p:spPr bwMode="auto">
              <a:xfrm>
                <a:off x="5266" y="2117"/>
                <a:ext cx="49" cy="75"/>
              </a:xfrm>
              <a:custGeom>
                <a:avLst/>
                <a:gdLst>
                  <a:gd name="T0" fmla="*/ 44 w 49"/>
                  <a:gd name="T1" fmla="*/ 0 h 75"/>
                  <a:gd name="T2" fmla="*/ 44 w 49"/>
                  <a:gd name="T3" fmla="*/ 62 h 75"/>
                  <a:gd name="T4" fmla="*/ 49 w 49"/>
                  <a:gd name="T5" fmla="*/ 62 h 75"/>
                  <a:gd name="T6" fmla="*/ 49 w 49"/>
                  <a:gd name="T7" fmla="*/ 74 h 75"/>
                  <a:gd name="T8" fmla="*/ 29 w 49"/>
                  <a:gd name="T9" fmla="*/ 74 h 75"/>
                  <a:gd name="T10" fmla="*/ 29 w 49"/>
                  <a:gd name="T11" fmla="*/ 69 h 75"/>
                  <a:gd name="T12" fmla="*/ 29 w 49"/>
                  <a:gd name="T13" fmla="*/ 69 h 75"/>
                  <a:gd name="T14" fmla="*/ 29 w 49"/>
                  <a:gd name="T15" fmla="*/ 69 h 75"/>
                  <a:gd name="T16" fmla="*/ 24 w 49"/>
                  <a:gd name="T17" fmla="*/ 74 h 75"/>
                  <a:gd name="T18" fmla="*/ 18 w 49"/>
                  <a:gd name="T19" fmla="*/ 75 h 75"/>
                  <a:gd name="T20" fmla="*/ 18 w 49"/>
                  <a:gd name="T21" fmla="*/ 75 h 75"/>
                  <a:gd name="T22" fmla="*/ 13 w 49"/>
                  <a:gd name="T23" fmla="*/ 74 h 75"/>
                  <a:gd name="T24" fmla="*/ 10 w 49"/>
                  <a:gd name="T25" fmla="*/ 70 h 75"/>
                  <a:gd name="T26" fmla="*/ 6 w 49"/>
                  <a:gd name="T27" fmla="*/ 65 h 75"/>
                  <a:gd name="T28" fmla="*/ 6 w 49"/>
                  <a:gd name="T29" fmla="*/ 57 h 75"/>
                  <a:gd name="T30" fmla="*/ 6 w 49"/>
                  <a:gd name="T31" fmla="*/ 13 h 75"/>
                  <a:gd name="T32" fmla="*/ 0 w 49"/>
                  <a:gd name="T33" fmla="*/ 13 h 75"/>
                  <a:gd name="T34" fmla="*/ 0 w 49"/>
                  <a:gd name="T35" fmla="*/ 0 h 75"/>
                  <a:gd name="T36" fmla="*/ 19 w 49"/>
                  <a:gd name="T37" fmla="*/ 0 h 75"/>
                  <a:gd name="T38" fmla="*/ 19 w 49"/>
                  <a:gd name="T39" fmla="*/ 54 h 75"/>
                  <a:gd name="T40" fmla="*/ 19 w 49"/>
                  <a:gd name="T41" fmla="*/ 54 h 75"/>
                  <a:gd name="T42" fmla="*/ 19 w 49"/>
                  <a:gd name="T43" fmla="*/ 60 h 75"/>
                  <a:gd name="T44" fmla="*/ 19 w 49"/>
                  <a:gd name="T45" fmla="*/ 60 h 75"/>
                  <a:gd name="T46" fmla="*/ 21 w 49"/>
                  <a:gd name="T47" fmla="*/ 62 h 75"/>
                  <a:gd name="T48" fmla="*/ 23 w 49"/>
                  <a:gd name="T49" fmla="*/ 62 h 75"/>
                  <a:gd name="T50" fmla="*/ 23 w 49"/>
                  <a:gd name="T51" fmla="*/ 62 h 75"/>
                  <a:gd name="T52" fmla="*/ 26 w 49"/>
                  <a:gd name="T53" fmla="*/ 62 h 75"/>
                  <a:gd name="T54" fmla="*/ 28 w 49"/>
                  <a:gd name="T55" fmla="*/ 60 h 75"/>
                  <a:gd name="T56" fmla="*/ 28 w 49"/>
                  <a:gd name="T57" fmla="*/ 60 h 75"/>
                  <a:gd name="T58" fmla="*/ 29 w 49"/>
                  <a:gd name="T59" fmla="*/ 57 h 75"/>
                  <a:gd name="T60" fmla="*/ 29 w 49"/>
                  <a:gd name="T61" fmla="*/ 13 h 75"/>
                  <a:gd name="T62" fmla="*/ 23 w 49"/>
                  <a:gd name="T63" fmla="*/ 13 h 75"/>
                  <a:gd name="T64" fmla="*/ 23 w 49"/>
                  <a:gd name="T65" fmla="*/ 0 h 75"/>
                  <a:gd name="T66" fmla="*/ 44 w 49"/>
                  <a:gd name="T6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5">
                    <a:moveTo>
                      <a:pt x="44" y="0"/>
                    </a:moveTo>
                    <a:lnTo>
                      <a:pt x="44" y="62"/>
                    </a:lnTo>
                    <a:lnTo>
                      <a:pt x="49" y="62"/>
                    </a:lnTo>
                    <a:lnTo>
                      <a:pt x="49" y="74"/>
                    </a:lnTo>
                    <a:lnTo>
                      <a:pt x="29" y="74"/>
                    </a:lnTo>
                    <a:lnTo>
                      <a:pt x="29" y="69"/>
                    </a:lnTo>
                    <a:lnTo>
                      <a:pt x="29" y="69"/>
                    </a:lnTo>
                    <a:lnTo>
                      <a:pt x="29" y="69"/>
                    </a:lnTo>
                    <a:lnTo>
                      <a:pt x="24" y="74"/>
                    </a:lnTo>
                    <a:lnTo>
                      <a:pt x="18" y="75"/>
                    </a:lnTo>
                    <a:lnTo>
                      <a:pt x="18" y="75"/>
                    </a:lnTo>
                    <a:lnTo>
                      <a:pt x="13" y="74"/>
                    </a:lnTo>
                    <a:lnTo>
                      <a:pt x="10" y="70"/>
                    </a:lnTo>
                    <a:lnTo>
                      <a:pt x="6" y="65"/>
                    </a:lnTo>
                    <a:lnTo>
                      <a:pt x="6" y="57"/>
                    </a:lnTo>
                    <a:lnTo>
                      <a:pt x="6" y="13"/>
                    </a:lnTo>
                    <a:lnTo>
                      <a:pt x="0" y="13"/>
                    </a:lnTo>
                    <a:lnTo>
                      <a:pt x="0" y="0"/>
                    </a:lnTo>
                    <a:lnTo>
                      <a:pt x="19" y="0"/>
                    </a:lnTo>
                    <a:lnTo>
                      <a:pt x="19" y="54"/>
                    </a:lnTo>
                    <a:lnTo>
                      <a:pt x="19" y="54"/>
                    </a:lnTo>
                    <a:lnTo>
                      <a:pt x="19" y="60"/>
                    </a:lnTo>
                    <a:lnTo>
                      <a:pt x="19" y="60"/>
                    </a:lnTo>
                    <a:lnTo>
                      <a:pt x="21" y="62"/>
                    </a:lnTo>
                    <a:lnTo>
                      <a:pt x="23" y="62"/>
                    </a:lnTo>
                    <a:lnTo>
                      <a:pt x="23" y="62"/>
                    </a:lnTo>
                    <a:lnTo>
                      <a:pt x="26" y="62"/>
                    </a:lnTo>
                    <a:lnTo>
                      <a:pt x="28" y="60"/>
                    </a:lnTo>
                    <a:lnTo>
                      <a:pt x="28" y="60"/>
                    </a:lnTo>
                    <a:lnTo>
                      <a:pt x="29" y="57"/>
                    </a:lnTo>
                    <a:lnTo>
                      <a:pt x="29" y="13"/>
                    </a:lnTo>
                    <a:lnTo>
                      <a:pt x="23" y="13"/>
                    </a:lnTo>
                    <a:lnTo>
                      <a:pt x="23"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3" name="Freeform 56"/>
              <p:cNvSpPr>
                <a:spLocks/>
              </p:cNvSpPr>
              <p:nvPr/>
            </p:nvSpPr>
            <p:spPr bwMode="auto">
              <a:xfrm>
                <a:off x="5316" y="2117"/>
                <a:ext cx="80" cy="75"/>
              </a:xfrm>
              <a:custGeom>
                <a:avLst/>
                <a:gdLst>
                  <a:gd name="T0" fmla="*/ 18 w 80"/>
                  <a:gd name="T1" fmla="*/ 75 h 75"/>
                  <a:gd name="T2" fmla="*/ 5 w 80"/>
                  <a:gd name="T3" fmla="*/ 12 h 75"/>
                  <a:gd name="T4" fmla="*/ 0 w 80"/>
                  <a:gd name="T5" fmla="*/ 12 h 75"/>
                  <a:gd name="T6" fmla="*/ 0 w 80"/>
                  <a:gd name="T7" fmla="*/ 0 h 75"/>
                  <a:gd name="T8" fmla="*/ 23 w 80"/>
                  <a:gd name="T9" fmla="*/ 0 h 75"/>
                  <a:gd name="T10" fmla="*/ 23 w 80"/>
                  <a:gd name="T11" fmla="*/ 12 h 75"/>
                  <a:gd name="T12" fmla="*/ 18 w 80"/>
                  <a:gd name="T13" fmla="*/ 12 h 75"/>
                  <a:gd name="T14" fmla="*/ 25 w 80"/>
                  <a:gd name="T15" fmla="*/ 52 h 75"/>
                  <a:gd name="T16" fmla="*/ 35 w 80"/>
                  <a:gd name="T17" fmla="*/ 0 h 75"/>
                  <a:gd name="T18" fmla="*/ 46 w 80"/>
                  <a:gd name="T19" fmla="*/ 0 h 75"/>
                  <a:gd name="T20" fmla="*/ 56 w 80"/>
                  <a:gd name="T21" fmla="*/ 52 h 75"/>
                  <a:gd name="T22" fmla="*/ 62 w 80"/>
                  <a:gd name="T23" fmla="*/ 12 h 75"/>
                  <a:gd name="T24" fmla="*/ 56 w 80"/>
                  <a:gd name="T25" fmla="*/ 12 h 75"/>
                  <a:gd name="T26" fmla="*/ 56 w 80"/>
                  <a:gd name="T27" fmla="*/ 0 h 75"/>
                  <a:gd name="T28" fmla="*/ 80 w 80"/>
                  <a:gd name="T29" fmla="*/ 0 h 75"/>
                  <a:gd name="T30" fmla="*/ 80 w 80"/>
                  <a:gd name="T31" fmla="*/ 12 h 75"/>
                  <a:gd name="T32" fmla="*/ 74 w 80"/>
                  <a:gd name="T33" fmla="*/ 12 h 75"/>
                  <a:gd name="T34" fmla="*/ 61 w 80"/>
                  <a:gd name="T35" fmla="*/ 75 h 75"/>
                  <a:gd name="T36" fmla="*/ 49 w 80"/>
                  <a:gd name="T37" fmla="*/ 75 h 75"/>
                  <a:gd name="T38" fmla="*/ 40 w 80"/>
                  <a:gd name="T39" fmla="*/ 23 h 75"/>
                  <a:gd name="T40" fmla="*/ 30 w 80"/>
                  <a:gd name="T41" fmla="*/ 75 h 75"/>
                  <a:gd name="T42" fmla="*/ 18 w 80"/>
                  <a:gd name="T4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75">
                    <a:moveTo>
                      <a:pt x="18" y="75"/>
                    </a:moveTo>
                    <a:lnTo>
                      <a:pt x="5" y="12"/>
                    </a:lnTo>
                    <a:lnTo>
                      <a:pt x="0" y="12"/>
                    </a:lnTo>
                    <a:lnTo>
                      <a:pt x="0" y="0"/>
                    </a:lnTo>
                    <a:lnTo>
                      <a:pt x="23" y="0"/>
                    </a:lnTo>
                    <a:lnTo>
                      <a:pt x="23" y="12"/>
                    </a:lnTo>
                    <a:lnTo>
                      <a:pt x="18" y="12"/>
                    </a:lnTo>
                    <a:lnTo>
                      <a:pt x="25" y="52"/>
                    </a:lnTo>
                    <a:lnTo>
                      <a:pt x="35" y="0"/>
                    </a:lnTo>
                    <a:lnTo>
                      <a:pt x="46" y="0"/>
                    </a:lnTo>
                    <a:lnTo>
                      <a:pt x="56" y="52"/>
                    </a:lnTo>
                    <a:lnTo>
                      <a:pt x="62" y="12"/>
                    </a:lnTo>
                    <a:lnTo>
                      <a:pt x="56" y="12"/>
                    </a:lnTo>
                    <a:lnTo>
                      <a:pt x="56" y="0"/>
                    </a:lnTo>
                    <a:lnTo>
                      <a:pt x="80" y="0"/>
                    </a:lnTo>
                    <a:lnTo>
                      <a:pt x="80" y="12"/>
                    </a:lnTo>
                    <a:lnTo>
                      <a:pt x="74" y="12"/>
                    </a:lnTo>
                    <a:lnTo>
                      <a:pt x="61" y="75"/>
                    </a:lnTo>
                    <a:lnTo>
                      <a:pt x="49" y="75"/>
                    </a:lnTo>
                    <a:lnTo>
                      <a:pt x="40" y="23"/>
                    </a:lnTo>
                    <a:lnTo>
                      <a:pt x="30" y="75"/>
                    </a:lnTo>
                    <a:lnTo>
                      <a:pt x="1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4" name="Freeform 57"/>
              <p:cNvSpPr>
                <a:spLocks/>
              </p:cNvSpPr>
              <p:nvPr/>
            </p:nvSpPr>
            <p:spPr bwMode="auto">
              <a:xfrm>
                <a:off x="5396" y="2117"/>
                <a:ext cx="49" cy="75"/>
              </a:xfrm>
              <a:custGeom>
                <a:avLst/>
                <a:gdLst>
                  <a:gd name="T0" fmla="*/ 44 w 49"/>
                  <a:gd name="T1" fmla="*/ 0 h 75"/>
                  <a:gd name="T2" fmla="*/ 44 w 49"/>
                  <a:gd name="T3" fmla="*/ 62 h 75"/>
                  <a:gd name="T4" fmla="*/ 49 w 49"/>
                  <a:gd name="T5" fmla="*/ 62 h 75"/>
                  <a:gd name="T6" fmla="*/ 49 w 49"/>
                  <a:gd name="T7" fmla="*/ 74 h 75"/>
                  <a:gd name="T8" fmla="*/ 31 w 49"/>
                  <a:gd name="T9" fmla="*/ 74 h 75"/>
                  <a:gd name="T10" fmla="*/ 31 w 49"/>
                  <a:gd name="T11" fmla="*/ 69 h 75"/>
                  <a:gd name="T12" fmla="*/ 31 w 49"/>
                  <a:gd name="T13" fmla="*/ 69 h 75"/>
                  <a:gd name="T14" fmla="*/ 31 w 49"/>
                  <a:gd name="T15" fmla="*/ 69 h 75"/>
                  <a:gd name="T16" fmla="*/ 25 w 49"/>
                  <a:gd name="T17" fmla="*/ 74 h 75"/>
                  <a:gd name="T18" fmla="*/ 20 w 49"/>
                  <a:gd name="T19" fmla="*/ 75 h 75"/>
                  <a:gd name="T20" fmla="*/ 20 w 49"/>
                  <a:gd name="T21" fmla="*/ 75 h 75"/>
                  <a:gd name="T22" fmla="*/ 13 w 49"/>
                  <a:gd name="T23" fmla="*/ 74 h 75"/>
                  <a:gd name="T24" fmla="*/ 10 w 49"/>
                  <a:gd name="T25" fmla="*/ 70 h 75"/>
                  <a:gd name="T26" fmla="*/ 7 w 49"/>
                  <a:gd name="T27" fmla="*/ 65 h 75"/>
                  <a:gd name="T28" fmla="*/ 7 w 49"/>
                  <a:gd name="T29" fmla="*/ 57 h 75"/>
                  <a:gd name="T30" fmla="*/ 7 w 49"/>
                  <a:gd name="T31" fmla="*/ 13 h 75"/>
                  <a:gd name="T32" fmla="*/ 0 w 49"/>
                  <a:gd name="T33" fmla="*/ 13 h 75"/>
                  <a:gd name="T34" fmla="*/ 0 w 49"/>
                  <a:gd name="T35" fmla="*/ 0 h 75"/>
                  <a:gd name="T36" fmla="*/ 20 w 49"/>
                  <a:gd name="T37" fmla="*/ 0 h 75"/>
                  <a:gd name="T38" fmla="*/ 20 w 49"/>
                  <a:gd name="T39" fmla="*/ 54 h 75"/>
                  <a:gd name="T40" fmla="*/ 20 w 49"/>
                  <a:gd name="T41" fmla="*/ 54 h 75"/>
                  <a:gd name="T42" fmla="*/ 21 w 49"/>
                  <a:gd name="T43" fmla="*/ 60 h 75"/>
                  <a:gd name="T44" fmla="*/ 21 w 49"/>
                  <a:gd name="T45" fmla="*/ 60 h 75"/>
                  <a:gd name="T46" fmla="*/ 21 w 49"/>
                  <a:gd name="T47" fmla="*/ 62 h 75"/>
                  <a:gd name="T48" fmla="*/ 25 w 49"/>
                  <a:gd name="T49" fmla="*/ 62 h 75"/>
                  <a:gd name="T50" fmla="*/ 25 w 49"/>
                  <a:gd name="T51" fmla="*/ 62 h 75"/>
                  <a:gd name="T52" fmla="*/ 26 w 49"/>
                  <a:gd name="T53" fmla="*/ 62 h 75"/>
                  <a:gd name="T54" fmla="*/ 28 w 49"/>
                  <a:gd name="T55" fmla="*/ 60 h 75"/>
                  <a:gd name="T56" fmla="*/ 28 w 49"/>
                  <a:gd name="T57" fmla="*/ 60 h 75"/>
                  <a:gd name="T58" fmla="*/ 31 w 49"/>
                  <a:gd name="T59" fmla="*/ 57 h 75"/>
                  <a:gd name="T60" fmla="*/ 31 w 49"/>
                  <a:gd name="T61" fmla="*/ 13 h 75"/>
                  <a:gd name="T62" fmla="*/ 25 w 49"/>
                  <a:gd name="T63" fmla="*/ 13 h 75"/>
                  <a:gd name="T64" fmla="*/ 25 w 49"/>
                  <a:gd name="T65" fmla="*/ 0 h 75"/>
                  <a:gd name="T66" fmla="*/ 44 w 49"/>
                  <a:gd name="T6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5">
                    <a:moveTo>
                      <a:pt x="44" y="0"/>
                    </a:moveTo>
                    <a:lnTo>
                      <a:pt x="44" y="62"/>
                    </a:lnTo>
                    <a:lnTo>
                      <a:pt x="49" y="62"/>
                    </a:lnTo>
                    <a:lnTo>
                      <a:pt x="49" y="74"/>
                    </a:lnTo>
                    <a:lnTo>
                      <a:pt x="31" y="74"/>
                    </a:lnTo>
                    <a:lnTo>
                      <a:pt x="31" y="69"/>
                    </a:lnTo>
                    <a:lnTo>
                      <a:pt x="31" y="69"/>
                    </a:lnTo>
                    <a:lnTo>
                      <a:pt x="31" y="69"/>
                    </a:lnTo>
                    <a:lnTo>
                      <a:pt x="25" y="74"/>
                    </a:lnTo>
                    <a:lnTo>
                      <a:pt x="20" y="75"/>
                    </a:lnTo>
                    <a:lnTo>
                      <a:pt x="20" y="75"/>
                    </a:lnTo>
                    <a:lnTo>
                      <a:pt x="13" y="74"/>
                    </a:lnTo>
                    <a:lnTo>
                      <a:pt x="10" y="70"/>
                    </a:lnTo>
                    <a:lnTo>
                      <a:pt x="7" y="65"/>
                    </a:lnTo>
                    <a:lnTo>
                      <a:pt x="7" y="57"/>
                    </a:lnTo>
                    <a:lnTo>
                      <a:pt x="7" y="13"/>
                    </a:lnTo>
                    <a:lnTo>
                      <a:pt x="0" y="13"/>
                    </a:lnTo>
                    <a:lnTo>
                      <a:pt x="0" y="0"/>
                    </a:lnTo>
                    <a:lnTo>
                      <a:pt x="20" y="0"/>
                    </a:lnTo>
                    <a:lnTo>
                      <a:pt x="20" y="54"/>
                    </a:lnTo>
                    <a:lnTo>
                      <a:pt x="20" y="54"/>
                    </a:lnTo>
                    <a:lnTo>
                      <a:pt x="21" y="60"/>
                    </a:lnTo>
                    <a:lnTo>
                      <a:pt x="21" y="60"/>
                    </a:lnTo>
                    <a:lnTo>
                      <a:pt x="21" y="62"/>
                    </a:lnTo>
                    <a:lnTo>
                      <a:pt x="25" y="62"/>
                    </a:lnTo>
                    <a:lnTo>
                      <a:pt x="25" y="62"/>
                    </a:lnTo>
                    <a:lnTo>
                      <a:pt x="26" y="62"/>
                    </a:lnTo>
                    <a:lnTo>
                      <a:pt x="28" y="60"/>
                    </a:lnTo>
                    <a:lnTo>
                      <a:pt x="28" y="60"/>
                    </a:lnTo>
                    <a:lnTo>
                      <a:pt x="31" y="57"/>
                    </a:lnTo>
                    <a:lnTo>
                      <a:pt x="31" y="13"/>
                    </a:lnTo>
                    <a:lnTo>
                      <a:pt x="25" y="13"/>
                    </a:lnTo>
                    <a:lnTo>
                      <a:pt x="25"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5" name="Freeform 58"/>
              <p:cNvSpPr>
                <a:spLocks/>
              </p:cNvSpPr>
              <p:nvPr/>
            </p:nvSpPr>
            <p:spPr bwMode="auto">
              <a:xfrm>
                <a:off x="5448" y="2117"/>
                <a:ext cx="49" cy="74"/>
              </a:xfrm>
              <a:custGeom>
                <a:avLst/>
                <a:gdLst>
                  <a:gd name="T0" fmla="*/ 0 w 49"/>
                  <a:gd name="T1" fmla="*/ 74 h 74"/>
                  <a:gd name="T2" fmla="*/ 0 w 49"/>
                  <a:gd name="T3" fmla="*/ 62 h 74"/>
                  <a:gd name="T4" fmla="*/ 7 w 49"/>
                  <a:gd name="T5" fmla="*/ 62 h 74"/>
                  <a:gd name="T6" fmla="*/ 7 w 49"/>
                  <a:gd name="T7" fmla="*/ 13 h 74"/>
                  <a:gd name="T8" fmla="*/ 0 w 49"/>
                  <a:gd name="T9" fmla="*/ 13 h 74"/>
                  <a:gd name="T10" fmla="*/ 0 w 49"/>
                  <a:gd name="T11" fmla="*/ 0 h 74"/>
                  <a:gd name="T12" fmla="*/ 20 w 49"/>
                  <a:gd name="T13" fmla="*/ 0 h 74"/>
                  <a:gd name="T14" fmla="*/ 20 w 49"/>
                  <a:gd name="T15" fmla="*/ 7 h 74"/>
                  <a:gd name="T16" fmla="*/ 20 w 49"/>
                  <a:gd name="T17" fmla="*/ 7 h 74"/>
                  <a:gd name="T18" fmla="*/ 20 w 49"/>
                  <a:gd name="T19" fmla="*/ 7 h 74"/>
                  <a:gd name="T20" fmla="*/ 25 w 49"/>
                  <a:gd name="T21" fmla="*/ 2 h 74"/>
                  <a:gd name="T22" fmla="*/ 31 w 49"/>
                  <a:gd name="T23" fmla="*/ 0 h 74"/>
                  <a:gd name="T24" fmla="*/ 31 w 49"/>
                  <a:gd name="T25" fmla="*/ 0 h 74"/>
                  <a:gd name="T26" fmla="*/ 36 w 49"/>
                  <a:gd name="T27" fmla="*/ 0 h 74"/>
                  <a:gd name="T28" fmla="*/ 41 w 49"/>
                  <a:gd name="T29" fmla="*/ 3 h 74"/>
                  <a:gd name="T30" fmla="*/ 41 w 49"/>
                  <a:gd name="T31" fmla="*/ 3 h 74"/>
                  <a:gd name="T32" fmla="*/ 43 w 49"/>
                  <a:gd name="T33" fmla="*/ 10 h 74"/>
                  <a:gd name="T34" fmla="*/ 44 w 49"/>
                  <a:gd name="T35" fmla="*/ 18 h 74"/>
                  <a:gd name="T36" fmla="*/ 44 w 49"/>
                  <a:gd name="T37" fmla="*/ 62 h 74"/>
                  <a:gd name="T38" fmla="*/ 49 w 49"/>
                  <a:gd name="T39" fmla="*/ 62 h 74"/>
                  <a:gd name="T40" fmla="*/ 49 w 49"/>
                  <a:gd name="T41" fmla="*/ 74 h 74"/>
                  <a:gd name="T42" fmla="*/ 30 w 49"/>
                  <a:gd name="T43" fmla="*/ 74 h 74"/>
                  <a:gd name="T44" fmla="*/ 30 w 49"/>
                  <a:gd name="T45" fmla="*/ 20 h 74"/>
                  <a:gd name="T46" fmla="*/ 30 w 49"/>
                  <a:gd name="T47" fmla="*/ 20 h 74"/>
                  <a:gd name="T48" fmla="*/ 30 w 49"/>
                  <a:gd name="T49" fmla="*/ 13 h 74"/>
                  <a:gd name="T50" fmla="*/ 30 w 49"/>
                  <a:gd name="T51" fmla="*/ 13 h 74"/>
                  <a:gd name="T52" fmla="*/ 28 w 49"/>
                  <a:gd name="T53" fmla="*/ 12 h 74"/>
                  <a:gd name="T54" fmla="*/ 27 w 49"/>
                  <a:gd name="T55" fmla="*/ 12 h 74"/>
                  <a:gd name="T56" fmla="*/ 27 w 49"/>
                  <a:gd name="T57" fmla="*/ 12 h 74"/>
                  <a:gd name="T58" fmla="*/ 23 w 49"/>
                  <a:gd name="T59" fmla="*/ 12 h 74"/>
                  <a:gd name="T60" fmla="*/ 22 w 49"/>
                  <a:gd name="T61" fmla="*/ 13 h 74"/>
                  <a:gd name="T62" fmla="*/ 22 w 49"/>
                  <a:gd name="T63" fmla="*/ 13 h 74"/>
                  <a:gd name="T64" fmla="*/ 20 w 49"/>
                  <a:gd name="T65" fmla="*/ 17 h 74"/>
                  <a:gd name="T66" fmla="*/ 20 w 49"/>
                  <a:gd name="T67" fmla="*/ 62 h 74"/>
                  <a:gd name="T68" fmla="*/ 25 w 49"/>
                  <a:gd name="T69" fmla="*/ 62 h 74"/>
                  <a:gd name="T70" fmla="*/ 25 w 49"/>
                  <a:gd name="T71" fmla="*/ 74 h 74"/>
                  <a:gd name="T72" fmla="*/ 0 w 49"/>
                  <a:gd name="T7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74">
                    <a:moveTo>
                      <a:pt x="0" y="74"/>
                    </a:moveTo>
                    <a:lnTo>
                      <a:pt x="0" y="62"/>
                    </a:lnTo>
                    <a:lnTo>
                      <a:pt x="7" y="62"/>
                    </a:lnTo>
                    <a:lnTo>
                      <a:pt x="7" y="13"/>
                    </a:lnTo>
                    <a:lnTo>
                      <a:pt x="0" y="13"/>
                    </a:lnTo>
                    <a:lnTo>
                      <a:pt x="0" y="0"/>
                    </a:lnTo>
                    <a:lnTo>
                      <a:pt x="20" y="0"/>
                    </a:lnTo>
                    <a:lnTo>
                      <a:pt x="20" y="7"/>
                    </a:lnTo>
                    <a:lnTo>
                      <a:pt x="20" y="7"/>
                    </a:lnTo>
                    <a:lnTo>
                      <a:pt x="20" y="7"/>
                    </a:lnTo>
                    <a:lnTo>
                      <a:pt x="25" y="2"/>
                    </a:lnTo>
                    <a:lnTo>
                      <a:pt x="31" y="0"/>
                    </a:lnTo>
                    <a:lnTo>
                      <a:pt x="31" y="0"/>
                    </a:lnTo>
                    <a:lnTo>
                      <a:pt x="36" y="0"/>
                    </a:lnTo>
                    <a:lnTo>
                      <a:pt x="41" y="3"/>
                    </a:lnTo>
                    <a:lnTo>
                      <a:pt x="41" y="3"/>
                    </a:lnTo>
                    <a:lnTo>
                      <a:pt x="43" y="10"/>
                    </a:lnTo>
                    <a:lnTo>
                      <a:pt x="44" y="18"/>
                    </a:lnTo>
                    <a:lnTo>
                      <a:pt x="44" y="62"/>
                    </a:lnTo>
                    <a:lnTo>
                      <a:pt x="49" y="62"/>
                    </a:lnTo>
                    <a:lnTo>
                      <a:pt x="49" y="74"/>
                    </a:lnTo>
                    <a:lnTo>
                      <a:pt x="30" y="74"/>
                    </a:lnTo>
                    <a:lnTo>
                      <a:pt x="30" y="20"/>
                    </a:lnTo>
                    <a:lnTo>
                      <a:pt x="30" y="20"/>
                    </a:lnTo>
                    <a:lnTo>
                      <a:pt x="30" y="13"/>
                    </a:lnTo>
                    <a:lnTo>
                      <a:pt x="30" y="13"/>
                    </a:lnTo>
                    <a:lnTo>
                      <a:pt x="28" y="12"/>
                    </a:lnTo>
                    <a:lnTo>
                      <a:pt x="27" y="12"/>
                    </a:lnTo>
                    <a:lnTo>
                      <a:pt x="27" y="12"/>
                    </a:lnTo>
                    <a:lnTo>
                      <a:pt x="23" y="12"/>
                    </a:lnTo>
                    <a:lnTo>
                      <a:pt x="22" y="13"/>
                    </a:lnTo>
                    <a:lnTo>
                      <a:pt x="22" y="13"/>
                    </a:lnTo>
                    <a:lnTo>
                      <a:pt x="20" y="17"/>
                    </a:lnTo>
                    <a:lnTo>
                      <a:pt x="20" y="62"/>
                    </a:lnTo>
                    <a:lnTo>
                      <a:pt x="25" y="62"/>
                    </a:lnTo>
                    <a:lnTo>
                      <a:pt x="25" y="74"/>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6" name="Freeform 59"/>
              <p:cNvSpPr>
                <a:spLocks noEditPoints="1"/>
              </p:cNvSpPr>
              <p:nvPr/>
            </p:nvSpPr>
            <p:spPr bwMode="auto">
              <a:xfrm>
                <a:off x="3582" y="1317"/>
                <a:ext cx="131" cy="75"/>
              </a:xfrm>
              <a:custGeom>
                <a:avLst/>
                <a:gdLst>
                  <a:gd name="T0" fmla="*/ 87 w 131"/>
                  <a:gd name="T1" fmla="*/ 46 h 75"/>
                  <a:gd name="T2" fmla="*/ 116 w 131"/>
                  <a:gd name="T3" fmla="*/ 49 h 75"/>
                  <a:gd name="T4" fmla="*/ 116 w 131"/>
                  <a:gd name="T5" fmla="*/ 39 h 75"/>
                  <a:gd name="T6" fmla="*/ 131 w 131"/>
                  <a:gd name="T7" fmla="*/ 39 h 75"/>
                  <a:gd name="T8" fmla="*/ 131 w 131"/>
                  <a:gd name="T9" fmla="*/ 75 h 75"/>
                  <a:gd name="T10" fmla="*/ 116 w 131"/>
                  <a:gd name="T11" fmla="*/ 75 h 75"/>
                  <a:gd name="T12" fmla="*/ 116 w 131"/>
                  <a:gd name="T13" fmla="*/ 67 h 75"/>
                  <a:gd name="T14" fmla="*/ 17 w 131"/>
                  <a:gd name="T15" fmla="*/ 52 h 75"/>
                  <a:gd name="T16" fmla="*/ 17 w 131"/>
                  <a:gd name="T17" fmla="*/ 62 h 75"/>
                  <a:gd name="T18" fmla="*/ 0 w 131"/>
                  <a:gd name="T19" fmla="*/ 62 h 75"/>
                  <a:gd name="T20" fmla="*/ 0 w 131"/>
                  <a:gd name="T21" fmla="*/ 13 h 75"/>
                  <a:gd name="T22" fmla="*/ 17 w 131"/>
                  <a:gd name="T23" fmla="*/ 13 h 75"/>
                  <a:gd name="T24" fmla="*/ 17 w 131"/>
                  <a:gd name="T25" fmla="*/ 21 h 75"/>
                  <a:gd name="T26" fmla="*/ 116 w 131"/>
                  <a:gd name="T27" fmla="*/ 8 h 75"/>
                  <a:gd name="T28" fmla="*/ 116 w 131"/>
                  <a:gd name="T29" fmla="*/ 0 h 75"/>
                  <a:gd name="T30" fmla="*/ 131 w 131"/>
                  <a:gd name="T31" fmla="*/ 0 h 75"/>
                  <a:gd name="T32" fmla="*/ 131 w 131"/>
                  <a:gd name="T33" fmla="*/ 34 h 75"/>
                  <a:gd name="T34" fmla="*/ 116 w 131"/>
                  <a:gd name="T35" fmla="*/ 34 h 75"/>
                  <a:gd name="T36" fmla="*/ 116 w 131"/>
                  <a:gd name="T37" fmla="*/ 26 h 75"/>
                  <a:gd name="T38" fmla="*/ 87 w 131"/>
                  <a:gd name="T39" fmla="*/ 30 h 75"/>
                  <a:gd name="T40" fmla="*/ 87 w 131"/>
                  <a:gd name="T41" fmla="*/ 46 h 75"/>
                  <a:gd name="T42" fmla="*/ 70 w 131"/>
                  <a:gd name="T43" fmla="*/ 44 h 75"/>
                  <a:gd name="T44" fmla="*/ 70 w 131"/>
                  <a:gd name="T45" fmla="*/ 31 h 75"/>
                  <a:gd name="T46" fmla="*/ 12 w 131"/>
                  <a:gd name="T47" fmla="*/ 36 h 75"/>
                  <a:gd name="T48" fmla="*/ 12 w 131"/>
                  <a:gd name="T49" fmla="*/ 38 h 75"/>
                  <a:gd name="T50" fmla="*/ 70 w 131"/>
                  <a:gd name="T51"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75">
                    <a:moveTo>
                      <a:pt x="87" y="46"/>
                    </a:moveTo>
                    <a:lnTo>
                      <a:pt x="116" y="49"/>
                    </a:lnTo>
                    <a:lnTo>
                      <a:pt x="116" y="39"/>
                    </a:lnTo>
                    <a:lnTo>
                      <a:pt x="131" y="39"/>
                    </a:lnTo>
                    <a:lnTo>
                      <a:pt x="131" y="75"/>
                    </a:lnTo>
                    <a:lnTo>
                      <a:pt x="116" y="75"/>
                    </a:lnTo>
                    <a:lnTo>
                      <a:pt x="116" y="67"/>
                    </a:lnTo>
                    <a:lnTo>
                      <a:pt x="17" y="52"/>
                    </a:lnTo>
                    <a:lnTo>
                      <a:pt x="17" y="62"/>
                    </a:lnTo>
                    <a:lnTo>
                      <a:pt x="0" y="62"/>
                    </a:lnTo>
                    <a:lnTo>
                      <a:pt x="0" y="13"/>
                    </a:lnTo>
                    <a:lnTo>
                      <a:pt x="17" y="13"/>
                    </a:lnTo>
                    <a:lnTo>
                      <a:pt x="17" y="21"/>
                    </a:lnTo>
                    <a:lnTo>
                      <a:pt x="116" y="8"/>
                    </a:lnTo>
                    <a:lnTo>
                      <a:pt x="116" y="0"/>
                    </a:lnTo>
                    <a:lnTo>
                      <a:pt x="131" y="0"/>
                    </a:lnTo>
                    <a:lnTo>
                      <a:pt x="131" y="34"/>
                    </a:lnTo>
                    <a:lnTo>
                      <a:pt x="116" y="34"/>
                    </a:lnTo>
                    <a:lnTo>
                      <a:pt x="116" y="26"/>
                    </a:lnTo>
                    <a:lnTo>
                      <a:pt x="87" y="30"/>
                    </a:lnTo>
                    <a:lnTo>
                      <a:pt x="87" y="46"/>
                    </a:lnTo>
                    <a:close/>
                    <a:moveTo>
                      <a:pt x="70" y="44"/>
                    </a:moveTo>
                    <a:lnTo>
                      <a:pt x="70" y="31"/>
                    </a:lnTo>
                    <a:lnTo>
                      <a:pt x="12" y="36"/>
                    </a:lnTo>
                    <a:lnTo>
                      <a:pt x="12" y="38"/>
                    </a:lnTo>
                    <a:lnTo>
                      <a:pt x="7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7" name="Freeform 60"/>
              <p:cNvSpPr>
                <a:spLocks/>
              </p:cNvSpPr>
              <p:nvPr/>
            </p:nvSpPr>
            <p:spPr bwMode="auto">
              <a:xfrm>
                <a:off x="3622" y="1268"/>
                <a:ext cx="92" cy="44"/>
              </a:xfrm>
              <a:custGeom>
                <a:avLst/>
                <a:gdLst>
                  <a:gd name="T0" fmla="*/ 60 w 92"/>
                  <a:gd name="T1" fmla="*/ 44 h 44"/>
                  <a:gd name="T2" fmla="*/ 60 w 92"/>
                  <a:gd name="T3" fmla="*/ 30 h 44"/>
                  <a:gd name="T4" fmla="*/ 74 w 92"/>
                  <a:gd name="T5" fmla="*/ 26 h 44"/>
                  <a:gd name="T6" fmla="*/ 78 w 92"/>
                  <a:gd name="T7" fmla="*/ 21 h 44"/>
                  <a:gd name="T8" fmla="*/ 78 w 92"/>
                  <a:gd name="T9" fmla="*/ 18 h 44"/>
                  <a:gd name="T10" fmla="*/ 70 w 92"/>
                  <a:gd name="T11" fmla="*/ 17 h 44"/>
                  <a:gd name="T12" fmla="*/ 65 w 92"/>
                  <a:gd name="T13" fmla="*/ 17 h 44"/>
                  <a:gd name="T14" fmla="*/ 60 w 92"/>
                  <a:gd name="T15" fmla="*/ 18 h 44"/>
                  <a:gd name="T16" fmla="*/ 52 w 92"/>
                  <a:gd name="T17" fmla="*/ 30 h 44"/>
                  <a:gd name="T18" fmla="*/ 37 w 92"/>
                  <a:gd name="T19" fmla="*/ 41 h 44"/>
                  <a:gd name="T20" fmla="*/ 30 w 92"/>
                  <a:gd name="T21" fmla="*/ 44 h 44"/>
                  <a:gd name="T22" fmla="*/ 22 w 92"/>
                  <a:gd name="T23" fmla="*/ 44 h 44"/>
                  <a:gd name="T24" fmla="*/ 6 w 92"/>
                  <a:gd name="T25" fmla="*/ 41 h 44"/>
                  <a:gd name="T26" fmla="*/ 1 w 92"/>
                  <a:gd name="T27" fmla="*/ 35 h 44"/>
                  <a:gd name="T28" fmla="*/ 0 w 92"/>
                  <a:gd name="T29" fmla="*/ 28 h 44"/>
                  <a:gd name="T30" fmla="*/ 1 w 92"/>
                  <a:gd name="T31" fmla="*/ 21 h 44"/>
                  <a:gd name="T32" fmla="*/ 8 w 92"/>
                  <a:gd name="T33" fmla="*/ 17 h 44"/>
                  <a:gd name="T34" fmla="*/ 0 w 92"/>
                  <a:gd name="T35" fmla="*/ 2 h 44"/>
                  <a:gd name="T36" fmla="*/ 30 w 92"/>
                  <a:gd name="T37" fmla="*/ 17 h 44"/>
                  <a:gd name="T38" fmla="*/ 22 w 92"/>
                  <a:gd name="T39" fmla="*/ 17 h 44"/>
                  <a:gd name="T40" fmla="*/ 17 w 92"/>
                  <a:gd name="T41" fmla="*/ 18 h 44"/>
                  <a:gd name="T42" fmla="*/ 13 w 92"/>
                  <a:gd name="T43" fmla="*/ 23 h 44"/>
                  <a:gd name="T44" fmla="*/ 14 w 92"/>
                  <a:gd name="T45" fmla="*/ 26 h 44"/>
                  <a:gd name="T46" fmla="*/ 21 w 92"/>
                  <a:gd name="T47" fmla="*/ 28 h 44"/>
                  <a:gd name="T48" fmla="*/ 26 w 92"/>
                  <a:gd name="T49" fmla="*/ 28 h 44"/>
                  <a:gd name="T50" fmla="*/ 30 w 92"/>
                  <a:gd name="T51" fmla="*/ 26 h 44"/>
                  <a:gd name="T52" fmla="*/ 39 w 92"/>
                  <a:gd name="T53" fmla="*/ 17 h 44"/>
                  <a:gd name="T54" fmla="*/ 45 w 92"/>
                  <a:gd name="T55" fmla="*/ 8 h 44"/>
                  <a:gd name="T56" fmla="*/ 52 w 92"/>
                  <a:gd name="T57" fmla="*/ 4 h 44"/>
                  <a:gd name="T58" fmla="*/ 68 w 92"/>
                  <a:gd name="T59" fmla="*/ 0 h 44"/>
                  <a:gd name="T60" fmla="*/ 78 w 92"/>
                  <a:gd name="T61" fmla="*/ 0 h 44"/>
                  <a:gd name="T62" fmla="*/ 86 w 92"/>
                  <a:gd name="T63" fmla="*/ 5 h 44"/>
                  <a:gd name="T64" fmla="*/ 92 w 92"/>
                  <a:gd name="T65" fmla="*/ 17 h 44"/>
                  <a:gd name="T66" fmla="*/ 92 w 92"/>
                  <a:gd name="T67" fmla="*/ 20 h 44"/>
                  <a:gd name="T68" fmla="*/ 84 w 92"/>
                  <a:gd name="T69" fmla="*/ 28 h 44"/>
                  <a:gd name="T70" fmla="*/ 91 w 92"/>
                  <a:gd name="T71"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44">
                    <a:moveTo>
                      <a:pt x="91" y="44"/>
                    </a:moveTo>
                    <a:lnTo>
                      <a:pt x="60" y="44"/>
                    </a:lnTo>
                    <a:lnTo>
                      <a:pt x="60" y="30"/>
                    </a:lnTo>
                    <a:lnTo>
                      <a:pt x="60" y="30"/>
                    </a:lnTo>
                    <a:lnTo>
                      <a:pt x="68" y="28"/>
                    </a:lnTo>
                    <a:lnTo>
                      <a:pt x="74" y="26"/>
                    </a:lnTo>
                    <a:lnTo>
                      <a:pt x="78" y="25"/>
                    </a:lnTo>
                    <a:lnTo>
                      <a:pt x="78" y="21"/>
                    </a:lnTo>
                    <a:lnTo>
                      <a:pt x="78" y="21"/>
                    </a:lnTo>
                    <a:lnTo>
                      <a:pt x="78" y="18"/>
                    </a:lnTo>
                    <a:lnTo>
                      <a:pt x="76" y="17"/>
                    </a:lnTo>
                    <a:lnTo>
                      <a:pt x="70" y="17"/>
                    </a:lnTo>
                    <a:lnTo>
                      <a:pt x="70" y="17"/>
                    </a:lnTo>
                    <a:lnTo>
                      <a:pt x="65" y="17"/>
                    </a:lnTo>
                    <a:lnTo>
                      <a:pt x="60" y="18"/>
                    </a:lnTo>
                    <a:lnTo>
                      <a:pt x="60" y="18"/>
                    </a:lnTo>
                    <a:lnTo>
                      <a:pt x="52" y="30"/>
                    </a:lnTo>
                    <a:lnTo>
                      <a:pt x="52" y="30"/>
                    </a:lnTo>
                    <a:lnTo>
                      <a:pt x="44" y="36"/>
                    </a:lnTo>
                    <a:lnTo>
                      <a:pt x="37" y="41"/>
                    </a:lnTo>
                    <a:lnTo>
                      <a:pt x="37" y="41"/>
                    </a:lnTo>
                    <a:lnTo>
                      <a:pt x="30" y="44"/>
                    </a:lnTo>
                    <a:lnTo>
                      <a:pt x="22" y="44"/>
                    </a:lnTo>
                    <a:lnTo>
                      <a:pt x="22" y="44"/>
                    </a:lnTo>
                    <a:lnTo>
                      <a:pt x="14" y="44"/>
                    </a:lnTo>
                    <a:lnTo>
                      <a:pt x="6" y="41"/>
                    </a:lnTo>
                    <a:lnTo>
                      <a:pt x="6" y="41"/>
                    </a:lnTo>
                    <a:lnTo>
                      <a:pt x="1" y="35"/>
                    </a:lnTo>
                    <a:lnTo>
                      <a:pt x="0" y="28"/>
                    </a:lnTo>
                    <a:lnTo>
                      <a:pt x="0" y="28"/>
                    </a:lnTo>
                    <a:lnTo>
                      <a:pt x="0" y="25"/>
                    </a:lnTo>
                    <a:lnTo>
                      <a:pt x="1" y="21"/>
                    </a:lnTo>
                    <a:lnTo>
                      <a:pt x="8" y="17"/>
                    </a:lnTo>
                    <a:lnTo>
                      <a:pt x="8" y="17"/>
                    </a:lnTo>
                    <a:lnTo>
                      <a:pt x="0" y="17"/>
                    </a:lnTo>
                    <a:lnTo>
                      <a:pt x="0" y="2"/>
                    </a:lnTo>
                    <a:lnTo>
                      <a:pt x="30" y="2"/>
                    </a:lnTo>
                    <a:lnTo>
                      <a:pt x="30" y="17"/>
                    </a:lnTo>
                    <a:lnTo>
                      <a:pt x="30" y="17"/>
                    </a:lnTo>
                    <a:lnTo>
                      <a:pt x="22" y="17"/>
                    </a:lnTo>
                    <a:lnTo>
                      <a:pt x="17" y="18"/>
                    </a:lnTo>
                    <a:lnTo>
                      <a:pt x="17" y="18"/>
                    </a:lnTo>
                    <a:lnTo>
                      <a:pt x="14" y="20"/>
                    </a:lnTo>
                    <a:lnTo>
                      <a:pt x="13" y="23"/>
                    </a:lnTo>
                    <a:lnTo>
                      <a:pt x="13" y="23"/>
                    </a:lnTo>
                    <a:lnTo>
                      <a:pt x="14" y="26"/>
                    </a:lnTo>
                    <a:lnTo>
                      <a:pt x="16" y="28"/>
                    </a:lnTo>
                    <a:lnTo>
                      <a:pt x="21" y="28"/>
                    </a:lnTo>
                    <a:lnTo>
                      <a:pt x="21" y="28"/>
                    </a:lnTo>
                    <a:lnTo>
                      <a:pt x="26" y="28"/>
                    </a:lnTo>
                    <a:lnTo>
                      <a:pt x="30" y="26"/>
                    </a:lnTo>
                    <a:lnTo>
                      <a:pt x="30" y="26"/>
                    </a:lnTo>
                    <a:lnTo>
                      <a:pt x="34" y="23"/>
                    </a:lnTo>
                    <a:lnTo>
                      <a:pt x="39" y="17"/>
                    </a:lnTo>
                    <a:lnTo>
                      <a:pt x="39" y="17"/>
                    </a:lnTo>
                    <a:lnTo>
                      <a:pt x="45" y="8"/>
                    </a:lnTo>
                    <a:lnTo>
                      <a:pt x="52" y="4"/>
                    </a:lnTo>
                    <a:lnTo>
                      <a:pt x="52" y="4"/>
                    </a:lnTo>
                    <a:lnTo>
                      <a:pt x="60" y="0"/>
                    </a:lnTo>
                    <a:lnTo>
                      <a:pt x="68" y="0"/>
                    </a:lnTo>
                    <a:lnTo>
                      <a:pt x="68" y="0"/>
                    </a:lnTo>
                    <a:lnTo>
                      <a:pt x="78" y="0"/>
                    </a:lnTo>
                    <a:lnTo>
                      <a:pt x="86" y="5"/>
                    </a:lnTo>
                    <a:lnTo>
                      <a:pt x="86" y="5"/>
                    </a:lnTo>
                    <a:lnTo>
                      <a:pt x="91" y="10"/>
                    </a:lnTo>
                    <a:lnTo>
                      <a:pt x="92" y="17"/>
                    </a:lnTo>
                    <a:lnTo>
                      <a:pt x="92" y="17"/>
                    </a:lnTo>
                    <a:lnTo>
                      <a:pt x="92" y="20"/>
                    </a:lnTo>
                    <a:lnTo>
                      <a:pt x="91" y="23"/>
                    </a:lnTo>
                    <a:lnTo>
                      <a:pt x="84" y="28"/>
                    </a:lnTo>
                    <a:lnTo>
                      <a:pt x="84" y="30"/>
                    </a:lnTo>
                    <a:lnTo>
                      <a:pt x="91" y="30"/>
                    </a:lnTo>
                    <a:lnTo>
                      <a:pt x="9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8" name="Freeform 61"/>
              <p:cNvSpPr>
                <a:spLocks noEditPoints="1"/>
              </p:cNvSpPr>
              <p:nvPr/>
            </p:nvSpPr>
            <p:spPr bwMode="auto">
              <a:xfrm>
                <a:off x="3620" y="1203"/>
                <a:ext cx="94" cy="57"/>
              </a:xfrm>
              <a:custGeom>
                <a:avLst/>
                <a:gdLst>
                  <a:gd name="T0" fmla="*/ 93 w 94"/>
                  <a:gd name="T1" fmla="*/ 0 h 57"/>
                  <a:gd name="T2" fmla="*/ 86 w 94"/>
                  <a:gd name="T3" fmla="*/ 23 h 57"/>
                  <a:gd name="T4" fmla="*/ 86 w 94"/>
                  <a:gd name="T5" fmla="*/ 23 h 57"/>
                  <a:gd name="T6" fmla="*/ 93 w 94"/>
                  <a:gd name="T7" fmla="*/ 29 h 57"/>
                  <a:gd name="T8" fmla="*/ 94 w 94"/>
                  <a:gd name="T9" fmla="*/ 38 h 57"/>
                  <a:gd name="T10" fmla="*/ 94 w 94"/>
                  <a:gd name="T11" fmla="*/ 42 h 57"/>
                  <a:gd name="T12" fmla="*/ 86 w 94"/>
                  <a:gd name="T13" fmla="*/ 52 h 57"/>
                  <a:gd name="T14" fmla="*/ 78 w 94"/>
                  <a:gd name="T15" fmla="*/ 57 h 57"/>
                  <a:gd name="T16" fmla="*/ 67 w 94"/>
                  <a:gd name="T17" fmla="*/ 57 h 57"/>
                  <a:gd name="T18" fmla="*/ 49 w 94"/>
                  <a:gd name="T19" fmla="*/ 54 h 57"/>
                  <a:gd name="T20" fmla="*/ 46 w 94"/>
                  <a:gd name="T21" fmla="*/ 52 h 57"/>
                  <a:gd name="T22" fmla="*/ 39 w 94"/>
                  <a:gd name="T23" fmla="*/ 44 h 57"/>
                  <a:gd name="T24" fmla="*/ 37 w 94"/>
                  <a:gd name="T25" fmla="*/ 36 h 57"/>
                  <a:gd name="T26" fmla="*/ 39 w 94"/>
                  <a:gd name="T27" fmla="*/ 29 h 57"/>
                  <a:gd name="T28" fmla="*/ 28 w 94"/>
                  <a:gd name="T29" fmla="*/ 23 h 57"/>
                  <a:gd name="T30" fmla="*/ 21 w 94"/>
                  <a:gd name="T31" fmla="*/ 23 h 57"/>
                  <a:gd name="T32" fmla="*/ 16 w 94"/>
                  <a:gd name="T33" fmla="*/ 25 h 57"/>
                  <a:gd name="T34" fmla="*/ 15 w 94"/>
                  <a:gd name="T35" fmla="*/ 31 h 57"/>
                  <a:gd name="T36" fmla="*/ 15 w 94"/>
                  <a:gd name="T37" fmla="*/ 34 h 57"/>
                  <a:gd name="T38" fmla="*/ 21 w 94"/>
                  <a:gd name="T39" fmla="*/ 39 h 57"/>
                  <a:gd name="T40" fmla="*/ 21 w 94"/>
                  <a:gd name="T41" fmla="*/ 56 h 57"/>
                  <a:gd name="T42" fmla="*/ 13 w 94"/>
                  <a:gd name="T43" fmla="*/ 52 h 57"/>
                  <a:gd name="T44" fmla="*/ 6 w 94"/>
                  <a:gd name="T45" fmla="*/ 47 h 57"/>
                  <a:gd name="T46" fmla="*/ 0 w 94"/>
                  <a:gd name="T47" fmla="*/ 31 h 57"/>
                  <a:gd name="T48" fmla="*/ 2 w 94"/>
                  <a:gd name="T49" fmla="*/ 21 h 57"/>
                  <a:gd name="T50" fmla="*/ 6 w 94"/>
                  <a:gd name="T51" fmla="*/ 13 h 57"/>
                  <a:gd name="T52" fmla="*/ 15 w 94"/>
                  <a:gd name="T53" fmla="*/ 8 h 57"/>
                  <a:gd name="T54" fmla="*/ 78 w 94"/>
                  <a:gd name="T55" fmla="*/ 7 h 57"/>
                  <a:gd name="T56" fmla="*/ 75 w 94"/>
                  <a:gd name="T57" fmla="*/ 23 h 57"/>
                  <a:gd name="T58" fmla="*/ 55 w 94"/>
                  <a:gd name="T59" fmla="*/ 23 h 57"/>
                  <a:gd name="T60" fmla="*/ 52 w 94"/>
                  <a:gd name="T61" fmla="*/ 31 h 57"/>
                  <a:gd name="T62" fmla="*/ 52 w 94"/>
                  <a:gd name="T63" fmla="*/ 36 h 57"/>
                  <a:gd name="T64" fmla="*/ 60 w 94"/>
                  <a:gd name="T65" fmla="*/ 39 h 57"/>
                  <a:gd name="T66" fmla="*/ 67 w 94"/>
                  <a:gd name="T67" fmla="*/ 41 h 57"/>
                  <a:gd name="T68" fmla="*/ 76 w 94"/>
                  <a:gd name="T69" fmla="*/ 38 h 57"/>
                  <a:gd name="T70" fmla="*/ 80 w 94"/>
                  <a:gd name="T71" fmla="*/ 31 h 57"/>
                  <a:gd name="T72" fmla="*/ 80 w 94"/>
                  <a:gd name="T73" fmla="*/ 28 h 57"/>
                  <a:gd name="T74" fmla="*/ 75 w 94"/>
                  <a:gd name="T75"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57">
                    <a:moveTo>
                      <a:pt x="78" y="0"/>
                    </a:moveTo>
                    <a:lnTo>
                      <a:pt x="93" y="0"/>
                    </a:lnTo>
                    <a:lnTo>
                      <a:pt x="93" y="23"/>
                    </a:lnTo>
                    <a:lnTo>
                      <a:pt x="86" y="23"/>
                    </a:lnTo>
                    <a:lnTo>
                      <a:pt x="86" y="23"/>
                    </a:lnTo>
                    <a:lnTo>
                      <a:pt x="86" y="23"/>
                    </a:lnTo>
                    <a:lnTo>
                      <a:pt x="90" y="26"/>
                    </a:lnTo>
                    <a:lnTo>
                      <a:pt x="93" y="29"/>
                    </a:lnTo>
                    <a:lnTo>
                      <a:pt x="94" y="34"/>
                    </a:lnTo>
                    <a:lnTo>
                      <a:pt x="94" y="38"/>
                    </a:lnTo>
                    <a:lnTo>
                      <a:pt x="94" y="38"/>
                    </a:lnTo>
                    <a:lnTo>
                      <a:pt x="94" y="42"/>
                    </a:lnTo>
                    <a:lnTo>
                      <a:pt x="93" y="46"/>
                    </a:lnTo>
                    <a:lnTo>
                      <a:pt x="86" y="52"/>
                    </a:lnTo>
                    <a:lnTo>
                      <a:pt x="86" y="52"/>
                    </a:lnTo>
                    <a:lnTo>
                      <a:pt x="78" y="57"/>
                    </a:lnTo>
                    <a:lnTo>
                      <a:pt x="67" y="57"/>
                    </a:lnTo>
                    <a:lnTo>
                      <a:pt x="67" y="57"/>
                    </a:lnTo>
                    <a:lnTo>
                      <a:pt x="54" y="56"/>
                    </a:lnTo>
                    <a:lnTo>
                      <a:pt x="49" y="54"/>
                    </a:lnTo>
                    <a:lnTo>
                      <a:pt x="46" y="52"/>
                    </a:lnTo>
                    <a:lnTo>
                      <a:pt x="46" y="52"/>
                    </a:lnTo>
                    <a:lnTo>
                      <a:pt x="42" y="49"/>
                    </a:lnTo>
                    <a:lnTo>
                      <a:pt x="39" y="44"/>
                    </a:lnTo>
                    <a:lnTo>
                      <a:pt x="37" y="41"/>
                    </a:lnTo>
                    <a:lnTo>
                      <a:pt x="37" y="36"/>
                    </a:lnTo>
                    <a:lnTo>
                      <a:pt x="37" y="36"/>
                    </a:lnTo>
                    <a:lnTo>
                      <a:pt x="39" y="29"/>
                    </a:lnTo>
                    <a:lnTo>
                      <a:pt x="44" y="23"/>
                    </a:lnTo>
                    <a:lnTo>
                      <a:pt x="28" y="23"/>
                    </a:lnTo>
                    <a:lnTo>
                      <a:pt x="28" y="23"/>
                    </a:lnTo>
                    <a:lnTo>
                      <a:pt x="21" y="23"/>
                    </a:lnTo>
                    <a:lnTo>
                      <a:pt x="16" y="25"/>
                    </a:lnTo>
                    <a:lnTo>
                      <a:pt x="16" y="25"/>
                    </a:lnTo>
                    <a:lnTo>
                      <a:pt x="15" y="28"/>
                    </a:lnTo>
                    <a:lnTo>
                      <a:pt x="15" y="31"/>
                    </a:lnTo>
                    <a:lnTo>
                      <a:pt x="15" y="31"/>
                    </a:lnTo>
                    <a:lnTo>
                      <a:pt x="15" y="34"/>
                    </a:lnTo>
                    <a:lnTo>
                      <a:pt x="18" y="38"/>
                    </a:lnTo>
                    <a:lnTo>
                      <a:pt x="21" y="39"/>
                    </a:lnTo>
                    <a:lnTo>
                      <a:pt x="26" y="41"/>
                    </a:lnTo>
                    <a:lnTo>
                      <a:pt x="21" y="56"/>
                    </a:lnTo>
                    <a:lnTo>
                      <a:pt x="21" y="56"/>
                    </a:lnTo>
                    <a:lnTo>
                      <a:pt x="13" y="52"/>
                    </a:lnTo>
                    <a:lnTo>
                      <a:pt x="6" y="47"/>
                    </a:lnTo>
                    <a:lnTo>
                      <a:pt x="6" y="47"/>
                    </a:lnTo>
                    <a:lnTo>
                      <a:pt x="2" y="39"/>
                    </a:lnTo>
                    <a:lnTo>
                      <a:pt x="0" y="31"/>
                    </a:lnTo>
                    <a:lnTo>
                      <a:pt x="0" y="31"/>
                    </a:lnTo>
                    <a:lnTo>
                      <a:pt x="2" y="21"/>
                    </a:lnTo>
                    <a:lnTo>
                      <a:pt x="6" y="13"/>
                    </a:lnTo>
                    <a:lnTo>
                      <a:pt x="6" y="13"/>
                    </a:lnTo>
                    <a:lnTo>
                      <a:pt x="11" y="10"/>
                    </a:lnTo>
                    <a:lnTo>
                      <a:pt x="15" y="8"/>
                    </a:lnTo>
                    <a:lnTo>
                      <a:pt x="26" y="7"/>
                    </a:lnTo>
                    <a:lnTo>
                      <a:pt x="78" y="7"/>
                    </a:lnTo>
                    <a:lnTo>
                      <a:pt x="78" y="0"/>
                    </a:lnTo>
                    <a:close/>
                    <a:moveTo>
                      <a:pt x="75" y="23"/>
                    </a:moveTo>
                    <a:lnTo>
                      <a:pt x="55" y="23"/>
                    </a:lnTo>
                    <a:lnTo>
                      <a:pt x="55" y="23"/>
                    </a:lnTo>
                    <a:lnTo>
                      <a:pt x="52" y="28"/>
                    </a:lnTo>
                    <a:lnTo>
                      <a:pt x="52" y="31"/>
                    </a:lnTo>
                    <a:lnTo>
                      <a:pt x="52" y="31"/>
                    </a:lnTo>
                    <a:lnTo>
                      <a:pt x="52" y="36"/>
                    </a:lnTo>
                    <a:lnTo>
                      <a:pt x="55" y="38"/>
                    </a:lnTo>
                    <a:lnTo>
                      <a:pt x="60" y="39"/>
                    </a:lnTo>
                    <a:lnTo>
                      <a:pt x="67" y="41"/>
                    </a:lnTo>
                    <a:lnTo>
                      <a:pt x="67" y="41"/>
                    </a:lnTo>
                    <a:lnTo>
                      <a:pt x="72" y="39"/>
                    </a:lnTo>
                    <a:lnTo>
                      <a:pt x="76" y="38"/>
                    </a:lnTo>
                    <a:lnTo>
                      <a:pt x="80" y="36"/>
                    </a:lnTo>
                    <a:lnTo>
                      <a:pt x="80" y="31"/>
                    </a:lnTo>
                    <a:lnTo>
                      <a:pt x="80" y="31"/>
                    </a:lnTo>
                    <a:lnTo>
                      <a:pt x="80" y="28"/>
                    </a:lnTo>
                    <a:lnTo>
                      <a:pt x="75" y="23"/>
                    </a:lnTo>
                    <a:lnTo>
                      <a:pt x="7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9" name="Freeform 62"/>
              <p:cNvSpPr>
                <a:spLocks/>
              </p:cNvSpPr>
              <p:nvPr/>
            </p:nvSpPr>
            <p:spPr bwMode="auto">
              <a:xfrm>
                <a:off x="3622" y="1141"/>
                <a:ext cx="91" cy="59"/>
              </a:xfrm>
              <a:custGeom>
                <a:avLst/>
                <a:gdLst>
                  <a:gd name="T0" fmla="*/ 91 w 91"/>
                  <a:gd name="T1" fmla="*/ 59 h 59"/>
                  <a:gd name="T2" fmla="*/ 76 w 91"/>
                  <a:gd name="T3" fmla="*/ 59 h 59"/>
                  <a:gd name="T4" fmla="*/ 76 w 91"/>
                  <a:gd name="T5" fmla="*/ 52 h 59"/>
                  <a:gd name="T6" fmla="*/ 16 w 91"/>
                  <a:gd name="T7" fmla="*/ 52 h 59"/>
                  <a:gd name="T8" fmla="*/ 16 w 91"/>
                  <a:gd name="T9" fmla="*/ 59 h 59"/>
                  <a:gd name="T10" fmla="*/ 0 w 91"/>
                  <a:gd name="T11" fmla="*/ 59 h 59"/>
                  <a:gd name="T12" fmla="*/ 0 w 91"/>
                  <a:gd name="T13" fmla="*/ 36 h 59"/>
                  <a:gd name="T14" fmla="*/ 8 w 91"/>
                  <a:gd name="T15" fmla="*/ 36 h 59"/>
                  <a:gd name="T16" fmla="*/ 8 w 91"/>
                  <a:gd name="T17" fmla="*/ 36 h 59"/>
                  <a:gd name="T18" fmla="*/ 8 w 91"/>
                  <a:gd name="T19" fmla="*/ 36 h 59"/>
                  <a:gd name="T20" fmla="*/ 1 w 91"/>
                  <a:gd name="T21" fmla="*/ 30 h 59"/>
                  <a:gd name="T22" fmla="*/ 0 w 91"/>
                  <a:gd name="T23" fmla="*/ 26 h 59"/>
                  <a:gd name="T24" fmla="*/ 0 w 91"/>
                  <a:gd name="T25" fmla="*/ 21 h 59"/>
                  <a:gd name="T26" fmla="*/ 0 w 91"/>
                  <a:gd name="T27" fmla="*/ 21 h 59"/>
                  <a:gd name="T28" fmla="*/ 1 w 91"/>
                  <a:gd name="T29" fmla="*/ 15 h 59"/>
                  <a:gd name="T30" fmla="*/ 4 w 91"/>
                  <a:gd name="T31" fmla="*/ 10 h 59"/>
                  <a:gd name="T32" fmla="*/ 4 w 91"/>
                  <a:gd name="T33" fmla="*/ 10 h 59"/>
                  <a:gd name="T34" fmla="*/ 13 w 91"/>
                  <a:gd name="T35" fmla="*/ 7 h 59"/>
                  <a:gd name="T36" fmla="*/ 22 w 91"/>
                  <a:gd name="T37" fmla="*/ 7 h 59"/>
                  <a:gd name="T38" fmla="*/ 76 w 91"/>
                  <a:gd name="T39" fmla="*/ 7 h 59"/>
                  <a:gd name="T40" fmla="*/ 76 w 91"/>
                  <a:gd name="T41" fmla="*/ 0 h 59"/>
                  <a:gd name="T42" fmla="*/ 91 w 91"/>
                  <a:gd name="T43" fmla="*/ 0 h 59"/>
                  <a:gd name="T44" fmla="*/ 91 w 91"/>
                  <a:gd name="T45" fmla="*/ 23 h 59"/>
                  <a:gd name="T46" fmla="*/ 24 w 91"/>
                  <a:gd name="T47" fmla="*/ 23 h 59"/>
                  <a:gd name="T48" fmla="*/ 24 w 91"/>
                  <a:gd name="T49" fmla="*/ 23 h 59"/>
                  <a:gd name="T50" fmla="*/ 16 w 91"/>
                  <a:gd name="T51" fmla="*/ 23 h 59"/>
                  <a:gd name="T52" fmla="*/ 16 w 91"/>
                  <a:gd name="T53" fmla="*/ 23 h 59"/>
                  <a:gd name="T54" fmla="*/ 14 w 91"/>
                  <a:gd name="T55" fmla="*/ 25 h 59"/>
                  <a:gd name="T56" fmla="*/ 14 w 91"/>
                  <a:gd name="T57" fmla="*/ 28 h 59"/>
                  <a:gd name="T58" fmla="*/ 14 w 91"/>
                  <a:gd name="T59" fmla="*/ 28 h 59"/>
                  <a:gd name="T60" fmla="*/ 16 w 91"/>
                  <a:gd name="T61" fmla="*/ 31 h 59"/>
                  <a:gd name="T62" fmla="*/ 17 w 91"/>
                  <a:gd name="T63" fmla="*/ 33 h 59"/>
                  <a:gd name="T64" fmla="*/ 17 w 91"/>
                  <a:gd name="T65" fmla="*/ 33 h 59"/>
                  <a:gd name="T66" fmla="*/ 21 w 91"/>
                  <a:gd name="T67" fmla="*/ 36 h 59"/>
                  <a:gd name="T68" fmla="*/ 76 w 91"/>
                  <a:gd name="T69" fmla="*/ 36 h 59"/>
                  <a:gd name="T70" fmla="*/ 76 w 91"/>
                  <a:gd name="T71" fmla="*/ 30 h 59"/>
                  <a:gd name="T72" fmla="*/ 91 w 91"/>
                  <a:gd name="T73" fmla="*/ 30 h 59"/>
                  <a:gd name="T74" fmla="*/ 91 w 91"/>
                  <a:gd name="T7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59">
                    <a:moveTo>
                      <a:pt x="91" y="59"/>
                    </a:moveTo>
                    <a:lnTo>
                      <a:pt x="76" y="59"/>
                    </a:lnTo>
                    <a:lnTo>
                      <a:pt x="76" y="52"/>
                    </a:lnTo>
                    <a:lnTo>
                      <a:pt x="16" y="52"/>
                    </a:lnTo>
                    <a:lnTo>
                      <a:pt x="16" y="59"/>
                    </a:lnTo>
                    <a:lnTo>
                      <a:pt x="0" y="59"/>
                    </a:lnTo>
                    <a:lnTo>
                      <a:pt x="0" y="36"/>
                    </a:lnTo>
                    <a:lnTo>
                      <a:pt x="8" y="36"/>
                    </a:lnTo>
                    <a:lnTo>
                      <a:pt x="8" y="36"/>
                    </a:lnTo>
                    <a:lnTo>
                      <a:pt x="8" y="36"/>
                    </a:lnTo>
                    <a:lnTo>
                      <a:pt x="1" y="30"/>
                    </a:lnTo>
                    <a:lnTo>
                      <a:pt x="0" y="26"/>
                    </a:lnTo>
                    <a:lnTo>
                      <a:pt x="0" y="21"/>
                    </a:lnTo>
                    <a:lnTo>
                      <a:pt x="0" y="21"/>
                    </a:lnTo>
                    <a:lnTo>
                      <a:pt x="1" y="15"/>
                    </a:lnTo>
                    <a:lnTo>
                      <a:pt x="4" y="10"/>
                    </a:lnTo>
                    <a:lnTo>
                      <a:pt x="4" y="10"/>
                    </a:lnTo>
                    <a:lnTo>
                      <a:pt x="13" y="7"/>
                    </a:lnTo>
                    <a:lnTo>
                      <a:pt x="22" y="7"/>
                    </a:lnTo>
                    <a:lnTo>
                      <a:pt x="76" y="7"/>
                    </a:lnTo>
                    <a:lnTo>
                      <a:pt x="76" y="0"/>
                    </a:lnTo>
                    <a:lnTo>
                      <a:pt x="91" y="0"/>
                    </a:lnTo>
                    <a:lnTo>
                      <a:pt x="91" y="23"/>
                    </a:lnTo>
                    <a:lnTo>
                      <a:pt x="24" y="23"/>
                    </a:lnTo>
                    <a:lnTo>
                      <a:pt x="24" y="23"/>
                    </a:lnTo>
                    <a:lnTo>
                      <a:pt x="16" y="23"/>
                    </a:lnTo>
                    <a:lnTo>
                      <a:pt x="16" y="23"/>
                    </a:lnTo>
                    <a:lnTo>
                      <a:pt x="14" y="25"/>
                    </a:lnTo>
                    <a:lnTo>
                      <a:pt x="14" y="28"/>
                    </a:lnTo>
                    <a:lnTo>
                      <a:pt x="14" y="28"/>
                    </a:lnTo>
                    <a:lnTo>
                      <a:pt x="16" y="31"/>
                    </a:lnTo>
                    <a:lnTo>
                      <a:pt x="17" y="33"/>
                    </a:lnTo>
                    <a:lnTo>
                      <a:pt x="17" y="33"/>
                    </a:lnTo>
                    <a:lnTo>
                      <a:pt x="21" y="36"/>
                    </a:lnTo>
                    <a:lnTo>
                      <a:pt x="76" y="36"/>
                    </a:lnTo>
                    <a:lnTo>
                      <a:pt x="76" y="30"/>
                    </a:lnTo>
                    <a:lnTo>
                      <a:pt x="91" y="30"/>
                    </a:lnTo>
                    <a:lnTo>
                      <a:pt x="91"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0" name="Freeform 63"/>
              <p:cNvSpPr>
                <a:spLocks/>
              </p:cNvSpPr>
              <p:nvPr/>
            </p:nvSpPr>
            <p:spPr bwMode="auto">
              <a:xfrm>
                <a:off x="3595" y="1099"/>
                <a:ext cx="119" cy="39"/>
              </a:xfrm>
              <a:custGeom>
                <a:avLst/>
                <a:gdLst>
                  <a:gd name="T0" fmla="*/ 43 w 119"/>
                  <a:gd name="T1" fmla="*/ 15 h 39"/>
                  <a:gd name="T2" fmla="*/ 97 w 119"/>
                  <a:gd name="T3" fmla="*/ 15 h 39"/>
                  <a:gd name="T4" fmla="*/ 97 w 119"/>
                  <a:gd name="T5" fmla="*/ 15 h 39"/>
                  <a:gd name="T6" fmla="*/ 100 w 119"/>
                  <a:gd name="T7" fmla="*/ 15 h 39"/>
                  <a:gd name="T8" fmla="*/ 103 w 119"/>
                  <a:gd name="T9" fmla="*/ 13 h 39"/>
                  <a:gd name="T10" fmla="*/ 105 w 119"/>
                  <a:gd name="T11" fmla="*/ 10 h 39"/>
                  <a:gd name="T12" fmla="*/ 105 w 119"/>
                  <a:gd name="T13" fmla="*/ 6 h 39"/>
                  <a:gd name="T14" fmla="*/ 105 w 119"/>
                  <a:gd name="T15" fmla="*/ 6 h 39"/>
                  <a:gd name="T16" fmla="*/ 103 w 119"/>
                  <a:gd name="T17" fmla="*/ 0 h 39"/>
                  <a:gd name="T18" fmla="*/ 118 w 119"/>
                  <a:gd name="T19" fmla="*/ 0 h 39"/>
                  <a:gd name="T20" fmla="*/ 118 w 119"/>
                  <a:gd name="T21" fmla="*/ 0 h 39"/>
                  <a:gd name="T22" fmla="*/ 119 w 119"/>
                  <a:gd name="T23" fmla="*/ 6 h 39"/>
                  <a:gd name="T24" fmla="*/ 119 w 119"/>
                  <a:gd name="T25" fmla="*/ 13 h 39"/>
                  <a:gd name="T26" fmla="*/ 119 w 119"/>
                  <a:gd name="T27" fmla="*/ 13 h 39"/>
                  <a:gd name="T28" fmla="*/ 118 w 119"/>
                  <a:gd name="T29" fmla="*/ 21 h 39"/>
                  <a:gd name="T30" fmla="*/ 115 w 119"/>
                  <a:gd name="T31" fmla="*/ 26 h 39"/>
                  <a:gd name="T32" fmla="*/ 115 w 119"/>
                  <a:gd name="T33" fmla="*/ 26 h 39"/>
                  <a:gd name="T34" fmla="*/ 106 w 119"/>
                  <a:gd name="T35" fmla="*/ 29 h 39"/>
                  <a:gd name="T36" fmla="*/ 97 w 119"/>
                  <a:gd name="T37" fmla="*/ 31 h 39"/>
                  <a:gd name="T38" fmla="*/ 43 w 119"/>
                  <a:gd name="T39" fmla="*/ 31 h 39"/>
                  <a:gd name="T40" fmla="*/ 43 w 119"/>
                  <a:gd name="T41" fmla="*/ 39 h 39"/>
                  <a:gd name="T42" fmla="*/ 27 w 119"/>
                  <a:gd name="T43" fmla="*/ 39 h 39"/>
                  <a:gd name="T44" fmla="*/ 27 w 119"/>
                  <a:gd name="T45" fmla="*/ 31 h 39"/>
                  <a:gd name="T46" fmla="*/ 12 w 119"/>
                  <a:gd name="T47" fmla="*/ 31 h 39"/>
                  <a:gd name="T48" fmla="*/ 12 w 119"/>
                  <a:gd name="T49" fmla="*/ 31 h 39"/>
                  <a:gd name="T50" fmla="*/ 0 w 119"/>
                  <a:gd name="T51" fmla="*/ 15 h 39"/>
                  <a:gd name="T52" fmla="*/ 27 w 119"/>
                  <a:gd name="T53" fmla="*/ 15 h 39"/>
                  <a:gd name="T54" fmla="*/ 27 w 119"/>
                  <a:gd name="T55" fmla="*/ 3 h 39"/>
                  <a:gd name="T56" fmla="*/ 43 w 119"/>
                  <a:gd name="T57" fmla="*/ 3 h 39"/>
                  <a:gd name="T58" fmla="*/ 43 w 119"/>
                  <a:gd name="T59"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9" h="39">
                    <a:moveTo>
                      <a:pt x="43" y="15"/>
                    </a:moveTo>
                    <a:lnTo>
                      <a:pt x="97" y="15"/>
                    </a:lnTo>
                    <a:lnTo>
                      <a:pt x="97" y="15"/>
                    </a:lnTo>
                    <a:lnTo>
                      <a:pt x="100" y="15"/>
                    </a:lnTo>
                    <a:lnTo>
                      <a:pt x="103" y="13"/>
                    </a:lnTo>
                    <a:lnTo>
                      <a:pt x="105" y="10"/>
                    </a:lnTo>
                    <a:lnTo>
                      <a:pt x="105" y="6"/>
                    </a:lnTo>
                    <a:lnTo>
                      <a:pt x="105" y="6"/>
                    </a:lnTo>
                    <a:lnTo>
                      <a:pt x="103" y="0"/>
                    </a:lnTo>
                    <a:lnTo>
                      <a:pt x="118" y="0"/>
                    </a:lnTo>
                    <a:lnTo>
                      <a:pt x="118" y="0"/>
                    </a:lnTo>
                    <a:lnTo>
                      <a:pt x="119" y="6"/>
                    </a:lnTo>
                    <a:lnTo>
                      <a:pt x="119" y="13"/>
                    </a:lnTo>
                    <a:lnTo>
                      <a:pt x="119" y="13"/>
                    </a:lnTo>
                    <a:lnTo>
                      <a:pt x="118" y="21"/>
                    </a:lnTo>
                    <a:lnTo>
                      <a:pt x="115" y="26"/>
                    </a:lnTo>
                    <a:lnTo>
                      <a:pt x="115" y="26"/>
                    </a:lnTo>
                    <a:lnTo>
                      <a:pt x="106" y="29"/>
                    </a:lnTo>
                    <a:lnTo>
                      <a:pt x="97" y="31"/>
                    </a:lnTo>
                    <a:lnTo>
                      <a:pt x="43" y="31"/>
                    </a:lnTo>
                    <a:lnTo>
                      <a:pt x="43" y="39"/>
                    </a:lnTo>
                    <a:lnTo>
                      <a:pt x="27" y="39"/>
                    </a:lnTo>
                    <a:lnTo>
                      <a:pt x="27" y="31"/>
                    </a:lnTo>
                    <a:lnTo>
                      <a:pt x="12" y="31"/>
                    </a:lnTo>
                    <a:lnTo>
                      <a:pt x="12" y="31"/>
                    </a:lnTo>
                    <a:lnTo>
                      <a:pt x="0" y="15"/>
                    </a:lnTo>
                    <a:lnTo>
                      <a:pt x="27" y="15"/>
                    </a:lnTo>
                    <a:lnTo>
                      <a:pt x="27" y="3"/>
                    </a:lnTo>
                    <a:lnTo>
                      <a:pt x="43" y="3"/>
                    </a:lnTo>
                    <a:lnTo>
                      <a:pt x="4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1" name="Freeform 64"/>
              <p:cNvSpPr>
                <a:spLocks noEditPoints="1"/>
              </p:cNvSpPr>
              <p:nvPr/>
            </p:nvSpPr>
            <p:spPr bwMode="auto">
              <a:xfrm>
                <a:off x="3620" y="1045"/>
                <a:ext cx="96" cy="49"/>
              </a:xfrm>
              <a:custGeom>
                <a:avLst/>
                <a:gdLst>
                  <a:gd name="T0" fmla="*/ 72 w 96"/>
                  <a:gd name="T1" fmla="*/ 0 h 49"/>
                  <a:gd name="T2" fmla="*/ 81 w 96"/>
                  <a:gd name="T3" fmla="*/ 5 h 49"/>
                  <a:gd name="T4" fmla="*/ 90 w 96"/>
                  <a:gd name="T5" fmla="*/ 10 h 49"/>
                  <a:gd name="T6" fmla="*/ 96 w 96"/>
                  <a:gd name="T7" fmla="*/ 25 h 49"/>
                  <a:gd name="T8" fmla="*/ 94 w 96"/>
                  <a:gd name="T9" fmla="*/ 31 h 49"/>
                  <a:gd name="T10" fmla="*/ 90 w 96"/>
                  <a:gd name="T11" fmla="*/ 39 h 49"/>
                  <a:gd name="T12" fmla="*/ 85 w 96"/>
                  <a:gd name="T13" fmla="*/ 44 h 49"/>
                  <a:gd name="T14" fmla="*/ 70 w 96"/>
                  <a:gd name="T15" fmla="*/ 47 h 49"/>
                  <a:gd name="T16" fmla="*/ 49 w 96"/>
                  <a:gd name="T17" fmla="*/ 49 h 49"/>
                  <a:gd name="T18" fmla="*/ 19 w 96"/>
                  <a:gd name="T19" fmla="*/ 46 h 49"/>
                  <a:gd name="T20" fmla="*/ 13 w 96"/>
                  <a:gd name="T21" fmla="*/ 44 h 49"/>
                  <a:gd name="T22" fmla="*/ 3 w 96"/>
                  <a:gd name="T23" fmla="*/ 36 h 49"/>
                  <a:gd name="T24" fmla="*/ 0 w 96"/>
                  <a:gd name="T25" fmla="*/ 25 h 49"/>
                  <a:gd name="T26" fmla="*/ 2 w 96"/>
                  <a:gd name="T27" fmla="*/ 20 h 49"/>
                  <a:gd name="T28" fmla="*/ 6 w 96"/>
                  <a:gd name="T29" fmla="*/ 11 h 49"/>
                  <a:gd name="T30" fmla="*/ 10 w 96"/>
                  <a:gd name="T31" fmla="*/ 7 h 49"/>
                  <a:gd name="T32" fmla="*/ 23 w 96"/>
                  <a:gd name="T33" fmla="*/ 2 h 49"/>
                  <a:gd name="T34" fmla="*/ 52 w 96"/>
                  <a:gd name="T35" fmla="*/ 0 h 49"/>
                  <a:gd name="T36" fmla="*/ 57 w 96"/>
                  <a:gd name="T37" fmla="*/ 33 h 49"/>
                  <a:gd name="T38" fmla="*/ 67 w 96"/>
                  <a:gd name="T39" fmla="*/ 33 h 49"/>
                  <a:gd name="T40" fmla="*/ 75 w 96"/>
                  <a:gd name="T41" fmla="*/ 31 h 49"/>
                  <a:gd name="T42" fmla="*/ 81 w 96"/>
                  <a:gd name="T43" fmla="*/ 25 h 49"/>
                  <a:gd name="T44" fmla="*/ 80 w 96"/>
                  <a:gd name="T45" fmla="*/ 21 h 49"/>
                  <a:gd name="T46" fmla="*/ 72 w 96"/>
                  <a:gd name="T47" fmla="*/ 16 h 49"/>
                  <a:gd name="T48" fmla="*/ 67 w 96"/>
                  <a:gd name="T49" fmla="*/ 15 h 49"/>
                  <a:gd name="T50" fmla="*/ 39 w 96"/>
                  <a:gd name="T51" fmla="*/ 16 h 49"/>
                  <a:gd name="T52" fmla="*/ 31 w 96"/>
                  <a:gd name="T53" fmla="*/ 16 h 49"/>
                  <a:gd name="T54" fmla="*/ 19 w 96"/>
                  <a:gd name="T55" fmla="*/ 18 h 49"/>
                  <a:gd name="T56" fmla="*/ 15 w 96"/>
                  <a:gd name="T57" fmla="*/ 25 h 49"/>
                  <a:gd name="T58" fmla="*/ 16 w 96"/>
                  <a:gd name="T59" fmla="*/ 28 h 49"/>
                  <a:gd name="T60" fmla="*/ 19 w 96"/>
                  <a:gd name="T61" fmla="*/ 31 h 49"/>
                  <a:gd name="T62" fmla="*/ 36 w 96"/>
                  <a:gd name="T63"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49">
                    <a:moveTo>
                      <a:pt x="67" y="15"/>
                    </a:moveTo>
                    <a:lnTo>
                      <a:pt x="72" y="0"/>
                    </a:lnTo>
                    <a:lnTo>
                      <a:pt x="72" y="0"/>
                    </a:lnTo>
                    <a:lnTo>
                      <a:pt x="81" y="5"/>
                    </a:lnTo>
                    <a:lnTo>
                      <a:pt x="90" y="10"/>
                    </a:lnTo>
                    <a:lnTo>
                      <a:pt x="90" y="10"/>
                    </a:lnTo>
                    <a:lnTo>
                      <a:pt x="94" y="16"/>
                    </a:lnTo>
                    <a:lnTo>
                      <a:pt x="96" y="25"/>
                    </a:lnTo>
                    <a:lnTo>
                      <a:pt x="96" y="25"/>
                    </a:lnTo>
                    <a:lnTo>
                      <a:pt x="94" y="31"/>
                    </a:lnTo>
                    <a:lnTo>
                      <a:pt x="93" y="36"/>
                    </a:lnTo>
                    <a:lnTo>
                      <a:pt x="90" y="39"/>
                    </a:lnTo>
                    <a:lnTo>
                      <a:pt x="85" y="44"/>
                    </a:lnTo>
                    <a:lnTo>
                      <a:pt x="85" y="44"/>
                    </a:lnTo>
                    <a:lnTo>
                      <a:pt x="78" y="46"/>
                    </a:lnTo>
                    <a:lnTo>
                      <a:pt x="70" y="47"/>
                    </a:lnTo>
                    <a:lnTo>
                      <a:pt x="49" y="49"/>
                    </a:lnTo>
                    <a:lnTo>
                      <a:pt x="49" y="49"/>
                    </a:lnTo>
                    <a:lnTo>
                      <a:pt x="28" y="47"/>
                    </a:lnTo>
                    <a:lnTo>
                      <a:pt x="19" y="46"/>
                    </a:lnTo>
                    <a:lnTo>
                      <a:pt x="13" y="44"/>
                    </a:lnTo>
                    <a:lnTo>
                      <a:pt x="13" y="44"/>
                    </a:lnTo>
                    <a:lnTo>
                      <a:pt x="6" y="41"/>
                    </a:lnTo>
                    <a:lnTo>
                      <a:pt x="3" y="36"/>
                    </a:lnTo>
                    <a:lnTo>
                      <a:pt x="2" y="31"/>
                    </a:lnTo>
                    <a:lnTo>
                      <a:pt x="0" y="25"/>
                    </a:lnTo>
                    <a:lnTo>
                      <a:pt x="0" y="25"/>
                    </a:lnTo>
                    <a:lnTo>
                      <a:pt x="2" y="20"/>
                    </a:lnTo>
                    <a:lnTo>
                      <a:pt x="3" y="15"/>
                    </a:lnTo>
                    <a:lnTo>
                      <a:pt x="6" y="11"/>
                    </a:lnTo>
                    <a:lnTo>
                      <a:pt x="10" y="7"/>
                    </a:lnTo>
                    <a:lnTo>
                      <a:pt x="10" y="7"/>
                    </a:lnTo>
                    <a:lnTo>
                      <a:pt x="16" y="5"/>
                    </a:lnTo>
                    <a:lnTo>
                      <a:pt x="23" y="2"/>
                    </a:lnTo>
                    <a:lnTo>
                      <a:pt x="39" y="0"/>
                    </a:lnTo>
                    <a:lnTo>
                      <a:pt x="52" y="0"/>
                    </a:lnTo>
                    <a:lnTo>
                      <a:pt x="52" y="33"/>
                    </a:lnTo>
                    <a:lnTo>
                      <a:pt x="57" y="33"/>
                    </a:lnTo>
                    <a:lnTo>
                      <a:pt x="57" y="33"/>
                    </a:lnTo>
                    <a:lnTo>
                      <a:pt x="67" y="33"/>
                    </a:lnTo>
                    <a:lnTo>
                      <a:pt x="75" y="31"/>
                    </a:lnTo>
                    <a:lnTo>
                      <a:pt x="75" y="31"/>
                    </a:lnTo>
                    <a:lnTo>
                      <a:pt x="80" y="28"/>
                    </a:lnTo>
                    <a:lnTo>
                      <a:pt x="81" y="25"/>
                    </a:lnTo>
                    <a:lnTo>
                      <a:pt x="81" y="25"/>
                    </a:lnTo>
                    <a:lnTo>
                      <a:pt x="80" y="21"/>
                    </a:lnTo>
                    <a:lnTo>
                      <a:pt x="76" y="18"/>
                    </a:lnTo>
                    <a:lnTo>
                      <a:pt x="72" y="16"/>
                    </a:lnTo>
                    <a:lnTo>
                      <a:pt x="67" y="15"/>
                    </a:lnTo>
                    <a:lnTo>
                      <a:pt x="67" y="15"/>
                    </a:lnTo>
                    <a:close/>
                    <a:moveTo>
                      <a:pt x="39" y="33"/>
                    </a:moveTo>
                    <a:lnTo>
                      <a:pt x="39" y="16"/>
                    </a:lnTo>
                    <a:lnTo>
                      <a:pt x="31" y="16"/>
                    </a:lnTo>
                    <a:lnTo>
                      <a:pt x="31" y="16"/>
                    </a:lnTo>
                    <a:lnTo>
                      <a:pt x="24" y="18"/>
                    </a:lnTo>
                    <a:lnTo>
                      <a:pt x="19" y="18"/>
                    </a:lnTo>
                    <a:lnTo>
                      <a:pt x="16" y="21"/>
                    </a:lnTo>
                    <a:lnTo>
                      <a:pt x="15" y="25"/>
                    </a:lnTo>
                    <a:lnTo>
                      <a:pt x="15" y="25"/>
                    </a:lnTo>
                    <a:lnTo>
                      <a:pt x="16" y="28"/>
                    </a:lnTo>
                    <a:lnTo>
                      <a:pt x="19" y="31"/>
                    </a:lnTo>
                    <a:lnTo>
                      <a:pt x="19" y="31"/>
                    </a:lnTo>
                    <a:lnTo>
                      <a:pt x="26" y="33"/>
                    </a:lnTo>
                    <a:lnTo>
                      <a:pt x="36" y="33"/>
                    </a:lnTo>
                    <a:lnTo>
                      <a:pt x="3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2" name="Freeform 65"/>
              <p:cNvSpPr>
                <a:spLocks noEditPoints="1"/>
              </p:cNvSpPr>
              <p:nvPr/>
            </p:nvSpPr>
            <p:spPr bwMode="auto">
              <a:xfrm>
                <a:off x="3740" y="1275"/>
                <a:ext cx="62" cy="122"/>
              </a:xfrm>
              <a:custGeom>
                <a:avLst/>
                <a:gdLst>
                  <a:gd name="T0" fmla="*/ 0 w 62"/>
                  <a:gd name="T1" fmla="*/ 122 h 122"/>
                  <a:gd name="T2" fmla="*/ 0 w 62"/>
                  <a:gd name="T3" fmla="*/ 107 h 122"/>
                  <a:gd name="T4" fmla="*/ 9 w 62"/>
                  <a:gd name="T5" fmla="*/ 107 h 122"/>
                  <a:gd name="T6" fmla="*/ 9 w 62"/>
                  <a:gd name="T7" fmla="*/ 14 h 122"/>
                  <a:gd name="T8" fmla="*/ 0 w 62"/>
                  <a:gd name="T9" fmla="*/ 14 h 122"/>
                  <a:gd name="T10" fmla="*/ 0 w 62"/>
                  <a:gd name="T11" fmla="*/ 0 h 122"/>
                  <a:gd name="T12" fmla="*/ 22 w 62"/>
                  <a:gd name="T13" fmla="*/ 0 h 122"/>
                  <a:gd name="T14" fmla="*/ 22 w 62"/>
                  <a:gd name="T15" fmla="*/ 0 h 122"/>
                  <a:gd name="T16" fmla="*/ 31 w 62"/>
                  <a:gd name="T17" fmla="*/ 1 h 122"/>
                  <a:gd name="T18" fmla="*/ 40 w 62"/>
                  <a:gd name="T19" fmla="*/ 3 h 122"/>
                  <a:gd name="T20" fmla="*/ 48 w 62"/>
                  <a:gd name="T21" fmla="*/ 8 h 122"/>
                  <a:gd name="T22" fmla="*/ 53 w 62"/>
                  <a:gd name="T23" fmla="*/ 14 h 122"/>
                  <a:gd name="T24" fmla="*/ 53 w 62"/>
                  <a:gd name="T25" fmla="*/ 14 h 122"/>
                  <a:gd name="T26" fmla="*/ 58 w 62"/>
                  <a:gd name="T27" fmla="*/ 24 h 122"/>
                  <a:gd name="T28" fmla="*/ 59 w 62"/>
                  <a:gd name="T29" fmla="*/ 34 h 122"/>
                  <a:gd name="T30" fmla="*/ 61 w 62"/>
                  <a:gd name="T31" fmla="*/ 47 h 122"/>
                  <a:gd name="T32" fmla="*/ 62 w 62"/>
                  <a:gd name="T33" fmla="*/ 62 h 122"/>
                  <a:gd name="T34" fmla="*/ 62 w 62"/>
                  <a:gd name="T35" fmla="*/ 62 h 122"/>
                  <a:gd name="T36" fmla="*/ 61 w 62"/>
                  <a:gd name="T37" fmla="*/ 76 h 122"/>
                  <a:gd name="T38" fmla="*/ 59 w 62"/>
                  <a:gd name="T39" fmla="*/ 88 h 122"/>
                  <a:gd name="T40" fmla="*/ 56 w 62"/>
                  <a:gd name="T41" fmla="*/ 99 h 122"/>
                  <a:gd name="T42" fmla="*/ 53 w 62"/>
                  <a:gd name="T43" fmla="*/ 107 h 122"/>
                  <a:gd name="T44" fmla="*/ 53 w 62"/>
                  <a:gd name="T45" fmla="*/ 107 h 122"/>
                  <a:gd name="T46" fmla="*/ 48 w 62"/>
                  <a:gd name="T47" fmla="*/ 114 h 122"/>
                  <a:gd name="T48" fmla="*/ 40 w 62"/>
                  <a:gd name="T49" fmla="*/ 119 h 122"/>
                  <a:gd name="T50" fmla="*/ 31 w 62"/>
                  <a:gd name="T51" fmla="*/ 122 h 122"/>
                  <a:gd name="T52" fmla="*/ 23 w 62"/>
                  <a:gd name="T53" fmla="*/ 122 h 122"/>
                  <a:gd name="T54" fmla="*/ 0 w 62"/>
                  <a:gd name="T55" fmla="*/ 122 h 122"/>
                  <a:gd name="T56" fmla="*/ 27 w 62"/>
                  <a:gd name="T57" fmla="*/ 14 h 122"/>
                  <a:gd name="T58" fmla="*/ 27 w 62"/>
                  <a:gd name="T59" fmla="*/ 107 h 122"/>
                  <a:gd name="T60" fmla="*/ 27 w 62"/>
                  <a:gd name="T61" fmla="*/ 107 h 122"/>
                  <a:gd name="T62" fmla="*/ 31 w 62"/>
                  <a:gd name="T63" fmla="*/ 107 h 122"/>
                  <a:gd name="T64" fmla="*/ 35 w 62"/>
                  <a:gd name="T65" fmla="*/ 106 h 122"/>
                  <a:gd name="T66" fmla="*/ 38 w 62"/>
                  <a:gd name="T67" fmla="*/ 102 h 122"/>
                  <a:gd name="T68" fmla="*/ 40 w 62"/>
                  <a:gd name="T69" fmla="*/ 98 h 122"/>
                  <a:gd name="T70" fmla="*/ 40 w 62"/>
                  <a:gd name="T71" fmla="*/ 98 h 122"/>
                  <a:gd name="T72" fmla="*/ 43 w 62"/>
                  <a:gd name="T73" fmla="*/ 85 h 122"/>
                  <a:gd name="T74" fmla="*/ 43 w 62"/>
                  <a:gd name="T75" fmla="*/ 63 h 122"/>
                  <a:gd name="T76" fmla="*/ 43 w 62"/>
                  <a:gd name="T77" fmla="*/ 63 h 122"/>
                  <a:gd name="T78" fmla="*/ 43 w 62"/>
                  <a:gd name="T79" fmla="*/ 47 h 122"/>
                  <a:gd name="T80" fmla="*/ 41 w 62"/>
                  <a:gd name="T81" fmla="*/ 34 h 122"/>
                  <a:gd name="T82" fmla="*/ 41 w 62"/>
                  <a:gd name="T83" fmla="*/ 34 h 122"/>
                  <a:gd name="T84" fmla="*/ 40 w 62"/>
                  <a:gd name="T85" fmla="*/ 26 h 122"/>
                  <a:gd name="T86" fmla="*/ 36 w 62"/>
                  <a:gd name="T87" fmla="*/ 19 h 122"/>
                  <a:gd name="T88" fmla="*/ 36 w 62"/>
                  <a:gd name="T89" fmla="*/ 19 h 122"/>
                  <a:gd name="T90" fmla="*/ 31 w 62"/>
                  <a:gd name="T91" fmla="*/ 16 h 122"/>
                  <a:gd name="T92" fmla="*/ 27 w 62"/>
                  <a:gd name="T93" fmla="*/ 14 h 122"/>
                  <a:gd name="T94" fmla="*/ 27 w 62"/>
                  <a:gd name="T95" fmla="*/ 1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 h="122">
                    <a:moveTo>
                      <a:pt x="0" y="122"/>
                    </a:moveTo>
                    <a:lnTo>
                      <a:pt x="0" y="107"/>
                    </a:lnTo>
                    <a:lnTo>
                      <a:pt x="9" y="107"/>
                    </a:lnTo>
                    <a:lnTo>
                      <a:pt x="9" y="14"/>
                    </a:lnTo>
                    <a:lnTo>
                      <a:pt x="0" y="14"/>
                    </a:lnTo>
                    <a:lnTo>
                      <a:pt x="0" y="0"/>
                    </a:lnTo>
                    <a:lnTo>
                      <a:pt x="22" y="0"/>
                    </a:lnTo>
                    <a:lnTo>
                      <a:pt x="22" y="0"/>
                    </a:lnTo>
                    <a:lnTo>
                      <a:pt x="31" y="1"/>
                    </a:lnTo>
                    <a:lnTo>
                      <a:pt x="40" y="3"/>
                    </a:lnTo>
                    <a:lnTo>
                      <a:pt x="48" y="8"/>
                    </a:lnTo>
                    <a:lnTo>
                      <a:pt x="53" y="14"/>
                    </a:lnTo>
                    <a:lnTo>
                      <a:pt x="53" y="14"/>
                    </a:lnTo>
                    <a:lnTo>
                      <a:pt x="58" y="24"/>
                    </a:lnTo>
                    <a:lnTo>
                      <a:pt x="59" y="34"/>
                    </a:lnTo>
                    <a:lnTo>
                      <a:pt x="61" y="47"/>
                    </a:lnTo>
                    <a:lnTo>
                      <a:pt x="62" y="62"/>
                    </a:lnTo>
                    <a:lnTo>
                      <a:pt x="62" y="62"/>
                    </a:lnTo>
                    <a:lnTo>
                      <a:pt x="61" y="76"/>
                    </a:lnTo>
                    <a:lnTo>
                      <a:pt x="59" y="88"/>
                    </a:lnTo>
                    <a:lnTo>
                      <a:pt x="56" y="99"/>
                    </a:lnTo>
                    <a:lnTo>
                      <a:pt x="53" y="107"/>
                    </a:lnTo>
                    <a:lnTo>
                      <a:pt x="53" y="107"/>
                    </a:lnTo>
                    <a:lnTo>
                      <a:pt x="48" y="114"/>
                    </a:lnTo>
                    <a:lnTo>
                      <a:pt x="40" y="119"/>
                    </a:lnTo>
                    <a:lnTo>
                      <a:pt x="31" y="122"/>
                    </a:lnTo>
                    <a:lnTo>
                      <a:pt x="23" y="122"/>
                    </a:lnTo>
                    <a:lnTo>
                      <a:pt x="0" y="122"/>
                    </a:lnTo>
                    <a:close/>
                    <a:moveTo>
                      <a:pt x="27" y="14"/>
                    </a:moveTo>
                    <a:lnTo>
                      <a:pt x="27" y="107"/>
                    </a:lnTo>
                    <a:lnTo>
                      <a:pt x="27" y="107"/>
                    </a:lnTo>
                    <a:lnTo>
                      <a:pt x="31" y="107"/>
                    </a:lnTo>
                    <a:lnTo>
                      <a:pt x="35" y="106"/>
                    </a:lnTo>
                    <a:lnTo>
                      <a:pt x="38" y="102"/>
                    </a:lnTo>
                    <a:lnTo>
                      <a:pt x="40" y="98"/>
                    </a:lnTo>
                    <a:lnTo>
                      <a:pt x="40" y="98"/>
                    </a:lnTo>
                    <a:lnTo>
                      <a:pt x="43" y="85"/>
                    </a:lnTo>
                    <a:lnTo>
                      <a:pt x="43" y="63"/>
                    </a:lnTo>
                    <a:lnTo>
                      <a:pt x="43" y="63"/>
                    </a:lnTo>
                    <a:lnTo>
                      <a:pt x="43" y="47"/>
                    </a:lnTo>
                    <a:lnTo>
                      <a:pt x="41" y="34"/>
                    </a:lnTo>
                    <a:lnTo>
                      <a:pt x="41" y="34"/>
                    </a:lnTo>
                    <a:lnTo>
                      <a:pt x="40" y="26"/>
                    </a:lnTo>
                    <a:lnTo>
                      <a:pt x="36" y="19"/>
                    </a:lnTo>
                    <a:lnTo>
                      <a:pt x="36" y="19"/>
                    </a:lnTo>
                    <a:lnTo>
                      <a:pt x="31" y="16"/>
                    </a:lnTo>
                    <a:lnTo>
                      <a:pt x="27" y="14"/>
                    </a:lnTo>
                    <a:lnTo>
                      <a:pt x="2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3" name="Freeform 66"/>
              <p:cNvSpPr>
                <a:spLocks/>
              </p:cNvSpPr>
              <p:nvPr/>
            </p:nvSpPr>
            <p:spPr bwMode="auto">
              <a:xfrm>
                <a:off x="3809" y="1275"/>
                <a:ext cx="55" cy="122"/>
              </a:xfrm>
              <a:custGeom>
                <a:avLst/>
                <a:gdLst>
                  <a:gd name="T0" fmla="*/ 0 w 55"/>
                  <a:gd name="T1" fmla="*/ 122 h 122"/>
                  <a:gd name="T2" fmla="*/ 0 w 55"/>
                  <a:gd name="T3" fmla="*/ 109 h 122"/>
                  <a:gd name="T4" fmla="*/ 6 w 55"/>
                  <a:gd name="T5" fmla="*/ 109 h 122"/>
                  <a:gd name="T6" fmla="*/ 6 w 55"/>
                  <a:gd name="T7" fmla="*/ 14 h 122"/>
                  <a:gd name="T8" fmla="*/ 0 w 55"/>
                  <a:gd name="T9" fmla="*/ 14 h 122"/>
                  <a:gd name="T10" fmla="*/ 0 w 55"/>
                  <a:gd name="T11" fmla="*/ 0 h 122"/>
                  <a:gd name="T12" fmla="*/ 21 w 55"/>
                  <a:gd name="T13" fmla="*/ 0 h 122"/>
                  <a:gd name="T14" fmla="*/ 21 w 55"/>
                  <a:gd name="T15" fmla="*/ 41 h 122"/>
                  <a:gd name="T16" fmla="*/ 21 w 55"/>
                  <a:gd name="T17" fmla="*/ 41 h 122"/>
                  <a:gd name="T18" fmla="*/ 28 w 55"/>
                  <a:gd name="T19" fmla="*/ 37 h 122"/>
                  <a:gd name="T20" fmla="*/ 33 w 55"/>
                  <a:gd name="T21" fmla="*/ 36 h 122"/>
                  <a:gd name="T22" fmla="*/ 33 w 55"/>
                  <a:gd name="T23" fmla="*/ 36 h 122"/>
                  <a:gd name="T24" fmla="*/ 41 w 55"/>
                  <a:gd name="T25" fmla="*/ 37 h 122"/>
                  <a:gd name="T26" fmla="*/ 46 w 55"/>
                  <a:gd name="T27" fmla="*/ 41 h 122"/>
                  <a:gd name="T28" fmla="*/ 47 w 55"/>
                  <a:gd name="T29" fmla="*/ 49 h 122"/>
                  <a:gd name="T30" fmla="*/ 49 w 55"/>
                  <a:gd name="T31" fmla="*/ 60 h 122"/>
                  <a:gd name="T32" fmla="*/ 49 w 55"/>
                  <a:gd name="T33" fmla="*/ 109 h 122"/>
                  <a:gd name="T34" fmla="*/ 55 w 55"/>
                  <a:gd name="T35" fmla="*/ 109 h 122"/>
                  <a:gd name="T36" fmla="*/ 55 w 55"/>
                  <a:gd name="T37" fmla="*/ 122 h 122"/>
                  <a:gd name="T38" fmla="*/ 34 w 55"/>
                  <a:gd name="T39" fmla="*/ 122 h 122"/>
                  <a:gd name="T40" fmla="*/ 34 w 55"/>
                  <a:gd name="T41" fmla="*/ 58 h 122"/>
                  <a:gd name="T42" fmla="*/ 34 w 55"/>
                  <a:gd name="T43" fmla="*/ 58 h 122"/>
                  <a:gd name="T44" fmla="*/ 33 w 55"/>
                  <a:gd name="T45" fmla="*/ 52 h 122"/>
                  <a:gd name="T46" fmla="*/ 31 w 55"/>
                  <a:gd name="T47" fmla="*/ 50 h 122"/>
                  <a:gd name="T48" fmla="*/ 29 w 55"/>
                  <a:gd name="T49" fmla="*/ 49 h 122"/>
                  <a:gd name="T50" fmla="*/ 29 w 55"/>
                  <a:gd name="T51" fmla="*/ 49 h 122"/>
                  <a:gd name="T52" fmla="*/ 24 w 55"/>
                  <a:gd name="T53" fmla="*/ 50 h 122"/>
                  <a:gd name="T54" fmla="*/ 21 w 55"/>
                  <a:gd name="T55" fmla="*/ 54 h 122"/>
                  <a:gd name="T56" fmla="*/ 21 w 55"/>
                  <a:gd name="T57" fmla="*/ 109 h 122"/>
                  <a:gd name="T58" fmla="*/ 28 w 55"/>
                  <a:gd name="T59" fmla="*/ 109 h 122"/>
                  <a:gd name="T60" fmla="*/ 28 w 55"/>
                  <a:gd name="T61" fmla="*/ 122 h 122"/>
                  <a:gd name="T62" fmla="*/ 0 w 55"/>
                  <a:gd name="T6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122">
                    <a:moveTo>
                      <a:pt x="0" y="122"/>
                    </a:moveTo>
                    <a:lnTo>
                      <a:pt x="0" y="109"/>
                    </a:lnTo>
                    <a:lnTo>
                      <a:pt x="6" y="109"/>
                    </a:lnTo>
                    <a:lnTo>
                      <a:pt x="6" y="14"/>
                    </a:lnTo>
                    <a:lnTo>
                      <a:pt x="0" y="14"/>
                    </a:lnTo>
                    <a:lnTo>
                      <a:pt x="0" y="0"/>
                    </a:lnTo>
                    <a:lnTo>
                      <a:pt x="21" y="0"/>
                    </a:lnTo>
                    <a:lnTo>
                      <a:pt x="21" y="41"/>
                    </a:lnTo>
                    <a:lnTo>
                      <a:pt x="21" y="41"/>
                    </a:lnTo>
                    <a:lnTo>
                      <a:pt x="28" y="37"/>
                    </a:lnTo>
                    <a:lnTo>
                      <a:pt x="33" y="36"/>
                    </a:lnTo>
                    <a:lnTo>
                      <a:pt x="33" y="36"/>
                    </a:lnTo>
                    <a:lnTo>
                      <a:pt x="41" y="37"/>
                    </a:lnTo>
                    <a:lnTo>
                      <a:pt x="46" y="41"/>
                    </a:lnTo>
                    <a:lnTo>
                      <a:pt x="47" y="49"/>
                    </a:lnTo>
                    <a:lnTo>
                      <a:pt x="49" y="60"/>
                    </a:lnTo>
                    <a:lnTo>
                      <a:pt x="49" y="109"/>
                    </a:lnTo>
                    <a:lnTo>
                      <a:pt x="55" y="109"/>
                    </a:lnTo>
                    <a:lnTo>
                      <a:pt x="55" y="122"/>
                    </a:lnTo>
                    <a:lnTo>
                      <a:pt x="34" y="122"/>
                    </a:lnTo>
                    <a:lnTo>
                      <a:pt x="34" y="58"/>
                    </a:lnTo>
                    <a:lnTo>
                      <a:pt x="34" y="58"/>
                    </a:lnTo>
                    <a:lnTo>
                      <a:pt x="33" y="52"/>
                    </a:lnTo>
                    <a:lnTo>
                      <a:pt x="31" y="50"/>
                    </a:lnTo>
                    <a:lnTo>
                      <a:pt x="29" y="49"/>
                    </a:lnTo>
                    <a:lnTo>
                      <a:pt x="29" y="49"/>
                    </a:lnTo>
                    <a:lnTo>
                      <a:pt x="24" y="50"/>
                    </a:lnTo>
                    <a:lnTo>
                      <a:pt x="21" y="54"/>
                    </a:lnTo>
                    <a:lnTo>
                      <a:pt x="21" y="109"/>
                    </a:lnTo>
                    <a:lnTo>
                      <a:pt x="28" y="109"/>
                    </a:lnTo>
                    <a:lnTo>
                      <a:pt x="28"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4" name="Freeform 67"/>
              <p:cNvSpPr>
                <a:spLocks noEditPoints="1"/>
              </p:cNvSpPr>
              <p:nvPr/>
            </p:nvSpPr>
            <p:spPr bwMode="auto">
              <a:xfrm>
                <a:off x="3871" y="1311"/>
                <a:ext cx="55" cy="88"/>
              </a:xfrm>
              <a:custGeom>
                <a:avLst/>
                <a:gdLst>
                  <a:gd name="T0" fmla="*/ 55 w 55"/>
                  <a:gd name="T1" fmla="*/ 86 h 88"/>
                  <a:gd name="T2" fmla="*/ 32 w 55"/>
                  <a:gd name="T3" fmla="*/ 80 h 88"/>
                  <a:gd name="T4" fmla="*/ 32 w 55"/>
                  <a:gd name="T5" fmla="*/ 80 h 88"/>
                  <a:gd name="T6" fmla="*/ 26 w 55"/>
                  <a:gd name="T7" fmla="*/ 86 h 88"/>
                  <a:gd name="T8" fmla="*/ 19 w 55"/>
                  <a:gd name="T9" fmla="*/ 88 h 88"/>
                  <a:gd name="T10" fmla="*/ 11 w 55"/>
                  <a:gd name="T11" fmla="*/ 86 h 88"/>
                  <a:gd name="T12" fmla="*/ 5 w 55"/>
                  <a:gd name="T13" fmla="*/ 80 h 88"/>
                  <a:gd name="T14" fmla="*/ 0 w 55"/>
                  <a:gd name="T15" fmla="*/ 62 h 88"/>
                  <a:gd name="T16" fmla="*/ 1 w 55"/>
                  <a:gd name="T17" fmla="*/ 50 h 88"/>
                  <a:gd name="T18" fmla="*/ 6 w 55"/>
                  <a:gd name="T19" fmla="*/ 40 h 88"/>
                  <a:gd name="T20" fmla="*/ 21 w 55"/>
                  <a:gd name="T21" fmla="*/ 34 h 88"/>
                  <a:gd name="T22" fmla="*/ 28 w 55"/>
                  <a:gd name="T23" fmla="*/ 36 h 88"/>
                  <a:gd name="T24" fmla="*/ 32 w 55"/>
                  <a:gd name="T25" fmla="*/ 26 h 88"/>
                  <a:gd name="T26" fmla="*/ 32 w 55"/>
                  <a:gd name="T27" fmla="*/ 19 h 88"/>
                  <a:gd name="T28" fmla="*/ 31 w 55"/>
                  <a:gd name="T29" fmla="*/ 14 h 88"/>
                  <a:gd name="T30" fmla="*/ 24 w 55"/>
                  <a:gd name="T31" fmla="*/ 13 h 88"/>
                  <a:gd name="T32" fmla="*/ 21 w 55"/>
                  <a:gd name="T33" fmla="*/ 13 h 88"/>
                  <a:gd name="T34" fmla="*/ 18 w 55"/>
                  <a:gd name="T35" fmla="*/ 19 h 88"/>
                  <a:gd name="T36" fmla="*/ 3 w 55"/>
                  <a:gd name="T37" fmla="*/ 19 h 88"/>
                  <a:gd name="T38" fmla="*/ 5 w 55"/>
                  <a:gd name="T39" fmla="*/ 11 h 88"/>
                  <a:gd name="T40" fmla="*/ 10 w 55"/>
                  <a:gd name="T41" fmla="*/ 5 h 88"/>
                  <a:gd name="T42" fmla="*/ 26 w 55"/>
                  <a:gd name="T43" fmla="*/ 0 h 88"/>
                  <a:gd name="T44" fmla="*/ 34 w 55"/>
                  <a:gd name="T45" fmla="*/ 1 h 88"/>
                  <a:gd name="T46" fmla="*/ 42 w 55"/>
                  <a:gd name="T47" fmla="*/ 6 h 88"/>
                  <a:gd name="T48" fmla="*/ 47 w 55"/>
                  <a:gd name="T49" fmla="*/ 13 h 88"/>
                  <a:gd name="T50" fmla="*/ 49 w 55"/>
                  <a:gd name="T51" fmla="*/ 73 h 88"/>
                  <a:gd name="T52" fmla="*/ 32 w 55"/>
                  <a:gd name="T53" fmla="*/ 70 h 88"/>
                  <a:gd name="T54" fmla="*/ 32 w 55"/>
                  <a:gd name="T55" fmla="*/ 50 h 88"/>
                  <a:gd name="T56" fmla="*/ 24 w 55"/>
                  <a:gd name="T57" fmla="*/ 47 h 88"/>
                  <a:gd name="T58" fmla="*/ 21 w 55"/>
                  <a:gd name="T59" fmla="*/ 47 h 88"/>
                  <a:gd name="T60" fmla="*/ 18 w 55"/>
                  <a:gd name="T61" fmla="*/ 55 h 88"/>
                  <a:gd name="T62" fmla="*/ 16 w 55"/>
                  <a:gd name="T63" fmla="*/ 60 h 88"/>
                  <a:gd name="T64" fmla="*/ 19 w 55"/>
                  <a:gd name="T65" fmla="*/ 71 h 88"/>
                  <a:gd name="T66" fmla="*/ 24 w 55"/>
                  <a:gd name="T67" fmla="*/ 75 h 88"/>
                  <a:gd name="T68" fmla="*/ 29 w 55"/>
                  <a:gd name="T69" fmla="*/ 73 h 88"/>
                  <a:gd name="T70" fmla="*/ 32 w 55"/>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88">
                    <a:moveTo>
                      <a:pt x="55" y="73"/>
                    </a:moveTo>
                    <a:lnTo>
                      <a:pt x="55" y="86"/>
                    </a:lnTo>
                    <a:lnTo>
                      <a:pt x="32" y="86"/>
                    </a:lnTo>
                    <a:lnTo>
                      <a:pt x="32" y="80"/>
                    </a:lnTo>
                    <a:lnTo>
                      <a:pt x="32" y="80"/>
                    </a:lnTo>
                    <a:lnTo>
                      <a:pt x="32" y="80"/>
                    </a:lnTo>
                    <a:lnTo>
                      <a:pt x="29" y="83"/>
                    </a:lnTo>
                    <a:lnTo>
                      <a:pt x="26" y="86"/>
                    </a:lnTo>
                    <a:lnTo>
                      <a:pt x="23" y="86"/>
                    </a:lnTo>
                    <a:lnTo>
                      <a:pt x="19" y="88"/>
                    </a:lnTo>
                    <a:lnTo>
                      <a:pt x="19" y="88"/>
                    </a:lnTo>
                    <a:lnTo>
                      <a:pt x="11" y="86"/>
                    </a:lnTo>
                    <a:lnTo>
                      <a:pt x="5" y="80"/>
                    </a:lnTo>
                    <a:lnTo>
                      <a:pt x="5" y="80"/>
                    </a:lnTo>
                    <a:lnTo>
                      <a:pt x="1" y="71"/>
                    </a:lnTo>
                    <a:lnTo>
                      <a:pt x="0" y="62"/>
                    </a:lnTo>
                    <a:lnTo>
                      <a:pt x="0" y="62"/>
                    </a:lnTo>
                    <a:lnTo>
                      <a:pt x="1" y="50"/>
                    </a:lnTo>
                    <a:lnTo>
                      <a:pt x="6" y="40"/>
                    </a:lnTo>
                    <a:lnTo>
                      <a:pt x="6" y="40"/>
                    </a:lnTo>
                    <a:lnTo>
                      <a:pt x="13" y="36"/>
                    </a:lnTo>
                    <a:lnTo>
                      <a:pt x="21" y="34"/>
                    </a:lnTo>
                    <a:lnTo>
                      <a:pt x="21" y="34"/>
                    </a:lnTo>
                    <a:lnTo>
                      <a:pt x="28" y="36"/>
                    </a:lnTo>
                    <a:lnTo>
                      <a:pt x="32" y="40"/>
                    </a:lnTo>
                    <a:lnTo>
                      <a:pt x="32" y="26"/>
                    </a:lnTo>
                    <a:lnTo>
                      <a:pt x="32" y="26"/>
                    </a:lnTo>
                    <a:lnTo>
                      <a:pt x="32" y="19"/>
                    </a:lnTo>
                    <a:lnTo>
                      <a:pt x="31" y="14"/>
                    </a:lnTo>
                    <a:lnTo>
                      <a:pt x="31" y="14"/>
                    </a:lnTo>
                    <a:lnTo>
                      <a:pt x="28" y="13"/>
                    </a:lnTo>
                    <a:lnTo>
                      <a:pt x="24" y="13"/>
                    </a:lnTo>
                    <a:lnTo>
                      <a:pt x="24" y="13"/>
                    </a:lnTo>
                    <a:lnTo>
                      <a:pt x="21" y="13"/>
                    </a:lnTo>
                    <a:lnTo>
                      <a:pt x="19" y="16"/>
                    </a:lnTo>
                    <a:lnTo>
                      <a:pt x="18" y="19"/>
                    </a:lnTo>
                    <a:lnTo>
                      <a:pt x="16" y="24"/>
                    </a:lnTo>
                    <a:lnTo>
                      <a:pt x="3" y="19"/>
                    </a:lnTo>
                    <a:lnTo>
                      <a:pt x="3" y="19"/>
                    </a:lnTo>
                    <a:lnTo>
                      <a:pt x="5" y="11"/>
                    </a:lnTo>
                    <a:lnTo>
                      <a:pt x="10" y="5"/>
                    </a:lnTo>
                    <a:lnTo>
                      <a:pt x="10" y="5"/>
                    </a:lnTo>
                    <a:lnTo>
                      <a:pt x="18" y="0"/>
                    </a:lnTo>
                    <a:lnTo>
                      <a:pt x="26" y="0"/>
                    </a:lnTo>
                    <a:lnTo>
                      <a:pt x="26" y="0"/>
                    </a:lnTo>
                    <a:lnTo>
                      <a:pt x="34" y="1"/>
                    </a:lnTo>
                    <a:lnTo>
                      <a:pt x="42" y="6"/>
                    </a:lnTo>
                    <a:lnTo>
                      <a:pt x="42" y="6"/>
                    </a:lnTo>
                    <a:lnTo>
                      <a:pt x="44" y="9"/>
                    </a:lnTo>
                    <a:lnTo>
                      <a:pt x="47" y="13"/>
                    </a:lnTo>
                    <a:lnTo>
                      <a:pt x="49" y="22"/>
                    </a:lnTo>
                    <a:lnTo>
                      <a:pt x="49" y="73"/>
                    </a:lnTo>
                    <a:lnTo>
                      <a:pt x="55" y="73"/>
                    </a:lnTo>
                    <a:close/>
                    <a:moveTo>
                      <a:pt x="32" y="70"/>
                    </a:moveTo>
                    <a:lnTo>
                      <a:pt x="32" y="50"/>
                    </a:lnTo>
                    <a:lnTo>
                      <a:pt x="32" y="50"/>
                    </a:lnTo>
                    <a:lnTo>
                      <a:pt x="29" y="49"/>
                    </a:lnTo>
                    <a:lnTo>
                      <a:pt x="24" y="47"/>
                    </a:lnTo>
                    <a:lnTo>
                      <a:pt x="24" y="47"/>
                    </a:lnTo>
                    <a:lnTo>
                      <a:pt x="21" y="47"/>
                    </a:lnTo>
                    <a:lnTo>
                      <a:pt x="19" y="50"/>
                    </a:lnTo>
                    <a:lnTo>
                      <a:pt x="18" y="55"/>
                    </a:lnTo>
                    <a:lnTo>
                      <a:pt x="16" y="60"/>
                    </a:lnTo>
                    <a:lnTo>
                      <a:pt x="16" y="60"/>
                    </a:lnTo>
                    <a:lnTo>
                      <a:pt x="18" y="66"/>
                    </a:lnTo>
                    <a:lnTo>
                      <a:pt x="19" y="71"/>
                    </a:lnTo>
                    <a:lnTo>
                      <a:pt x="21" y="73"/>
                    </a:lnTo>
                    <a:lnTo>
                      <a:pt x="24" y="75"/>
                    </a:lnTo>
                    <a:lnTo>
                      <a:pt x="24" y="75"/>
                    </a:lnTo>
                    <a:lnTo>
                      <a:pt x="29" y="73"/>
                    </a:lnTo>
                    <a:lnTo>
                      <a:pt x="32" y="70"/>
                    </a:lnTo>
                    <a:lnTo>
                      <a:pt x="3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5" name="Freeform 68"/>
              <p:cNvSpPr>
                <a:spLocks/>
              </p:cNvSpPr>
              <p:nvPr/>
            </p:nvSpPr>
            <p:spPr bwMode="auto">
              <a:xfrm>
                <a:off x="3930" y="1311"/>
                <a:ext cx="57" cy="86"/>
              </a:xfrm>
              <a:custGeom>
                <a:avLst/>
                <a:gdLst>
                  <a:gd name="T0" fmla="*/ 1 w 57"/>
                  <a:gd name="T1" fmla="*/ 86 h 86"/>
                  <a:gd name="T2" fmla="*/ 1 w 57"/>
                  <a:gd name="T3" fmla="*/ 73 h 86"/>
                  <a:gd name="T4" fmla="*/ 8 w 57"/>
                  <a:gd name="T5" fmla="*/ 73 h 86"/>
                  <a:gd name="T6" fmla="*/ 8 w 57"/>
                  <a:gd name="T7" fmla="*/ 16 h 86"/>
                  <a:gd name="T8" fmla="*/ 0 w 57"/>
                  <a:gd name="T9" fmla="*/ 16 h 86"/>
                  <a:gd name="T10" fmla="*/ 0 w 57"/>
                  <a:gd name="T11" fmla="*/ 1 h 86"/>
                  <a:gd name="T12" fmla="*/ 22 w 57"/>
                  <a:gd name="T13" fmla="*/ 1 h 86"/>
                  <a:gd name="T14" fmla="*/ 22 w 57"/>
                  <a:gd name="T15" fmla="*/ 8 h 86"/>
                  <a:gd name="T16" fmla="*/ 22 w 57"/>
                  <a:gd name="T17" fmla="*/ 8 h 86"/>
                  <a:gd name="T18" fmla="*/ 22 w 57"/>
                  <a:gd name="T19" fmla="*/ 8 h 86"/>
                  <a:gd name="T20" fmla="*/ 29 w 57"/>
                  <a:gd name="T21" fmla="*/ 1 h 86"/>
                  <a:gd name="T22" fmla="*/ 32 w 57"/>
                  <a:gd name="T23" fmla="*/ 1 h 86"/>
                  <a:gd name="T24" fmla="*/ 35 w 57"/>
                  <a:gd name="T25" fmla="*/ 0 h 86"/>
                  <a:gd name="T26" fmla="*/ 35 w 57"/>
                  <a:gd name="T27" fmla="*/ 0 h 86"/>
                  <a:gd name="T28" fmla="*/ 42 w 57"/>
                  <a:gd name="T29" fmla="*/ 1 h 86"/>
                  <a:gd name="T30" fmla="*/ 47 w 57"/>
                  <a:gd name="T31" fmla="*/ 6 h 86"/>
                  <a:gd name="T32" fmla="*/ 47 w 57"/>
                  <a:gd name="T33" fmla="*/ 6 h 86"/>
                  <a:gd name="T34" fmla="*/ 48 w 57"/>
                  <a:gd name="T35" fmla="*/ 13 h 86"/>
                  <a:gd name="T36" fmla="*/ 50 w 57"/>
                  <a:gd name="T37" fmla="*/ 21 h 86"/>
                  <a:gd name="T38" fmla="*/ 50 w 57"/>
                  <a:gd name="T39" fmla="*/ 73 h 86"/>
                  <a:gd name="T40" fmla="*/ 57 w 57"/>
                  <a:gd name="T41" fmla="*/ 73 h 86"/>
                  <a:gd name="T42" fmla="*/ 57 w 57"/>
                  <a:gd name="T43" fmla="*/ 86 h 86"/>
                  <a:gd name="T44" fmla="*/ 35 w 57"/>
                  <a:gd name="T45" fmla="*/ 86 h 86"/>
                  <a:gd name="T46" fmla="*/ 35 w 57"/>
                  <a:gd name="T47" fmla="*/ 24 h 86"/>
                  <a:gd name="T48" fmla="*/ 35 w 57"/>
                  <a:gd name="T49" fmla="*/ 24 h 86"/>
                  <a:gd name="T50" fmla="*/ 34 w 57"/>
                  <a:gd name="T51" fmla="*/ 16 h 86"/>
                  <a:gd name="T52" fmla="*/ 34 w 57"/>
                  <a:gd name="T53" fmla="*/ 16 h 86"/>
                  <a:gd name="T54" fmla="*/ 32 w 57"/>
                  <a:gd name="T55" fmla="*/ 14 h 86"/>
                  <a:gd name="T56" fmla="*/ 30 w 57"/>
                  <a:gd name="T57" fmla="*/ 14 h 86"/>
                  <a:gd name="T58" fmla="*/ 30 w 57"/>
                  <a:gd name="T59" fmla="*/ 14 h 86"/>
                  <a:gd name="T60" fmla="*/ 27 w 57"/>
                  <a:gd name="T61" fmla="*/ 14 h 86"/>
                  <a:gd name="T62" fmla="*/ 24 w 57"/>
                  <a:gd name="T63" fmla="*/ 18 h 86"/>
                  <a:gd name="T64" fmla="*/ 24 w 57"/>
                  <a:gd name="T65" fmla="*/ 18 h 86"/>
                  <a:gd name="T66" fmla="*/ 22 w 57"/>
                  <a:gd name="T67" fmla="*/ 21 h 86"/>
                  <a:gd name="T68" fmla="*/ 22 w 57"/>
                  <a:gd name="T69" fmla="*/ 73 h 86"/>
                  <a:gd name="T70" fmla="*/ 29 w 57"/>
                  <a:gd name="T71" fmla="*/ 73 h 86"/>
                  <a:gd name="T72" fmla="*/ 29 w 57"/>
                  <a:gd name="T73" fmla="*/ 86 h 86"/>
                  <a:gd name="T74" fmla="*/ 1 w 57"/>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 h="86">
                    <a:moveTo>
                      <a:pt x="1" y="86"/>
                    </a:moveTo>
                    <a:lnTo>
                      <a:pt x="1" y="73"/>
                    </a:lnTo>
                    <a:lnTo>
                      <a:pt x="8" y="73"/>
                    </a:lnTo>
                    <a:lnTo>
                      <a:pt x="8" y="16"/>
                    </a:lnTo>
                    <a:lnTo>
                      <a:pt x="0" y="16"/>
                    </a:lnTo>
                    <a:lnTo>
                      <a:pt x="0" y="1"/>
                    </a:lnTo>
                    <a:lnTo>
                      <a:pt x="22" y="1"/>
                    </a:lnTo>
                    <a:lnTo>
                      <a:pt x="22" y="8"/>
                    </a:lnTo>
                    <a:lnTo>
                      <a:pt x="22" y="8"/>
                    </a:lnTo>
                    <a:lnTo>
                      <a:pt x="22" y="8"/>
                    </a:lnTo>
                    <a:lnTo>
                      <a:pt x="29" y="1"/>
                    </a:lnTo>
                    <a:lnTo>
                      <a:pt x="32" y="1"/>
                    </a:lnTo>
                    <a:lnTo>
                      <a:pt x="35" y="0"/>
                    </a:lnTo>
                    <a:lnTo>
                      <a:pt x="35" y="0"/>
                    </a:lnTo>
                    <a:lnTo>
                      <a:pt x="42" y="1"/>
                    </a:lnTo>
                    <a:lnTo>
                      <a:pt x="47" y="6"/>
                    </a:lnTo>
                    <a:lnTo>
                      <a:pt x="47" y="6"/>
                    </a:lnTo>
                    <a:lnTo>
                      <a:pt x="48" y="13"/>
                    </a:lnTo>
                    <a:lnTo>
                      <a:pt x="50" y="21"/>
                    </a:lnTo>
                    <a:lnTo>
                      <a:pt x="50" y="73"/>
                    </a:lnTo>
                    <a:lnTo>
                      <a:pt x="57" y="73"/>
                    </a:lnTo>
                    <a:lnTo>
                      <a:pt x="57" y="86"/>
                    </a:lnTo>
                    <a:lnTo>
                      <a:pt x="35" y="86"/>
                    </a:lnTo>
                    <a:lnTo>
                      <a:pt x="35" y="24"/>
                    </a:lnTo>
                    <a:lnTo>
                      <a:pt x="35" y="24"/>
                    </a:lnTo>
                    <a:lnTo>
                      <a:pt x="34" y="16"/>
                    </a:lnTo>
                    <a:lnTo>
                      <a:pt x="34" y="16"/>
                    </a:lnTo>
                    <a:lnTo>
                      <a:pt x="32" y="14"/>
                    </a:lnTo>
                    <a:lnTo>
                      <a:pt x="30" y="14"/>
                    </a:lnTo>
                    <a:lnTo>
                      <a:pt x="30" y="14"/>
                    </a:lnTo>
                    <a:lnTo>
                      <a:pt x="27" y="14"/>
                    </a:lnTo>
                    <a:lnTo>
                      <a:pt x="24" y="18"/>
                    </a:lnTo>
                    <a:lnTo>
                      <a:pt x="24" y="18"/>
                    </a:lnTo>
                    <a:lnTo>
                      <a:pt x="22" y="21"/>
                    </a:lnTo>
                    <a:lnTo>
                      <a:pt x="22" y="73"/>
                    </a:lnTo>
                    <a:lnTo>
                      <a:pt x="29" y="73"/>
                    </a:lnTo>
                    <a:lnTo>
                      <a:pt x="29" y="86"/>
                    </a:lnTo>
                    <a:lnTo>
                      <a:pt x="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6" name="Freeform 69"/>
              <p:cNvSpPr>
                <a:spLocks/>
              </p:cNvSpPr>
              <p:nvPr/>
            </p:nvSpPr>
            <p:spPr bwMode="auto">
              <a:xfrm>
                <a:off x="3985" y="1312"/>
                <a:ext cx="63" cy="114"/>
              </a:xfrm>
              <a:custGeom>
                <a:avLst/>
                <a:gdLst>
                  <a:gd name="T0" fmla="*/ 8 w 63"/>
                  <a:gd name="T1" fmla="*/ 114 h 114"/>
                  <a:gd name="T2" fmla="*/ 8 w 63"/>
                  <a:gd name="T3" fmla="*/ 101 h 114"/>
                  <a:gd name="T4" fmla="*/ 21 w 63"/>
                  <a:gd name="T5" fmla="*/ 101 h 114"/>
                  <a:gd name="T6" fmla="*/ 26 w 63"/>
                  <a:gd name="T7" fmla="*/ 83 h 114"/>
                  <a:gd name="T8" fmla="*/ 6 w 63"/>
                  <a:gd name="T9" fmla="*/ 13 h 114"/>
                  <a:gd name="T10" fmla="*/ 0 w 63"/>
                  <a:gd name="T11" fmla="*/ 13 h 114"/>
                  <a:gd name="T12" fmla="*/ 0 w 63"/>
                  <a:gd name="T13" fmla="*/ 0 h 114"/>
                  <a:gd name="T14" fmla="*/ 28 w 63"/>
                  <a:gd name="T15" fmla="*/ 0 h 114"/>
                  <a:gd name="T16" fmla="*/ 28 w 63"/>
                  <a:gd name="T17" fmla="*/ 13 h 114"/>
                  <a:gd name="T18" fmla="*/ 21 w 63"/>
                  <a:gd name="T19" fmla="*/ 13 h 114"/>
                  <a:gd name="T20" fmla="*/ 33 w 63"/>
                  <a:gd name="T21" fmla="*/ 61 h 114"/>
                  <a:gd name="T22" fmla="*/ 33 w 63"/>
                  <a:gd name="T23" fmla="*/ 61 h 114"/>
                  <a:gd name="T24" fmla="*/ 44 w 63"/>
                  <a:gd name="T25" fmla="*/ 13 h 114"/>
                  <a:gd name="T26" fmla="*/ 37 w 63"/>
                  <a:gd name="T27" fmla="*/ 13 h 114"/>
                  <a:gd name="T28" fmla="*/ 37 w 63"/>
                  <a:gd name="T29" fmla="*/ 0 h 114"/>
                  <a:gd name="T30" fmla="*/ 63 w 63"/>
                  <a:gd name="T31" fmla="*/ 0 h 114"/>
                  <a:gd name="T32" fmla="*/ 63 w 63"/>
                  <a:gd name="T33" fmla="*/ 13 h 114"/>
                  <a:gd name="T34" fmla="*/ 57 w 63"/>
                  <a:gd name="T35" fmla="*/ 13 h 114"/>
                  <a:gd name="T36" fmla="*/ 33 w 63"/>
                  <a:gd name="T37" fmla="*/ 114 h 114"/>
                  <a:gd name="T38" fmla="*/ 8 w 63"/>
                  <a:gd name="T3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114">
                    <a:moveTo>
                      <a:pt x="8" y="114"/>
                    </a:moveTo>
                    <a:lnTo>
                      <a:pt x="8" y="101"/>
                    </a:lnTo>
                    <a:lnTo>
                      <a:pt x="21" y="101"/>
                    </a:lnTo>
                    <a:lnTo>
                      <a:pt x="26" y="83"/>
                    </a:lnTo>
                    <a:lnTo>
                      <a:pt x="6" y="13"/>
                    </a:lnTo>
                    <a:lnTo>
                      <a:pt x="0" y="13"/>
                    </a:lnTo>
                    <a:lnTo>
                      <a:pt x="0" y="0"/>
                    </a:lnTo>
                    <a:lnTo>
                      <a:pt x="28" y="0"/>
                    </a:lnTo>
                    <a:lnTo>
                      <a:pt x="28" y="13"/>
                    </a:lnTo>
                    <a:lnTo>
                      <a:pt x="21" y="13"/>
                    </a:lnTo>
                    <a:lnTo>
                      <a:pt x="33" y="61"/>
                    </a:lnTo>
                    <a:lnTo>
                      <a:pt x="33" y="61"/>
                    </a:lnTo>
                    <a:lnTo>
                      <a:pt x="44" y="13"/>
                    </a:lnTo>
                    <a:lnTo>
                      <a:pt x="37" y="13"/>
                    </a:lnTo>
                    <a:lnTo>
                      <a:pt x="37" y="0"/>
                    </a:lnTo>
                    <a:lnTo>
                      <a:pt x="63" y="0"/>
                    </a:lnTo>
                    <a:lnTo>
                      <a:pt x="63" y="13"/>
                    </a:lnTo>
                    <a:lnTo>
                      <a:pt x="57" y="13"/>
                    </a:lnTo>
                    <a:lnTo>
                      <a:pt x="33" y="114"/>
                    </a:lnTo>
                    <a:lnTo>
                      <a:pt x="8"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7" name="Freeform 70"/>
              <p:cNvSpPr>
                <a:spLocks noEditPoints="1"/>
              </p:cNvSpPr>
              <p:nvPr/>
            </p:nvSpPr>
            <p:spPr bwMode="auto">
              <a:xfrm>
                <a:off x="4050" y="1311"/>
                <a:ext cx="56" cy="88"/>
              </a:xfrm>
              <a:custGeom>
                <a:avLst/>
                <a:gdLst>
                  <a:gd name="T0" fmla="*/ 56 w 56"/>
                  <a:gd name="T1" fmla="*/ 86 h 88"/>
                  <a:gd name="T2" fmla="*/ 33 w 56"/>
                  <a:gd name="T3" fmla="*/ 80 h 88"/>
                  <a:gd name="T4" fmla="*/ 33 w 56"/>
                  <a:gd name="T5" fmla="*/ 80 h 88"/>
                  <a:gd name="T6" fmla="*/ 26 w 56"/>
                  <a:gd name="T7" fmla="*/ 86 h 88"/>
                  <a:gd name="T8" fmla="*/ 20 w 56"/>
                  <a:gd name="T9" fmla="*/ 88 h 88"/>
                  <a:gd name="T10" fmla="*/ 12 w 56"/>
                  <a:gd name="T11" fmla="*/ 86 h 88"/>
                  <a:gd name="T12" fmla="*/ 7 w 56"/>
                  <a:gd name="T13" fmla="*/ 80 h 88"/>
                  <a:gd name="T14" fmla="*/ 0 w 56"/>
                  <a:gd name="T15" fmla="*/ 62 h 88"/>
                  <a:gd name="T16" fmla="*/ 2 w 56"/>
                  <a:gd name="T17" fmla="*/ 50 h 88"/>
                  <a:gd name="T18" fmla="*/ 7 w 56"/>
                  <a:gd name="T19" fmla="*/ 40 h 88"/>
                  <a:gd name="T20" fmla="*/ 21 w 56"/>
                  <a:gd name="T21" fmla="*/ 34 h 88"/>
                  <a:gd name="T22" fmla="*/ 28 w 56"/>
                  <a:gd name="T23" fmla="*/ 36 h 88"/>
                  <a:gd name="T24" fmla="*/ 33 w 56"/>
                  <a:gd name="T25" fmla="*/ 26 h 88"/>
                  <a:gd name="T26" fmla="*/ 33 w 56"/>
                  <a:gd name="T27" fmla="*/ 19 h 88"/>
                  <a:gd name="T28" fmla="*/ 31 w 56"/>
                  <a:gd name="T29" fmla="*/ 14 h 88"/>
                  <a:gd name="T30" fmla="*/ 26 w 56"/>
                  <a:gd name="T31" fmla="*/ 13 h 88"/>
                  <a:gd name="T32" fmla="*/ 23 w 56"/>
                  <a:gd name="T33" fmla="*/ 13 h 88"/>
                  <a:gd name="T34" fmla="*/ 18 w 56"/>
                  <a:gd name="T35" fmla="*/ 19 h 88"/>
                  <a:gd name="T36" fmla="*/ 3 w 56"/>
                  <a:gd name="T37" fmla="*/ 19 h 88"/>
                  <a:gd name="T38" fmla="*/ 5 w 56"/>
                  <a:gd name="T39" fmla="*/ 11 h 88"/>
                  <a:gd name="T40" fmla="*/ 12 w 56"/>
                  <a:gd name="T41" fmla="*/ 5 h 88"/>
                  <a:gd name="T42" fmla="*/ 26 w 56"/>
                  <a:gd name="T43" fmla="*/ 0 h 88"/>
                  <a:gd name="T44" fmla="*/ 34 w 56"/>
                  <a:gd name="T45" fmla="*/ 1 h 88"/>
                  <a:gd name="T46" fmla="*/ 42 w 56"/>
                  <a:gd name="T47" fmla="*/ 6 h 88"/>
                  <a:gd name="T48" fmla="*/ 47 w 56"/>
                  <a:gd name="T49" fmla="*/ 13 h 88"/>
                  <a:gd name="T50" fmla="*/ 49 w 56"/>
                  <a:gd name="T51" fmla="*/ 73 h 88"/>
                  <a:gd name="T52" fmla="*/ 33 w 56"/>
                  <a:gd name="T53" fmla="*/ 70 h 88"/>
                  <a:gd name="T54" fmla="*/ 33 w 56"/>
                  <a:gd name="T55" fmla="*/ 50 h 88"/>
                  <a:gd name="T56" fmla="*/ 26 w 56"/>
                  <a:gd name="T57" fmla="*/ 47 h 88"/>
                  <a:gd name="T58" fmla="*/ 21 w 56"/>
                  <a:gd name="T59" fmla="*/ 47 h 88"/>
                  <a:gd name="T60" fmla="*/ 18 w 56"/>
                  <a:gd name="T61" fmla="*/ 55 h 88"/>
                  <a:gd name="T62" fmla="*/ 16 w 56"/>
                  <a:gd name="T63" fmla="*/ 60 h 88"/>
                  <a:gd name="T64" fmla="*/ 20 w 56"/>
                  <a:gd name="T65" fmla="*/ 71 h 88"/>
                  <a:gd name="T66" fmla="*/ 26 w 56"/>
                  <a:gd name="T67" fmla="*/ 75 h 88"/>
                  <a:gd name="T68" fmla="*/ 29 w 56"/>
                  <a:gd name="T69" fmla="*/ 73 h 88"/>
                  <a:gd name="T70" fmla="*/ 33 w 56"/>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88">
                    <a:moveTo>
                      <a:pt x="56" y="73"/>
                    </a:moveTo>
                    <a:lnTo>
                      <a:pt x="56" y="86"/>
                    </a:lnTo>
                    <a:lnTo>
                      <a:pt x="33" y="86"/>
                    </a:lnTo>
                    <a:lnTo>
                      <a:pt x="33" y="80"/>
                    </a:lnTo>
                    <a:lnTo>
                      <a:pt x="33" y="80"/>
                    </a:lnTo>
                    <a:lnTo>
                      <a:pt x="33" y="80"/>
                    </a:lnTo>
                    <a:lnTo>
                      <a:pt x="29" y="83"/>
                    </a:lnTo>
                    <a:lnTo>
                      <a:pt x="26" y="86"/>
                    </a:lnTo>
                    <a:lnTo>
                      <a:pt x="23" y="86"/>
                    </a:lnTo>
                    <a:lnTo>
                      <a:pt x="20" y="88"/>
                    </a:lnTo>
                    <a:lnTo>
                      <a:pt x="20" y="88"/>
                    </a:lnTo>
                    <a:lnTo>
                      <a:pt x="12" y="86"/>
                    </a:lnTo>
                    <a:lnTo>
                      <a:pt x="7" y="80"/>
                    </a:lnTo>
                    <a:lnTo>
                      <a:pt x="7" y="80"/>
                    </a:lnTo>
                    <a:lnTo>
                      <a:pt x="2" y="71"/>
                    </a:lnTo>
                    <a:lnTo>
                      <a:pt x="0" y="62"/>
                    </a:lnTo>
                    <a:lnTo>
                      <a:pt x="0" y="62"/>
                    </a:lnTo>
                    <a:lnTo>
                      <a:pt x="2" y="50"/>
                    </a:lnTo>
                    <a:lnTo>
                      <a:pt x="7" y="40"/>
                    </a:lnTo>
                    <a:lnTo>
                      <a:pt x="7" y="40"/>
                    </a:lnTo>
                    <a:lnTo>
                      <a:pt x="13" y="36"/>
                    </a:lnTo>
                    <a:lnTo>
                      <a:pt x="21" y="34"/>
                    </a:lnTo>
                    <a:lnTo>
                      <a:pt x="21" y="34"/>
                    </a:lnTo>
                    <a:lnTo>
                      <a:pt x="28" y="36"/>
                    </a:lnTo>
                    <a:lnTo>
                      <a:pt x="33" y="40"/>
                    </a:lnTo>
                    <a:lnTo>
                      <a:pt x="33" y="26"/>
                    </a:lnTo>
                    <a:lnTo>
                      <a:pt x="33" y="26"/>
                    </a:lnTo>
                    <a:lnTo>
                      <a:pt x="33" y="19"/>
                    </a:lnTo>
                    <a:lnTo>
                      <a:pt x="31" y="14"/>
                    </a:lnTo>
                    <a:lnTo>
                      <a:pt x="31" y="14"/>
                    </a:lnTo>
                    <a:lnTo>
                      <a:pt x="29" y="13"/>
                    </a:lnTo>
                    <a:lnTo>
                      <a:pt x="26" y="13"/>
                    </a:lnTo>
                    <a:lnTo>
                      <a:pt x="26" y="13"/>
                    </a:lnTo>
                    <a:lnTo>
                      <a:pt x="23" y="13"/>
                    </a:lnTo>
                    <a:lnTo>
                      <a:pt x="20" y="16"/>
                    </a:lnTo>
                    <a:lnTo>
                      <a:pt x="18" y="19"/>
                    </a:lnTo>
                    <a:lnTo>
                      <a:pt x="16" y="24"/>
                    </a:lnTo>
                    <a:lnTo>
                      <a:pt x="3" y="19"/>
                    </a:lnTo>
                    <a:lnTo>
                      <a:pt x="3" y="19"/>
                    </a:lnTo>
                    <a:lnTo>
                      <a:pt x="5" y="11"/>
                    </a:lnTo>
                    <a:lnTo>
                      <a:pt x="12" y="5"/>
                    </a:lnTo>
                    <a:lnTo>
                      <a:pt x="12" y="5"/>
                    </a:lnTo>
                    <a:lnTo>
                      <a:pt x="18" y="0"/>
                    </a:lnTo>
                    <a:lnTo>
                      <a:pt x="26" y="0"/>
                    </a:lnTo>
                    <a:lnTo>
                      <a:pt x="26" y="0"/>
                    </a:lnTo>
                    <a:lnTo>
                      <a:pt x="34" y="1"/>
                    </a:lnTo>
                    <a:lnTo>
                      <a:pt x="42" y="6"/>
                    </a:lnTo>
                    <a:lnTo>
                      <a:pt x="42" y="6"/>
                    </a:lnTo>
                    <a:lnTo>
                      <a:pt x="44" y="9"/>
                    </a:lnTo>
                    <a:lnTo>
                      <a:pt x="47" y="13"/>
                    </a:lnTo>
                    <a:lnTo>
                      <a:pt x="49" y="22"/>
                    </a:lnTo>
                    <a:lnTo>
                      <a:pt x="49" y="73"/>
                    </a:lnTo>
                    <a:lnTo>
                      <a:pt x="56" y="73"/>
                    </a:lnTo>
                    <a:close/>
                    <a:moveTo>
                      <a:pt x="33" y="70"/>
                    </a:moveTo>
                    <a:lnTo>
                      <a:pt x="33" y="50"/>
                    </a:lnTo>
                    <a:lnTo>
                      <a:pt x="33" y="50"/>
                    </a:lnTo>
                    <a:lnTo>
                      <a:pt x="29" y="49"/>
                    </a:lnTo>
                    <a:lnTo>
                      <a:pt x="26" y="47"/>
                    </a:lnTo>
                    <a:lnTo>
                      <a:pt x="26" y="47"/>
                    </a:lnTo>
                    <a:lnTo>
                      <a:pt x="21" y="47"/>
                    </a:lnTo>
                    <a:lnTo>
                      <a:pt x="20" y="50"/>
                    </a:lnTo>
                    <a:lnTo>
                      <a:pt x="18" y="55"/>
                    </a:lnTo>
                    <a:lnTo>
                      <a:pt x="16" y="60"/>
                    </a:lnTo>
                    <a:lnTo>
                      <a:pt x="16" y="60"/>
                    </a:lnTo>
                    <a:lnTo>
                      <a:pt x="18" y="66"/>
                    </a:lnTo>
                    <a:lnTo>
                      <a:pt x="20" y="71"/>
                    </a:lnTo>
                    <a:lnTo>
                      <a:pt x="21" y="73"/>
                    </a:lnTo>
                    <a:lnTo>
                      <a:pt x="26" y="75"/>
                    </a:lnTo>
                    <a:lnTo>
                      <a:pt x="26" y="75"/>
                    </a:lnTo>
                    <a:lnTo>
                      <a:pt x="29" y="73"/>
                    </a:lnTo>
                    <a:lnTo>
                      <a:pt x="33" y="70"/>
                    </a:lnTo>
                    <a:lnTo>
                      <a:pt x="33"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8" name="Freeform 71"/>
              <p:cNvSpPr>
                <a:spLocks/>
              </p:cNvSpPr>
              <p:nvPr/>
            </p:nvSpPr>
            <p:spPr bwMode="auto">
              <a:xfrm>
                <a:off x="4102" y="1312"/>
                <a:ext cx="64" cy="87"/>
              </a:xfrm>
              <a:custGeom>
                <a:avLst/>
                <a:gdLst>
                  <a:gd name="T0" fmla="*/ 26 w 64"/>
                  <a:gd name="T1" fmla="*/ 87 h 87"/>
                  <a:gd name="T2" fmla="*/ 8 w 64"/>
                  <a:gd name="T3" fmla="*/ 13 h 87"/>
                  <a:gd name="T4" fmla="*/ 0 w 64"/>
                  <a:gd name="T5" fmla="*/ 13 h 87"/>
                  <a:gd name="T6" fmla="*/ 0 w 64"/>
                  <a:gd name="T7" fmla="*/ 0 h 87"/>
                  <a:gd name="T8" fmla="*/ 30 w 64"/>
                  <a:gd name="T9" fmla="*/ 0 h 87"/>
                  <a:gd name="T10" fmla="*/ 30 w 64"/>
                  <a:gd name="T11" fmla="*/ 13 h 87"/>
                  <a:gd name="T12" fmla="*/ 23 w 64"/>
                  <a:gd name="T13" fmla="*/ 13 h 87"/>
                  <a:gd name="T14" fmla="*/ 33 w 64"/>
                  <a:gd name="T15" fmla="*/ 61 h 87"/>
                  <a:gd name="T16" fmla="*/ 33 w 64"/>
                  <a:gd name="T17" fmla="*/ 61 h 87"/>
                  <a:gd name="T18" fmla="*/ 43 w 64"/>
                  <a:gd name="T19" fmla="*/ 13 h 87"/>
                  <a:gd name="T20" fmla="*/ 36 w 64"/>
                  <a:gd name="T21" fmla="*/ 13 h 87"/>
                  <a:gd name="T22" fmla="*/ 36 w 64"/>
                  <a:gd name="T23" fmla="*/ 0 h 87"/>
                  <a:gd name="T24" fmla="*/ 64 w 64"/>
                  <a:gd name="T25" fmla="*/ 0 h 87"/>
                  <a:gd name="T26" fmla="*/ 64 w 64"/>
                  <a:gd name="T27" fmla="*/ 13 h 87"/>
                  <a:gd name="T28" fmla="*/ 57 w 64"/>
                  <a:gd name="T29" fmla="*/ 13 h 87"/>
                  <a:gd name="T30" fmla="*/ 39 w 64"/>
                  <a:gd name="T31" fmla="*/ 87 h 87"/>
                  <a:gd name="T32" fmla="*/ 26 w 64"/>
                  <a:gd name="T3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87">
                    <a:moveTo>
                      <a:pt x="26" y="87"/>
                    </a:moveTo>
                    <a:lnTo>
                      <a:pt x="8" y="13"/>
                    </a:lnTo>
                    <a:lnTo>
                      <a:pt x="0" y="13"/>
                    </a:lnTo>
                    <a:lnTo>
                      <a:pt x="0" y="0"/>
                    </a:lnTo>
                    <a:lnTo>
                      <a:pt x="30" y="0"/>
                    </a:lnTo>
                    <a:lnTo>
                      <a:pt x="30" y="13"/>
                    </a:lnTo>
                    <a:lnTo>
                      <a:pt x="23" y="13"/>
                    </a:lnTo>
                    <a:lnTo>
                      <a:pt x="33" y="61"/>
                    </a:lnTo>
                    <a:lnTo>
                      <a:pt x="33" y="61"/>
                    </a:lnTo>
                    <a:lnTo>
                      <a:pt x="43" y="13"/>
                    </a:lnTo>
                    <a:lnTo>
                      <a:pt x="36" y="13"/>
                    </a:lnTo>
                    <a:lnTo>
                      <a:pt x="36" y="0"/>
                    </a:lnTo>
                    <a:lnTo>
                      <a:pt x="64" y="0"/>
                    </a:lnTo>
                    <a:lnTo>
                      <a:pt x="64" y="13"/>
                    </a:lnTo>
                    <a:lnTo>
                      <a:pt x="57" y="13"/>
                    </a:lnTo>
                    <a:lnTo>
                      <a:pt x="39" y="87"/>
                    </a:lnTo>
                    <a:lnTo>
                      <a:pt x="26"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9" name="Freeform 72"/>
              <p:cNvSpPr>
                <a:spLocks noEditPoints="1"/>
              </p:cNvSpPr>
              <p:nvPr/>
            </p:nvSpPr>
            <p:spPr bwMode="auto">
              <a:xfrm>
                <a:off x="4169" y="1311"/>
                <a:ext cx="56" cy="88"/>
              </a:xfrm>
              <a:custGeom>
                <a:avLst/>
                <a:gdLst>
                  <a:gd name="T0" fmla="*/ 56 w 56"/>
                  <a:gd name="T1" fmla="*/ 86 h 88"/>
                  <a:gd name="T2" fmla="*/ 33 w 56"/>
                  <a:gd name="T3" fmla="*/ 80 h 88"/>
                  <a:gd name="T4" fmla="*/ 33 w 56"/>
                  <a:gd name="T5" fmla="*/ 80 h 88"/>
                  <a:gd name="T6" fmla="*/ 26 w 56"/>
                  <a:gd name="T7" fmla="*/ 86 h 88"/>
                  <a:gd name="T8" fmla="*/ 20 w 56"/>
                  <a:gd name="T9" fmla="*/ 88 h 88"/>
                  <a:gd name="T10" fmla="*/ 12 w 56"/>
                  <a:gd name="T11" fmla="*/ 86 h 88"/>
                  <a:gd name="T12" fmla="*/ 7 w 56"/>
                  <a:gd name="T13" fmla="*/ 80 h 88"/>
                  <a:gd name="T14" fmla="*/ 0 w 56"/>
                  <a:gd name="T15" fmla="*/ 62 h 88"/>
                  <a:gd name="T16" fmla="*/ 2 w 56"/>
                  <a:gd name="T17" fmla="*/ 50 h 88"/>
                  <a:gd name="T18" fmla="*/ 7 w 56"/>
                  <a:gd name="T19" fmla="*/ 40 h 88"/>
                  <a:gd name="T20" fmla="*/ 21 w 56"/>
                  <a:gd name="T21" fmla="*/ 34 h 88"/>
                  <a:gd name="T22" fmla="*/ 28 w 56"/>
                  <a:gd name="T23" fmla="*/ 36 h 88"/>
                  <a:gd name="T24" fmla="*/ 33 w 56"/>
                  <a:gd name="T25" fmla="*/ 26 h 88"/>
                  <a:gd name="T26" fmla="*/ 33 w 56"/>
                  <a:gd name="T27" fmla="*/ 19 h 88"/>
                  <a:gd name="T28" fmla="*/ 31 w 56"/>
                  <a:gd name="T29" fmla="*/ 14 h 88"/>
                  <a:gd name="T30" fmla="*/ 26 w 56"/>
                  <a:gd name="T31" fmla="*/ 13 h 88"/>
                  <a:gd name="T32" fmla="*/ 21 w 56"/>
                  <a:gd name="T33" fmla="*/ 13 h 88"/>
                  <a:gd name="T34" fmla="*/ 18 w 56"/>
                  <a:gd name="T35" fmla="*/ 19 h 88"/>
                  <a:gd name="T36" fmla="*/ 3 w 56"/>
                  <a:gd name="T37" fmla="*/ 19 h 88"/>
                  <a:gd name="T38" fmla="*/ 5 w 56"/>
                  <a:gd name="T39" fmla="*/ 11 h 88"/>
                  <a:gd name="T40" fmla="*/ 12 w 56"/>
                  <a:gd name="T41" fmla="*/ 5 h 88"/>
                  <a:gd name="T42" fmla="*/ 26 w 56"/>
                  <a:gd name="T43" fmla="*/ 0 h 88"/>
                  <a:gd name="T44" fmla="*/ 34 w 56"/>
                  <a:gd name="T45" fmla="*/ 1 h 88"/>
                  <a:gd name="T46" fmla="*/ 42 w 56"/>
                  <a:gd name="T47" fmla="*/ 6 h 88"/>
                  <a:gd name="T48" fmla="*/ 47 w 56"/>
                  <a:gd name="T49" fmla="*/ 13 h 88"/>
                  <a:gd name="T50" fmla="*/ 49 w 56"/>
                  <a:gd name="T51" fmla="*/ 73 h 88"/>
                  <a:gd name="T52" fmla="*/ 33 w 56"/>
                  <a:gd name="T53" fmla="*/ 70 h 88"/>
                  <a:gd name="T54" fmla="*/ 33 w 56"/>
                  <a:gd name="T55" fmla="*/ 50 h 88"/>
                  <a:gd name="T56" fmla="*/ 26 w 56"/>
                  <a:gd name="T57" fmla="*/ 47 h 88"/>
                  <a:gd name="T58" fmla="*/ 21 w 56"/>
                  <a:gd name="T59" fmla="*/ 47 h 88"/>
                  <a:gd name="T60" fmla="*/ 18 w 56"/>
                  <a:gd name="T61" fmla="*/ 55 h 88"/>
                  <a:gd name="T62" fmla="*/ 16 w 56"/>
                  <a:gd name="T63" fmla="*/ 60 h 88"/>
                  <a:gd name="T64" fmla="*/ 20 w 56"/>
                  <a:gd name="T65" fmla="*/ 71 h 88"/>
                  <a:gd name="T66" fmla="*/ 26 w 56"/>
                  <a:gd name="T67" fmla="*/ 75 h 88"/>
                  <a:gd name="T68" fmla="*/ 29 w 56"/>
                  <a:gd name="T69" fmla="*/ 73 h 88"/>
                  <a:gd name="T70" fmla="*/ 33 w 56"/>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88">
                    <a:moveTo>
                      <a:pt x="56" y="73"/>
                    </a:moveTo>
                    <a:lnTo>
                      <a:pt x="56" y="86"/>
                    </a:lnTo>
                    <a:lnTo>
                      <a:pt x="33" y="86"/>
                    </a:lnTo>
                    <a:lnTo>
                      <a:pt x="33" y="80"/>
                    </a:lnTo>
                    <a:lnTo>
                      <a:pt x="33" y="80"/>
                    </a:lnTo>
                    <a:lnTo>
                      <a:pt x="33" y="80"/>
                    </a:lnTo>
                    <a:lnTo>
                      <a:pt x="29" y="83"/>
                    </a:lnTo>
                    <a:lnTo>
                      <a:pt x="26" y="86"/>
                    </a:lnTo>
                    <a:lnTo>
                      <a:pt x="23" y="86"/>
                    </a:lnTo>
                    <a:lnTo>
                      <a:pt x="20" y="88"/>
                    </a:lnTo>
                    <a:lnTo>
                      <a:pt x="20" y="88"/>
                    </a:lnTo>
                    <a:lnTo>
                      <a:pt x="12" y="86"/>
                    </a:lnTo>
                    <a:lnTo>
                      <a:pt x="7" y="80"/>
                    </a:lnTo>
                    <a:lnTo>
                      <a:pt x="7" y="80"/>
                    </a:lnTo>
                    <a:lnTo>
                      <a:pt x="2" y="71"/>
                    </a:lnTo>
                    <a:lnTo>
                      <a:pt x="0" y="62"/>
                    </a:lnTo>
                    <a:lnTo>
                      <a:pt x="0" y="62"/>
                    </a:lnTo>
                    <a:lnTo>
                      <a:pt x="2" y="50"/>
                    </a:lnTo>
                    <a:lnTo>
                      <a:pt x="7" y="40"/>
                    </a:lnTo>
                    <a:lnTo>
                      <a:pt x="7" y="40"/>
                    </a:lnTo>
                    <a:lnTo>
                      <a:pt x="13" y="36"/>
                    </a:lnTo>
                    <a:lnTo>
                      <a:pt x="21" y="34"/>
                    </a:lnTo>
                    <a:lnTo>
                      <a:pt x="21" y="34"/>
                    </a:lnTo>
                    <a:lnTo>
                      <a:pt x="28" y="36"/>
                    </a:lnTo>
                    <a:lnTo>
                      <a:pt x="33" y="40"/>
                    </a:lnTo>
                    <a:lnTo>
                      <a:pt x="33" y="26"/>
                    </a:lnTo>
                    <a:lnTo>
                      <a:pt x="33" y="26"/>
                    </a:lnTo>
                    <a:lnTo>
                      <a:pt x="33" y="19"/>
                    </a:lnTo>
                    <a:lnTo>
                      <a:pt x="31" y="14"/>
                    </a:lnTo>
                    <a:lnTo>
                      <a:pt x="31" y="14"/>
                    </a:lnTo>
                    <a:lnTo>
                      <a:pt x="29" y="13"/>
                    </a:lnTo>
                    <a:lnTo>
                      <a:pt x="26" y="13"/>
                    </a:lnTo>
                    <a:lnTo>
                      <a:pt x="26" y="13"/>
                    </a:lnTo>
                    <a:lnTo>
                      <a:pt x="21" y="13"/>
                    </a:lnTo>
                    <a:lnTo>
                      <a:pt x="20" y="16"/>
                    </a:lnTo>
                    <a:lnTo>
                      <a:pt x="18" y="19"/>
                    </a:lnTo>
                    <a:lnTo>
                      <a:pt x="16" y="24"/>
                    </a:lnTo>
                    <a:lnTo>
                      <a:pt x="3" y="19"/>
                    </a:lnTo>
                    <a:lnTo>
                      <a:pt x="3" y="19"/>
                    </a:lnTo>
                    <a:lnTo>
                      <a:pt x="5" y="11"/>
                    </a:lnTo>
                    <a:lnTo>
                      <a:pt x="12" y="5"/>
                    </a:lnTo>
                    <a:lnTo>
                      <a:pt x="12" y="5"/>
                    </a:lnTo>
                    <a:lnTo>
                      <a:pt x="18" y="0"/>
                    </a:lnTo>
                    <a:lnTo>
                      <a:pt x="26" y="0"/>
                    </a:lnTo>
                    <a:lnTo>
                      <a:pt x="26" y="0"/>
                    </a:lnTo>
                    <a:lnTo>
                      <a:pt x="34" y="1"/>
                    </a:lnTo>
                    <a:lnTo>
                      <a:pt x="42" y="6"/>
                    </a:lnTo>
                    <a:lnTo>
                      <a:pt x="42" y="6"/>
                    </a:lnTo>
                    <a:lnTo>
                      <a:pt x="44" y="9"/>
                    </a:lnTo>
                    <a:lnTo>
                      <a:pt x="47" y="13"/>
                    </a:lnTo>
                    <a:lnTo>
                      <a:pt x="49" y="22"/>
                    </a:lnTo>
                    <a:lnTo>
                      <a:pt x="49" y="73"/>
                    </a:lnTo>
                    <a:lnTo>
                      <a:pt x="56" y="73"/>
                    </a:lnTo>
                    <a:close/>
                    <a:moveTo>
                      <a:pt x="33" y="70"/>
                    </a:moveTo>
                    <a:lnTo>
                      <a:pt x="33" y="50"/>
                    </a:lnTo>
                    <a:lnTo>
                      <a:pt x="33" y="50"/>
                    </a:lnTo>
                    <a:lnTo>
                      <a:pt x="29" y="49"/>
                    </a:lnTo>
                    <a:lnTo>
                      <a:pt x="26" y="47"/>
                    </a:lnTo>
                    <a:lnTo>
                      <a:pt x="26" y="47"/>
                    </a:lnTo>
                    <a:lnTo>
                      <a:pt x="21" y="47"/>
                    </a:lnTo>
                    <a:lnTo>
                      <a:pt x="20" y="50"/>
                    </a:lnTo>
                    <a:lnTo>
                      <a:pt x="18" y="55"/>
                    </a:lnTo>
                    <a:lnTo>
                      <a:pt x="16" y="60"/>
                    </a:lnTo>
                    <a:lnTo>
                      <a:pt x="16" y="60"/>
                    </a:lnTo>
                    <a:lnTo>
                      <a:pt x="18" y="66"/>
                    </a:lnTo>
                    <a:lnTo>
                      <a:pt x="20" y="71"/>
                    </a:lnTo>
                    <a:lnTo>
                      <a:pt x="21" y="73"/>
                    </a:lnTo>
                    <a:lnTo>
                      <a:pt x="26" y="75"/>
                    </a:lnTo>
                    <a:lnTo>
                      <a:pt x="26" y="75"/>
                    </a:lnTo>
                    <a:lnTo>
                      <a:pt x="29" y="73"/>
                    </a:lnTo>
                    <a:lnTo>
                      <a:pt x="33" y="70"/>
                    </a:lnTo>
                    <a:lnTo>
                      <a:pt x="33"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0" name="Freeform 73"/>
              <p:cNvSpPr>
                <a:spLocks noEditPoints="1"/>
              </p:cNvSpPr>
              <p:nvPr/>
            </p:nvSpPr>
            <p:spPr bwMode="auto">
              <a:xfrm>
                <a:off x="4229" y="1275"/>
                <a:ext cx="54" cy="124"/>
              </a:xfrm>
              <a:custGeom>
                <a:avLst/>
                <a:gdLst>
                  <a:gd name="T0" fmla="*/ 33 w 54"/>
                  <a:gd name="T1" fmla="*/ 122 h 124"/>
                  <a:gd name="T2" fmla="*/ 31 w 54"/>
                  <a:gd name="T3" fmla="*/ 114 h 124"/>
                  <a:gd name="T4" fmla="*/ 26 w 54"/>
                  <a:gd name="T5" fmla="*/ 120 h 124"/>
                  <a:gd name="T6" fmla="*/ 23 w 54"/>
                  <a:gd name="T7" fmla="*/ 122 h 124"/>
                  <a:gd name="T8" fmla="*/ 20 w 54"/>
                  <a:gd name="T9" fmla="*/ 124 h 124"/>
                  <a:gd name="T10" fmla="*/ 12 w 54"/>
                  <a:gd name="T11" fmla="*/ 120 h 124"/>
                  <a:gd name="T12" fmla="*/ 5 w 54"/>
                  <a:gd name="T13" fmla="*/ 112 h 124"/>
                  <a:gd name="T14" fmla="*/ 0 w 54"/>
                  <a:gd name="T15" fmla="*/ 99 h 124"/>
                  <a:gd name="T16" fmla="*/ 0 w 54"/>
                  <a:gd name="T17" fmla="*/ 81 h 124"/>
                  <a:gd name="T18" fmla="*/ 4 w 54"/>
                  <a:gd name="T19" fmla="*/ 45 h 124"/>
                  <a:gd name="T20" fmla="*/ 7 w 54"/>
                  <a:gd name="T21" fmla="*/ 41 h 124"/>
                  <a:gd name="T22" fmla="*/ 13 w 54"/>
                  <a:gd name="T23" fmla="*/ 36 h 124"/>
                  <a:gd name="T24" fmla="*/ 18 w 54"/>
                  <a:gd name="T25" fmla="*/ 36 h 124"/>
                  <a:gd name="T26" fmla="*/ 26 w 54"/>
                  <a:gd name="T27" fmla="*/ 37 h 124"/>
                  <a:gd name="T28" fmla="*/ 33 w 54"/>
                  <a:gd name="T29" fmla="*/ 42 h 124"/>
                  <a:gd name="T30" fmla="*/ 23 w 54"/>
                  <a:gd name="T31" fmla="*/ 14 h 124"/>
                  <a:gd name="T32" fmla="*/ 48 w 54"/>
                  <a:gd name="T33" fmla="*/ 0 h 124"/>
                  <a:gd name="T34" fmla="*/ 54 w 54"/>
                  <a:gd name="T35" fmla="*/ 109 h 124"/>
                  <a:gd name="T36" fmla="*/ 33 w 54"/>
                  <a:gd name="T37" fmla="*/ 81 h 124"/>
                  <a:gd name="T38" fmla="*/ 33 w 54"/>
                  <a:gd name="T39" fmla="*/ 68 h 124"/>
                  <a:gd name="T40" fmla="*/ 30 w 54"/>
                  <a:gd name="T41" fmla="*/ 54 h 124"/>
                  <a:gd name="T42" fmla="*/ 28 w 54"/>
                  <a:gd name="T43" fmla="*/ 50 h 124"/>
                  <a:gd name="T44" fmla="*/ 23 w 54"/>
                  <a:gd name="T45" fmla="*/ 49 h 124"/>
                  <a:gd name="T46" fmla="*/ 18 w 54"/>
                  <a:gd name="T47" fmla="*/ 54 h 124"/>
                  <a:gd name="T48" fmla="*/ 17 w 54"/>
                  <a:gd name="T49" fmla="*/ 62 h 124"/>
                  <a:gd name="T50" fmla="*/ 17 w 54"/>
                  <a:gd name="T51" fmla="*/ 93 h 124"/>
                  <a:gd name="T52" fmla="*/ 17 w 54"/>
                  <a:gd name="T53" fmla="*/ 101 h 124"/>
                  <a:gd name="T54" fmla="*/ 20 w 54"/>
                  <a:gd name="T55" fmla="*/ 109 h 124"/>
                  <a:gd name="T56" fmla="*/ 23 w 54"/>
                  <a:gd name="T57" fmla="*/ 109 h 124"/>
                  <a:gd name="T58" fmla="*/ 31 w 54"/>
                  <a:gd name="T59" fmla="*/ 104 h 124"/>
                  <a:gd name="T60" fmla="*/ 31 w 54"/>
                  <a:gd name="T61" fmla="*/ 96 h 124"/>
                  <a:gd name="T62" fmla="*/ 33 w 54"/>
                  <a:gd name="T63" fmla="*/ 8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124">
                    <a:moveTo>
                      <a:pt x="54" y="122"/>
                    </a:moveTo>
                    <a:lnTo>
                      <a:pt x="33" y="122"/>
                    </a:lnTo>
                    <a:lnTo>
                      <a:pt x="33" y="114"/>
                    </a:lnTo>
                    <a:lnTo>
                      <a:pt x="31" y="114"/>
                    </a:lnTo>
                    <a:lnTo>
                      <a:pt x="31" y="114"/>
                    </a:lnTo>
                    <a:lnTo>
                      <a:pt x="26" y="120"/>
                    </a:lnTo>
                    <a:lnTo>
                      <a:pt x="26" y="120"/>
                    </a:lnTo>
                    <a:lnTo>
                      <a:pt x="23" y="122"/>
                    </a:lnTo>
                    <a:lnTo>
                      <a:pt x="20" y="124"/>
                    </a:lnTo>
                    <a:lnTo>
                      <a:pt x="20" y="124"/>
                    </a:lnTo>
                    <a:lnTo>
                      <a:pt x="15" y="122"/>
                    </a:lnTo>
                    <a:lnTo>
                      <a:pt x="12" y="120"/>
                    </a:lnTo>
                    <a:lnTo>
                      <a:pt x="7" y="117"/>
                    </a:lnTo>
                    <a:lnTo>
                      <a:pt x="5" y="112"/>
                    </a:lnTo>
                    <a:lnTo>
                      <a:pt x="5" y="112"/>
                    </a:lnTo>
                    <a:lnTo>
                      <a:pt x="0" y="99"/>
                    </a:lnTo>
                    <a:lnTo>
                      <a:pt x="0" y="81"/>
                    </a:lnTo>
                    <a:lnTo>
                      <a:pt x="0" y="81"/>
                    </a:lnTo>
                    <a:lnTo>
                      <a:pt x="0" y="60"/>
                    </a:lnTo>
                    <a:lnTo>
                      <a:pt x="4" y="45"/>
                    </a:lnTo>
                    <a:lnTo>
                      <a:pt x="4" y="45"/>
                    </a:lnTo>
                    <a:lnTo>
                      <a:pt x="7" y="41"/>
                    </a:lnTo>
                    <a:lnTo>
                      <a:pt x="10" y="37"/>
                    </a:lnTo>
                    <a:lnTo>
                      <a:pt x="13" y="36"/>
                    </a:lnTo>
                    <a:lnTo>
                      <a:pt x="18" y="36"/>
                    </a:lnTo>
                    <a:lnTo>
                      <a:pt x="18" y="36"/>
                    </a:lnTo>
                    <a:lnTo>
                      <a:pt x="23" y="36"/>
                    </a:lnTo>
                    <a:lnTo>
                      <a:pt x="26" y="37"/>
                    </a:lnTo>
                    <a:lnTo>
                      <a:pt x="31" y="42"/>
                    </a:lnTo>
                    <a:lnTo>
                      <a:pt x="33" y="42"/>
                    </a:lnTo>
                    <a:lnTo>
                      <a:pt x="33" y="14"/>
                    </a:lnTo>
                    <a:lnTo>
                      <a:pt x="23" y="14"/>
                    </a:lnTo>
                    <a:lnTo>
                      <a:pt x="23" y="0"/>
                    </a:lnTo>
                    <a:lnTo>
                      <a:pt x="48" y="0"/>
                    </a:lnTo>
                    <a:lnTo>
                      <a:pt x="48" y="109"/>
                    </a:lnTo>
                    <a:lnTo>
                      <a:pt x="54" y="109"/>
                    </a:lnTo>
                    <a:lnTo>
                      <a:pt x="54" y="122"/>
                    </a:lnTo>
                    <a:close/>
                    <a:moveTo>
                      <a:pt x="33" y="81"/>
                    </a:moveTo>
                    <a:lnTo>
                      <a:pt x="33" y="68"/>
                    </a:lnTo>
                    <a:lnTo>
                      <a:pt x="33" y="68"/>
                    </a:lnTo>
                    <a:lnTo>
                      <a:pt x="31" y="60"/>
                    </a:lnTo>
                    <a:lnTo>
                      <a:pt x="30" y="54"/>
                    </a:lnTo>
                    <a:lnTo>
                      <a:pt x="30" y="54"/>
                    </a:lnTo>
                    <a:lnTo>
                      <a:pt x="28" y="50"/>
                    </a:lnTo>
                    <a:lnTo>
                      <a:pt x="23" y="49"/>
                    </a:lnTo>
                    <a:lnTo>
                      <a:pt x="23" y="49"/>
                    </a:lnTo>
                    <a:lnTo>
                      <a:pt x="20" y="50"/>
                    </a:lnTo>
                    <a:lnTo>
                      <a:pt x="18" y="54"/>
                    </a:lnTo>
                    <a:lnTo>
                      <a:pt x="18" y="54"/>
                    </a:lnTo>
                    <a:lnTo>
                      <a:pt x="17" y="62"/>
                    </a:lnTo>
                    <a:lnTo>
                      <a:pt x="17" y="75"/>
                    </a:lnTo>
                    <a:lnTo>
                      <a:pt x="17" y="93"/>
                    </a:lnTo>
                    <a:lnTo>
                      <a:pt x="17" y="93"/>
                    </a:lnTo>
                    <a:lnTo>
                      <a:pt x="17" y="101"/>
                    </a:lnTo>
                    <a:lnTo>
                      <a:pt x="18" y="106"/>
                    </a:lnTo>
                    <a:lnTo>
                      <a:pt x="20" y="109"/>
                    </a:lnTo>
                    <a:lnTo>
                      <a:pt x="23" y="109"/>
                    </a:lnTo>
                    <a:lnTo>
                      <a:pt x="23" y="109"/>
                    </a:lnTo>
                    <a:lnTo>
                      <a:pt x="28" y="107"/>
                    </a:lnTo>
                    <a:lnTo>
                      <a:pt x="31" y="104"/>
                    </a:lnTo>
                    <a:lnTo>
                      <a:pt x="31" y="104"/>
                    </a:lnTo>
                    <a:lnTo>
                      <a:pt x="31" y="96"/>
                    </a:lnTo>
                    <a:lnTo>
                      <a:pt x="33" y="81"/>
                    </a:lnTo>
                    <a:lnTo>
                      <a:pt x="33"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1" name="Freeform 74"/>
              <p:cNvSpPr>
                <a:spLocks noEditPoints="1"/>
              </p:cNvSpPr>
              <p:nvPr/>
            </p:nvSpPr>
            <p:spPr bwMode="auto">
              <a:xfrm>
                <a:off x="4291" y="1311"/>
                <a:ext cx="54" cy="88"/>
              </a:xfrm>
              <a:custGeom>
                <a:avLst/>
                <a:gdLst>
                  <a:gd name="T0" fmla="*/ 54 w 54"/>
                  <a:gd name="T1" fmla="*/ 86 h 88"/>
                  <a:gd name="T2" fmla="*/ 33 w 54"/>
                  <a:gd name="T3" fmla="*/ 80 h 88"/>
                  <a:gd name="T4" fmla="*/ 33 w 54"/>
                  <a:gd name="T5" fmla="*/ 80 h 88"/>
                  <a:gd name="T6" fmla="*/ 26 w 54"/>
                  <a:gd name="T7" fmla="*/ 86 h 88"/>
                  <a:gd name="T8" fmla="*/ 18 w 54"/>
                  <a:gd name="T9" fmla="*/ 88 h 88"/>
                  <a:gd name="T10" fmla="*/ 12 w 54"/>
                  <a:gd name="T11" fmla="*/ 86 h 88"/>
                  <a:gd name="T12" fmla="*/ 5 w 54"/>
                  <a:gd name="T13" fmla="*/ 80 h 88"/>
                  <a:gd name="T14" fmla="*/ 0 w 54"/>
                  <a:gd name="T15" fmla="*/ 62 h 88"/>
                  <a:gd name="T16" fmla="*/ 2 w 54"/>
                  <a:gd name="T17" fmla="*/ 50 h 88"/>
                  <a:gd name="T18" fmla="*/ 5 w 54"/>
                  <a:gd name="T19" fmla="*/ 40 h 88"/>
                  <a:gd name="T20" fmla="*/ 20 w 54"/>
                  <a:gd name="T21" fmla="*/ 34 h 88"/>
                  <a:gd name="T22" fmla="*/ 26 w 54"/>
                  <a:gd name="T23" fmla="*/ 36 h 88"/>
                  <a:gd name="T24" fmla="*/ 33 w 54"/>
                  <a:gd name="T25" fmla="*/ 26 h 88"/>
                  <a:gd name="T26" fmla="*/ 31 w 54"/>
                  <a:gd name="T27" fmla="*/ 19 h 88"/>
                  <a:gd name="T28" fmla="*/ 30 w 54"/>
                  <a:gd name="T29" fmla="*/ 14 h 88"/>
                  <a:gd name="T30" fmla="*/ 25 w 54"/>
                  <a:gd name="T31" fmla="*/ 13 h 88"/>
                  <a:gd name="T32" fmla="*/ 22 w 54"/>
                  <a:gd name="T33" fmla="*/ 13 h 88"/>
                  <a:gd name="T34" fmla="*/ 17 w 54"/>
                  <a:gd name="T35" fmla="*/ 19 h 88"/>
                  <a:gd name="T36" fmla="*/ 2 w 54"/>
                  <a:gd name="T37" fmla="*/ 19 h 88"/>
                  <a:gd name="T38" fmla="*/ 5 w 54"/>
                  <a:gd name="T39" fmla="*/ 11 h 88"/>
                  <a:gd name="T40" fmla="*/ 10 w 54"/>
                  <a:gd name="T41" fmla="*/ 5 h 88"/>
                  <a:gd name="T42" fmla="*/ 25 w 54"/>
                  <a:gd name="T43" fmla="*/ 0 h 88"/>
                  <a:gd name="T44" fmla="*/ 35 w 54"/>
                  <a:gd name="T45" fmla="*/ 1 h 88"/>
                  <a:gd name="T46" fmla="*/ 41 w 54"/>
                  <a:gd name="T47" fmla="*/ 6 h 88"/>
                  <a:gd name="T48" fmla="*/ 46 w 54"/>
                  <a:gd name="T49" fmla="*/ 13 h 88"/>
                  <a:gd name="T50" fmla="*/ 48 w 54"/>
                  <a:gd name="T51" fmla="*/ 73 h 88"/>
                  <a:gd name="T52" fmla="*/ 33 w 54"/>
                  <a:gd name="T53" fmla="*/ 70 h 88"/>
                  <a:gd name="T54" fmla="*/ 33 w 54"/>
                  <a:gd name="T55" fmla="*/ 50 h 88"/>
                  <a:gd name="T56" fmla="*/ 25 w 54"/>
                  <a:gd name="T57" fmla="*/ 47 h 88"/>
                  <a:gd name="T58" fmla="*/ 22 w 54"/>
                  <a:gd name="T59" fmla="*/ 47 h 88"/>
                  <a:gd name="T60" fmla="*/ 17 w 54"/>
                  <a:gd name="T61" fmla="*/ 55 h 88"/>
                  <a:gd name="T62" fmla="*/ 17 w 54"/>
                  <a:gd name="T63" fmla="*/ 60 h 88"/>
                  <a:gd name="T64" fmla="*/ 18 w 54"/>
                  <a:gd name="T65" fmla="*/ 71 h 88"/>
                  <a:gd name="T66" fmla="*/ 25 w 54"/>
                  <a:gd name="T67" fmla="*/ 75 h 88"/>
                  <a:gd name="T68" fmla="*/ 30 w 54"/>
                  <a:gd name="T69" fmla="*/ 73 h 88"/>
                  <a:gd name="T70" fmla="*/ 33 w 54"/>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88">
                    <a:moveTo>
                      <a:pt x="54" y="73"/>
                    </a:moveTo>
                    <a:lnTo>
                      <a:pt x="54" y="86"/>
                    </a:lnTo>
                    <a:lnTo>
                      <a:pt x="33" y="86"/>
                    </a:lnTo>
                    <a:lnTo>
                      <a:pt x="33" y="80"/>
                    </a:lnTo>
                    <a:lnTo>
                      <a:pt x="33" y="80"/>
                    </a:lnTo>
                    <a:lnTo>
                      <a:pt x="33" y="80"/>
                    </a:lnTo>
                    <a:lnTo>
                      <a:pt x="30" y="83"/>
                    </a:lnTo>
                    <a:lnTo>
                      <a:pt x="26" y="86"/>
                    </a:lnTo>
                    <a:lnTo>
                      <a:pt x="23" y="86"/>
                    </a:lnTo>
                    <a:lnTo>
                      <a:pt x="18" y="88"/>
                    </a:lnTo>
                    <a:lnTo>
                      <a:pt x="18" y="88"/>
                    </a:lnTo>
                    <a:lnTo>
                      <a:pt x="12" y="86"/>
                    </a:lnTo>
                    <a:lnTo>
                      <a:pt x="5" y="80"/>
                    </a:lnTo>
                    <a:lnTo>
                      <a:pt x="5" y="80"/>
                    </a:lnTo>
                    <a:lnTo>
                      <a:pt x="2" y="71"/>
                    </a:lnTo>
                    <a:lnTo>
                      <a:pt x="0" y="62"/>
                    </a:lnTo>
                    <a:lnTo>
                      <a:pt x="0" y="62"/>
                    </a:lnTo>
                    <a:lnTo>
                      <a:pt x="2" y="50"/>
                    </a:lnTo>
                    <a:lnTo>
                      <a:pt x="5" y="40"/>
                    </a:lnTo>
                    <a:lnTo>
                      <a:pt x="5" y="40"/>
                    </a:lnTo>
                    <a:lnTo>
                      <a:pt x="12" y="36"/>
                    </a:lnTo>
                    <a:lnTo>
                      <a:pt x="20" y="34"/>
                    </a:lnTo>
                    <a:lnTo>
                      <a:pt x="20" y="34"/>
                    </a:lnTo>
                    <a:lnTo>
                      <a:pt x="26" y="36"/>
                    </a:lnTo>
                    <a:lnTo>
                      <a:pt x="33" y="40"/>
                    </a:lnTo>
                    <a:lnTo>
                      <a:pt x="33" y="26"/>
                    </a:lnTo>
                    <a:lnTo>
                      <a:pt x="33" y="26"/>
                    </a:lnTo>
                    <a:lnTo>
                      <a:pt x="31" y="19"/>
                    </a:lnTo>
                    <a:lnTo>
                      <a:pt x="30" y="14"/>
                    </a:lnTo>
                    <a:lnTo>
                      <a:pt x="30" y="14"/>
                    </a:lnTo>
                    <a:lnTo>
                      <a:pt x="28" y="13"/>
                    </a:lnTo>
                    <a:lnTo>
                      <a:pt x="25" y="13"/>
                    </a:lnTo>
                    <a:lnTo>
                      <a:pt x="25" y="13"/>
                    </a:lnTo>
                    <a:lnTo>
                      <a:pt x="22" y="13"/>
                    </a:lnTo>
                    <a:lnTo>
                      <a:pt x="18" y="16"/>
                    </a:lnTo>
                    <a:lnTo>
                      <a:pt x="17" y="19"/>
                    </a:lnTo>
                    <a:lnTo>
                      <a:pt x="17" y="24"/>
                    </a:lnTo>
                    <a:lnTo>
                      <a:pt x="2" y="19"/>
                    </a:lnTo>
                    <a:lnTo>
                      <a:pt x="2" y="19"/>
                    </a:lnTo>
                    <a:lnTo>
                      <a:pt x="5" y="11"/>
                    </a:lnTo>
                    <a:lnTo>
                      <a:pt x="10" y="5"/>
                    </a:lnTo>
                    <a:lnTo>
                      <a:pt x="10" y="5"/>
                    </a:lnTo>
                    <a:lnTo>
                      <a:pt x="17" y="0"/>
                    </a:lnTo>
                    <a:lnTo>
                      <a:pt x="25" y="0"/>
                    </a:lnTo>
                    <a:lnTo>
                      <a:pt x="25" y="0"/>
                    </a:lnTo>
                    <a:lnTo>
                      <a:pt x="35" y="1"/>
                    </a:lnTo>
                    <a:lnTo>
                      <a:pt x="41" y="6"/>
                    </a:lnTo>
                    <a:lnTo>
                      <a:pt x="41" y="6"/>
                    </a:lnTo>
                    <a:lnTo>
                      <a:pt x="44" y="9"/>
                    </a:lnTo>
                    <a:lnTo>
                      <a:pt x="46" y="13"/>
                    </a:lnTo>
                    <a:lnTo>
                      <a:pt x="48" y="22"/>
                    </a:lnTo>
                    <a:lnTo>
                      <a:pt x="48" y="73"/>
                    </a:lnTo>
                    <a:lnTo>
                      <a:pt x="54" y="73"/>
                    </a:lnTo>
                    <a:close/>
                    <a:moveTo>
                      <a:pt x="33" y="70"/>
                    </a:moveTo>
                    <a:lnTo>
                      <a:pt x="33" y="50"/>
                    </a:lnTo>
                    <a:lnTo>
                      <a:pt x="33" y="50"/>
                    </a:lnTo>
                    <a:lnTo>
                      <a:pt x="30" y="49"/>
                    </a:lnTo>
                    <a:lnTo>
                      <a:pt x="25" y="47"/>
                    </a:lnTo>
                    <a:lnTo>
                      <a:pt x="25" y="47"/>
                    </a:lnTo>
                    <a:lnTo>
                      <a:pt x="22" y="47"/>
                    </a:lnTo>
                    <a:lnTo>
                      <a:pt x="18" y="50"/>
                    </a:lnTo>
                    <a:lnTo>
                      <a:pt x="17" y="55"/>
                    </a:lnTo>
                    <a:lnTo>
                      <a:pt x="17" y="60"/>
                    </a:lnTo>
                    <a:lnTo>
                      <a:pt x="17" y="60"/>
                    </a:lnTo>
                    <a:lnTo>
                      <a:pt x="17" y="66"/>
                    </a:lnTo>
                    <a:lnTo>
                      <a:pt x="18" y="71"/>
                    </a:lnTo>
                    <a:lnTo>
                      <a:pt x="22" y="73"/>
                    </a:lnTo>
                    <a:lnTo>
                      <a:pt x="25" y="75"/>
                    </a:lnTo>
                    <a:lnTo>
                      <a:pt x="25" y="75"/>
                    </a:lnTo>
                    <a:lnTo>
                      <a:pt x="30" y="73"/>
                    </a:lnTo>
                    <a:lnTo>
                      <a:pt x="33" y="70"/>
                    </a:lnTo>
                    <a:lnTo>
                      <a:pt x="33"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2" name="Freeform 75"/>
              <p:cNvSpPr>
                <a:spLocks noEditPoints="1"/>
              </p:cNvSpPr>
              <p:nvPr/>
            </p:nvSpPr>
            <p:spPr bwMode="auto">
              <a:xfrm>
                <a:off x="4352" y="1311"/>
                <a:ext cx="55" cy="115"/>
              </a:xfrm>
              <a:custGeom>
                <a:avLst/>
                <a:gdLst>
                  <a:gd name="T0" fmla="*/ 55 w 55"/>
                  <a:gd name="T1" fmla="*/ 16 h 115"/>
                  <a:gd name="T2" fmla="*/ 47 w 55"/>
                  <a:gd name="T3" fmla="*/ 83 h 115"/>
                  <a:gd name="T4" fmla="*/ 47 w 55"/>
                  <a:gd name="T5" fmla="*/ 89 h 115"/>
                  <a:gd name="T6" fmla="*/ 44 w 55"/>
                  <a:gd name="T7" fmla="*/ 102 h 115"/>
                  <a:gd name="T8" fmla="*/ 40 w 55"/>
                  <a:gd name="T9" fmla="*/ 107 h 115"/>
                  <a:gd name="T10" fmla="*/ 31 w 55"/>
                  <a:gd name="T11" fmla="*/ 114 h 115"/>
                  <a:gd name="T12" fmla="*/ 19 w 55"/>
                  <a:gd name="T13" fmla="*/ 115 h 115"/>
                  <a:gd name="T14" fmla="*/ 8 w 55"/>
                  <a:gd name="T15" fmla="*/ 114 h 115"/>
                  <a:gd name="T16" fmla="*/ 8 w 55"/>
                  <a:gd name="T17" fmla="*/ 99 h 115"/>
                  <a:gd name="T18" fmla="*/ 13 w 55"/>
                  <a:gd name="T19" fmla="*/ 102 h 115"/>
                  <a:gd name="T20" fmla="*/ 18 w 55"/>
                  <a:gd name="T21" fmla="*/ 102 h 115"/>
                  <a:gd name="T22" fmla="*/ 29 w 55"/>
                  <a:gd name="T23" fmla="*/ 99 h 115"/>
                  <a:gd name="T24" fmla="*/ 32 w 55"/>
                  <a:gd name="T25" fmla="*/ 86 h 115"/>
                  <a:gd name="T26" fmla="*/ 32 w 55"/>
                  <a:gd name="T27" fmla="*/ 78 h 115"/>
                  <a:gd name="T28" fmla="*/ 26 w 55"/>
                  <a:gd name="T29" fmla="*/ 84 h 115"/>
                  <a:gd name="T30" fmla="*/ 22 w 55"/>
                  <a:gd name="T31" fmla="*/ 86 h 115"/>
                  <a:gd name="T32" fmla="*/ 19 w 55"/>
                  <a:gd name="T33" fmla="*/ 86 h 115"/>
                  <a:gd name="T34" fmla="*/ 11 w 55"/>
                  <a:gd name="T35" fmla="*/ 84 h 115"/>
                  <a:gd name="T36" fmla="*/ 5 w 55"/>
                  <a:gd name="T37" fmla="*/ 76 h 115"/>
                  <a:gd name="T38" fmla="*/ 0 w 55"/>
                  <a:gd name="T39" fmla="*/ 44 h 115"/>
                  <a:gd name="T40" fmla="*/ 1 w 55"/>
                  <a:gd name="T41" fmla="*/ 22 h 115"/>
                  <a:gd name="T42" fmla="*/ 5 w 55"/>
                  <a:gd name="T43" fmla="*/ 9 h 115"/>
                  <a:gd name="T44" fmla="*/ 9 w 55"/>
                  <a:gd name="T45" fmla="*/ 3 h 115"/>
                  <a:gd name="T46" fmla="*/ 19 w 55"/>
                  <a:gd name="T47" fmla="*/ 0 h 115"/>
                  <a:gd name="T48" fmla="*/ 26 w 55"/>
                  <a:gd name="T49" fmla="*/ 1 h 115"/>
                  <a:gd name="T50" fmla="*/ 32 w 55"/>
                  <a:gd name="T51" fmla="*/ 1 h 115"/>
                  <a:gd name="T52" fmla="*/ 32 w 55"/>
                  <a:gd name="T53" fmla="*/ 53 h 115"/>
                  <a:gd name="T54" fmla="*/ 32 w 55"/>
                  <a:gd name="T55" fmla="*/ 44 h 115"/>
                  <a:gd name="T56" fmla="*/ 31 w 55"/>
                  <a:gd name="T57" fmla="*/ 19 h 115"/>
                  <a:gd name="T58" fmla="*/ 27 w 55"/>
                  <a:gd name="T59" fmla="*/ 14 h 115"/>
                  <a:gd name="T60" fmla="*/ 24 w 55"/>
                  <a:gd name="T61" fmla="*/ 13 h 115"/>
                  <a:gd name="T62" fmla="*/ 18 w 55"/>
                  <a:gd name="T63" fmla="*/ 21 h 115"/>
                  <a:gd name="T64" fmla="*/ 16 w 55"/>
                  <a:gd name="T65" fmla="*/ 29 h 115"/>
                  <a:gd name="T66" fmla="*/ 16 w 55"/>
                  <a:gd name="T67" fmla="*/ 42 h 115"/>
                  <a:gd name="T68" fmla="*/ 18 w 55"/>
                  <a:gd name="T69" fmla="*/ 66 h 115"/>
                  <a:gd name="T70" fmla="*/ 19 w 55"/>
                  <a:gd name="T71" fmla="*/ 71 h 115"/>
                  <a:gd name="T72" fmla="*/ 24 w 55"/>
                  <a:gd name="T73" fmla="*/ 73 h 115"/>
                  <a:gd name="T74" fmla="*/ 31 w 55"/>
                  <a:gd name="T75" fmla="*/ 68 h 115"/>
                  <a:gd name="T76" fmla="*/ 32 w 55"/>
                  <a:gd name="T77" fmla="*/ 5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115">
                    <a:moveTo>
                      <a:pt x="55" y="1"/>
                    </a:moveTo>
                    <a:lnTo>
                      <a:pt x="55" y="16"/>
                    </a:lnTo>
                    <a:lnTo>
                      <a:pt x="47" y="16"/>
                    </a:lnTo>
                    <a:lnTo>
                      <a:pt x="47" y="83"/>
                    </a:lnTo>
                    <a:lnTo>
                      <a:pt x="47" y="83"/>
                    </a:lnTo>
                    <a:lnTo>
                      <a:pt x="47" y="89"/>
                    </a:lnTo>
                    <a:lnTo>
                      <a:pt x="45" y="96"/>
                    </a:lnTo>
                    <a:lnTo>
                      <a:pt x="44" y="102"/>
                    </a:lnTo>
                    <a:lnTo>
                      <a:pt x="40" y="107"/>
                    </a:lnTo>
                    <a:lnTo>
                      <a:pt x="40" y="107"/>
                    </a:lnTo>
                    <a:lnTo>
                      <a:pt x="35" y="110"/>
                    </a:lnTo>
                    <a:lnTo>
                      <a:pt x="31" y="114"/>
                    </a:lnTo>
                    <a:lnTo>
                      <a:pt x="24" y="115"/>
                    </a:lnTo>
                    <a:lnTo>
                      <a:pt x="19" y="115"/>
                    </a:lnTo>
                    <a:lnTo>
                      <a:pt x="19" y="115"/>
                    </a:lnTo>
                    <a:lnTo>
                      <a:pt x="8" y="114"/>
                    </a:lnTo>
                    <a:lnTo>
                      <a:pt x="0" y="110"/>
                    </a:lnTo>
                    <a:lnTo>
                      <a:pt x="8" y="99"/>
                    </a:lnTo>
                    <a:lnTo>
                      <a:pt x="8" y="99"/>
                    </a:lnTo>
                    <a:lnTo>
                      <a:pt x="13" y="102"/>
                    </a:lnTo>
                    <a:lnTo>
                      <a:pt x="18" y="102"/>
                    </a:lnTo>
                    <a:lnTo>
                      <a:pt x="18" y="102"/>
                    </a:lnTo>
                    <a:lnTo>
                      <a:pt x="24" y="102"/>
                    </a:lnTo>
                    <a:lnTo>
                      <a:pt x="29" y="99"/>
                    </a:lnTo>
                    <a:lnTo>
                      <a:pt x="31" y="93"/>
                    </a:lnTo>
                    <a:lnTo>
                      <a:pt x="32" y="86"/>
                    </a:lnTo>
                    <a:lnTo>
                      <a:pt x="32" y="78"/>
                    </a:lnTo>
                    <a:lnTo>
                      <a:pt x="32" y="78"/>
                    </a:lnTo>
                    <a:lnTo>
                      <a:pt x="32" y="78"/>
                    </a:lnTo>
                    <a:lnTo>
                      <a:pt x="26" y="84"/>
                    </a:lnTo>
                    <a:lnTo>
                      <a:pt x="26" y="84"/>
                    </a:lnTo>
                    <a:lnTo>
                      <a:pt x="22" y="86"/>
                    </a:lnTo>
                    <a:lnTo>
                      <a:pt x="19" y="86"/>
                    </a:lnTo>
                    <a:lnTo>
                      <a:pt x="19" y="86"/>
                    </a:lnTo>
                    <a:lnTo>
                      <a:pt x="14" y="86"/>
                    </a:lnTo>
                    <a:lnTo>
                      <a:pt x="11" y="84"/>
                    </a:lnTo>
                    <a:lnTo>
                      <a:pt x="8" y="80"/>
                    </a:lnTo>
                    <a:lnTo>
                      <a:pt x="5" y="76"/>
                    </a:lnTo>
                    <a:lnTo>
                      <a:pt x="1" y="62"/>
                    </a:lnTo>
                    <a:lnTo>
                      <a:pt x="0" y="44"/>
                    </a:lnTo>
                    <a:lnTo>
                      <a:pt x="0" y="44"/>
                    </a:lnTo>
                    <a:lnTo>
                      <a:pt x="1" y="22"/>
                    </a:lnTo>
                    <a:lnTo>
                      <a:pt x="5" y="9"/>
                    </a:lnTo>
                    <a:lnTo>
                      <a:pt x="5" y="9"/>
                    </a:lnTo>
                    <a:lnTo>
                      <a:pt x="6" y="6"/>
                    </a:lnTo>
                    <a:lnTo>
                      <a:pt x="9" y="3"/>
                    </a:lnTo>
                    <a:lnTo>
                      <a:pt x="14" y="1"/>
                    </a:lnTo>
                    <a:lnTo>
                      <a:pt x="19" y="0"/>
                    </a:lnTo>
                    <a:lnTo>
                      <a:pt x="19" y="0"/>
                    </a:lnTo>
                    <a:lnTo>
                      <a:pt x="26" y="1"/>
                    </a:lnTo>
                    <a:lnTo>
                      <a:pt x="32" y="8"/>
                    </a:lnTo>
                    <a:lnTo>
                      <a:pt x="32" y="1"/>
                    </a:lnTo>
                    <a:lnTo>
                      <a:pt x="55" y="1"/>
                    </a:lnTo>
                    <a:close/>
                    <a:moveTo>
                      <a:pt x="32" y="53"/>
                    </a:moveTo>
                    <a:lnTo>
                      <a:pt x="32" y="44"/>
                    </a:lnTo>
                    <a:lnTo>
                      <a:pt x="32" y="44"/>
                    </a:lnTo>
                    <a:lnTo>
                      <a:pt x="32" y="29"/>
                    </a:lnTo>
                    <a:lnTo>
                      <a:pt x="31" y="19"/>
                    </a:lnTo>
                    <a:lnTo>
                      <a:pt x="31" y="19"/>
                    </a:lnTo>
                    <a:lnTo>
                      <a:pt x="27" y="14"/>
                    </a:lnTo>
                    <a:lnTo>
                      <a:pt x="24" y="13"/>
                    </a:lnTo>
                    <a:lnTo>
                      <a:pt x="24" y="13"/>
                    </a:lnTo>
                    <a:lnTo>
                      <a:pt x="19" y="14"/>
                    </a:lnTo>
                    <a:lnTo>
                      <a:pt x="18" y="21"/>
                    </a:lnTo>
                    <a:lnTo>
                      <a:pt x="18" y="21"/>
                    </a:lnTo>
                    <a:lnTo>
                      <a:pt x="16" y="29"/>
                    </a:lnTo>
                    <a:lnTo>
                      <a:pt x="16" y="42"/>
                    </a:lnTo>
                    <a:lnTo>
                      <a:pt x="16" y="42"/>
                    </a:lnTo>
                    <a:lnTo>
                      <a:pt x="16" y="57"/>
                    </a:lnTo>
                    <a:lnTo>
                      <a:pt x="18" y="66"/>
                    </a:lnTo>
                    <a:lnTo>
                      <a:pt x="18" y="66"/>
                    </a:lnTo>
                    <a:lnTo>
                      <a:pt x="19" y="71"/>
                    </a:lnTo>
                    <a:lnTo>
                      <a:pt x="24" y="73"/>
                    </a:lnTo>
                    <a:lnTo>
                      <a:pt x="24" y="73"/>
                    </a:lnTo>
                    <a:lnTo>
                      <a:pt x="27" y="71"/>
                    </a:lnTo>
                    <a:lnTo>
                      <a:pt x="31" y="68"/>
                    </a:lnTo>
                    <a:lnTo>
                      <a:pt x="32" y="62"/>
                    </a:lnTo>
                    <a:lnTo>
                      <a:pt x="32" y="53"/>
                    </a:lnTo>
                    <a:lnTo>
                      <a:pt x="32"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3" name="Freeform 76"/>
              <p:cNvSpPr>
                <a:spLocks noEditPoints="1"/>
              </p:cNvSpPr>
              <p:nvPr/>
            </p:nvSpPr>
            <p:spPr bwMode="auto">
              <a:xfrm>
                <a:off x="4409" y="1311"/>
                <a:ext cx="55" cy="88"/>
              </a:xfrm>
              <a:custGeom>
                <a:avLst/>
                <a:gdLst>
                  <a:gd name="T0" fmla="*/ 55 w 55"/>
                  <a:gd name="T1" fmla="*/ 86 h 88"/>
                  <a:gd name="T2" fmla="*/ 32 w 55"/>
                  <a:gd name="T3" fmla="*/ 80 h 88"/>
                  <a:gd name="T4" fmla="*/ 32 w 55"/>
                  <a:gd name="T5" fmla="*/ 80 h 88"/>
                  <a:gd name="T6" fmla="*/ 26 w 55"/>
                  <a:gd name="T7" fmla="*/ 86 h 88"/>
                  <a:gd name="T8" fmla="*/ 19 w 55"/>
                  <a:gd name="T9" fmla="*/ 88 h 88"/>
                  <a:gd name="T10" fmla="*/ 11 w 55"/>
                  <a:gd name="T11" fmla="*/ 86 h 88"/>
                  <a:gd name="T12" fmla="*/ 5 w 55"/>
                  <a:gd name="T13" fmla="*/ 80 h 88"/>
                  <a:gd name="T14" fmla="*/ 0 w 55"/>
                  <a:gd name="T15" fmla="*/ 62 h 88"/>
                  <a:gd name="T16" fmla="*/ 1 w 55"/>
                  <a:gd name="T17" fmla="*/ 50 h 88"/>
                  <a:gd name="T18" fmla="*/ 6 w 55"/>
                  <a:gd name="T19" fmla="*/ 40 h 88"/>
                  <a:gd name="T20" fmla="*/ 21 w 55"/>
                  <a:gd name="T21" fmla="*/ 34 h 88"/>
                  <a:gd name="T22" fmla="*/ 27 w 55"/>
                  <a:gd name="T23" fmla="*/ 36 h 88"/>
                  <a:gd name="T24" fmla="*/ 32 w 55"/>
                  <a:gd name="T25" fmla="*/ 26 h 88"/>
                  <a:gd name="T26" fmla="*/ 32 w 55"/>
                  <a:gd name="T27" fmla="*/ 19 h 88"/>
                  <a:gd name="T28" fmla="*/ 31 w 55"/>
                  <a:gd name="T29" fmla="*/ 14 h 88"/>
                  <a:gd name="T30" fmla="*/ 24 w 55"/>
                  <a:gd name="T31" fmla="*/ 13 h 88"/>
                  <a:gd name="T32" fmla="*/ 21 w 55"/>
                  <a:gd name="T33" fmla="*/ 13 h 88"/>
                  <a:gd name="T34" fmla="*/ 18 w 55"/>
                  <a:gd name="T35" fmla="*/ 19 h 88"/>
                  <a:gd name="T36" fmla="*/ 3 w 55"/>
                  <a:gd name="T37" fmla="*/ 19 h 88"/>
                  <a:gd name="T38" fmla="*/ 5 w 55"/>
                  <a:gd name="T39" fmla="*/ 11 h 88"/>
                  <a:gd name="T40" fmla="*/ 9 w 55"/>
                  <a:gd name="T41" fmla="*/ 5 h 88"/>
                  <a:gd name="T42" fmla="*/ 26 w 55"/>
                  <a:gd name="T43" fmla="*/ 0 h 88"/>
                  <a:gd name="T44" fmla="*/ 34 w 55"/>
                  <a:gd name="T45" fmla="*/ 1 h 88"/>
                  <a:gd name="T46" fmla="*/ 42 w 55"/>
                  <a:gd name="T47" fmla="*/ 6 h 88"/>
                  <a:gd name="T48" fmla="*/ 47 w 55"/>
                  <a:gd name="T49" fmla="*/ 13 h 88"/>
                  <a:gd name="T50" fmla="*/ 49 w 55"/>
                  <a:gd name="T51" fmla="*/ 73 h 88"/>
                  <a:gd name="T52" fmla="*/ 32 w 55"/>
                  <a:gd name="T53" fmla="*/ 70 h 88"/>
                  <a:gd name="T54" fmla="*/ 32 w 55"/>
                  <a:gd name="T55" fmla="*/ 50 h 88"/>
                  <a:gd name="T56" fmla="*/ 24 w 55"/>
                  <a:gd name="T57" fmla="*/ 47 h 88"/>
                  <a:gd name="T58" fmla="*/ 21 w 55"/>
                  <a:gd name="T59" fmla="*/ 47 h 88"/>
                  <a:gd name="T60" fmla="*/ 16 w 55"/>
                  <a:gd name="T61" fmla="*/ 55 h 88"/>
                  <a:gd name="T62" fmla="*/ 16 w 55"/>
                  <a:gd name="T63" fmla="*/ 60 h 88"/>
                  <a:gd name="T64" fmla="*/ 18 w 55"/>
                  <a:gd name="T65" fmla="*/ 71 h 88"/>
                  <a:gd name="T66" fmla="*/ 24 w 55"/>
                  <a:gd name="T67" fmla="*/ 75 h 88"/>
                  <a:gd name="T68" fmla="*/ 29 w 55"/>
                  <a:gd name="T69" fmla="*/ 73 h 88"/>
                  <a:gd name="T70" fmla="*/ 32 w 55"/>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88">
                    <a:moveTo>
                      <a:pt x="55" y="73"/>
                    </a:moveTo>
                    <a:lnTo>
                      <a:pt x="55" y="86"/>
                    </a:lnTo>
                    <a:lnTo>
                      <a:pt x="32" y="86"/>
                    </a:lnTo>
                    <a:lnTo>
                      <a:pt x="32" y="80"/>
                    </a:lnTo>
                    <a:lnTo>
                      <a:pt x="32" y="80"/>
                    </a:lnTo>
                    <a:lnTo>
                      <a:pt x="32" y="80"/>
                    </a:lnTo>
                    <a:lnTo>
                      <a:pt x="29" y="83"/>
                    </a:lnTo>
                    <a:lnTo>
                      <a:pt x="26" y="86"/>
                    </a:lnTo>
                    <a:lnTo>
                      <a:pt x="22" y="86"/>
                    </a:lnTo>
                    <a:lnTo>
                      <a:pt x="19" y="88"/>
                    </a:lnTo>
                    <a:lnTo>
                      <a:pt x="19" y="88"/>
                    </a:lnTo>
                    <a:lnTo>
                      <a:pt x="11" y="86"/>
                    </a:lnTo>
                    <a:lnTo>
                      <a:pt x="5" y="80"/>
                    </a:lnTo>
                    <a:lnTo>
                      <a:pt x="5" y="80"/>
                    </a:lnTo>
                    <a:lnTo>
                      <a:pt x="1" y="71"/>
                    </a:lnTo>
                    <a:lnTo>
                      <a:pt x="0" y="62"/>
                    </a:lnTo>
                    <a:lnTo>
                      <a:pt x="0" y="62"/>
                    </a:lnTo>
                    <a:lnTo>
                      <a:pt x="1" y="50"/>
                    </a:lnTo>
                    <a:lnTo>
                      <a:pt x="6" y="40"/>
                    </a:lnTo>
                    <a:lnTo>
                      <a:pt x="6" y="40"/>
                    </a:lnTo>
                    <a:lnTo>
                      <a:pt x="13" y="36"/>
                    </a:lnTo>
                    <a:lnTo>
                      <a:pt x="21" y="34"/>
                    </a:lnTo>
                    <a:lnTo>
                      <a:pt x="21" y="34"/>
                    </a:lnTo>
                    <a:lnTo>
                      <a:pt x="27" y="36"/>
                    </a:lnTo>
                    <a:lnTo>
                      <a:pt x="32" y="40"/>
                    </a:lnTo>
                    <a:lnTo>
                      <a:pt x="32" y="26"/>
                    </a:lnTo>
                    <a:lnTo>
                      <a:pt x="32" y="26"/>
                    </a:lnTo>
                    <a:lnTo>
                      <a:pt x="32" y="19"/>
                    </a:lnTo>
                    <a:lnTo>
                      <a:pt x="31" y="14"/>
                    </a:lnTo>
                    <a:lnTo>
                      <a:pt x="31" y="14"/>
                    </a:lnTo>
                    <a:lnTo>
                      <a:pt x="27" y="13"/>
                    </a:lnTo>
                    <a:lnTo>
                      <a:pt x="24" y="13"/>
                    </a:lnTo>
                    <a:lnTo>
                      <a:pt x="24" y="13"/>
                    </a:lnTo>
                    <a:lnTo>
                      <a:pt x="21" y="13"/>
                    </a:lnTo>
                    <a:lnTo>
                      <a:pt x="19" y="16"/>
                    </a:lnTo>
                    <a:lnTo>
                      <a:pt x="18" y="19"/>
                    </a:lnTo>
                    <a:lnTo>
                      <a:pt x="16" y="24"/>
                    </a:lnTo>
                    <a:lnTo>
                      <a:pt x="3" y="19"/>
                    </a:lnTo>
                    <a:lnTo>
                      <a:pt x="3" y="19"/>
                    </a:lnTo>
                    <a:lnTo>
                      <a:pt x="5" y="11"/>
                    </a:lnTo>
                    <a:lnTo>
                      <a:pt x="9" y="5"/>
                    </a:lnTo>
                    <a:lnTo>
                      <a:pt x="9" y="5"/>
                    </a:lnTo>
                    <a:lnTo>
                      <a:pt x="18" y="0"/>
                    </a:lnTo>
                    <a:lnTo>
                      <a:pt x="26" y="0"/>
                    </a:lnTo>
                    <a:lnTo>
                      <a:pt x="26" y="0"/>
                    </a:lnTo>
                    <a:lnTo>
                      <a:pt x="34" y="1"/>
                    </a:lnTo>
                    <a:lnTo>
                      <a:pt x="42" y="6"/>
                    </a:lnTo>
                    <a:lnTo>
                      <a:pt x="42" y="6"/>
                    </a:lnTo>
                    <a:lnTo>
                      <a:pt x="44" y="9"/>
                    </a:lnTo>
                    <a:lnTo>
                      <a:pt x="47" y="13"/>
                    </a:lnTo>
                    <a:lnTo>
                      <a:pt x="49" y="22"/>
                    </a:lnTo>
                    <a:lnTo>
                      <a:pt x="49" y="73"/>
                    </a:lnTo>
                    <a:lnTo>
                      <a:pt x="55" y="73"/>
                    </a:lnTo>
                    <a:close/>
                    <a:moveTo>
                      <a:pt x="32" y="70"/>
                    </a:moveTo>
                    <a:lnTo>
                      <a:pt x="32" y="50"/>
                    </a:lnTo>
                    <a:lnTo>
                      <a:pt x="32" y="50"/>
                    </a:lnTo>
                    <a:lnTo>
                      <a:pt x="29" y="49"/>
                    </a:lnTo>
                    <a:lnTo>
                      <a:pt x="24" y="47"/>
                    </a:lnTo>
                    <a:lnTo>
                      <a:pt x="24" y="47"/>
                    </a:lnTo>
                    <a:lnTo>
                      <a:pt x="21" y="47"/>
                    </a:lnTo>
                    <a:lnTo>
                      <a:pt x="18" y="50"/>
                    </a:lnTo>
                    <a:lnTo>
                      <a:pt x="16" y="55"/>
                    </a:lnTo>
                    <a:lnTo>
                      <a:pt x="16" y="60"/>
                    </a:lnTo>
                    <a:lnTo>
                      <a:pt x="16" y="60"/>
                    </a:lnTo>
                    <a:lnTo>
                      <a:pt x="16" y="66"/>
                    </a:lnTo>
                    <a:lnTo>
                      <a:pt x="18" y="71"/>
                    </a:lnTo>
                    <a:lnTo>
                      <a:pt x="21" y="73"/>
                    </a:lnTo>
                    <a:lnTo>
                      <a:pt x="24" y="75"/>
                    </a:lnTo>
                    <a:lnTo>
                      <a:pt x="24" y="75"/>
                    </a:lnTo>
                    <a:lnTo>
                      <a:pt x="29" y="73"/>
                    </a:lnTo>
                    <a:lnTo>
                      <a:pt x="32" y="70"/>
                    </a:lnTo>
                    <a:lnTo>
                      <a:pt x="3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4" name="Freeform 77"/>
              <p:cNvSpPr>
                <a:spLocks/>
              </p:cNvSpPr>
              <p:nvPr/>
            </p:nvSpPr>
            <p:spPr bwMode="auto">
              <a:xfrm>
                <a:off x="4467" y="1275"/>
                <a:ext cx="26" cy="122"/>
              </a:xfrm>
              <a:custGeom>
                <a:avLst/>
                <a:gdLst>
                  <a:gd name="T0" fmla="*/ 7 w 26"/>
                  <a:gd name="T1" fmla="*/ 109 h 122"/>
                  <a:gd name="T2" fmla="*/ 7 w 26"/>
                  <a:gd name="T3" fmla="*/ 14 h 122"/>
                  <a:gd name="T4" fmla="*/ 0 w 26"/>
                  <a:gd name="T5" fmla="*/ 14 h 122"/>
                  <a:gd name="T6" fmla="*/ 0 w 26"/>
                  <a:gd name="T7" fmla="*/ 0 h 122"/>
                  <a:gd name="T8" fmla="*/ 22 w 26"/>
                  <a:gd name="T9" fmla="*/ 0 h 122"/>
                  <a:gd name="T10" fmla="*/ 22 w 26"/>
                  <a:gd name="T11" fmla="*/ 109 h 122"/>
                  <a:gd name="T12" fmla="*/ 26 w 26"/>
                  <a:gd name="T13" fmla="*/ 109 h 122"/>
                  <a:gd name="T14" fmla="*/ 26 w 26"/>
                  <a:gd name="T15" fmla="*/ 122 h 122"/>
                  <a:gd name="T16" fmla="*/ 0 w 26"/>
                  <a:gd name="T17" fmla="*/ 122 h 122"/>
                  <a:gd name="T18" fmla="*/ 0 w 26"/>
                  <a:gd name="T19" fmla="*/ 109 h 122"/>
                  <a:gd name="T20" fmla="*/ 7 w 26"/>
                  <a:gd name="T21"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2">
                    <a:moveTo>
                      <a:pt x="7" y="109"/>
                    </a:moveTo>
                    <a:lnTo>
                      <a:pt x="7" y="14"/>
                    </a:lnTo>
                    <a:lnTo>
                      <a:pt x="0" y="14"/>
                    </a:lnTo>
                    <a:lnTo>
                      <a:pt x="0" y="0"/>
                    </a:lnTo>
                    <a:lnTo>
                      <a:pt x="22" y="0"/>
                    </a:lnTo>
                    <a:lnTo>
                      <a:pt x="22" y="109"/>
                    </a:lnTo>
                    <a:lnTo>
                      <a:pt x="26" y="109"/>
                    </a:lnTo>
                    <a:lnTo>
                      <a:pt x="26" y="122"/>
                    </a:lnTo>
                    <a:lnTo>
                      <a:pt x="0" y="122"/>
                    </a:lnTo>
                    <a:lnTo>
                      <a:pt x="0" y="109"/>
                    </a:lnTo>
                    <a:lnTo>
                      <a:pt x="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5" name="Freeform 78"/>
              <p:cNvSpPr>
                <a:spLocks/>
              </p:cNvSpPr>
              <p:nvPr/>
            </p:nvSpPr>
            <p:spPr bwMode="auto">
              <a:xfrm>
                <a:off x="4498" y="1312"/>
                <a:ext cx="57" cy="87"/>
              </a:xfrm>
              <a:custGeom>
                <a:avLst/>
                <a:gdLst>
                  <a:gd name="T0" fmla="*/ 51 w 57"/>
                  <a:gd name="T1" fmla="*/ 0 h 87"/>
                  <a:gd name="T2" fmla="*/ 51 w 57"/>
                  <a:gd name="T3" fmla="*/ 72 h 87"/>
                  <a:gd name="T4" fmla="*/ 57 w 57"/>
                  <a:gd name="T5" fmla="*/ 72 h 87"/>
                  <a:gd name="T6" fmla="*/ 57 w 57"/>
                  <a:gd name="T7" fmla="*/ 85 h 87"/>
                  <a:gd name="T8" fmla="*/ 36 w 57"/>
                  <a:gd name="T9" fmla="*/ 85 h 87"/>
                  <a:gd name="T10" fmla="*/ 36 w 57"/>
                  <a:gd name="T11" fmla="*/ 79 h 87"/>
                  <a:gd name="T12" fmla="*/ 36 w 57"/>
                  <a:gd name="T13" fmla="*/ 79 h 87"/>
                  <a:gd name="T14" fmla="*/ 36 w 57"/>
                  <a:gd name="T15" fmla="*/ 79 h 87"/>
                  <a:gd name="T16" fmla="*/ 30 w 57"/>
                  <a:gd name="T17" fmla="*/ 85 h 87"/>
                  <a:gd name="T18" fmla="*/ 26 w 57"/>
                  <a:gd name="T19" fmla="*/ 85 h 87"/>
                  <a:gd name="T20" fmla="*/ 23 w 57"/>
                  <a:gd name="T21" fmla="*/ 87 h 87"/>
                  <a:gd name="T22" fmla="*/ 23 w 57"/>
                  <a:gd name="T23" fmla="*/ 87 h 87"/>
                  <a:gd name="T24" fmla="*/ 17 w 57"/>
                  <a:gd name="T25" fmla="*/ 85 h 87"/>
                  <a:gd name="T26" fmla="*/ 12 w 57"/>
                  <a:gd name="T27" fmla="*/ 82 h 87"/>
                  <a:gd name="T28" fmla="*/ 8 w 57"/>
                  <a:gd name="T29" fmla="*/ 75 h 87"/>
                  <a:gd name="T30" fmla="*/ 8 w 57"/>
                  <a:gd name="T31" fmla="*/ 65 h 87"/>
                  <a:gd name="T32" fmla="*/ 8 w 57"/>
                  <a:gd name="T33" fmla="*/ 15 h 87"/>
                  <a:gd name="T34" fmla="*/ 0 w 57"/>
                  <a:gd name="T35" fmla="*/ 15 h 87"/>
                  <a:gd name="T36" fmla="*/ 0 w 57"/>
                  <a:gd name="T37" fmla="*/ 0 h 87"/>
                  <a:gd name="T38" fmla="*/ 23 w 57"/>
                  <a:gd name="T39" fmla="*/ 0 h 87"/>
                  <a:gd name="T40" fmla="*/ 23 w 57"/>
                  <a:gd name="T41" fmla="*/ 62 h 87"/>
                  <a:gd name="T42" fmla="*/ 23 w 57"/>
                  <a:gd name="T43" fmla="*/ 62 h 87"/>
                  <a:gd name="T44" fmla="*/ 25 w 57"/>
                  <a:gd name="T45" fmla="*/ 70 h 87"/>
                  <a:gd name="T46" fmla="*/ 25 w 57"/>
                  <a:gd name="T47" fmla="*/ 70 h 87"/>
                  <a:gd name="T48" fmla="*/ 26 w 57"/>
                  <a:gd name="T49" fmla="*/ 72 h 87"/>
                  <a:gd name="T50" fmla="*/ 28 w 57"/>
                  <a:gd name="T51" fmla="*/ 72 h 87"/>
                  <a:gd name="T52" fmla="*/ 28 w 57"/>
                  <a:gd name="T53" fmla="*/ 72 h 87"/>
                  <a:gd name="T54" fmla="*/ 31 w 57"/>
                  <a:gd name="T55" fmla="*/ 72 h 87"/>
                  <a:gd name="T56" fmla="*/ 33 w 57"/>
                  <a:gd name="T57" fmla="*/ 69 h 87"/>
                  <a:gd name="T58" fmla="*/ 33 w 57"/>
                  <a:gd name="T59" fmla="*/ 69 h 87"/>
                  <a:gd name="T60" fmla="*/ 36 w 57"/>
                  <a:gd name="T61" fmla="*/ 65 h 87"/>
                  <a:gd name="T62" fmla="*/ 36 w 57"/>
                  <a:gd name="T63" fmla="*/ 15 h 87"/>
                  <a:gd name="T64" fmla="*/ 28 w 57"/>
                  <a:gd name="T65" fmla="*/ 15 h 87"/>
                  <a:gd name="T66" fmla="*/ 28 w 57"/>
                  <a:gd name="T67" fmla="*/ 0 h 87"/>
                  <a:gd name="T68" fmla="*/ 51 w 57"/>
                  <a:gd name="T6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87">
                    <a:moveTo>
                      <a:pt x="51" y="0"/>
                    </a:moveTo>
                    <a:lnTo>
                      <a:pt x="51" y="72"/>
                    </a:lnTo>
                    <a:lnTo>
                      <a:pt x="57" y="72"/>
                    </a:lnTo>
                    <a:lnTo>
                      <a:pt x="57" y="85"/>
                    </a:lnTo>
                    <a:lnTo>
                      <a:pt x="36" y="85"/>
                    </a:lnTo>
                    <a:lnTo>
                      <a:pt x="36" y="79"/>
                    </a:lnTo>
                    <a:lnTo>
                      <a:pt x="36" y="79"/>
                    </a:lnTo>
                    <a:lnTo>
                      <a:pt x="36" y="79"/>
                    </a:lnTo>
                    <a:lnTo>
                      <a:pt x="30" y="85"/>
                    </a:lnTo>
                    <a:lnTo>
                      <a:pt x="26" y="85"/>
                    </a:lnTo>
                    <a:lnTo>
                      <a:pt x="23" y="87"/>
                    </a:lnTo>
                    <a:lnTo>
                      <a:pt x="23" y="87"/>
                    </a:lnTo>
                    <a:lnTo>
                      <a:pt x="17" y="85"/>
                    </a:lnTo>
                    <a:lnTo>
                      <a:pt x="12" y="82"/>
                    </a:lnTo>
                    <a:lnTo>
                      <a:pt x="8" y="75"/>
                    </a:lnTo>
                    <a:lnTo>
                      <a:pt x="8" y="65"/>
                    </a:lnTo>
                    <a:lnTo>
                      <a:pt x="8" y="15"/>
                    </a:lnTo>
                    <a:lnTo>
                      <a:pt x="0" y="15"/>
                    </a:lnTo>
                    <a:lnTo>
                      <a:pt x="0" y="0"/>
                    </a:lnTo>
                    <a:lnTo>
                      <a:pt x="23" y="0"/>
                    </a:lnTo>
                    <a:lnTo>
                      <a:pt x="23" y="62"/>
                    </a:lnTo>
                    <a:lnTo>
                      <a:pt x="23" y="62"/>
                    </a:lnTo>
                    <a:lnTo>
                      <a:pt x="25" y="70"/>
                    </a:lnTo>
                    <a:lnTo>
                      <a:pt x="25" y="70"/>
                    </a:lnTo>
                    <a:lnTo>
                      <a:pt x="26" y="72"/>
                    </a:lnTo>
                    <a:lnTo>
                      <a:pt x="28" y="72"/>
                    </a:lnTo>
                    <a:lnTo>
                      <a:pt x="28" y="72"/>
                    </a:lnTo>
                    <a:lnTo>
                      <a:pt x="31" y="72"/>
                    </a:lnTo>
                    <a:lnTo>
                      <a:pt x="33" y="69"/>
                    </a:lnTo>
                    <a:lnTo>
                      <a:pt x="33" y="69"/>
                    </a:lnTo>
                    <a:lnTo>
                      <a:pt x="36" y="65"/>
                    </a:lnTo>
                    <a:lnTo>
                      <a:pt x="36" y="15"/>
                    </a:lnTo>
                    <a:lnTo>
                      <a:pt x="28" y="15"/>
                    </a:lnTo>
                    <a:lnTo>
                      <a:pt x="28"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6" name="Freeform 79"/>
              <p:cNvSpPr>
                <a:spLocks noEditPoints="1"/>
              </p:cNvSpPr>
              <p:nvPr/>
            </p:nvSpPr>
            <p:spPr bwMode="auto">
              <a:xfrm>
                <a:off x="2691" y="2852"/>
                <a:ext cx="104" cy="60"/>
              </a:xfrm>
              <a:custGeom>
                <a:avLst/>
                <a:gdLst>
                  <a:gd name="T0" fmla="*/ 57 w 104"/>
                  <a:gd name="T1" fmla="*/ 36 h 60"/>
                  <a:gd name="T2" fmla="*/ 91 w 104"/>
                  <a:gd name="T3" fmla="*/ 36 h 60"/>
                  <a:gd name="T4" fmla="*/ 91 w 104"/>
                  <a:gd name="T5" fmla="*/ 28 h 60"/>
                  <a:gd name="T6" fmla="*/ 104 w 104"/>
                  <a:gd name="T7" fmla="*/ 28 h 60"/>
                  <a:gd name="T8" fmla="*/ 104 w 104"/>
                  <a:gd name="T9" fmla="*/ 60 h 60"/>
                  <a:gd name="T10" fmla="*/ 91 w 104"/>
                  <a:gd name="T11" fmla="*/ 60 h 60"/>
                  <a:gd name="T12" fmla="*/ 91 w 104"/>
                  <a:gd name="T13" fmla="*/ 51 h 60"/>
                  <a:gd name="T14" fmla="*/ 11 w 104"/>
                  <a:gd name="T15" fmla="*/ 51 h 60"/>
                  <a:gd name="T16" fmla="*/ 11 w 104"/>
                  <a:gd name="T17" fmla="*/ 60 h 60"/>
                  <a:gd name="T18" fmla="*/ 0 w 104"/>
                  <a:gd name="T19" fmla="*/ 60 h 60"/>
                  <a:gd name="T20" fmla="*/ 0 w 104"/>
                  <a:gd name="T21" fmla="*/ 34 h 60"/>
                  <a:gd name="T22" fmla="*/ 0 w 104"/>
                  <a:gd name="T23" fmla="*/ 34 h 60"/>
                  <a:gd name="T24" fmla="*/ 0 w 104"/>
                  <a:gd name="T25" fmla="*/ 28 h 60"/>
                  <a:gd name="T26" fmla="*/ 2 w 104"/>
                  <a:gd name="T27" fmla="*/ 21 h 60"/>
                  <a:gd name="T28" fmla="*/ 3 w 104"/>
                  <a:gd name="T29" fmla="*/ 16 h 60"/>
                  <a:gd name="T30" fmla="*/ 6 w 104"/>
                  <a:gd name="T31" fmla="*/ 13 h 60"/>
                  <a:gd name="T32" fmla="*/ 6 w 104"/>
                  <a:gd name="T33" fmla="*/ 13 h 60"/>
                  <a:gd name="T34" fmla="*/ 11 w 104"/>
                  <a:gd name="T35" fmla="*/ 8 h 60"/>
                  <a:gd name="T36" fmla="*/ 16 w 104"/>
                  <a:gd name="T37" fmla="*/ 7 h 60"/>
                  <a:gd name="T38" fmla="*/ 21 w 104"/>
                  <a:gd name="T39" fmla="*/ 5 h 60"/>
                  <a:gd name="T40" fmla="*/ 28 w 104"/>
                  <a:gd name="T41" fmla="*/ 5 h 60"/>
                  <a:gd name="T42" fmla="*/ 28 w 104"/>
                  <a:gd name="T43" fmla="*/ 5 h 60"/>
                  <a:gd name="T44" fmla="*/ 36 w 104"/>
                  <a:gd name="T45" fmla="*/ 5 h 60"/>
                  <a:gd name="T46" fmla="*/ 42 w 104"/>
                  <a:gd name="T47" fmla="*/ 8 h 60"/>
                  <a:gd name="T48" fmla="*/ 49 w 104"/>
                  <a:gd name="T49" fmla="*/ 11 h 60"/>
                  <a:gd name="T50" fmla="*/ 52 w 104"/>
                  <a:gd name="T51" fmla="*/ 16 h 60"/>
                  <a:gd name="T52" fmla="*/ 91 w 104"/>
                  <a:gd name="T53" fmla="*/ 5 h 60"/>
                  <a:gd name="T54" fmla="*/ 91 w 104"/>
                  <a:gd name="T55" fmla="*/ 0 h 60"/>
                  <a:gd name="T56" fmla="*/ 104 w 104"/>
                  <a:gd name="T57" fmla="*/ 0 h 60"/>
                  <a:gd name="T58" fmla="*/ 104 w 104"/>
                  <a:gd name="T59" fmla="*/ 18 h 60"/>
                  <a:gd name="T60" fmla="*/ 57 w 104"/>
                  <a:gd name="T61" fmla="*/ 29 h 60"/>
                  <a:gd name="T62" fmla="*/ 57 w 104"/>
                  <a:gd name="T63" fmla="*/ 29 h 60"/>
                  <a:gd name="T64" fmla="*/ 57 w 104"/>
                  <a:gd name="T65" fmla="*/ 36 h 60"/>
                  <a:gd name="T66" fmla="*/ 57 w 104"/>
                  <a:gd name="T67" fmla="*/ 36 h 60"/>
                  <a:gd name="T68" fmla="*/ 11 w 104"/>
                  <a:gd name="T69" fmla="*/ 36 h 60"/>
                  <a:gd name="T70" fmla="*/ 44 w 104"/>
                  <a:gd name="T71" fmla="*/ 36 h 60"/>
                  <a:gd name="T72" fmla="*/ 44 w 104"/>
                  <a:gd name="T73" fmla="*/ 36 h 60"/>
                  <a:gd name="T74" fmla="*/ 42 w 104"/>
                  <a:gd name="T75" fmla="*/ 29 h 60"/>
                  <a:gd name="T76" fmla="*/ 41 w 104"/>
                  <a:gd name="T77" fmla="*/ 25 h 60"/>
                  <a:gd name="T78" fmla="*/ 41 w 104"/>
                  <a:gd name="T79" fmla="*/ 25 h 60"/>
                  <a:gd name="T80" fmla="*/ 36 w 104"/>
                  <a:gd name="T81" fmla="*/ 21 h 60"/>
                  <a:gd name="T82" fmla="*/ 28 w 104"/>
                  <a:gd name="T83" fmla="*/ 20 h 60"/>
                  <a:gd name="T84" fmla="*/ 28 w 104"/>
                  <a:gd name="T85" fmla="*/ 20 h 60"/>
                  <a:gd name="T86" fmla="*/ 19 w 104"/>
                  <a:gd name="T87" fmla="*/ 21 h 60"/>
                  <a:gd name="T88" fmla="*/ 16 w 104"/>
                  <a:gd name="T89" fmla="*/ 25 h 60"/>
                  <a:gd name="T90" fmla="*/ 16 w 104"/>
                  <a:gd name="T91" fmla="*/ 25 h 60"/>
                  <a:gd name="T92" fmla="*/ 13 w 104"/>
                  <a:gd name="T93" fmla="*/ 29 h 60"/>
                  <a:gd name="T94" fmla="*/ 11 w 104"/>
                  <a:gd name="T95" fmla="*/ 36 h 60"/>
                  <a:gd name="T96" fmla="*/ 11 w 104"/>
                  <a:gd name="T97"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60">
                    <a:moveTo>
                      <a:pt x="57" y="36"/>
                    </a:moveTo>
                    <a:lnTo>
                      <a:pt x="91" y="36"/>
                    </a:lnTo>
                    <a:lnTo>
                      <a:pt x="91" y="28"/>
                    </a:lnTo>
                    <a:lnTo>
                      <a:pt x="104" y="28"/>
                    </a:lnTo>
                    <a:lnTo>
                      <a:pt x="104" y="60"/>
                    </a:lnTo>
                    <a:lnTo>
                      <a:pt x="91" y="60"/>
                    </a:lnTo>
                    <a:lnTo>
                      <a:pt x="91" y="51"/>
                    </a:lnTo>
                    <a:lnTo>
                      <a:pt x="11" y="51"/>
                    </a:lnTo>
                    <a:lnTo>
                      <a:pt x="11" y="60"/>
                    </a:lnTo>
                    <a:lnTo>
                      <a:pt x="0" y="60"/>
                    </a:lnTo>
                    <a:lnTo>
                      <a:pt x="0" y="34"/>
                    </a:lnTo>
                    <a:lnTo>
                      <a:pt x="0" y="34"/>
                    </a:lnTo>
                    <a:lnTo>
                      <a:pt x="0" y="28"/>
                    </a:lnTo>
                    <a:lnTo>
                      <a:pt x="2" y="21"/>
                    </a:lnTo>
                    <a:lnTo>
                      <a:pt x="3" y="16"/>
                    </a:lnTo>
                    <a:lnTo>
                      <a:pt x="6" y="13"/>
                    </a:lnTo>
                    <a:lnTo>
                      <a:pt x="6" y="13"/>
                    </a:lnTo>
                    <a:lnTo>
                      <a:pt x="11" y="8"/>
                    </a:lnTo>
                    <a:lnTo>
                      <a:pt x="16" y="7"/>
                    </a:lnTo>
                    <a:lnTo>
                      <a:pt x="21" y="5"/>
                    </a:lnTo>
                    <a:lnTo>
                      <a:pt x="28" y="5"/>
                    </a:lnTo>
                    <a:lnTo>
                      <a:pt x="28" y="5"/>
                    </a:lnTo>
                    <a:lnTo>
                      <a:pt x="36" y="5"/>
                    </a:lnTo>
                    <a:lnTo>
                      <a:pt x="42" y="8"/>
                    </a:lnTo>
                    <a:lnTo>
                      <a:pt x="49" y="11"/>
                    </a:lnTo>
                    <a:lnTo>
                      <a:pt x="52" y="16"/>
                    </a:lnTo>
                    <a:lnTo>
                      <a:pt x="91" y="5"/>
                    </a:lnTo>
                    <a:lnTo>
                      <a:pt x="91" y="0"/>
                    </a:lnTo>
                    <a:lnTo>
                      <a:pt x="104" y="0"/>
                    </a:lnTo>
                    <a:lnTo>
                      <a:pt x="104" y="18"/>
                    </a:lnTo>
                    <a:lnTo>
                      <a:pt x="57" y="29"/>
                    </a:lnTo>
                    <a:lnTo>
                      <a:pt x="57" y="29"/>
                    </a:lnTo>
                    <a:lnTo>
                      <a:pt x="57" y="36"/>
                    </a:lnTo>
                    <a:lnTo>
                      <a:pt x="57" y="36"/>
                    </a:lnTo>
                    <a:close/>
                    <a:moveTo>
                      <a:pt x="11" y="36"/>
                    </a:moveTo>
                    <a:lnTo>
                      <a:pt x="44" y="36"/>
                    </a:lnTo>
                    <a:lnTo>
                      <a:pt x="44" y="36"/>
                    </a:lnTo>
                    <a:lnTo>
                      <a:pt x="42" y="29"/>
                    </a:lnTo>
                    <a:lnTo>
                      <a:pt x="41" y="25"/>
                    </a:lnTo>
                    <a:lnTo>
                      <a:pt x="41" y="25"/>
                    </a:lnTo>
                    <a:lnTo>
                      <a:pt x="36" y="21"/>
                    </a:lnTo>
                    <a:lnTo>
                      <a:pt x="28" y="20"/>
                    </a:lnTo>
                    <a:lnTo>
                      <a:pt x="28" y="20"/>
                    </a:lnTo>
                    <a:lnTo>
                      <a:pt x="19" y="21"/>
                    </a:lnTo>
                    <a:lnTo>
                      <a:pt x="16" y="25"/>
                    </a:lnTo>
                    <a:lnTo>
                      <a:pt x="16" y="25"/>
                    </a:lnTo>
                    <a:lnTo>
                      <a:pt x="13" y="29"/>
                    </a:lnTo>
                    <a:lnTo>
                      <a:pt x="11" y="36"/>
                    </a:lnTo>
                    <a:lnTo>
                      <a:pt x="11"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7" name="Freeform 80"/>
              <p:cNvSpPr>
                <a:spLocks noEditPoints="1"/>
              </p:cNvSpPr>
              <p:nvPr/>
            </p:nvSpPr>
            <p:spPr bwMode="auto">
              <a:xfrm>
                <a:off x="2720" y="2802"/>
                <a:ext cx="77" cy="47"/>
              </a:xfrm>
              <a:custGeom>
                <a:avLst/>
                <a:gdLst>
                  <a:gd name="T0" fmla="*/ 75 w 77"/>
                  <a:gd name="T1" fmla="*/ 0 h 47"/>
                  <a:gd name="T2" fmla="*/ 69 w 77"/>
                  <a:gd name="T3" fmla="*/ 19 h 47"/>
                  <a:gd name="T4" fmla="*/ 69 w 77"/>
                  <a:gd name="T5" fmla="*/ 19 h 47"/>
                  <a:gd name="T6" fmla="*/ 77 w 77"/>
                  <a:gd name="T7" fmla="*/ 31 h 47"/>
                  <a:gd name="T8" fmla="*/ 75 w 77"/>
                  <a:gd name="T9" fmla="*/ 37 h 47"/>
                  <a:gd name="T10" fmla="*/ 70 w 77"/>
                  <a:gd name="T11" fmla="*/ 42 h 47"/>
                  <a:gd name="T12" fmla="*/ 54 w 77"/>
                  <a:gd name="T13" fmla="*/ 47 h 47"/>
                  <a:gd name="T14" fmla="*/ 44 w 77"/>
                  <a:gd name="T15" fmla="*/ 45 h 47"/>
                  <a:gd name="T16" fmla="*/ 36 w 77"/>
                  <a:gd name="T17" fmla="*/ 42 h 47"/>
                  <a:gd name="T18" fmla="*/ 31 w 77"/>
                  <a:gd name="T19" fmla="*/ 29 h 47"/>
                  <a:gd name="T20" fmla="*/ 31 w 77"/>
                  <a:gd name="T21" fmla="*/ 24 h 47"/>
                  <a:gd name="T22" fmla="*/ 23 w 77"/>
                  <a:gd name="T23" fmla="*/ 19 h 47"/>
                  <a:gd name="T24" fmla="*/ 17 w 77"/>
                  <a:gd name="T25" fmla="*/ 19 h 47"/>
                  <a:gd name="T26" fmla="*/ 13 w 77"/>
                  <a:gd name="T27" fmla="*/ 21 h 47"/>
                  <a:gd name="T28" fmla="*/ 12 w 77"/>
                  <a:gd name="T29" fmla="*/ 26 h 47"/>
                  <a:gd name="T30" fmla="*/ 13 w 77"/>
                  <a:gd name="T31" fmla="*/ 29 h 47"/>
                  <a:gd name="T32" fmla="*/ 17 w 77"/>
                  <a:gd name="T33" fmla="*/ 32 h 47"/>
                  <a:gd name="T34" fmla="*/ 18 w 77"/>
                  <a:gd name="T35" fmla="*/ 45 h 47"/>
                  <a:gd name="T36" fmla="*/ 10 w 77"/>
                  <a:gd name="T37" fmla="*/ 42 h 47"/>
                  <a:gd name="T38" fmla="*/ 5 w 77"/>
                  <a:gd name="T39" fmla="*/ 39 h 47"/>
                  <a:gd name="T40" fmla="*/ 0 w 77"/>
                  <a:gd name="T41" fmla="*/ 26 h 47"/>
                  <a:gd name="T42" fmla="*/ 2 w 77"/>
                  <a:gd name="T43" fmla="*/ 17 h 47"/>
                  <a:gd name="T44" fmla="*/ 5 w 77"/>
                  <a:gd name="T45" fmla="*/ 11 h 47"/>
                  <a:gd name="T46" fmla="*/ 21 w 77"/>
                  <a:gd name="T47" fmla="*/ 6 h 47"/>
                  <a:gd name="T48" fmla="*/ 64 w 77"/>
                  <a:gd name="T49" fmla="*/ 0 h 47"/>
                  <a:gd name="T50" fmla="*/ 44 w 77"/>
                  <a:gd name="T51" fmla="*/ 19 h 47"/>
                  <a:gd name="T52" fmla="*/ 43 w 77"/>
                  <a:gd name="T53" fmla="*/ 22 h 47"/>
                  <a:gd name="T54" fmla="*/ 41 w 77"/>
                  <a:gd name="T55" fmla="*/ 26 h 47"/>
                  <a:gd name="T56" fmla="*/ 44 w 77"/>
                  <a:gd name="T57" fmla="*/ 31 h 47"/>
                  <a:gd name="T58" fmla="*/ 54 w 77"/>
                  <a:gd name="T59" fmla="*/ 34 h 47"/>
                  <a:gd name="T60" fmla="*/ 59 w 77"/>
                  <a:gd name="T61" fmla="*/ 32 h 47"/>
                  <a:gd name="T62" fmla="*/ 64 w 77"/>
                  <a:gd name="T63" fmla="*/ 29 h 47"/>
                  <a:gd name="T64" fmla="*/ 65 w 77"/>
                  <a:gd name="T65" fmla="*/ 26 h 47"/>
                  <a:gd name="T66" fmla="*/ 61 w 77"/>
                  <a:gd name="T6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47">
                    <a:moveTo>
                      <a:pt x="64" y="0"/>
                    </a:moveTo>
                    <a:lnTo>
                      <a:pt x="75" y="0"/>
                    </a:lnTo>
                    <a:lnTo>
                      <a:pt x="75" y="19"/>
                    </a:lnTo>
                    <a:lnTo>
                      <a:pt x="69" y="19"/>
                    </a:lnTo>
                    <a:lnTo>
                      <a:pt x="69" y="19"/>
                    </a:lnTo>
                    <a:lnTo>
                      <a:pt x="69" y="19"/>
                    </a:lnTo>
                    <a:lnTo>
                      <a:pt x="75" y="24"/>
                    </a:lnTo>
                    <a:lnTo>
                      <a:pt x="77" y="31"/>
                    </a:lnTo>
                    <a:lnTo>
                      <a:pt x="77" y="31"/>
                    </a:lnTo>
                    <a:lnTo>
                      <a:pt x="75" y="37"/>
                    </a:lnTo>
                    <a:lnTo>
                      <a:pt x="70" y="42"/>
                    </a:lnTo>
                    <a:lnTo>
                      <a:pt x="70" y="42"/>
                    </a:lnTo>
                    <a:lnTo>
                      <a:pt x="62" y="45"/>
                    </a:lnTo>
                    <a:lnTo>
                      <a:pt x="54" y="47"/>
                    </a:lnTo>
                    <a:lnTo>
                      <a:pt x="54" y="47"/>
                    </a:lnTo>
                    <a:lnTo>
                      <a:pt x="44" y="45"/>
                    </a:lnTo>
                    <a:lnTo>
                      <a:pt x="36" y="42"/>
                    </a:lnTo>
                    <a:lnTo>
                      <a:pt x="36" y="42"/>
                    </a:lnTo>
                    <a:lnTo>
                      <a:pt x="33" y="37"/>
                    </a:lnTo>
                    <a:lnTo>
                      <a:pt x="31" y="29"/>
                    </a:lnTo>
                    <a:lnTo>
                      <a:pt x="31" y="29"/>
                    </a:lnTo>
                    <a:lnTo>
                      <a:pt x="31" y="24"/>
                    </a:lnTo>
                    <a:lnTo>
                      <a:pt x="36" y="19"/>
                    </a:lnTo>
                    <a:lnTo>
                      <a:pt x="23" y="19"/>
                    </a:lnTo>
                    <a:lnTo>
                      <a:pt x="23" y="19"/>
                    </a:lnTo>
                    <a:lnTo>
                      <a:pt x="17" y="19"/>
                    </a:lnTo>
                    <a:lnTo>
                      <a:pt x="13" y="21"/>
                    </a:lnTo>
                    <a:lnTo>
                      <a:pt x="13" y="21"/>
                    </a:lnTo>
                    <a:lnTo>
                      <a:pt x="12" y="22"/>
                    </a:lnTo>
                    <a:lnTo>
                      <a:pt x="12" y="26"/>
                    </a:lnTo>
                    <a:lnTo>
                      <a:pt x="12" y="26"/>
                    </a:lnTo>
                    <a:lnTo>
                      <a:pt x="13" y="29"/>
                    </a:lnTo>
                    <a:lnTo>
                      <a:pt x="15" y="31"/>
                    </a:lnTo>
                    <a:lnTo>
                      <a:pt x="17" y="32"/>
                    </a:lnTo>
                    <a:lnTo>
                      <a:pt x="21" y="32"/>
                    </a:lnTo>
                    <a:lnTo>
                      <a:pt x="18" y="45"/>
                    </a:lnTo>
                    <a:lnTo>
                      <a:pt x="18" y="45"/>
                    </a:lnTo>
                    <a:lnTo>
                      <a:pt x="10" y="42"/>
                    </a:lnTo>
                    <a:lnTo>
                      <a:pt x="5" y="39"/>
                    </a:lnTo>
                    <a:lnTo>
                      <a:pt x="5" y="39"/>
                    </a:lnTo>
                    <a:lnTo>
                      <a:pt x="2" y="32"/>
                    </a:lnTo>
                    <a:lnTo>
                      <a:pt x="0" y="26"/>
                    </a:lnTo>
                    <a:lnTo>
                      <a:pt x="0" y="26"/>
                    </a:lnTo>
                    <a:lnTo>
                      <a:pt x="2" y="17"/>
                    </a:lnTo>
                    <a:lnTo>
                      <a:pt x="5" y="11"/>
                    </a:lnTo>
                    <a:lnTo>
                      <a:pt x="5" y="11"/>
                    </a:lnTo>
                    <a:lnTo>
                      <a:pt x="12" y="8"/>
                    </a:lnTo>
                    <a:lnTo>
                      <a:pt x="21" y="6"/>
                    </a:lnTo>
                    <a:lnTo>
                      <a:pt x="64" y="6"/>
                    </a:lnTo>
                    <a:lnTo>
                      <a:pt x="64" y="0"/>
                    </a:lnTo>
                    <a:close/>
                    <a:moveTo>
                      <a:pt x="61" y="19"/>
                    </a:moveTo>
                    <a:lnTo>
                      <a:pt x="44" y="19"/>
                    </a:lnTo>
                    <a:lnTo>
                      <a:pt x="44" y="19"/>
                    </a:lnTo>
                    <a:lnTo>
                      <a:pt x="43" y="22"/>
                    </a:lnTo>
                    <a:lnTo>
                      <a:pt x="41" y="26"/>
                    </a:lnTo>
                    <a:lnTo>
                      <a:pt x="41" y="26"/>
                    </a:lnTo>
                    <a:lnTo>
                      <a:pt x="43" y="29"/>
                    </a:lnTo>
                    <a:lnTo>
                      <a:pt x="44" y="31"/>
                    </a:lnTo>
                    <a:lnTo>
                      <a:pt x="48" y="32"/>
                    </a:lnTo>
                    <a:lnTo>
                      <a:pt x="54" y="34"/>
                    </a:lnTo>
                    <a:lnTo>
                      <a:pt x="54" y="34"/>
                    </a:lnTo>
                    <a:lnTo>
                      <a:pt x="59" y="32"/>
                    </a:lnTo>
                    <a:lnTo>
                      <a:pt x="62" y="31"/>
                    </a:lnTo>
                    <a:lnTo>
                      <a:pt x="64" y="29"/>
                    </a:lnTo>
                    <a:lnTo>
                      <a:pt x="65" y="26"/>
                    </a:lnTo>
                    <a:lnTo>
                      <a:pt x="65" y="26"/>
                    </a:lnTo>
                    <a:lnTo>
                      <a:pt x="64" y="22"/>
                    </a:lnTo>
                    <a:lnTo>
                      <a:pt x="61" y="19"/>
                    </a:lnTo>
                    <a:lnTo>
                      <a:pt x="6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8" name="Freeform 81"/>
              <p:cNvSpPr>
                <a:spLocks/>
              </p:cNvSpPr>
              <p:nvPr/>
            </p:nvSpPr>
            <p:spPr bwMode="auto">
              <a:xfrm>
                <a:off x="2691" y="2753"/>
                <a:ext cx="104" cy="47"/>
              </a:xfrm>
              <a:custGeom>
                <a:avLst/>
                <a:gdLst>
                  <a:gd name="T0" fmla="*/ 104 w 104"/>
                  <a:gd name="T1" fmla="*/ 47 h 47"/>
                  <a:gd name="T2" fmla="*/ 93 w 104"/>
                  <a:gd name="T3" fmla="*/ 47 h 47"/>
                  <a:gd name="T4" fmla="*/ 93 w 104"/>
                  <a:gd name="T5" fmla="*/ 42 h 47"/>
                  <a:gd name="T6" fmla="*/ 11 w 104"/>
                  <a:gd name="T7" fmla="*/ 42 h 47"/>
                  <a:gd name="T8" fmla="*/ 11 w 104"/>
                  <a:gd name="T9" fmla="*/ 47 h 47"/>
                  <a:gd name="T10" fmla="*/ 0 w 104"/>
                  <a:gd name="T11" fmla="*/ 47 h 47"/>
                  <a:gd name="T12" fmla="*/ 0 w 104"/>
                  <a:gd name="T13" fmla="*/ 29 h 47"/>
                  <a:gd name="T14" fmla="*/ 34 w 104"/>
                  <a:gd name="T15" fmla="*/ 29 h 47"/>
                  <a:gd name="T16" fmla="*/ 34 w 104"/>
                  <a:gd name="T17" fmla="*/ 29 h 47"/>
                  <a:gd name="T18" fmla="*/ 31 w 104"/>
                  <a:gd name="T19" fmla="*/ 24 h 47"/>
                  <a:gd name="T20" fmla="*/ 29 w 104"/>
                  <a:gd name="T21" fmla="*/ 19 h 47"/>
                  <a:gd name="T22" fmla="*/ 29 w 104"/>
                  <a:gd name="T23" fmla="*/ 19 h 47"/>
                  <a:gd name="T24" fmla="*/ 31 w 104"/>
                  <a:gd name="T25" fmla="*/ 13 h 47"/>
                  <a:gd name="T26" fmla="*/ 34 w 104"/>
                  <a:gd name="T27" fmla="*/ 8 h 47"/>
                  <a:gd name="T28" fmla="*/ 41 w 104"/>
                  <a:gd name="T29" fmla="*/ 6 h 47"/>
                  <a:gd name="T30" fmla="*/ 50 w 104"/>
                  <a:gd name="T31" fmla="*/ 5 h 47"/>
                  <a:gd name="T32" fmla="*/ 93 w 104"/>
                  <a:gd name="T33" fmla="*/ 5 h 47"/>
                  <a:gd name="T34" fmla="*/ 93 w 104"/>
                  <a:gd name="T35" fmla="*/ 0 h 47"/>
                  <a:gd name="T36" fmla="*/ 104 w 104"/>
                  <a:gd name="T37" fmla="*/ 0 h 47"/>
                  <a:gd name="T38" fmla="*/ 104 w 104"/>
                  <a:gd name="T39" fmla="*/ 18 h 47"/>
                  <a:gd name="T40" fmla="*/ 49 w 104"/>
                  <a:gd name="T41" fmla="*/ 18 h 47"/>
                  <a:gd name="T42" fmla="*/ 49 w 104"/>
                  <a:gd name="T43" fmla="*/ 18 h 47"/>
                  <a:gd name="T44" fmla="*/ 44 w 104"/>
                  <a:gd name="T45" fmla="*/ 19 h 47"/>
                  <a:gd name="T46" fmla="*/ 42 w 104"/>
                  <a:gd name="T47" fmla="*/ 21 h 47"/>
                  <a:gd name="T48" fmla="*/ 42 w 104"/>
                  <a:gd name="T49" fmla="*/ 22 h 47"/>
                  <a:gd name="T50" fmla="*/ 42 w 104"/>
                  <a:gd name="T51" fmla="*/ 22 h 47"/>
                  <a:gd name="T52" fmla="*/ 42 w 104"/>
                  <a:gd name="T53" fmla="*/ 26 h 47"/>
                  <a:gd name="T54" fmla="*/ 46 w 104"/>
                  <a:gd name="T55" fmla="*/ 29 h 47"/>
                  <a:gd name="T56" fmla="*/ 93 w 104"/>
                  <a:gd name="T57" fmla="*/ 29 h 47"/>
                  <a:gd name="T58" fmla="*/ 93 w 104"/>
                  <a:gd name="T59" fmla="*/ 24 h 47"/>
                  <a:gd name="T60" fmla="*/ 104 w 104"/>
                  <a:gd name="T61" fmla="*/ 24 h 47"/>
                  <a:gd name="T62" fmla="*/ 104 w 104"/>
                  <a:gd name="T6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47">
                    <a:moveTo>
                      <a:pt x="104" y="47"/>
                    </a:moveTo>
                    <a:lnTo>
                      <a:pt x="93" y="47"/>
                    </a:lnTo>
                    <a:lnTo>
                      <a:pt x="93" y="42"/>
                    </a:lnTo>
                    <a:lnTo>
                      <a:pt x="11" y="42"/>
                    </a:lnTo>
                    <a:lnTo>
                      <a:pt x="11" y="47"/>
                    </a:lnTo>
                    <a:lnTo>
                      <a:pt x="0" y="47"/>
                    </a:lnTo>
                    <a:lnTo>
                      <a:pt x="0" y="29"/>
                    </a:lnTo>
                    <a:lnTo>
                      <a:pt x="34" y="29"/>
                    </a:lnTo>
                    <a:lnTo>
                      <a:pt x="34" y="29"/>
                    </a:lnTo>
                    <a:lnTo>
                      <a:pt x="31" y="24"/>
                    </a:lnTo>
                    <a:lnTo>
                      <a:pt x="29" y="19"/>
                    </a:lnTo>
                    <a:lnTo>
                      <a:pt x="29" y="19"/>
                    </a:lnTo>
                    <a:lnTo>
                      <a:pt x="31" y="13"/>
                    </a:lnTo>
                    <a:lnTo>
                      <a:pt x="34" y="8"/>
                    </a:lnTo>
                    <a:lnTo>
                      <a:pt x="41" y="6"/>
                    </a:lnTo>
                    <a:lnTo>
                      <a:pt x="50" y="5"/>
                    </a:lnTo>
                    <a:lnTo>
                      <a:pt x="93" y="5"/>
                    </a:lnTo>
                    <a:lnTo>
                      <a:pt x="93" y="0"/>
                    </a:lnTo>
                    <a:lnTo>
                      <a:pt x="104" y="0"/>
                    </a:lnTo>
                    <a:lnTo>
                      <a:pt x="104" y="18"/>
                    </a:lnTo>
                    <a:lnTo>
                      <a:pt x="49" y="18"/>
                    </a:lnTo>
                    <a:lnTo>
                      <a:pt x="49" y="18"/>
                    </a:lnTo>
                    <a:lnTo>
                      <a:pt x="44" y="19"/>
                    </a:lnTo>
                    <a:lnTo>
                      <a:pt x="42" y="21"/>
                    </a:lnTo>
                    <a:lnTo>
                      <a:pt x="42" y="22"/>
                    </a:lnTo>
                    <a:lnTo>
                      <a:pt x="42" y="22"/>
                    </a:lnTo>
                    <a:lnTo>
                      <a:pt x="42" y="26"/>
                    </a:lnTo>
                    <a:lnTo>
                      <a:pt x="46" y="29"/>
                    </a:lnTo>
                    <a:lnTo>
                      <a:pt x="93" y="29"/>
                    </a:lnTo>
                    <a:lnTo>
                      <a:pt x="93" y="24"/>
                    </a:lnTo>
                    <a:lnTo>
                      <a:pt x="104" y="24"/>
                    </a:lnTo>
                    <a:lnTo>
                      <a:pt x="104"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9" name="Freeform 82"/>
              <p:cNvSpPr>
                <a:spLocks/>
              </p:cNvSpPr>
              <p:nvPr/>
            </p:nvSpPr>
            <p:spPr bwMode="auto">
              <a:xfrm>
                <a:off x="2722" y="2678"/>
                <a:ext cx="73" cy="73"/>
              </a:xfrm>
              <a:custGeom>
                <a:avLst/>
                <a:gdLst>
                  <a:gd name="T0" fmla="*/ 73 w 73"/>
                  <a:gd name="T1" fmla="*/ 73 h 73"/>
                  <a:gd name="T2" fmla="*/ 62 w 73"/>
                  <a:gd name="T3" fmla="*/ 73 h 73"/>
                  <a:gd name="T4" fmla="*/ 62 w 73"/>
                  <a:gd name="T5" fmla="*/ 67 h 73"/>
                  <a:gd name="T6" fmla="*/ 13 w 73"/>
                  <a:gd name="T7" fmla="*/ 67 h 73"/>
                  <a:gd name="T8" fmla="*/ 13 w 73"/>
                  <a:gd name="T9" fmla="*/ 73 h 73"/>
                  <a:gd name="T10" fmla="*/ 0 w 73"/>
                  <a:gd name="T11" fmla="*/ 73 h 73"/>
                  <a:gd name="T12" fmla="*/ 0 w 73"/>
                  <a:gd name="T13" fmla="*/ 53 h 73"/>
                  <a:gd name="T14" fmla="*/ 6 w 73"/>
                  <a:gd name="T15" fmla="*/ 53 h 73"/>
                  <a:gd name="T16" fmla="*/ 6 w 73"/>
                  <a:gd name="T17" fmla="*/ 53 h 73"/>
                  <a:gd name="T18" fmla="*/ 6 w 73"/>
                  <a:gd name="T19" fmla="*/ 53 h 73"/>
                  <a:gd name="T20" fmla="*/ 2 w 73"/>
                  <a:gd name="T21" fmla="*/ 49 h 73"/>
                  <a:gd name="T22" fmla="*/ 0 w 73"/>
                  <a:gd name="T23" fmla="*/ 42 h 73"/>
                  <a:gd name="T24" fmla="*/ 0 w 73"/>
                  <a:gd name="T25" fmla="*/ 42 h 73"/>
                  <a:gd name="T26" fmla="*/ 0 w 73"/>
                  <a:gd name="T27" fmla="*/ 39 h 73"/>
                  <a:gd name="T28" fmla="*/ 2 w 73"/>
                  <a:gd name="T29" fmla="*/ 36 h 73"/>
                  <a:gd name="T30" fmla="*/ 6 w 73"/>
                  <a:gd name="T31" fmla="*/ 32 h 73"/>
                  <a:gd name="T32" fmla="*/ 6 w 73"/>
                  <a:gd name="T33" fmla="*/ 32 h 73"/>
                  <a:gd name="T34" fmla="*/ 2 w 73"/>
                  <a:gd name="T35" fmla="*/ 26 h 73"/>
                  <a:gd name="T36" fmla="*/ 0 w 73"/>
                  <a:gd name="T37" fmla="*/ 19 h 73"/>
                  <a:gd name="T38" fmla="*/ 0 w 73"/>
                  <a:gd name="T39" fmla="*/ 19 h 73"/>
                  <a:gd name="T40" fmla="*/ 0 w 73"/>
                  <a:gd name="T41" fmla="*/ 13 h 73"/>
                  <a:gd name="T42" fmla="*/ 5 w 73"/>
                  <a:gd name="T43" fmla="*/ 9 h 73"/>
                  <a:gd name="T44" fmla="*/ 11 w 73"/>
                  <a:gd name="T45" fmla="*/ 6 h 73"/>
                  <a:gd name="T46" fmla="*/ 19 w 73"/>
                  <a:gd name="T47" fmla="*/ 5 h 73"/>
                  <a:gd name="T48" fmla="*/ 62 w 73"/>
                  <a:gd name="T49" fmla="*/ 5 h 73"/>
                  <a:gd name="T50" fmla="*/ 62 w 73"/>
                  <a:gd name="T51" fmla="*/ 0 h 73"/>
                  <a:gd name="T52" fmla="*/ 73 w 73"/>
                  <a:gd name="T53" fmla="*/ 0 h 73"/>
                  <a:gd name="T54" fmla="*/ 73 w 73"/>
                  <a:gd name="T55" fmla="*/ 19 h 73"/>
                  <a:gd name="T56" fmla="*/ 19 w 73"/>
                  <a:gd name="T57" fmla="*/ 19 h 73"/>
                  <a:gd name="T58" fmla="*/ 19 w 73"/>
                  <a:gd name="T59" fmla="*/ 19 h 73"/>
                  <a:gd name="T60" fmla="*/ 13 w 73"/>
                  <a:gd name="T61" fmla="*/ 19 h 73"/>
                  <a:gd name="T62" fmla="*/ 13 w 73"/>
                  <a:gd name="T63" fmla="*/ 19 h 73"/>
                  <a:gd name="T64" fmla="*/ 11 w 73"/>
                  <a:gd name="T65" fmla="*/ 21 h 73"/>
                  <a:gd name="T66" fmla="*/ 11 w 73"/>
                  <a:gd name="T67" fmla="*/ 23 h 73"/>
                  <a:gd name="T68" fmla="*/ 11 w 73"/>
                  <a:gd name="T69" fmla="*/ 23 h 73"/>
                  <a:gd name="T70" fmla="*/ 11 w 73"/>
                  <a:gd name="T71" fmla="*/ 26 h 73"/>
                  <a:gd name="T72" fmla="*/ 13 w 73"/>
                  <a:gd name="T73" fmla="*/ 27 h 73"/>
                  <a:gd name="T74" fmla="*/ 13 w 73"/>
                  <a:gd name="T75" fmla="*/ 27 h 73"/>
                  <a:gd name="T76" fmla="*/ 16 w 73"/>
                  <a:gd name="T77" fmla="*/ 29 h 73"/>
                  <a:gd name="T78" fmla="*/ 62 w 73"/>
                  <a:gd name="T79" fmla="*/ 29 h 73"/>
                  <a:gd name="T80" fmla="*/ 62 w 73"/>
                  <a:gd name="T81" fmla="*/ 24 h 73"/>
                  <a:gd name="T82" fmla="*/ 73 w 73"/>
                  <a:gd name="T83" fmla="*/ 24 h 73"/>
                  <a:gd name="T84" fmla="*/ 73 w 73"/>
                  <a:gd name="T85" fmla="*/ 42 h 73"/>
                  <a:gd name="T86" fmla="*/ 19 w 73"/>
                  <a:gd name="T87" fmla="*/ 42 h 73"/>
                  <a:gd name="T88" fmla="*/ 19 w 73"/>
                  <a:gd name="T89" fmla="*/ 42 h 73"/>
                  <a:gd name="T90" fmla="*/ 13 w 73"/>
                  <a:gd name="T91" fmla="*/ 44 h 73"/>
                  <a:gd name="T92" fmla="*/ 13 w 73"/>
                  <a:gd name="T93" fmla="*/ 44 h 73"/>
                  <a:gd name="T94" fmla="*/ 11 w 73"/>
                  <a:gd name="T95" fmla="*/ 45 h 73"/>
                  <a:gd name="T96" fmla="*/ 11 w 73"/>
                  <a:gd name="T97" fmla="*/ 47 h 73"/>
                  <a:gd name="T98" fmla="*/ 11 w 73"/>
                  <a:gd name="T99" fmla="*/ 47 h 73"/>
                  <a:gd name="T100" fmla="*/ 13 w 73"/>
                  <a:gd name="T101" fmla="*/ 50 h 73"/>
                  <a:gd name="T102" fmla="*/ 16 w 73"/>
                  <a:gd name="T103" fmla="*/ 53 h 73"/>
                  <a:gd name="T104" fmla="*/ 62 w 73"/>
                  <a:gd name="T105" fmla="*/ 53 h 73"/>
                  <a:gd name="T106" fmla="*/ 62 w 73"/>
                  <a:gd name="T107" fmla="*/ 49 h 73"/>
                  <a:gd name="T108" fmla="*/ 73 w 73"/>
                  <a:gd name="T109" fmla="*/ 49 h 73"/>
                  <a:gd name="T110" fmla="*/ 73 w 73"/>
                  <a:gd name="T11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 h="73">
                    <a:moveTo>
                      <a:pt x="73" y="73"/>
                    </a:moveTo>
                    <a:lnTo>
                      <a:pt x="62" y="73"/>
                    </a:lnTo>
                    <a:lnTo>
                      <a:pt x="62" y="67"/>
                    </a:lnTo>
                    <a:lnTo>
                      <a:pt x="13" y="67"/>
                    </a:lnTo>
                    <a:lnTo>
                      <a:pt x="13" y="73"/>
                    </a:lnTo>
                    <a:lnTo>
                      <a:pt x="0" y="73"/>
                    </a:lnTo>
                    <a:lnTo>
                      <a:pt x="0" y="53"/>
                    </a:lnTo>
                    <a:lnTo>
                      <a:pt x="6" y="53"/>
                    </a:lnTo>
                    <a:lnTo>
                      <a:pt x="6" y="53"/>
                    </a:lnTo>
                    <a:lnTo>
                      <a:pt x="6" y="53"/>
                    </a:lnTo>
                    <a:lnTo>
                      <a:pt x="2" y="49"/>
                    </a:lnTo>
                    <a:lnTo>
                      <a:pt x="0" y="42"/>
                    </a:lnTo>
                    <a:lnTo>
                      <a:pt x="0" y="42"/>
                    </a:lnTo>
                    <a:lnTo>
                      <a:pt x="0" y="39"/>
                    </a:lnTo>
                    <a:lnTo>
                      <a:pt x="2" y="36"/>
                    </a:lnTo>
                    <a:lnTo>
                      <a:pt x="6" y="32"/>
                    </a:lnTo>
                    <a:lnTo>
                      <a:pt x="6" y="32"/>
                    </a:lnTo>
                    <a:lnTo>
                      <a:pt x="2" y="26"/>
                    </a:lnTo>
                    <a:lnTo>
                      <a:pt x="0" y="19"/>
                    </a:lnTo>
                    <a:lnTo>
                      <a:pt x="0" y="19"/>
                    </a:lnTo>
                    <a:lnTo>
                      <a:pt x="0" y="13"/>
                    </a:lnTo>
                    <a:lnTo>
                      <a:pt x="5" y="9"/>
                    </a:lnTo>
                    <a:lnTo>
                      <a:pt x="11" y="6"/>
                    </a:lnTo>
                    <a:lnTo>
                      <a:pt x="19" y="5"/>
                    </a:lnTo>
                    <a:lnTo>
                      <a:pt x="62" y="5"/>
                    </a:lnTo>
                    <a:lnTo>
                      <a:pt x="62" y="0"/>
                    </a:lnTo>
                    <a:lnTo>
                      <a:pt x="73" y="0"/>
                    </a:lnTo>
                    <a:lnTo>
                      <a:pt x="73" y="19"/>
                    </a:lnTo>
                    <a:lnTo>
                      <a:pt x="19" y="19"/>
                    </a:lnTo>
                    <a:lnTo>
                      <a:pt x="19" y="19"/>
                    </a:lnTo>
                    <a:lnTo>
                      <a:pt x="13" y="19"/>
                    </a:lnTo>
                    <a:lnTo>
                      <a:pt x="13" y="19"/>
                    </a:lnTo>
                    <a:lnTo>
                      <a:pt x="11" y="21"/>
                    </a:lnTo>
                    <a:lnTo>
                      <a:pt x="11" y="23"/>
                    </a:lnTo>
                    <a:lnTo>
                      <a:pt x="11" y="23"/>
                    </a:lnTo>
                    <a:lnTo>
                      <a:pt x="11" y="26"/>
                    </a:lnTo>
                    <a:lnTo>
                      <a:pt x="13" y="27"/>
                    </a:lnTo>
                    <a:lnTo>
                      <a:pt x="13" y="27"/>
                    </a:lnTo>
                    <a:lnTo>
                      <a:pt x="16" y="29"/>
                    </a:lnTo>
                    <a:lnTo>
                      <a:pt x="62" y="29"/>
                    </a:lnTo>
                    <a:lnTo>
                      <a:pt x="62" y="24"/>
                    </a:lnTo>
                    <a:lnTo>
                      <a:pt x="73" y="24"/>
                    </a:lnTo>
                    <a:lnTo>
                      <a:pt x="73" y="42"/>
                    </a:lnTo>
                    <a:lnTo>
                      <a:pt x="19" y="42"/>
                    </a:lnTo>
                    <a:lnTo>
                      <a:pt x="19" y="42"/>
                    </a:lnTo>
                    <a:lnTo>
                      <a:pt x="13" y="44"/>
                    </a:lnTo>
                    <a:lnTo>
                      <a:pt x="13" y="44"/>
                    </a:lnTo>
                    <a:lnTo>
                      <a:pt x="11" y="45"/>
                    </a:lnTo>
                    <a:lnTo>
                      <a:pt x="11" y="47"/>
                    </a:lnTo>
                    <a:lnTo>
                      <a:pt x="11" y="47"/>
                    </a:lnTo>
                    <a:lnTo>
                      <a:pt x="13" y="50"/>
                    </a:lnTo>
                    <a:lnTo>
                      <a:pt x="16" y="53"/>
                    </a:lnTo>
                    <a:lnTo>
                      <a:pt x="62" y="53"/>
                    </a:lnTo>
                    <a:lnTo>
                      <a:pt x="62" y="49"/>
                    </a:lnTo>
                    <a:lnTo>
                      <a:pt x="73" y="49"/>
                    </a:lnTo>
                    <a:lnTo>
                      <a:pt x="7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0" name="Freeform 83"/>
              <p:cNvSpPr>
                <a:spLocks noEditPoints="1"/>
              </p:cNvSpPr>
              <p:nvPr/>
            </p:nvSpPr>
            <p:spPr bwMode="auto">
              <a:xfrm>
                <a:off x="2720" y="2627"/>
                <a:ext cx="77" cy="46"/>
              </a:xfrm>
              <a:custGeom>
                <a:avLst/>
                <a:gdLst>
                  <a:gd name="T0" fmla="*/ 75 w 77"/>
                  <a:gd name="T1" fmla="*/ 0 h 46"/>
                  <a:gd name="T2" fmla="*/ 69 w 77"/>
                  <a:gd name="T3" fmla="*/ 18 h 46"/>
                  <a:gd name="T4" fmla="*/ 69 w 77"/>
                  <a:gd name="T5" fmla="*/ 18 h 46"/>
                  <a:gd name="T6" fmla="*/ 77 w 77"/>
                  <a:gd name="T7" fmla="*/ 31 h 46"/>
                  <a:gd name="T8" fmla="*/ 75 w 77"/>
                  <a:gd name="T9" fmla="*/ 38 h 46"/>
                  <a:gd name="T10" fmla="*/ 70 w 77"/>
                  <a:gd name="T11" fmla="*/ 43 h 46"/>
                  <a:gd name="T12" fmla="*/ 54 w 77"/>
                  <a:gd name="T13" fmla="*/ 46 h 46"/>
                  <a:gd name="T14" fmla="*/ 44 w 77"/>
                  <a:gd name="T15" fmla="*/ 46 h 46"/>
                  <a:gd name="T16" fmla="*/ 36 w 77"/>
                  <a:gd name="T17" fmla="*/ 41 h 46"/>
                  <a:gd name="T18" fmla="*/ 31 w 77"/>
                  <a:gd name="T19" fmla="*/ 30 h 46"/>
                  <a:gd name="T20" fmla="*/ 31 w 77"/>
                  <a:gd name="T21" fmla="*/ 23 h 46"/>
                  <a:gd name="T22" fmla="*/ 23 w 77"/>
                  <a:gd name="T23" fmla="*/ 18 h 46"/>
                  <a:gd name="T24" fmla="*/ 17 w 77"/>
                  <a:gd name="T25" fmla="*/ 18 h 46"/>
                  <a:gd name="T26" fmla="*/ 13 w 77"/>
                  <a:gd name="T27" fmla="*/ 20 h 46"/>
                  <a:gd name="T28" fmla="*/ 12 w 77"/>
                  <a:gd name="T29" fmla="*/ 25 h 46"/>
                  <a:gd name="T30" fmla="*/ 13 w 77"/>
                  <a:gd name="T31" fmla="*/ 28 h 46"/>
                  <a:gd name="T32" fmla="*/ 17 w 77"/>
                  <a:gd name="T33" fmla="*/ 31 h 46"/>
                  <a:gd name="T34" fmla="*/ 18 w 77"/>
                  <a:gd name="T35" fmla="*/ 44 h 46"/>
                  <a:gd name="T36" fmla="*/ 10 w 77"/>
                  <a:gd name="T37" fmla="*/ 43 h 46"/>
                  <a:gd name="T38" fmla="*/ 5 w 77"/>
                  <a:gd name="T39" fmla="*/ 38 h 46"/>
                  <a:gd name="T40" fmla="*/ 0 w 77"/>
                  <a:gd name="T41" fmla="*/ 25 h 46"/>
                  <a:gd name="T42" fmla="*/ 2 w 77"/>
                  <a:gd name="T43" fmla="*/ 16 h 46"/>
                  <a:gd name="T44" fmla="*/ 5 w 77"/>
                  <a:gd name="T45" fmla="*/ 12 h 46"/>
                  <a:gd name="T46" fmla="*/ 21 w 77"/>
                  <a:gd name="T47" fmla="*/ 5 h 46"/>
                  <a:gd name="T48" fmla="*/ 64 w 77"/>
                  <a:gd name="T49" fmla="*/ 0 h 46"/>
                  <a:gd name="T50" fmla="*/ 44 w 77"/>
                  <a:gd name="T51" fmla="*/ 18 h 46"/>
                  <a:gd name="T52" fmla="*/ 43 w 77"/>
                  <a:gd name="T53" fmla="*/ 21 h 46"/>
                  <a:gd name="T54" fmla="*/ 41 w 77"/>
                  <a:gd name="T55" fmla="*/ 25 h 46"/>
                  <a:gd name="T56" fmla="*/ 44 w 77"/>
                  <a:gd name="T57" fmla="*/ 31 h 46"/>
                  <a:gd name="T58" fmla="*/ 54 w 77"/>
                  <a:gd name="T59" fmla="*/ 33 h 46"/>
                  <a:gd name="T60" fmla="*/ 59 w 77"/>
                  <a:gd name="T61" fmla="*/ 33 h 46"/>
                  <a:gd name="T62" fmla="*/ 64 w 77"/>
                  <a:gd name="T63" fmla="*/ 28 h 46"/>
                  <a:gd name="T64" fmla="*/ 65 w 77"/>
                  <a:gd name="T65" fmla="*/ 25 h 46"/>
                  <a:gd name="T66" fmla="*/ 61 w 77"/>
                  <a:gd name="T67"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46">
                    <a:moveTo>
                      <a:pt x="64" y="0"/>
                    </a:moveTo>
                    <a:lnTo>
                      <a:pt x="75" y="0"/>
                    </a:lnTo>
                    <a:lnTo>
                      <a:pt x="75" y="18"/>
                    </a:lnTo>
                    <a:lnTo>
                      <a:pt x="69" y="18"/>
                    </a:lnTo>
                    <a:lnTo>
                      <a:pt x="69" y="18"/>
                    </a:lnTo>
                    <a:lnTo>
                      <a:pt x="69" y="18"/>
                    </a:lnTo>
                    <a:lnTo>
                      <a:pt x="75" y="25"/>
                    </a:lnTo>
                    <a:lnTo>
                      <a:pt x="77" y="31"/>
                    </a:lnTo>
                    <a:lnTo>
                      <a:pt x="77" y="31"/>
                    </a:lnTo>
                    <a:lnTo>
                      <a:pt x="75" y="38"/>
                    </a:lnTo>
                    <a:lnTo>
                      <a:pt x="70" y="43"/>
                    </a:lnTo>
                    <a:lnTo>
                      <a:pt x="70" y="43"/>
                    </a:lnTo>
                    <a:lnTo>
                      <a:pt x="62" y="46"/>
                    </a:lnTo>
                    <a:lnTo>
                      <a:pt x="54" y="46"/>
                    </a:lnTo>
                    <a:lnTo>
                      <a:pt x="54" y="46"/>
                    </a:lnTo>
                    <a:lnTo>
                      <a:pt x="44" y="46"/>
                    </a:lnTo>
                    <a:lnTo>
                      <a:pt x="36" y="41"/>
                    </a:lnTo>
                    <a:lnTo>
                      <a:pt x="36" y="41"/>
                    </a:lnTo>
                    <a:lnTo>
                      <a:pt x="33" y="36"/>
                    </a:lnTo>
                    <a:lnTo>
                      <a:pt x="31" y="30"/>
                    </a:lnTo>
                    <a:lnTo>
                      <a:pt x="31" y="30"/>
                    </a:lnTo>
                    <a:lnTo>
                      <a:pt x="31" y="23"/>
                    </a:lnTo>
                    <a:lnTo>
                      <a:pt x="36" y="18"/>
                    </a:lnTo>
                    <a:lnTo>
                      <a:pt x="23" y="18"/>
                    </a:lnTo>
                    <a:lnTo>
                      <a:pt x="23" y="18"/>
                    </a:lnTo>
                    <a:lnTo>
                      <a:pt x="17" y="18"/>
                    </a:lnTo>
                    <a:lnTo>
                      <a:pt x="13" y="20"/>
                    </a:lnTo>
                    <a:lnTo>
                      <a:pt x="13" y="20"/>
                    </a:lnTo>
                    <a:lnTo>
                      <a:pt x="12" y="23"/>
                    </a:lnTo>
                    <a:lnTo>
                      <a:pt x="12" y="25"/>
                    </a:lnTo>
                    <a:lnTo>
                      <a:pt x="12" y="25"/>
                    </a:lnTo>
                    <a:lnTo>
                      <a:pt x="13" y="28"/>
                    </a:lnTo>
                    <a:lnTo>
                      <a:pt x="15" y="30"/>
                    </a:lnTo>
                    <a:lnTo>
                      <a:pt x="17" y="31"/>
                    </a:lnTo>
                    <a:lnTo>
                      <a:pt x="21" y="33"/>
                    </a:lnTo>
                    <a:lnTo>
                      <a:pt x="18" y="44"/>
                    </a:lnTo>
                    <a:lnTo>
                      <a:pt x="18" y="44"/>
                    </a:lnTo>
                    <a:lnTo>
                      <a:pt x="10" y="43"/>
                    </a:lnTo>
                    <a:lnTo>
                      <a:pt x="5" y="38"/>
                    </a:lnTo>
                    <a:lnTo>
                      <a:pt x="5" y="38"/>
                    </a:lnTo>
                    <a:lnTo>
                      <a:pt x="2" y="31"/>
                    </a:lnTo>
                    <a:lnTo>
                      <a:pt x="0" y="25"/>
                    </a:lnTo>
                    <a:lnTo>
                      <a:pt x="0" y="25"/>
                    </a:lnTo>
                    <a:lnTo>
                      <a:pt x="2" y="16"/>
                    </a:lnTo>
                    <a:lnTo>
                      <a:pt x="5" y="12"/>
                    </a:lnTo>
                    <a:lnTo>
                      <a:pt x="5" y="12"/>
                    </a:lnTo>
                    <a:lnTo>
                      <a:pt x="12" y="7"/>
                    </a:lnTo>
                    <a:lnTo>
                      <a:pt x="21" y="5"/>
                    </a:lnTo>
                    <a:lnTo>
                      <a:pt x="64" y="5"/>
                    </a:lnTo>
                    <a:lnTo>
                      <a:pt x="64" y="0"/>
                    </a:lnTo>
                    <a:close/>
                    <a:moveTo>
                      <a:pt x="61" y="18"/>
                    </a:moveTo>
                    <a:lnTo>
                      <a:pt x="44" y="18"/>
                    </a:lnTo>
                    <a:lnTo>
                      <a:pt x="44" y="18"/>
                    </a:lnTo>
                    <a:lnTo>
                      <a:pt x="43" y="21"/>
                    </a:lnTo>
                    <a:lnTo>
                      <a:pt x="41" y="25"/>
                    </a:lnTo>
                    <a:lnTo>
                      <a:pt x="41" y="25"/>
                    </a:lnTo>
                    <a:lnTo>
                      <a:pt x="43" y="28"/>
                    </a:lnTo>
                    <a:lnTo>
                      <a:pt x="44" y="31"/>
                    </a:lnTo>
                    <a:lnTo>
                      <a:pt x="48" y="33"/>
                    </a:lnTo>
                    <a:lnTo>
                      <a:pt x="54" y="33"/>
                    </a:lnTo>
                    <a:lnTo>
                      <a:pt x="54" y="33"/>
                    </a:lnTo>
                    <a:lnTo>
                      <a:pt x="59" y="33"/>
                    </a:lnTo>
                    <a:lnTo>
                      <a:pt x="62" y="31"/>
                    </a:lnTo>
                    <a:lnTo>
                      <a:pt x="64" y="28"/>
                    </a:lnTo>
                    <a:lnTo>
                      <a:pt x="65" y="25"/>
                    </a:lnTo>
                    <a:lnTo>
                      <a:pt x="65" y="25"/>
                    </a:lnTo>
                    <a:lnTo>
                      <a:pt x="64" y="21"/>
                    </a:lnTo>
                    <a:lnTo>
                      <a:pt x="61" y="18"/>
                    </a:ln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1" name="Freeform 84"/>
              <p:cNvSpPr>
                <a:spLocks/>
              </p:cNvSpPr>
              <p:nvPr/>
            </p:nvSpPr>
            <p:spPr bwMode="auto">
              <a:xfrm>
                <a:off x="2701" y="2595"/>
                <a:ext cx="96" cy="31"/>
              </a:xfrm>
              <a:custGeom>
                <a:avLst/>
                <a:gdLst>
                  <a:gd name="T0" fmla="*/ 34 w 96"/>
                  <a:gd name="T1" fmla="*/ 11 h 31"/>
                  <a:gd name="T2" fmla="*/ 76 w 96"/>
                  <a:gd name="T3" fmla="*/ 11 h 31"/>
                  <a:gd name="T4" fmla="*/ 76 w 96"/>
                  <a:gd name="T5" fmla="*/ 11 h 31"/>
                  <a:gd name="T6" fmla="*/ 81 w 96"/>
                  <a:gd name="T7" fmla="*/ 9 h 31"/>
                  <a:gd name="T8" fmla="*/ 83 w 96"/>
                  <a:gd name="T9" fmla="*/ 8 h 31"/>
                  <a:gd name="T10" fmla="*/ 84 w 96"/>
                  <a:gd name="T11" fmla="*/ 6 h 31"/>
                  <a:gd name="T12" fmla="*/ 84 w 96"/>
                  <a:gd name="T13" fmla="*/ 6 h 31"/>
                  <a:gd name="T14" fmla="*/ 83 w 96"/>
                  <a:gd name="T15" fmla="*/ 0 h 31"/>
                  <a:gd name="T16" fmla="*/ 94 w 96"/>
                  <a:gd name="T17" fmla="*/ 0 h 31"/>
                  <a:gd name="T18" fmla="*/ 94 w 96"/>
                  <a:gd name="T19" fmla="*/ 0 h 31"/>
                  <a:gd name="T20" fmla="*/ 96 w 96"/>
                  <a:gd name="T21" fmla="*/ 11 h 31"/>
                  <a:gd name="T22" fmla="*/ 96 w 96"/>
                  <a:gd name="T23" fmla="*/ 11 h 31"/>
                  <a:gd name="T24" fmla="*/ 94 w 96"/>
                  <a:gd name="T25" fmla="*/ 18 h 31"/>
                  <a:gd name="T26" fmla="*/ 91 w 96"/>
                  <a:gd name="T27" fmla="*/ 21 h 31"/>
                  <a:gd name="T28" fmla="*/ 91 w 96"/>
                  <a:gd name="T29" fmla="*/ 21 h 31"/>
                  <a:gd name="T30" fmla="*/ 84 w 96"/>
                  <a:gd name="T31" fmla="*/ 24 h 31"/>
                  <a:gd name="T32" fmla="*/ 76 w 96"/>
                  <a:gd name="T33" fmla="*/ 24 h 31"/>
                  <a:gd name="T34" fmla="*/ 34 w 96"/>
                  <a:gd name="T35" fmla="*/ 24 h 31"/>
                  <a:gd name="T36" fmla="*/ 34 w 96"/>
                  <a:gd name="T37" fmla="*/ 31 h 31"/>
                  <a:gd name="T38" fmla="*/ 21 w 96"/>
                  <a:gd name="T39" fmla="*/ 31 h 31"/>
                  <a:gd name="T40" fmla="*/ 21 w 96"/>
                  <a:gd name="T41" fmla="*/ 24 h 31"/>
                  <a:gd name="T42" fmla="*/ 9 w 96"/>
                  <a:gd name="T43" fmla="*/ 24 h 31"/>
                  <a:gd name="T44" fmla="*/ 9 w 96"/>
                  <a:gd name="T45" fmla="*/ 24 h 31"/>
                  <a:gd name="T46" fmla="*/ 0 w 96"/>
                  <a:gd name="T47" fmla="*/ 11 h 31"/>
                  <a:gd name="T48" fmla="*/ 21 w 96"/>
                  <a:gd name="T49" fmla="*/ 11 h 31"/>
                  <a:gd name="T50" fmla="*/ 21 w 96"/>
                  <a:gd name="T51" fmla="*/ 3 h 31"/>
                  <a:gd name="T52" fmla="*/ 34 w 96"/>
                  <a:gd name="T53" fmla="*/ 3 h 31"/>
                  <a:gd name="T54" fmla="*/ 34 w 96"/>
                  <a:gd name="T5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31">
                    <a:moveTo>
                      <a:pt x="34" y="11"/>
                    </a:moveTo>
                    <a:lnTo>
                      <a:pt x="76" y="11"/>
                    </a:lnTo>
                    <a:lnTo>
                      <a:pt x="76" y="11"/>
                    </a:lnTo>
                    <a:lnTo>
                      <a:pt x="81" y="9"/>
                    </a:lnTo>
                    <a:lnTo>
                      <a:pt x="83" y="8"/>
                    </a:lnTo>
                    <a:lnTo>
                      <a:pt x="84" y="6"/>
                    </a:lnTo>
                    <a:lnTo>
                      <a:pt x="84" y="6"/>
                    </a:lnTo>
                    <a:lnTo>
                      <a:pt x="83" y="0"/>
                    </a:lnTo>
                    <a:lnTo>
                      <a:pt x="94" y="0"/>
                    </a:lnTo>
                    <a:lnTo>
                      <a:pt x="94" y="0"/>
                    </a:lnTo>
                    <a:lnTo>
                      <a:pt x="96" y="11"/>
                    </a:lnTo>
                    <a:lnTo>
                      <a:pt x="96" y="11"/>
                    </a:lnTo>
                    <a:lnTo>
                      <a:pt x="94" y="18"/>
                    </a:lnTo>
                    <a:lnTo>
                      <a:pt x="91" y="21"/>
                    </a:lnTo>
                    <a:lnTo>
                      <a:pt x="91" y="21"/>
                    </a:lnTo>
                    <a:lnTo>
                      <a:pt x="84" y="24"/>
                    </a:lnTo>
                    <a:lnTo>
                      <a:pt x="76" y="24"/>
                    </a:lnTo>
                    <a:lnTo>
                      <a:pt x="34" y="24"/>
                    </a:lnTo>
                    <a:lnTo>
                      <a:pt x="34" y="31"/>
                    </a:lnTo>
                    <a:lnTo>
                      <a:pt x="21" y="31"/>
                    </a:lnTo>
                    <a:lnTo>
                      <a:pt x="21" y="24"/>
                    </a:lnTo>
                    <a:lnTo>
                      <a:pt x="9" y="24"/>
                    </a:lnTo>
                    <a:lnTo>
                      <a:pt x="9" y="24"/>
                    </a:lnTo>
                    <a:lnTo>
                      <a:pt x="0" y="11"/>
                    </a:lnTo>
                    <a:lnTo>
                      <a:pt x="21" y="11"/>
                    </a:lnTo>
                    <a:lnTo>
                      <a:pt x="21" y="3"/>
                    </a:lnTo>
                    <a:lnTo>
                      <a:pt x="34" y="3"/>
                    </a:lnTo>
                    <a:lnTo>
                      <a:pt x="34"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2" name="Freeform 85"/>
              <p:cNvSpPr>
                <a:spLocks/>
              </p:cNvSpPr>
              <p:nvPr/>
            </p:nvSpPr>
            <p:spPr bwMode="auto">
              <a:xfrm>
                <a:off x="3401" y="1589"/>
                <a:ext cx="98" cy="131"/>
              </a:xfrm>
              <a:custGeom>
                <a:avLst/>
                <a:gdLst>
                  <a:gd name="T0" fmla="*/ 0 w 98"/>
                  <a:gd name="T1" fmla="*/ 131 h 131"/>
                  <a:gd name="T2" fmla="*/ 0 w 98"/>
                  <a:gd name="T3" fmla="*/ 116 h 131"/>
                  <a:gd name="T4" fmla="*/ 10 w 98"/>
                  <a:gd name="T5" fmla="*/ 116 h 131"/>
                  <a:gd name="T6" fmla="*/ 10 w 98"/>
                  <a:gd name="T7" fmla="*/ 17 h 131"/>
                  <a:gd name="T8" fmla="*/ 0 w 98"/>
                  <a:gd name="T9" fmla="*/ 17 h 131"/>
                  <a:gd name="T10" fmla="*/ 0 w 98"/>
                  <a:gd name="T11" fmla="*/ 0 h 131"/>
                  <a:gd name="T12" fmla="*/ 40 w 98"/>
                  <a:gd name="T13" fmla="*/ 0 h 131"/>
                  <a:gd name="T14" fmla="*/ 44 w 98"/>
                  <a:gd name="T15" fmla="*/ 28 h 131"/>
                  <a:gd name="T16" fmla="*/ 44 w 98"/>
                  <a:gd name="T17" fmla="*/ 28 h 131"/>
                  <a:gd name="T18" fmla="*/ 46 w 98"/>
                  <a:gd name="T19" fmla="*/ 44 h 131"/>
                  <a:gd name="T20" fmla="*/ 49 w 98"/>
                  <a:gd name="T21" fmla="*/ 69 h 131"/>
                  <a:gd name="T22" fmla="*/ 49 w 98"/>
                  <a:gd name="T23" fmla="*/ 69 h 131"/>
                  <a:gd name="T24" fmla="*/ 53 w 98"/>
                  <a:gd name="T25" fmla="*/ 48 h 131"/>
                  <a:gd name="T26" fmla="*/ 53 w 98"/>
                  <a:gd name="T27" fmla="*/ 48 h 131"/>
                  <a:gd name="T28" fmla="*/ 56 w 98"/>
                  <a:gd name="T29" fmla="*/ 26 h 131"/>
                  <a:gd name="T30" fmla="*/ 59 w 98"/>
                  <a:gd name="T31" fmla="*/ 0 h 131"/>
                  <a:gd name="T32" fmla="*/ 98 w 98"/>
                  <a:gd name="T33" fmla="*/ 0 h 131"/>
                  <a:gd name="T34" fmla="*/ 98 w 98"/>
                  <a:gd name="T35" fmla="*/ 17 h 131"/>
                  <a:gd name="T36" fmla="*/ 88 w 98"/>
                  <a:gd name="T37" fmla="*/ 17 h 131"/>
                  <a:gd name="T38" fmla="*/ 88 w 98"/>
                  <a:gd name="T39" fmla="*/ 116 h 131"/>
                  <a:gd name="T40" fmla="*/ 98 w 98"/>
                  <a:gd name="T41" fmla="*/ 116 h 131"/>
                  <a:gd name="T42" fmla="*/ 98 w 98"/>
                  <a:gd name="T43" fmla="*/ 131 h 131"/>
                  <a:gd name="T44" fmla="*/ 61 w 98"/>
                  <a:gd name="T45" fmla="*/ 131 h 131"/>
                  <a:gd name="T46" fmla="*/ 61 w 98"/>
                  <a:gd name="T47" fmla="*/ 116 h 131"/>
                  <a:gd name="T48" fmla="*/ 71 w 98"/>
                  <a:gd name="T49" fmla="*/ 116 h 131"/>
                  <a:gd name="T50" fmla="*/ 71 w 98"/>
                  <a:gd name="T51" fmla="*/ 49 h 131"/>
                  <a:gd name="T52" fmla="*/ 72 w 98"/>
                  <a:gd name="T53" fmla="*/ 13 h 131"/>
                  <a:gd name="T54" fmla="*/ 69 w 98"/>
                  <a:gd name="T55" fmla="*/ 13 h 131"/>
                  <a:gd name="T56" fmla="*/ 64 w 98"/>
                  <a:gd name="T57" fmla="*/ 59 h 131"/>
                  <a:gd name="T58" fmla="*/ 51 w 98"/>
                  <a:gd name="T59" fmla="*/ 131 h 131"/>
                  <a:gd name="T60" fmla="*/ 46 w 98"/>
                  <a:gd name="T61" fmla="*/ 131 h 131"/>
                  <a:gd name="T62" fmla="*/ 35 w 98"/>
                  <a:gd name="T63" fmla="*/ 64 h 131"/>
                  <a:gd name="T64" fmla="*/ 27 w 98"/>
                  <a:gd name="T65" fmla="*/ 13 h 131"/>
                  <a:gd name="T66" fmla="*/ 25 w 98"/>
                  <a:gd name="T67" fmla="*/ 13 h 131"/>
                  <a:gd name="T68" fmla="*/ 27 w 98"/>
                  <a:gd name="T69" fmla="*/ 49 h 131"/>
                  <a:gd name="T70" fmla="*/ 27 w 98"/>
                  <a:gd name="T71" fmla="*/ 116 h 131"/>
                  <a:gd name="T72" fmla="*/ 36 w 98"/>
                  <a:gd name="T73" fmla="*/ 116 h 131"/>
                  <a:gd name="T74" fmla="*/ 36 w 98"/>
                  <a:gd name="T75" fmla="*/ 131 h 131"/>
                  <a:gd name="T76" fmla="*/ 0 w 98"/>
                  <a:gd name="T7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31">
                    <a:moveTo>
                      <a:pt x="0" y="131"/>
                    </a:moveTo>
                    <a:lnTo>
                      <a:pt x="0" y="116"/>
                    </a:lnTo>
                    <a:lnTo>
                      <a:pt x="10" y="116"/>
                    </a:lnTo>
                    <a:lnTo>
                      <a:pt x="10" y="17"/>
                    </a:lnTo>
                    <a:lnTo>
                      <a:pt x="0" y="17"/>
                    </a:lnTo>
                    <a:lnTo>
                      <a:pt x="0" y="0"/>
                    </a:lnTo>
                    <a:lnTo>
                      <a:pt x="40" y="0"/>
                    </a:lnTo>
                    <a:lnTo>
                      <a:pt x="44" y="28"/>
                    </a:lnTo>
                    <a:lnTo>
                      <a:pt x="44" y="28"/>
                    </a:lnTo>
                    <a:lnTo>
                      <a:pt x="46" y="44"/>
                    </a:lnTo>
                    <a:lnTo>
                      <a:pt x="49" y="69"/>
                    </a:lnTo>
                    <a:lnTo>
                      <a:pt x="49" y="69"/>
                    </a:lnTo>
                    <a:lnTo>
                      <a:pt x="53" y="48"/>
                    </a:lnTo>
                    <a:lnTo>
                      <a:pt x="53" y="48"/>
                    </a:lnTo>
                    <a:lnTo>
                      <a:pt x="56" y="26"/>
                    </a:lnTo>
                    <a:lnTo>
                      <a:pt x="59" y="0"/>
                    </a:lnTo>
                    <a:lnTo>
                      <a:pt x="98" y="0"/>
                    </a:lnTo>
                    <a:lnTo>
                      <a:pt x="98" y="17"/>
                    </a:lnTo>
                    <a:lnTo>
                      <a:pt x="88" y="17"/>
                    </a:lnTo>
                    <a:lnTo>
                      <a:pt x="88" y="116"/>
                    </a:lnTo>
                    <a:lnTo>
                      <a:pt x="98" y="116"/>
                    </a:lnTo>
                    <a:lnTo>
                      <a:pt x="98" y="131"/>
                    </a:lnTo>
                    <a:lnTo>
                      <a:pt x="61" y="131"/>
                    </a:lnTo>
                    <a:lnTo>
                      <a:pt x="61" y="116"/>
                    </a:lnTo>
                    <a:lnTo>
                      <a:pt x="71" y="116"/>
                    </a:lnTo>
                    <a:lnTo>
                      <a:pt x="71" y="49"/>
                    </a:lnTo>
                    <a:lnTo>
                      <a:pt x="72" y="13"/>
                    </a:lnTo>
                    <a:lnTo>
                      <a:pt x="69" y="13"/>
                    </a:lnTo>
                    <a:lnTo>
                      <a:pt x="64" y="59"/>
                    </a:lnTo>
                    <a:lnTo>
                      <a:pt x="51" y="131"/>
                    </a:lnTo>
                    <a:lnTo>
                      <a:pt x="46" y="131"/>
                    </a:lnTo>
                    <a:lnTo>
                      <a:pt x="35" y="64"/>
                    </a:lnTo>
                    <a:lnTo>
                      <a:pt x="27" y="13"/>
                    </a:lnTo>
                    <a:lnTo>
                      <a:pt x="25" y="13"/>
                    </a:lnTo>
                    <a:lnTo>
                      <a:pt x="27" y="49"/>
                    </a:lnTo>
                    <a:lnTo>
                      <a:pt x="27" y="116"/>
                    </a:lnTo>
                    <a:lnTo>
                      <a:pt x="36" y="116"/>
                    </a:lnTo>
                    <a:lnTo>
                      <a:pt x="36" y="131"/>
                    </a:lnTo>
                    <a:lnTo>
                      <a:pt x="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3" name="Freeform 86"/>
              <p:cNvSpPr>
                <a:spLocks noEditPoints="1"/>
              </p:cNvSpPr>
              <p:nvPr/>
            </p:nvSpPr>
            <p:spPr bwMode="auto">
              <a:xfrm>
                <a:off x="3504" y="1627"/>
                <a:ext cx="59" cy="94"/>
              </a:xfrm>
              <a:custGeom>
                <a:avLst/>
                <a:gdLst>
                  <a:gd name="T0" fmla="*/ 59 w 59"/>
                  <a:gd name="T1" fmla="*/ 93 h 94"/>
                  <a:gd name="T2" fmla="*/ 36 w 59"/>
                  <a:gd name="T3" fmla="*/ 84 h 94"/>
                  <a:gd name="T4" fmla="*/ 34 w 59"/>
                  <a:gd name="T5" fmla="*/ 84 h 94"/>
                  <a:gd name="T6" fmla="*/ 29 w 59"/>
                  <a:gd name="T7" fmla="*/ 93 h 94"/>
                  <a:gd name="T8" fmla="*/ 20 w 59"/>
                  <a:gd name="T9" fmla="*/ 94 h 94"/>
                  <a:gd name="T10" fmla="*/ 16 w 59"/>
                  <a:gd name="T11" fmla="*/ 94 h 94"/>
                  <a:gd name="T12" fmla="*/ 7 w 59"/>
                  <a:gd name="T13" fmla="*/ 86 h 94"/>
                  <a:gd name="T14" fmla="*/ 2 w 59"/>
                  <a:gd name="T15" fmla="*/ 78 h 94"/>
                  <a:gd name="T16" fmla="*/ 0 w 59"/>
                  <a:gd name="T17" fmla="*/ 67 h 94"/>
                  <a:gd name="T18" fmla="*/ 5 w 59"/>
                  <a:gd name="T19" fmla="*/ 49 h 94"/>
                  <a:gd name="T20" fmla="*/ 7 w 59"/>
                  <a:gd name="T21" fmla="*/ 45 h 94"/>
                  <a:gd name="T22" fmla="*/ 13 w 59"/>
                  <a:gd name="T23" fmla="*/ 39 h 94"/>
                  <a:gd name="T24" fmla="*/ 23 w 59"/>
                  <a:gd name="T25" fmla="*/ 37 h 94"/>
                  <a:gd name="T26" fmla="*/ 29 w 59"/>
                  <a:gd name="T27" fmla="*/ 39 h 94"/>
                  <a:gd name="T28" fmla="*/ 36 w 59"/>
                  <a:gd name="T29" fmla="*/ 27 h 94"/>
                  <a:gd name="T30" fmla="*/ 34 w 59"/>
                  <a:gd name="T31" fmla="*/ 21 h 94"/>
                  <a:gd name="T32" fmla="*/ 33 w 59"/>
                  <a:gd name="T33" fmla="*/ 16 h 94"/>
                  <a:gd name="T34" fmla="*/ 28 w 59"/>
                  <a:gd name="T35" fmla="*/ 14 h 94"/>
                  <a:gd name="T36" fmla="*/ 23 w 59"/>
                  <a:gd name="T37" fmla="*/ 14 h 94"/>
                  <a:gd name="T38" fmla="*/ 20 w 59"/>
                  <a:gd name="T39" fmla="*/ 21 h 94"/>
                  <a:gd name="T40" fmla="*/ 3 w 59"/>
                  <a:gd name="T41" fmla="*/ 21 h 94"/>
                  <a:gd name="T42" fmla="*/ 7 w 59"/>
                  <a:gd name="T43" fmla="*/ 13 h 94"/>
                  <a:gd name="T44" fmla="*/ 12 w 59"/>
                  <a:gd name="T45" fmla="*/ 6 h 94"/>
                  <a:gd name="T46" fmla="*/ 28 w 59"/>
                  <a:gd name="T47" fmla="*/ 0 h 94"/>
                  <a:gd name="T48" fmla="*/ 38 w 59"/>
                  <a:gd name="T49" fmla="*/ 1 h 94"/>
                  <a:gd name="T50" fmla="*/ 44 w 59"/>
                  <a:gd name="T51" fmla="*/ 6 h 94"/>
                  <a:gd name="T52" fmla="*/ 51 w 59"/>
                  <a:gd name="T53" fmla="*/ 14 h 94"/>
                  <a:gd name="T54" fmla="*/ 52 w 59"/>
                  <a:gd name="T55" fmla="*/ 78 h 94"/>
                  <a:gd name="T56" fmla="*/ 36 w 59"/>
                  <a:gd name="T57" fmla="*/ 75 h 94"/>
                  <a:gd name="T58" fmla="*/ 36 w 59"/>
                  <a:gd name="T59" fmla="*/ 55 h 94"/>
                  <a:gd name="T60" fmla="*/ 28 w 59"/>
                  <a:gd name="T61" fmla="*/ 50 h 94"/>
                  <a:gd name="T62" fmla="*/ 23 w 59"/>
                  <a:gd name="T63" fmla="*/ 52 h 94"/>
                  <a:gd name="T64" fmla="*/ 18 w 59"/>
                  <a:gd name="T65" fmla="*/ 58 h 94"/>
                  <a:gd name="T66" fmla="*/ 18 w 59"/>
                  <a:gd name="T67" fmla="*/ 65 h 94"/>
                  <a:gd name="T68" fmla="*/ 20 w 59"/>
                  <a:gd name="T69" fmla="*/ 76 h 94"/>
                  <a:gd name="T70" fmla="*/ 28 w 59"/>
                  <a:gd name="T71" fmla="*/ 80 h 94"/>
                  <a:gd name="T72" fmla="*/ 31 w 59"/>
                  <a:gd name="T73" fmla="*/ 78 h 94"/>
                  <a:gd name="T74" fmla="*/ 36 w 59"/>
                  <a:gd name="T7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94">
                    <a:moveTo>
                      <a:pt x="59" y="78"/>
                    </a:moveTo>
                    <a:lnTo>
                      <a:pt x="59" y="93"/>
                    </a:lnTo>
                    <a:lnTo>
                      <a:pt x="36" y="93"/>
                    </a:lnTo>
                    <a:lnTo>
                      <a:pt x="36" y="84"/>
                    </a:lnTo>
                    <a:lnTo>
                      <a:pt x="34" y="84"/>
                    </a:lnTo>
                    <a:lnTo>
                      <a:pt x="34" y="84"/>
                    </a:lnTo>
                    <a:lnTo>
                      <a:pt x="33" y="89"/>
                    </a:lnTo>
                    <a:lnTo>
                      <a:pt x="29" y="93"/>
                    </a:lnTo>
                    <a:lnTo>
                      <a:pt x="25" y="94"/>
                    </a:lnTo>
                    <a:lnTo>
                      <a:pt x="20" y="94"/>
                    </a:lnTo>
                    <a:lnTo>
                      <a:pt x="20" y="94"/>
                    </a:lnTo>
                    <a:lnTo>
                      <a:pt x="16" y="94"/>
                    </a:lnTo>
                    <a:lnTo>
                      <a:pt x="13" y="93"/>
                    </a:lnTo>
                    <a:lnTo>
                      <a:pt x="7" y="86"/>
                    </a:lnTo>
                    <a:lnTo>
                      <a:pt x="7" y="86"/>
                    </a:lnTo>
                    <a:lnTo>
                      <a:pt x="2" y="78"/>
                    </a:lnTo>
                    <a:lnTo>
                      <a:pt x="0" y="67"/>
                    </a:lnTo>
                    <a:lnTo>
                      <a:pt x="0" y="67"/>
                    </a:lnTo>
                    <a:lnTo>
                      <a:pt x="2" y="54"/>
                    </a:lnTo>
                    <a:lnTo>
                      <a:pt x="5" y="49"/>
                    </a:lnTo>
                    <a:lnTo>
                      <a:pt x="7" y="45"/>
                    </a:lnTo>
                    <a:lnTo>
                      <a:pt x="7" y="45"/>
                    </a:lnTo>
                    <a:lnTo>
                      <a:pt x="10" y="42"/>
                    </a:lnTo>
                    <a:lnTo>
                      <a:pt x="13" y="39"/>
                    </a:lnTo>
                    <a:lnTo>
                      <a:pt x="18" y="37"/>
                    </a:lnTo>
                    <a:lnTo>
                      <a:pt x="23" y="37"/>
                    </a:lnTo>
                    <a:lnTo>
                      <a:pt x="23" y="37"/>
                    </a:lnTo>
                    <a:lnTo>
                      <a:pt x="29" y="39"/>
                    </a:lnTo>
                    <a:lnTo>
                      <a:pt x="36" y="44"/>
                    </a:lnTo>
                    <a:lnTo>
                      <a:pt x="36" y="27"/>
                    </a:lnTo>
                    <a:lnTo>
                      <a:pt x="36" y="27"/>
                    </a:lnTo>
                    <a:lnTo>
                      <a:pt x="34" y="21"/>
                    </a:lnTo>
                    <a:lnTo>
                      <a:pt x="33" y="16"/>
                    </a:lnTo>
                    <a:lnTo>
                      <a:pt x="33" y="16"/>
                    </a:lnTo>
                    <a:lnTo>
                      <a:pt x="31" y="14"/>
                    </a:lnTo>
                    <a:lnTo>
                      <a:pt x="28" y="14"/>
                    </a:lnTo>
                    <a:lnTo>
                      <a:pt x="28" y="14"/>
                    </a:lnTo>
                    <a:lnTo>
                      <a:pt x="23" y="14"/>
                    </a:lnTo>
                    <a:lnTo>
                      <a:pt x="21" y="18"/>
                    </a:lnTo>
                    <a:lnTo>
                      <a:pt x="20" y="21"/>
                    </a:lnTo>
                    <a:lnTo>
                      <a:pt x="18" y="26"/>
                    </a:lnTo>
                    <a:lnTo>
                      <a:pt x="3" y="21"/>
                    </a:lnTo>
                    <a:lnTo>
                      <a:pt x="3" y="21"/>
                    </a:lnTo>
                    <a:lnTo>
                      <a:pt x="7" y="13"/>
                    </a:lnTo>
                    <a:lnTo>
                      <a:pt x="12" y="6"/>
                    </a:lnTo>
                    <a:lnTo>
                      <a:pt x="12" y="6"/>
                    </a:lnTo>
                    <a:lnTo>
                      <a:pt x="18" y="1"/>
                    </a:lnTo>
                    <a:lnTo>
                      <a:pt x="28" y="0"/>
                    </a:lnTo>
                    <a:lnTo>
                      <a:pt x="28" y="0"/>
                    </a:lnTo>
                    <a:lnTo>
                      <a:pt x="38" y="1"/>
                    </a:lnTo>
                    <a:lnTo>
                      <a:pt x="44" y="6"/>
                    </a:lnTo>
                    <a:lnTo>
                      <a:pt x="44" y="6"/>
                    </a:lnTo>
                    <a:lnTo>
                      <a:pt x="47" y="11"/>
                    </a:lnTo>
                    <a:lnTo>
                      <a:pt x="51" y="14"/>
                    </a:lnTo>
                    <a:lnTo>
                      <a:pt x="52" y="26"/>
                    </a:lnTo>
                    <a:lnTo>
                      <a:pt x="52" y="78"/>
                    </a:lnTo>
                    <a:lnTo>
                      <a:pt x="59" y="78"/>
                    </a:lnTo>
                    <a:close/>
                    <a:moveTo>
                      <a:pt x="36" y="75"/>
                    </a:moveTo>
                    <a:lnTo>
                      <a:pt x="36" y="55"/>
                    </a:lnTo>
                    <a:lnTo>
                      <a:pt x="36" y="55"/>
                    </a:lnTo>
                    <a:lnTo>
                      <a:pt x="31" y="52"/>
                    </a:lnTo>
                    <a:lnTo>
                      <a:pt x="28" y="50"/>
                    </a:lnTo>
                    <a:lnTo>
                      <a:pt x="28" y="50"/>
                    </a:lnTo>
                    <a:lnTo>
                      <a:pt x="23" y="52"/>
                    </a:lnTo>
                    <a:lnTo>
                      <a:pt x="20" y="55"/>
                    </a:lnTo>
                    <a:lnTo>
                      <a:pt x="18" y="58"/>
                    </a:lnTo>
                    <a:lnTo>
                      <a:pt x="18" y="65"/>
                    </a:lnTo>
                    <a:lnTo>
                      <a:pt x="18" y="65"/>
                    </a:lnTo>
                    <a:lnTo>
                      <a:pt x="18" y="71"/>
                    </a:lnTo>
                    <a:lnTo>
                      <a:pt x="20" y="76"/>
                    </a:lnTo>
                    <a:lnTo>
                      <a:pt x="23" y="80"/>
                    </a:lnTo>
                    <a:lnTo>
                      <a:pt x="28" y="80"/>
                    </a:lnTo>
                    <a:lnTo>
                      <a:pt x="28" y="80"/>
                    </a:lnTo>
                    <a:lnTo>
                      <a:pt x="31" y="78"/>
                    </a:lnTo>
                    <a:lnTo>
                      <a:pt x="36" y="75"/>
                    </a:lnTo>
                    <a:lnTo>
                      <a:pt x="36"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4" name="Freeform 87"/>
              <p:cNvSpPr>
                <a:spLocks/>
              </p:cNvSpPr>
              <p:nvPr/>
            </p:nvSpPr>
            <p:spPr bwMode="auto">
              <a:xfrm>
                <a:off x="3564" y="1628"/>
                <a:ext cx="61" cy="93"/>
              </a:xfrm>
              <a:custGeom>
                <a:avLst/>
                <a:gdLst>
                  <a:gd name="T0" fmla="*/ 54 w 61"/>
                  <a:gd name="T1" fmla="*/ 0 h 93"/>
                  <a:gd name="T2" fmla="*/ 54 w 61"/>
                  <a:gd name="T3" fmla="*/ 77 h 93"/>
                  <a:gd name="T4" fmla="*/ 61 w 61"/>
                  <a:gd name="T5" fmla="*/ 77 h 93"/>
                  <a:gd name="T6" fmla="*/ 61 w 61"/>
                  <a:gd name="T7" fmla="*/ 92 h 93"/>
                  <a:gd name="T8" fmla="*/ 38 w 61"/>
                  <a:gd name="T9" fmla="*/ 92 h 93"/>
                  <a:gd name="T10" fmla="*/ 38 w 61"/>
                  <a:gd name="T11" fmla="*/ 85 h 93"/>
                  <a:gd name="T12" fmla="*/ 38 w 61"/>
                  <a:gd name="T13" fmla="*/ 85 h 93"/>
                  <a:gd name="T14" fmla="*/ 38 w 61"/>
                  <a:gd name="T15" fmla="*/ 85 h 93"/>
                  <a:gd name="T16" fmla="*/ 31 w 61"/>
                  <a:gd name="T17" fmla="*/ 92 h 93"/>
                  <a:gd name="T18" fmla="*/ 28 w 61"/>
                  <a:gd name="T19" fmla="*/ 93 h 93"/>
                  <a:gd name="T20" fmla="*/ 23 w 61"/>
                  <a:gd name="T21" fmla="*/ 93 h 93"/>
                  <a:gd name="T22" fmla="*/ 23 w 61"/>
                  <a:gd name="T23" fmla="*/ 93 h 93"/>
                  <a:gd name="T24" fmla="*/ 17 w 61"/>
                  <a:gd name="T25" fmla="*/ 92 h 93"/>
                  <a:gd name="T26" fmla="*/ 12 w 61"/>
                  <a:gd name="T27" fmla="*/ 87 h 93"/>
                  <a:gd name="T28" fmla="*/ 9 w 61"/>
                  <a:gd name="T29" fmla="*/ 80 h 93"/>
                  <a:gd name="T30" fmla="*/ 9 w 61"/>
                  <a:gd name="T31" fmla="*/ 70 h 93"/>
                  <a:gd name="T32" fmla="*/ 9 w 61"/>
                  <a:gd name="T33" fmla="*/ 17 h 93"/>
                  <a:gd name="T34" fmla="*/ 0 w 61"/>
                  <a:gd name="T35" fmla="*/ 17 h 93"/>
                  <a:gd name="T36" fmla="*/ 0 w 61"/>
                  <a:gd name="T37" fmla="*/ 0 h 93"/>
                  <a:gd name="T38" fmla="*/ 25 w 61"/>
                  <a:gd name="T39" fmla="*/ 0 h 93"/>
                  <a:gd name="T40" fmla="*/ 25 w 61"/>
                  <a:gd name="T41" fmla="*/ 69 h 93"/>
                  <a:gd name="T42" fmla="*/ 25 w 61"/>
                  <a:gd name="T43" fmla="*/ 69 h 93"/>
                  <a:gd name="T44" fmla="*/ 25 w 61"/>
                  <a:gd name="T45" fmla="*/ 75 h 93"/>
                  <a:gd name="T46" fmla="*/ 25 w 61"/>
                  <a:gd name="T47" fmla="*/ 75 h 93"/>
                  <a:gd name="T48" fmla="*/ 27 w 61"/>
                  <a:gd name="T49" fmla="*/ 77 h 93"/>
                  <a:gd name="T50" fmla="*/ 30 w 61"/>
                  <a:gd name="T51" fmla="*/ 79 h 93"/>
                  <a:gd name="T52" fmla="*/ 30 w 61"/>
                  <a:gd name="T53" fmla="*/ 79 h 93"/>
                  <a:gd name="T54" fmla="*/ 33 w 61"/>
                  <a:gd name="T55" fmla="*/ 77 h 93"/>
                  <a:gd name="T56" fmla="*/ 35 w 61"/>
                  <a:gd name="T57" fmla="*/ 75 h 93"/>
                  <a:gd name="T58" fmla="*/ 35 w 61"/>
                  <a:gd name="T59" fmla="*/ 75 h 93"/>
                  <a:gd name="T60" fmla="*/ 38 w 61"/>
                  <a:gd name="T61" fmla="*/ 72 h 93"/>
                  <a:gd name="T62" fmla="*/ 38 w 61"/>
                  <a:gd name="T63" fmla="*/ 17 h 93"/>
                  <a:gd name="T64" fmla="*/ 30 w 61"/>
                  <a:gd name="T65" fmla="*/ 17 h 93"/>
                  <a:gd name="T66" fmla="*/ 30 w 61"/>
                  <a:gd name="T67" fmla="*/ 0 h 93"/>
                  <a:gd name="T68" fmla="*/ 54 w 61"/>
                  <a:gd name="T6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93">
                    <a:moveTo>
                      <a:pt x="54" y="0"/>
                    </a:moveTo>
                    <a:lnTo>
                      <a:pt x="54" y="77"/>
                    </a:lnTo>
                    <a:lnTo>
                      <a:pt x="61" y="77"/>
                    </a:lnTo>
                    <a:lnTo>
                      <a:pt x="61" y="92"/>
                    </a:lnTo>
                    <a:lnTo>
                      <a:pt x="38" y="92"/>
                    </a:lnTo>
                    <a:lnTo>
                      <a:pt x="38" y="85"/>
                    </a:lnTo>
                    <a:lnTo>
                      <a:pt x="38" y="85"/>
                    </a:lnTo>
                    <a:lnTo>
                      <a:pt x="38" y="85"/>
                    </a:lnTo>
                    <a:lnTo>
                      <a:pt x="31" y="92"/>
                    </a:lnTo>
                    <a:lnTo>
                      <a:pt x="28" y="93"/>
                    </a:lnTo>
                    <a:lnTo>
                      <a:pt x="23" y="93"/>
                    </a:lnTo>
                    <a:lnTo>
                      <a:pt x="23" y="93"/>
                    </a:lnTo>
                    <a:lnTo>
                      <a:pt x="17" y="92"/>
                    </a:lnTo>
                    <a:lnTo>
                      <a:pt x="12" y="87"/>
                    </a:lnTo>
                    <a:lnTo>
                      <a:pt x="9" y="80"/>
                    </a:lnTo>
                    <a:lnTo>
                      <a:pt x="9" y="70"/>
                    </a:lnTo>
                    <a:lnTo>
                      <a:pt x="9" y="17"/>
                    </a:lnTo>
                    <a:lnTo>
                      <a:pt x="0" y="17"/>
                    </a:lnTo>
                    <a:lnTo>
                      <a:pt x="0" y="0"/>
                    </a:lnTo>
                    <a:lnTo>
                      <a:pt x="25" y="0"/>
                    </a:lnTo>
                    <a:lnTo>
                      <a:pt x="25" y="69"/>
                    </a:lnTo>
                    <a:lnTo>
                      <a:pt x="25" y="69"/>
                    </a:lnTo>
                    <a:lnTo>
                      <a:pt x="25" y="75"/>
                    </a:lnTo>
                    <a:lnTo>
                      <a:pt x="25" y="75"/>
                    </a:lnTo>
                    <a:lnTo>
                      <a:pt x="27" y="77"/>
                    </a:lnTo>
                    <a:lnTo>
                      <a:pt x="30" y="79"/>
                    </a:lnTo>
                    <a:lnTo>
                      <a:pt x="30" y="79"/>
                    </a:lnTo>
                    <a:lnTo>
                      <a:pt x="33" y="77"/>
                    </a:lnTo>
                    <a:lnTo>
                      <a:pt x="35" y="75"/>
                    </a:lnTo>
                    <a:lnTo>
                      <a:pt x="35" y="75"/>
                    </a:lnTo>
                    <a:lnTo>
                      <a:pt x="38" y="72"/>
                    </a:lnTo>
                    <a:lnTo>
                      <a:pt x="38" y="17"/>
                    </a:lnTo>
                    <a:lnTo>
                      <a:pt x="30" y="17"/>
                    </a:lnTo>
                    <a:lnTo>
                      <a:pt x="30" y="0"/>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5" name="Freeform 88"/>
              <p:cNvSpPr>
                <a:spLocks/>
              </p:cNvSpPr>
              <p:nvPr/>
            </p:nvSpPr>
            <p:spPr bwMode="auto">
              <a:xfrm>
                <a:off x="3628" y="1628"/>
                <a:ext cx="46" cy="92"/>
              </a:xfrm>
              <a:custGeom>
                <a:avLst/>
                <a:gdLst>
                  <a:gd name="T0" fmla="*/ 0 w 46"/>
                  <a:gd name="T1" fmla="*/ 92 h 92"/>
                  <a:gd name="T2" fmla="*/ 0 w 46"/>
                  <a:gd name="T3" fmla="*/ 77 h 92"/>
                  <a:gd name="T4" fmla="*/ 8 w 46"/>
                  <a:gd name="T5" fmla="*/ 77 h 92"/>
                  <a:gd name="T6" fmla="*/ 8 w 46"/>
                  <a:gd name="T7" fmla="*/ 17 h 92"/>
                  <a:gd name="T8" fmla="*/ 0 w 46"/>
                  <a:gd name="T9" fmla="*/ 17 h 92"/>
                  <a:gd name="T10" fmla="*/ 0 w 46"/>
                  <a:gd name="T11" fmla="*/ 0 h 92"/>
                  <a:gd name="T12" fmla="*/ 24 w 46"/>
                  <a:gd name="T13" fmla="*/ 0 h 92"/>
                  <a:gd name="T14" fmla="*/ 24 w 46"/>
                  <a:gd name="T15" fmla="*/ 18 h 92"/>
                  <a:gd name="T16" fmla="*/ 26 w 46"/>
                  <a:gd name="T17" fmla="*/ 18 h 92"/>
                  <a:gd name="T18" fmla="*/ 26 w 46"/>
                  <a:gd name="T19" fmla="*/ 18 h 92"/>
                  <a:gd name="T20" fmla="*/ 29 w 46"/>
                  <a:gd name="T21" fmla="*/ 10 h 92"/>
                  <a:gd name="T22" fmla="*/ 34 w 46"/>
                  <a:gd name="T23" fmla="*/ 4 h 92"/>
                  <a:gd name="T24" fmla="*/ 34 w 46"/>
                  <a:gd name="T25" fmla="*/ 4 h 92"/>
                  <a:gd name="T26" fmla="*/ 39 w 46"/>
                  <a:gd name="T27" fmla="*/ 0 h 92"/>
                  <a:gd name="T28" fmla="*/ 46 w 46"/>
                  <a:gd name="T29" fmla="*/ 0 h 92"/>
                  <a:gd name="T30" fmla="*/ 46 w 46"/>
                  <a:gd name="T31" fmla="*/ 17 h 92"/>
                  <a:gd name="T32" fmla="*/ 46 w 46"/>
                  <a:gd name="T33" fmla="*/ 17 h 92"/>
                  <a:gd name="T34" fmla="*/ 38 w 46"/>
                  <a:gd name="T35" fmla="*/ 18 h 92"/>
                  <a:gd name="T36" fmla="*/ 33 w 46"/>
                  <a:gd name="T37" fmla="*/ 22 h 92"/>
                  <a:gd name="T38" fmla="*/ 31 w 46"/>
                  <a:gd name="T39" fmla="*/ 23 h 92"/>
                  <a:gd name="T40" fmla="*/ 26 w 46"/>
                  <a:gd name="T41" fmla="*/ 31 h 92"/>
                  <a:gd name="T42" fmla="*/ 24 w 46"/>
                  <a:gd name="T43" fmla="*/ 41 h 92"/>
                  <a:gd name="T44" fmla="*/ 24 w 46"/>
                  <a:gd name="T45" fmla="*/ 77 h 92"/>
                  <a:gd name="T46" fmla="*/ 34 w 46"/>
                  <a:gd name="T47" fmla="*/ 77 h 92"/>
                  <a:gd name="T48" fmla="*/ 34 w 46"/>
                  <a:gd name="T49" fmla="*/ 92 h 92"/>
                  <a:gd name="T50" fmla="*/ 0 w 46"/>
                  <a:gd name="T5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92">
                    <a:moveTo>
                      <a:pt x="0" y="92"/>
                    </a:moveTo>
                    <a:lnTo>
                      <a:pt x="0" y="77"/>
                    </a:lnTo>
                    <a:lnTo>
                      <a:pt x="8" y="77"/>
                    </a:lnTo>
                    <a:lnTo>
                      <a:pt x="8" y="17"/>
                    </a:lnTo>
                    <a:lnTo>
                      <a:pt x="0" y="17"/>
                    </a:lnTo>
                    <a:lnTo>
                      <a:pt x="0" y="0"/>
                    </a:lnTo>
                    <a:lnTo>
                      <a:pt x="24" y="0"/>
                    </a:lnTo>
                    <a:lnTo>
                      <a:pt x="24" y="18"/>
                    </a:lnTo>
                    <a:lnTo>
                      <a:pt x="26" y="18"/>
                    </a:lnTo>
                    <a:lnTo>
                      <a:pt x="26" y="18"/>
                    </a:lnTo>
                    <a:lnTo>
                      <a:pt x="29" y="10"/>
                    </a:lnTo>
                    <a:lnTo>
                      <a:pt x="34" y="4"/>
                    </a:lnTo>
                    <a:lnTo>
                      <a:pt x="34" y="4"/>
                    </a:lnTo>
                    <a:lnTo>
                      <a:pt x="39" y="0"/>
                    </a:lnTo>
                    <a:lnTo>
                      <a:pt x="46" y="0"/>
                    </a:lnTo>
                    <a:lnTo>
                      <a:pt x="46" y="17"/>
                    </a:lnTo>
                    <a:lnTo>
                      <a:pt x="46" y="17"/>
                    </a:lnTo>
                    <a:lnTo>
                      <a:pt x="38" y="18"/>
                    </a:lnTo>
                    <a:lnTo>
                      <a:pt x="33" y="22"/>
                    </a:lnTo>
                    <a:lnTo>
                      <a:pt x="31" y="23"/>
                    </a:lnTo>
                    <a:lnTo>
                      <a:pt x="26" y="31"/>
                    </a:lnTo>
                    <a:lnTo>
                      <a:pt x="24" y="41"/>
                    </a:lnTo>
                    <a:lnTo>
                      <a:pt x="24" y="77"/>
                    </a:lnTo>
                    <a:lnTo>
                      <a:pt x="34" y="77"/>
                    </a:lnTo>
                    <a:lnTo>
                      <a:pt x="34" y="92"/>
                    </a:ln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6" name="Freeform 89"/>
              <p:cNvSpPr>
                <a:spLocks/>
              </p:cNvSpPr>
              <p:nvPr/>
            </p:nvSpPr>
            <p:spPr bwMode="auto">
              <a:xfrm>
                <a:off x="3679" y="1628"/>
                <a:ext cx="61" cy="93"/>
              </a:xfrm>
              <a:custGeom>
                <a:avLst/>
                <a:gdLst>
                  <a:gd name="T0" fmla="*/ 53 w 61"/>
                  <a:gd name="T1" fmla="*/ 0 h 93"/>
                  <a:gd name="T2" fmla="*/ 53 w 61"/>
                  <a:gd name="T3" fmla="*/ 77 h 93"/>
                  <a:gd name="T4" fmla="*/ 61 w 61"/>
                  <a:gd name="T5" fmla="*/ 77 h 93"/>
                  <a:gd name="T6" fmla="*/ 61 w 61"/>
                  <a:gd name="T7" fmla="*/ 92 h 93"/>
                  <a:gd name="T8" fmla="*/ 37 w 61"/>
                  <a:gd name="T9" fmla="*/ 92 h 93"/>
                  <a:gd name="T10" fmla="*/ 37 w 61"/>
                  <a:gd name="T11" fmla="*/ 85 h 93"/>
                  <a:gd name="T12" fmla="*/ 37 w 61"/>
                  <a:gd name="T13" fmla="*/ 85 h 93"/>
                  <a:gd name="T14" fmla="*/ 37 w 61"/>
                  <a:gd name="T15" fmla="*/ 85 h 93"/>
                  <a:gd name="T16" fmla="*/ 31 w 61"/>
                  <a:gd name="T17" fmla="*/ 92 h 93"/>
                  <a:gd name="T18" fmla="*/ 27 w 61"/>
                  <a:gd name="T19" fmla="*/ 93 h 93"/>
                  <a:gd name="T20" fmla="*/ 22 w 61"/>
                  <a:gd name="T21" fmla="*/ 93 h 93"/>
                  <a:gd name="T22" fmla="*/ 22 w 61"/>
                  <a:gd name="T23" fmla="*/ 93 h 93"/>
                  <a:gd name="T24" fmla="*/ 16 w 61"/>
                  <a:gd name="T25" fmla="*/ 92 h 93"/>
                  <a:gd name="T26" fmla="*/ 11 w 61"/>
                  <a:gd name="T27" fmla="*/ 87 h 93"/>
                  <a:gd name="T28" fmla="*/ 9 w 61"/>
                  <a:gd name="T29" fmla="*/ 80 h 93"/>
                  <a:gd name="T30" fmla="*/ 8 w 61"/>
                  <a:gd name="T31" fmla="*/ 70 h 93"/>
                  <a:gd name="T32" fmla="*/ 8 w 61"/>
                  <a:gd name="T33" fmla="*/ 17 h 93"/>
                  <a:gd name="T34" fmla="*/ 0 w 61"/>
                  <a:gd name="T35" fmla="*/ 17 h 93"/>
                  <a:gd name="T36" fmla="*/ 0 w 61"/>
                  <a:gd name="T37" fmla="*/ 0 h 93"/>
                  <a:gd name="T38" fmla="*/ 24 w 61"/>
                  <a:gd name="T39" fmla="*/ 0 h 93"/>
                  <a:gd name="T40" fmla="*/ 24 w 61"/>
                  <a:gd name="T41" fmla="*/ 69 h 93"/>
                  <a:gd name="T42" fmla="*/ 24 w 61"/>
                  <a:gd name="T43" fmla="*/ 69 h 93"/>
                  <a:gd name="T44" fmla="*/ 26 w 61"/>
                  <a:gd name="T45" fmla="*/ 75 h 93"/>
                  <a:gd name="T46" fmla="*/ 26 w 61"/>
                  <a:gd name="T47" fmla="*/ 75 h 93"/>
                  <a:gd name="T48" fmla="*/ 27 w 61"/>
                  <a:gd name="T49" fmla="*/ 77 h 93"/>
                  <a:gd name="T50" fmla="*/ 29 w 61"/>
                  <a:gd name="T51" fmla="*/ 79 h 93"/>
                  <a:gd name="T52" fmla="*/ 29 w 61"/>
                  <a:gd name="T53" fmla="*/ 79 h 93"/>
                  <a:gd name="T54" fmla="*/ 32 w 61"/>
                  <a:gd name="T55" fmla="*/ 77 h 93"/>
                  <a:gd name="T56" fmla="*/ 35 w 61"/>
                  <a:gd name="T57" fmla="*/ 75 h 93"/>
                  <a:gd name="T58" fmla="*/ 35 w 61"/>
                  <a:gd name="T59" fmla="*/ 75 h 93"/>
                  <a:gd name="T60" fmla="*/ 37 w 61"/>
                  <a:gd name="T61" fmla="*/ 72 h 93"/>
                  <a:gd name="T62" fmla="*/ 37 w 61"/>
                  <a:gd name="T63" fmla="*/ 17 h 93"/>
                  <a:gd name="T64" fmla="*/ 29 w 61"/>
                  <a:gd name="T65" fmla="*/ 17 h 93"/>
                  <a:gd name="T66" fmla="*/ 29 w 61"/>
                  <a:gd name="T67" fmla="*/ 0 h 93"/>
                  <a:gd name="T68" fmla="*/ 53 w 61"/>
                  <a:gd name="T6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93">
                    <a:moveTo>
                      <a:pt x="53" y="0"/>
                    </a:moveTo>
                    <a:lnTo>
                      <a:pt x="53" y="77"/>
                    </a:lnTo>
                    <a:lnTo>
                      <a:pt x="61" y="77"/>
                    </a:lnTo>
                    <a:lnTo>
                      <a:pt x="61" y="92"/>
                    </a:lnTo>
                    <a:lnTo>
                      <a:pt x="37" y="92"/>
                    </a:lnTo>
                    <a:lnTo>
                      <a:pt x="37" y="85"/>
                    </a:lnTo>
                    <a:lnTo>
                      <a:pt x="37" y="85"/>
                    </a:lnTo>
                    <a:lnTo>
                      <a:pt x="37" y="85"/>
                    </a:lnTo>
                    <a:lnTo>
                      <a:pt x="31" y="92"/>
                    </a:lnTo>
                    <a:lnTo>
                      <a:pt x="27" y="93"/>
                    </a:lnTo>
                    <a:lnTo>
                      <a:pt x="22" y="93"/>
                    </a:lnTo>
                    <a:lnTo>
                      <a:pt x="22" y="93"/>
                    </a:lnTo>
                    <a:lnTo>
                      <a:pt x="16" y="92"/>
                    </a:lnTo>
                    <a:lnTo>
                      <a:pt x="11" y="87"/>
                    </a:lnTo>
                    <a:lnTo>
                      <a:pt x="9" y="80"/>
                    </a:lnTo>
                    <a:lnTo>
                      <a:pt x="8" y="70"/>
                    </a:lnTo>
                    <a:lnTo>
                      <a:pt x="8" y="17"/>
                    </a:lnTo>
                    <a:lnTo>
                      <a:pt x="0" y="17"/>
                    </a:lnTo>
                    <a:lnTo>
                      <a:pt x="0" y="0"/>
                    </a:lnTo>
                    <a:lnTo>
                      <a:pt x="24" y="0"/>
                    </a:lnTo>
                    <a:lnTo>
                      <a:pt x="24" y="69"/>
                    </a:lnTo>
                    <a:lnTo>
                      <a:pt x="24" y="69"/>
                    </a:lnTo>
                    <a:lnTo>
                      <a:pt x="26" y="75"/>
                    </a:lnTo>
                    <a:lnTo>
                      <a:pt x="26" y="75"/>
                    </a:lnTo>
                    <a:lnTo>
                      <a:pt x="27" y="77"/>
                    </a:lnTo>
                    <a:lnTo>
                      <a:pt x="29" y="79"/>
                    </a:lnTo>
                    <a:lnTo>
                      <a:pt x="29" y="79"/>
                    </a:lnTo>
                    <a:lnTo>
                      <a:pt x="32" y="77"/>
                    </a:lnTo>
                    <a:lnTo>
                      <a:pt x="35" y="75"/>
                    </a:lnTo>
                    <a:lnTo>
                      <a:pt x="35" y="75"/>
                    </a:lnTo>
                    <a:lnTo>
                      <a:pt x="37" y="72"/>
                    </a:lnTo>
                    <a:lnTo>
                      <a:pt x="37" y="17"/>
                    </a:lnTo>
                    <a:lnTo>
                      <a:pt x="29" y="17"/>
                    </a:lnTo>
                    <a:lnTo>
                      <a:pt x="29" y="0"/>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7" name="Freeform 90"/>
              <p:cNvSpPr>
                <a:spLocks/>
              </p:cNvSpPr>
              <p:nvPr/>
            </p:nvSpPr>
            <p:spPr bwMode="auto">
              <a:xfrm>
                <a:off x="3742" y="1628"/>
                <a:ext cx="62" cy="93"/>
              </a:xfrm>
              <a:custGeom>
                <a:avLst/>
                <a:gdLst>
                  <a:gd name="T0" fmla="*/ 54 w 62"/>
                  <a:gd name="T1" fmla="*/ 0 h 93"/>
                  <a:gd name="T2" fmla="*/ 54 w 62"/>
                  <a:gd name="T3" fmla="*/ 77 h 93"/>
                  <a:gd name="T4" fmla="*/ 62 w 62"/>
                  <a:gd name="T5" fmla="*/ 77 h 93"/>
                  <a:gd name="T6" fmla="*/ 62 w 62"/>
                  <a:gd name="T7" fmla="*/ 92 h 93"/>
                  <a:gd name="T8" fmla="*/ 38 w 62"/>
                  <a:gd name="T9" fmla="*/ 92 h 93"/>
                  <a:gd name="T10" fmla="*/ 38 w 62"/>
                  <a:gd name="T11" fmla="*/ 85 h 93"/>
                  <a:gd name="T12" fmla="*/ 38 w 62"/>
                  <a:gd name="T13" fmla="*/ 85 h 93"/>
                  <a:gd name="T14" fmla="*/ 38 w 62"/>
                  <a:gd name="T15" fmla="*/ 85 h 93"/>
                  <a:gd name="T16" fmla="*/ 31 w 62"/>
                  <a:gd name="T17" fmla="*/ 92 h 93"/>
                  <a:gd name="T18" fmla="*/ 28 w 62"/>
                  <a:gd name="T19" fmla="*/ 93 h 93"/>
                  <a:gd name="T20" fmla="*/ 25 w 62"/>
                  <a:gd name="T21" fmla="*/ 93 h 93"/>
                  <a:gd name="T22" fmla="*/ 25 w 62"/>
                  <a:gd name="T23" fmla="*/ 93 h 93"/>
                  <a:gd name="T24" fmla="*/ 16 w 62"/>
                  <a:gd name="T25" fmla="*/ 92 h 93"/>
                  <a:gd name="T26" fmla="*/ 12 w 62"/>
                  <a:gd name="T27" fmla="*/ 87 h 93"/>
                  <a:gd name="T28" fmla="*/ 10 w 62"/>
                  <a:gd name="T29" fmla="*/ 80 h 93"/>
                  <a:gd name="T30" fmla="*/ 8 w 62"/>
                  <a:gd name="T31" fmla="*/ 70 h 93"/>
                  <a:gd name="T32" fmla="*/ 8 w 62"/>
                  <a:gd name="T33" fmla="*/ 17 h 93"/>
                  <a:gd name="T34" fmla="*/ 0 w 62"/>
                  <a:gd name="T35" fmla="*/ 17 h 93"/>
                  <a:gd name="T36" fmla="*/ 0 w 62"/>
                  <a:gd name="T37" fmla="*/ 0 h 93"/>
                  <a:gd name="T38" fmla="*/ 25 w 62"/>
                  <a:gd name="T39" fmla="*/ 0 h 93"/>
                  <a:gd name="T40" fmla="*/ 25 w 62"/>
                  <a:gd name="T41" fmla="*/ 69 h 93"/>
                  <a:gd name="T42" fmla="*/ 25 w 62"/>
                  <a:gd name="T43" fmla="*/ 69 h 93"/>
                  <a:gd name="T44" fmla="*/ 26 w 62"/>
                  <a:gd name="T45" fmla="*/ 75 h 93"/>
                  <a:gd name="T46" fmla="*/ 26 w 62"/>
                  <a:gd name="T47" fmla="*/ 75 h 93"/>
                  <a:gd name="T48" fmla="*/ 28 w 62"/>
                  <a:gd name="T49" fmla="*/ 77 h 93"/>
                  <a:gd name="T50" fmla="*/ 29 w 62"/>
                  <a:gd name="T51" fmla="*/ 79 h 93"/>
                  <a:gd name="T52" fmla="*/ 29 w 62"/>
                  <a:gd name="T53" fmla="*/ 79 h 93"/>
                  <a:gd name="T54" fmla="*/ 33 w 62"/>
                  <a:gd name="T55" fmla="*/ 77 h 93"/>
                  <a:gd name="T56" fmla="*/ 36 w 62"/>
                  <a:gd name="T57" fmla="*/ 75 h 93"/>
                  <a:gd name="T58" fmla="*/ 36 w 62"/>
                  <a:gd name="T59" fmla="*/ 75 h 93"/>
                  <a:gd name="T60" fmla="*/ 38 w 62"/>
                  <a:gd name="T61" fmla="*/ 72 h 93"/>
                  <a:gd name="T62" fmla="*/ 38 w 62"/>
                  <a:gd name="T63" fmla="*/ 17 h 93"/>
                  <a:gd name="T64" fmla="*/ 29 w 62"/>
                  <a:gd name="T65" fmla="*/ 17 h 93"/>
                  <a:gd name="T66" fmla="*/ 29 w 62"/>
                  <a:gd name="T67" fmla="*/ 0 h 93"/>
                  <a:gd name="T68" fmla="*/ 54 w 62"/>
                  <a:gd name="T6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93">
                    <a:moveTo>
                      <a:pt x="54" y="0"/>
                    </a:moveTo>
                    <a:lnTo>
                      <a:pt x="54" y="77"/>
                    </a:lnTo>
                    <a:lnTo>
                      <a:pt x="62" y="77"/>
                    </a:lnTo>
                    <a:lnTo>
                      <a:pt x="62" y="92"/>
                    </a:lnTo>
                    <a:lnTo>
                      <a:pt x="38" y="92"/>
                    </a:lnTo>
                    <a:lnTo>
                      <a:pt x="38" y="85"/>
                    </a:lnTo>
                    <a:lnTo>
                      <a:pt x="38" y="85"/>
                    </a:lnTo>
                    <a:lnTo>
                      <a:pt x="38" y="85"/>
                    </a:lnTo>
                    <a:lnTo>
                      <a:pt x="31" y="92"/>
                    </a:lnTo>
                    <a:lnTo>
                      <a:pt x="28" y="93"/>
                    </a:lnTo>
                    <a:lnTo>
                      <a:pt x="25" y="93"/>
                    </a:lnTo>
                    <a:lnTo>
                      <a:pt x="25" y="93"/>
                    </a:lnTo>
                    <a:lnTo>
                      <a:pt x="16" y="92"/>
                    </a:lnTo>
                    <a:lnTo>
                      <a:pt x="12" y="87"/>
                    </a:lnTo>
                    <a:lnTo>
                      <a:pt x="10" y="80"/>
                    </a:lnTo>
                    <a:lnTo>
                      <a:pt x="8" y="70"/>
                    </a:lnTo>
                    <a:lnTo>
                      <a:pt x="8" y="17"/>
                    </a:lnTo>
                    <a:lnTo>
                      <a:pt x="0" y="17"/>
                    </a:lnTo>
                    <a:lnTo>
                      <a:pt x="0" y="0"/>
                    </a:lnTo>
                    <a:lnTo>
                      <a:pt x="25" y="0"/>
                    </a:lnTo>
                    <a:lnTo>
                      <a:pt x="25" y="69"/>
                    </a:lnTo>
                    <a:lnTo>
                      <a:pt x="25" y="69"/>
                    </a:lnTo>
                    <a:lnTo>
                      <a:pt x="26" y="75"/>
                    </a:lnTo>
                    <a:lnTo>
                      <a:pt x="26" y="75"/>
                    </a:lnTo>
                    <a:lnTo>
                      <a:pt x="28" y="77"/>
                    </a:lnTo>
                    <a:lnTo>
                      <a:pt x="29" y="79"/>
                    </a:lnTo>
                    <a:lnTo>
                      <a:pt x="29" y="79"/>
                    </a:lnTo>
                    <a:lnTo>
                      <a:pt x="33" y="77"/>
                    </a:lnTo>
                    <a:lnTo>
                      <a:pt x="36" y="75"/>
                    </a:lnTo>
                    <a:lnTo>
                      <a:pt x="36" y="75"/>
                    </a:lnTo>
                    <a:lnTo>
                      <a:pt x="38" y="72"/>
                    </a:lnTo>
                    <a:lnTo>
                      <a:pt x="38" y="17"/>
                    </a:lnTo>
                    <a:lnTo>
                      <a:pt x="29" y="17"/>
                    </a:lnTo>
                    <a:lnTo>
                      <a:pt x="29" y="0"/>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8" name="Freeform 91"/>
              <p:cNvSpPr>
                <a:spLocks/>
              </p:cNvSpPr>
              <p:nvPr/>
            </p:nvSpPr>
            <p:spPr bwMode="auto">
              <a:xfrm>
                <a:off x="3807" y="1628"/>
                <a:ext cx="46" cy="92"/>
              </a:xfrm>
              <a:custGeom>
                <a:avLst/>
                <a:gdLst>
                  <a:gd name="T0" fmla="*/ 0 w 46"/>
                  <a:gd name="T1" fmla="*/ 92 h 92"/>
                  <a:gd name="T2" fmla="*/ 0 w 46"/>
                  <a:gd name="T3" fmla="*/ 77 h 92"/>
                  <a:gd name="T4" fmla="*/ 8 w 46"/>
                  <a:gd name="T5" fmla="*/ 77 h 92"/>
                  <a:gd name="T6" fmla="*/ 8 w 46"/>
                  <a:gd name="T7" fmla="*/ 17 h 92"/>
                  <a:gd name="T8" fmla="*/ 0 w 46"/>
                  <a:gd name="T9" fmla="*/ 17 h 92"/>
                  <a:gd name="T10" fmla="*/ 0 w 46"/>
                  <a:gd name="T11" fmla="*/ 0 h 92"/>
                  <a:gd name="T12" fmla="*/ 25 w 46"/>
                  <a:gd name="T13" fmla="*/ 0 h 92"/>
                  <a:gd name="T14" fmla="*/ 25 w 46"/>
                  <a:gd name="T15" fmla="*/ 18 h 92"/>
                  <a:gd name="T16" fmla="*/ 25 w 46"/>
                  <a:gd name="T17" fmla="*/ 18 h 92"/>
                  <a:gd name="T18" fmla="*/ 25 w 46"/>
                  <a:gd name="T19" fmla="*/ 18 h 92"/>
                  <a:gd name="T20" fmla="*/ 28 w 46"/>
                  <a:gd name="T21" fmla="*/ 10 h 92"/>
                  <a:gd name="T22" fmla="*/ 33 w 46"/>
                  <a:gd name="T23" fmla="*/ 4 h 92"/>
                  <a:gd name="T24" fmla="*/ 33 w 46"/>
                  <a:gd name="T25" fmla="*/ 4 h 92"/>
                  <a:gd name="T26" fmla="*/ 38 w 46"/>
                  <a:gd name="T27" fmla="*/ 0 h 92"/>
                  <a:gd name="T28" fmla="*/ 46 w 46"/>
                  <a:gd name="T29" fmla="*/ 0 h 92"/>
                  <a:gd name="T30" fmla="*/ 46 w 46"/>
                  <a:gd name="T31" fmla="*/ 17 h 92"/>
                  <a:gd name="T32" fmla="*/ 46 w 46"/>
                  <a:gd name="T33" fmla="*/ 17 h 92"/>
                  <a:gd name="T34" fmla="*/ 36 w 46"/>
                  <a:gd name="T35" fmla="*/ 18 h 92"/>
                  <a:gd name="T36" fmla="*/ 33 w 46"/>
                  <a:gd name="T37" fmla="*/ 22 h 92"/>
                  <a:gd name="T38" fmla="*/ 30 w 46"/>
                  <a:gd name="T39" fmla="*/ 23 h 92"/>
                  <a:gd name="T40" fmla="*/ 25 w 46"/>
                  <a:gd name="T41" fmla="*/ 31 h 92"/>
                  <a:gd name="T42" fmla="*/ 25 w 46"/>
                  <a:gd name="T43" fmla="*/ 41 h 92"/>
                  <a:gd name="T44" fmla="*/ 25 w 46"/>
                  <a:gd name="T45" fmla="*/ 77 h 92"/>
                  <a:gd name="T46" fmla="*/ 33 w 46"/>
                  <a:gd name="T47" fmla="*/ 77 h 92"/>
                  <a:gd name="T48" fmla="*/ 33 w 46"/>
                  <a:gd name="T49" fmla="*/ 92 h 92"/>
                  <a:gd name="T50" fmla="*/ 0 w 46"/>
                  <a:gd name="T5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92">
                    <a:moveTo>
                      <a:pt x="0" y="92"/>
                    </a:moveTo>
                    <a:lnTo>
                      <a:pt x="0" y="77"/>
                    </a:lnTo>
                    <a:lnTo>
                      <a:pt x="8" y="77"/>
                    </a:lnTo>
                    <a:lnTo>
                      <a:pt x="8" y="17"/>
                    </a:lnTo>
                    <a:lnTo>
                      <a:pt x="0" y="17"/>
                    </a:lnTo>
                    <a:lnTo>
                      <a:pt x="0" y="0"/>
                    </a:lnTo>
                    <a:lnTo>
                      <a:pt x="25" y="0"/>
                    </a:lnTo>
                    <a:lnTo>
                      <a:pt x="25" y="18"/>
                    </a:lnTo>
                    <a:lnTo>
                      <a:pt x="25" y="18"/>
                    </a:lnTo>
                    <a:lnTo>
                      <a:pt x="25" y="18"/>
                    </a:lnTo>
                    <a:lnTo>
                      <a:pt x="28" y="10"/>
                    </a:lnTo>
                    <a:lnTo>
                      <a:pt x="33" y="4"/>
                    </a:lnTo>
                    <a:lnTo>
                      <a:pt x="33" y="4"/>
                    </a:lnTo>
                    <a:lnTo>
                      <a:pt x="38" y="0"/>
                    </a:lnTo>
                    <a:lnTo>
                      <a:pt x="46" y="0"/>
                    </a:lnTo>
                    <a:lnTo>
                      <a:pt x="46" y="17"/>
                    </a:lnTo>
                    <a:lnTo>
                      <a:pt x="46" y="17"/>
                    </a:lnTo>
                    <a:lnTo>
                      <a:pt x="36" y="18"/>
                    </a:lnTo>
                    <a:lnTo>
                      <a:pt x="33" y="22"/>
                    </a:lnTo>
                    <a:lnTo>
                      <a:pt x="30" y="23"/>
                    </a:lnTo>
                    <a:lnTo>
                      <a:pt x="25" y="31"/>
                    </a:lnTo>
                    <a:lnTo>
                      <a:pt x="25" y="41"/>
                    </a:lnTo>
                    <a:lnTo>
                      <a:pt x="25" y="77"/>
                    </a:lnTo>
                    <a:lnTo>
                      <a:pt x="33" y="77"/>
                    </a:lnTo>
                    <a:lnTo>
                      <a:pt x="33" y="92"/>
                    </a:lnTo>
                    <a:lnTo>
                      <a:pt x="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9" name="Freeform 92"/>
              <p:cNvSpPr>
                <a:spLocks/>
              </p:cNvSpPr>
              <p:nvPr/>
            </p:nvSpPr>
            <p:spPr bwMode="auto">
              <a:xfrm>
                <a:off x="3858" y="1628"/>
                <a:ext cx="60" cy="93"/>
              </a:xfrm>
              <a:custGeom>
                <a:avLst/>
                <a:gdLst>
                  <a:gd name="T0" fmla="*/ 52 w 60"/>
                  <a:gd name="T1" fmla="*/ 0 h 93"/>
                  <a:gd name="T2" fmla="*/ 52 w 60"/>
                  <a:gd name="T3" fmla="*/ 77 h 93"/>
                  <a:gd name="T4" fmla="*/ 60 w 60"/>
                  <a:gd name="T5" fmla="*/ 77 h 93"/>
                  <a:gd name="T6" fmla="*/ 60 w 60"/>
                  <a:gd name="T7" fmla="*/ 92 h 93"/>
                  <a:gd name="T8" fmla="*/ 36 w 60"/>
                  <a:gd name="T9" fmla="*/ 92 h 93"/>
                  <a:gd name="T10" fmla="*/ 36 w 60"/>
                  <a:gd name="T11" fmla="*/ 85 h 93"/>
                  <a:gd name="T12" fmla="*/ 36 w 60"/>
                  <a:gd name="T13" fmla="*/ 85 h 93"/>
                  <a:gd name="T14" fmla="*/ 36 w 60"/>
                  <a:gd name="T15" fmla="*/ 85 h 93"/>
                  <a:gd name="T16" fmla="*/ 29 w 60"/>
                  <a:gd name="T17" fmla="*/ 92 h 93"/>
                  <a:gd name="T18" fmla="*/ 26 w 60"/>
                  <a:gd name="T19" fmla="*/ 93 h 93"/>
                  <a:gd name="T20" fmla="*/ 23 w 60"/>
                  <a:gd name="T21" fmla="*/ 93 h 93"/>
                  <a:gd name="T22" fmla="*/ 23 w 60"/>
                  <a:gd name="T23" fmla="*/ 93 h 93"/>
                  <a:gd name="T24" fmla="*/ 16 w 60"/>
                  <a:gd name="T25" fmla="*/ 92 h 93"/>
                  <a:gd name="T26" fmla="*/ 11 w 60"/>
                  <a:gd name="T27" fmla="*/ 87 h 93"/>
                  <a:gd name="T28" fmla="*/ 8 w 60"/>
                  <a:gd name="T29" fmla="*/ 80 h 93"/>
                  <a:gd name="T30" fmla="*/ 6 w 60"/>
                  <a:gd name="T31" fmla="*/ 70 h 93"/>
                  <a:gd name="T32" fmla="*/ 6 w 60"/>
                  <a:gd name="T33" fmla="*/ 17 h 93"/>
                  <a:gd name="T34" fmla="*/ 0 w 60"/>
                  <a:gd name="T35" fmla="*/ 17 h 93"/>
                  <a:gd name="T36" fmla="*/ 0 w 60"/>
                  <a:gd name="T37" fmla="*/ 0 h 93"/>
                  <a:gd name="T38" fmla="*/ 23 w 60"/>
                  <a:gd name="T39" fmla="*/ 0 h 93"/>
                  <a:gd name="T40" fmla="*/ 23 w 60"/>
                  <a:gd name="T41" fmla="*/ 69 h 93"/>
                  <a:gd name="T42" fmla="*/ 23 w 60"/>
                  <a:gd name="T43" fmla="*/ 69 h 93"/>
                  <a:gd name="T44" fmla="*/ 24 w 60"/>
                  <a:gd name="T45" fmla="*/ 75 h 93"/>
                  <a:gd name="T46" fmla="*/ 24 w 60"/>
                  <a:gd name="T47" fmla="*/ 75 h 93"/>
                  <a:gd name="T48" fmla="*/ 26 w 60"/>
                  <a:gd name="T49" fmla="*/ 77 h 93"/>
                  <a:gd name="T50" fmla="*/ 28 w 60"/>
                  <a:gd name="T51" fmla="*/ 79 h 93"/>
                  <a:gd name="T52" fmla="*/ 28 w 60"/>
                  <a:gd name="T53" fmla="*/ 79 h 93"/>
                  <a:gd name="T54" fmla="*/ 31 w 60"/>
                  <a:gd name="T55" fmla="*/ 77 h 93"/>
                  <a:gd name="T56" fmla="*/ 34 w 60"/>
                  <a:gd name="T57" fmla="*/ 75 h 93"/>
                  <a:gd name="T58" fmla="*/ 34 w 60"/>
                  <a:gd name="T59" fmla="*/ 75 h 93"/>
                  <a:gd name="T60" fmla="*/ 36 w 60"/>
                  <a:gd name="T61" fmla="*/ 72 h 93"/>
                  <a:gd name="T62" fmla="*/ 36 w 60"/>
                  <a:gd name="T63" fmla="*/ 17 h 93"/>
                  <a:gd name="T64" fmla="*/ 28 w 60"/>
                  <a:gd name="T65" fmla="*/ 17 h 93"/>
                  <a:gd name="T66" fmla="*/ 28 w 60"/>
                  <a:gd name="T67" fmla="*/ 0 h 93"/>
                  <a:gd name="T68" fmla="*/ 52 w 60"/>
                  <a:gd name="T6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3">
                    <a:moveTo>
                      <a:pt x="52" y="0"/>
                    </a:moveTo>
                    <a:lnTo>
                      <a:pt x="52" y="77"/>
                    </a:lnTo>
                    <a:lnTo>
                      <a:pt x="60" y="77"/>
                    </a:lnTo>
                    <a:lnTo>
                      <a:pt x="60" y="92"/>
                    </a:lnTo>
                    <a:lnTo>
                      <a:pt x="36" y="92"/>
                    </a:lnTo>
                    <a:lnTo>
                      <a:pt x="36" y="85"/>
                    </a:lnTo>
                    <a:lnTo>
                      <a:pt x="36" y="85"/>
                    </a:lnTo>
                    <a:lnTo>
                      <a:pt x="36" y="85"/>
                    </a:lnTo>
                    <a:lnTo>
                      <a:pt x="29" y="92"/>
                    </a:lnTo>
                    <a:lnTo>
                      <a:pt x="26" y="93"/>
                    </a:lnTo>
                    <a:lnTo>
                      <a:pt x="23" y="93"/>
                    </a:lnTo>
                    <a:lnTo>
                      <a:pt x="23" y="93"/>
                    </a:lnTo>
                    <a:lnTo>
                      <a:pt x="16" y="92"/>
                    </a:lnTo>
                    <a:lnTo>
                      <a:pt x="11" y="87"/>
                    </a:lnTo>
                    <a:lnTo>
                      <a:pt x="8" y="80"/>
                    </a:lnTo>
                    <a:lnTo>
                      <a:pt x="6" y="70"/>
                    </a:lnTo>
                    <a:lnTo>
                      <a:pt x="6" y="17"/>
                    </a:lnTo>
                    <a:lnTo>
                      <a:pt x="0" y="17"/>
                    </a:lnTo>
                    <a:lnTo>
                      <a:pt x="0" y="0"/>
                    </a:lnTo>
                    <a:lnTo>
                      <a:pt x="23" y="0"/>
                    </a:lnTo>
                    <a:lnTo>
                      <a:pt x="23" y="69"/>
                    </a:lnTo>
                    <a:lnTo>
                      <a:pt x="23" y="69"/>
                    </a:lnTo>
                    <a:lnTo>
                      <a:pt x="24" y="75"/>
                    </a:lnTo>
                    <a:lnTo>
                      <a:pt x="24" y="75"/>
                    </a:lnTo>
                    <a:lnTo>
                      <a:pt x="26" y="77"/>
                    </a:lnTo>
                    <a:lnTo>
                      <a:pt x="28" y="79"/>
                    </a:lnTo>
                    <a:lnTo>
                      <a:pt x="28" y="79"/>
                    </a:lnTo>
                    <a:lnTo>
                      <a:pt x="31" y="77"/>
                    </a:lnTo>
                    <a:lnTo>
                      <a:pt x="34" y="75"/>
                    </a:lnTo>
                    <a:lnTo>
                      <a:pt x="34" y="75"/>
                    </a:lnTo>
                    <a:lnTo>
                      <a:pt x="36" y="72"/>
                    </a:lnTo>
                    <a:lnTo>
                      <a:pt x="36" y="17"/>
                    </a:lnTo>
                    <a:lnTo>
                      <a:pt x="28" y="17"/>
                    </a:lnTo>
                    <a:lnTo>
                      <a:pt x="28"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0" name="Freeform 93"/>
              <p:cNvSpPr>
                <a:spLocks/>
              </p:cNvSpPr>
              <p:nvPr/>
            </p:nvSpPr>
            <p:spPr bwMode="auto">
              <a:xfrm>
                <a:off x="3123" y="2860"/>
                <a:ext cx="80" cy="75"/>
              </a:xfrm>
              <a:custGeom>
                <a:avLst/>
                <a:gdLst>
                  <a:gd name="T0" fmla="*/ 0 w 80"/>
                  <a:gd name="T1" fmla="*/ 57 h 75"/>
                  <a:gd name="T2" fmla="*/ 18 w 80"/>
                  <a:gd name="T3" fmla="*/ 46 h 75"/>
                  <a:gd name="T4" fmla="*/ 18 w 80"/>
                  <a:gd name="T5" fmla="*/ 46 h 75"/>
                  <a:gd name="T6" fmla="*/ 31 w 80"/>
                  <a:gd name="T7" fmla="*/ 38 h 75"/>
                  <a:gd name="T8" fmla="*/ 31 w 80"/>
                  <a:gd name="T9" fmla="*/ 36 h 75"/>
                  <a:gd name="T10" fmla="*/ 31 w 80"/>
                  <a:gd name="T11" fmla="*/ 36 h 75"/>
                  <a:gd name="T12" fmla="*/ 18 w 80"/>
                  <a:gd name="T13" fmla="*/ 28 h 75"/>
                  <a:gd name="T14" fmla="*/ 0 w 80"/>
                  <a:gd name="T15" fmla="*/ 18 h 75"/>
                  <a:gd name="T16" fmla="*/ 0 w 80"/>
                  <a:gd name="T17" fmla="*/ 2 h 75"/>
                  <a:gd name="T18" fmla="*/ 39 w 80"/>
                  <a:gd name="T19" fmla="*/ 30 h 75"/>
                  <a:gd name="T20" fmla="*/ 80 w 80"/>
                  <a:gd name="T21" fmla="*/ 0 h 75"/>
                  <a:gd name="T22" fmla="*/ 80 w 80"/>
                  <a:gd name="T23" fmla="*/ 18 h 75"/>
                  <a:gd name="T24" fmla="*/ 62 w 80"/>
                  <a:gd name="T25" fmla="*/ 30 h 75"/>
                  <a:gd name="T26" fmla="*/ 62 w 80"/>
                  <a:gd name="T27" fmla="*/ 30 h 75"/>
                  <a:gd name="T28" fmla="*/ 49 w 80"/>
                  <a:gd name="T29" fmla="*/ 38 h 75"/>
                  <a:gd name="T30" fmla="*/ 49 w 80"/>
                  <a:gd name="T31" fmla="*/ 38 h 75"/>
                  <a:gd name="T32" fmla="*/ 49 w 80"/>
                  <a:gd name="T33" fmla="*/ 38 h 75"/>
                  <a:gd name="T34" fmla="*/ 62 w 80"/>
                  <a:gd name="T35" fmla="*/ 47 h 75"/>
                  <a:gd name="T36" fmla="*/ 80 w 80"/>
                  <a:gd name="T37" fmla="*/ 59 h 75"/>
                  <a:gd name="T38" fmla="*/ 80 w 80"/>
                  <a:gd name="T39" fmla="*/ 75 h 75"/>
                  <a:gd name="T40" fmla="*/ 39 w 80"/>
                  <a:gd name="T41" fmla="*/ 46 h 75"/>
                  <a:gd name="T42" fmla="*/ 0 w 80"/>
                  <a:gd name="T43" fmla="*/ 74 h 75"/>
                  <a:gd name="T44" fmla="*/ 0 w 80"/>
                  <a:gd name="T45"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75">
                    <a:moveTo>
                      <a:pt x="0" y="57"/>
                    </a:moveTo>
                    <a:lnTo>
                      <a:pt x="18" y="46"/>
                    </a:lnTo>
                    <a:lnTo>
                      <a:pt x="18" y="46"/>
                    </a:lnTo>
                    <a:lnTo>
                      <a:pt x="31" y="38"/>
                    </a:lnTo>
                    <a:lnTo>
                      <a:pt x="31" y="36"/>
                    </a:lnTo>
                    <a:lnTo>
                      <a:pt x="31" y="36"/>
                    </a:lnTo>
                    <a:lnTo>
                      <a:pt x="18" y="28"/>
                    </a:lnTo>
                    <a:lnTo>
                      <a:pt x="0" y="18"/>
                    </a:lnTo>
                    <a:lnTo>
                      <a:pt x="0" y="2"/>
                    </a:lnTo>
                    <a:lnTo>
                      <a:pt x="39" y="30"/>
                    </a:lnTo>
                    <a:lnTo>
                      <a:pt x="80" y="0"/>
                    </a:lnTo>
                    <a:lnTo>
                      <a:pt x="80" y="18"/>
                    </a:lnTo>
                    <a:lnTo>
                      <a:pt x="62" y="30"/>
                    </a:lnTo>
                    <a:lnTo>
                      <a:pt x="62" y="30"/>
                    </a:lnTo>
                    <a:lnTo>
                      <a:pt x="49" y="38"/>
                    </a:lnTo>
                    <a:lnTo>
                      <a:pt x="49" y="38"/>
                    </a:lnTo>
                    <a:lnTo>
                      <a:pt x="49" y="38"/>
                    </a:lnTo>
                    <a:lnTo>
                      <a:pt x="62" y="47"/>
                    </a:lnTo>
                    <a:lnTo>
                      <a:pt x="80" y="59"/>
                    </a:lnTo>
                    <a:lnTo>
                      <a:pt x="80" y="75"/>
                    </a:lnTo>
                    <a:lnTo>
                      <a:pt x="39" y="46"/>
                    </a:lnTo>
                    <a:lnTo>
                      <a:pt x="0" y="74"/>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1" name="Freeform 94"/>
              <p:cNvSpPr>
                <a:spLocks noEditPoints="1"/>
              </p:cNvSpPr>
              <p:nvPr/>
            </p:nvSpPr>
            <p:spPr bwMode="auto">
              <a:xfrm>
                <a:off x="3123" y="2787"/>
                <a:ext cx="81" cy="65"/>
              </a:xfrm>
              <a:custGeom>
                <a:avLst/>
                <a:gdLst>
                  <a:gd name="T0" fmla="*/ 1 w 81"/>
                  <a:gd name="T1" fmla="*/ 65 h 65"/>
                  <a:gd name="T2" fmla="*/ 0 w 81"/>
                  <a:gd name="T3" fmla="*/ 39 h 65"/>
                  <a:gd name="T4" fmla="*/ 0 w 81"/>
                  <a:gd name="T5" fmla="*/ 28 h 65"/>
                  <a:gd name="T6" fmla="*/ 5 w 81"/>
                  <a:gd name="T7" fmla="*/ 11 h 65"/>
                  <a:gd name="T8" fmla="*/ 13 w 81"/>
                  <a:gd name="T9" fmla="*/ 5 h 65"/>
                  <a:gd name="T10" fmla="*/ 19 w 81"/>
                  <a:gd name="T11" fmla="*/ 3 h 65"/>
                  <a:gd name="T12" fmla="*/ 31 w 81"/>
                  <a:gd name="T13" fmla="*/ 8 h 65"/>
                  <a:gd name="T14" fmla="*/ 37 w 81"/>
                  <a:gd name="T15" fmla="*/ 19 h 65"/>
                  <a:gd name="T16" fmla="*/ 37 w 81"/>
                  <a:gd name="T17" fmla="*/ 19 h 65"/>
                  <a:gd name="T18" fmla="*/ 44 w 81"/>
                  <a:gd name="T19" fmla="*/ 5 h 65"/>
                  <a:gd name="T20" fmla="*/ 58 w 81"/>
                  <a:gd name="T21" fmla="*/ 0 h 65"/>
                  <a:gd name="T22" fmla="*/ 65 w 81"/>
                  <a:gd name="T23" fmla="*/ 0 h 65"/>
                  <a:gd name="T24" fmla="*/ 75 w 81"/>
                  <a:gd name="T25" fmla="*/ 8 h 65"/>
                  <a:gd name="T26" fmla="*/ 81 w 81"/>
                  <a:gd name="T27" fmla="*/ 29 h 65"/>
                  <a:gd name="T28" fmla="*/ 81 w 81"/>
                  <a:gd name="T29" fmla="*/ 42 h 65"/>
                  <a:gd name="T30" fmla="*/ 1 w 81"/>
                  <a:gd name="T31" fmla="*/ 65 h 65"/>
                  <a:gd name="T32" fmla="*/ 72 w 81"/>
                  <a:gd name="T33" fmla="*/ 50 h 65"/>
                  <a:gd name="T34" fmla="*/ 72 w 81"/>
                  <a:gd name="T35" fmla="*/ 39 h 65"/>
                  <a:gd name="T36" fmla="*/ 68 w 81"/>
                  <a:gd name="T37" fmla="*/ 23 h 65"/>
                  <a:gd name="T38" fmla="*/ 65 w 81"/>
                  <a:gd name="T39" fmla="*/ 16 h 65"/>
                  <a:gd name="T40" fmla="*/ 57 w 81"/>
                  <a:gd name="T41" fmla="*/ 15 h 65"/>
                  <a:gd name="T42" fmla="*/ 54 w 81"/>
                  <a:gd name="T43" fmla="*/ 15 h 65"/>
                  <a:gd name="T44" fmla="*/ 49 w 81"/>
                  <a:gd name="T45" fmla="*/ 19 h 65"/>
                  <a:gd name="T46" fmla="*/ 44 w 81"/>
                  <a:gd name="T47" fmla="*/ 31 h 65"/>
                  <a:gd name="T48" fmla="*/ 44 w 81"/>
                  <a:gd name="T49" fmla="*/ 50 h 65"/>
                  <a:gd name="T50" fmla="*/ 34 w 81"/>
                  <a:gd name="T51" fmla="*/ 50 h 65"/>
                  <a:gd name="T52" fmla="*/ 34 w 81"/>
                  <a:gd name="T53" fmla="*/ 39 h 65"/>
                  <a:gd name="T54" fmla="*/ 31 w 81"/>
                  <a:gd name="T55" fmla="*/ 24 h 65"/>
                  <a:gd name="T56" fmla="*/ 24 w 81"/>
                  <a:gd name="T57" fmla="*/ 18 h 65"/>
                  <a:gd name="T58" fmla="*/ 21 w 81"/>
                  <a:gd name="T59" fmla="*/ 18 h 65"/>
                  <a:gd name="T60" fmla="*/ 13 w 81"/>
                  <a:gd name="T61" fmla="*/ 23 h 65"/>
                  <a:gd name="T62" fmla="*/ 10 w 81"/>
                  <a:gd name="T63" fmla="*/ 39 h 65"/>
                  <a:gd name="T64" fmla="*/ 10 w 81"/>
                  <a:gd name="T65" fmla="*/ 5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65">
                    <a:moveTo>
                      <a:pt x="1" y="65"/>
                    </a:moveTo>
                    <a:lnTo>
                      <a:pt x="1" y="65"/>
                    </a:lnTo>
                    <a:lnTo>
                      <a:pt x="0" y="54"/>
                    </a:lnTo>
                    <a:lnTo>
                      <a:pt x="0" y="39"/>
                    </a:lnTo>
                    <a:lnTo>
                      <a:pt x="0" y="39"/>
                    </a:lnTo>
                    <a:lnTo>
                      <a:pt x="0" y="28"/>
                    </a:lnTo>
                    <a:lnTo>
                      <a:pt x="3" y="16"/>
                    </a:lnTo>
                    <a:lnTo>
                      <a:pt x="5" y="11"/>
                    </a:lnTo>
                    <a:lnTo>
                      <a:pt x="8" y="6"/>
                    </a:lnTo>
                    <a:lnTo>
                      <a:pt x="13" y="5"/>
                    </a:lnTo>
                    <a:lnTo>
                      <a:pt x="19" y="3"/>
                    </a:lnTo>
                    <a:lnTo>
                      <a:pt x="19" y="3"/>
                    </a:lnTo>
                    <a:lnTo>
                      <a:pt x="26" y="5"/>
                    </a:lnTo>
                    <a:lnTo>
                      <a:pt x="31" y="8"/>
                    </a:lnTo>
                    <a:lnTo>
                      <a:pt x="36" y="13"/>
                    </a:lnTo>
                    <a:lnTo>
                      <a:pt x="37" y="19"/>
                    </a:lnTo>
                    <a:lnTo>
                      <a:pt x="37" y="19"/>
                    </a:lnTo>
                    <a:lnTo>
                      <a:pt x="37" y="19"/>
                    </a:lnTo>
                    <a:lnTo>
                      <a:pt x="41" y="11"/>
                    </a:lnTo>
                    <a:lnTo>
                      <a:pt x="44" y="5"/>
                    </a:lnTo>
                    <a:lnTo>
                      <a:pt x="50" y="2"/>
                    </a:lnTo>
                    <a:lnTo>
                      <a:pt x="58" y="0"/>
                    </a:lnTo>
                    <a:lnTo>
                      <a:pt x="58" y="0"/>
                    </a:lnTo>
                    <a:lnTo>
                      <a:pt x="65" y="0"/>
                    </a:lnTo>
                    <a:lnTo>
                      <a:pt x="70" y="3"/>
                    </a:lnTo>
                    <a:lnTo>
                      <a:pt x="75" y="8"/>
                    </a:lnTo>
                    <a:lnTo>
                      <a:pt x="78" y="15"/>
                    </a:lnTo>
                    <a:lnTo>
                      <a:pt x="81" y="29"/>
                    </a:lnTo>
                    <a:lnTo>
                      <a:pt x="81" y="42"/>
                    </a:lnTo>
                    <a:lnTo>
                      <a:pt x="81" y="42"/>
                    </a:lnTo>
                    <a:lnTo>
                      <a:pt x="80" y="65"/>
                    </a:lnTo>
                    <a:lnTo>
                      <a:pt x="1" y="65"/>
                    </a:lnTo>
                    <a:close/>
                    <a:moveTo>
                      <a:pt x="72" y="50"/>
                    </a:moveTo>
                    <a:lnTo>
                      <a:pt x="72" y="50"/>
                    </a:lnTo>
                    <a:lnTo>
                      <a:pt x="72" y="39"/>
                    </a:lnTo>
                    <a:lnTo>
                      <a:pt x="72" y="39"/>
                    </a:lnTo>
                    <a:lnTo>
                      <a:pt x="72" y="31"/>
                    </a:lnTo>
                    <a:lnTo>
                      <a:pt x="68" y="23"/>
                    </a:lnTo>
                    <a:lnTo>
                      <a:pt x="67" y="19"/>
                    </a:lnTo>
                    <a:lnTo>
                      <a:pt x="65" y="16"/>
                    </a:lnTo>
                    <a:lnTo>
                      <a:pt x="62" y="15"/>
                    </a:lnTo>
                    <a:lnTo>
                      <a:pt x="57" y="15"/>
                    </a:lnTo>
                    <a:lnTo>
                      <a:pt x="57" y="15"/>
                    </a:lnTo>
                    <a:lnTo>
                      <a:pt x="54" y="15"/>
                    </a:lnTo>
                    <a:lnTo>
                      <a:pt x="50" y="16"/>
                    </a:lnTo>
                    <a:lnTo>
                      <a:pt x="49" y="19"/>
                    </a:lnTo>
                    <a:lnTo>
                      <a:pt x="45" y="23"/>
                    </a:lnTo>
                    <a:lnTo>
                      <a:pt x="44" y="31"/>
                    </a:lnTo>
                    <a:lnTo>
                      <a:pt x="44" y="41"/>
                    </a:lnTo>
                    <a:lnTo>
                      <a:pt x="44" y="50"/>
                    </a:lnTo>
                    <a:lnTo>
                      <a:pt x="72" y="50"/>
                    </a:lnTo>
                    <a:close/>
                    <a:moveTo>
                      <a:pt x="34" y="50"/>
                    </a:moveTo>
                    <a:lnTo>
                      <a:pt x="34" y="39"/>
                    </a:lnTo>
                    <a:lnTo>
                      <a:pt x="34" y="39"/>
                    </a:lnTo>
                    <a:lnTo>
                      <a:pt x="34" y="31"/>
                    </a:lnTo>
                    <a:lnTo>
                      <a:pt x="31" y="24"/>
                    </a:lnTo>
                    <a:lnTo>
                      <a:pt x="28" y="19"/>
                    </a:lnTo>
                    <a:lnTo>
                      <a:pt x="24" y="18"/>
                    </a:lnTo>
                    <a:lnTo>
                      <a:pt x="21" y="18"/>
                    </a:lnTo>
                    <a:lnTo>
                      <a:pt x="21" y="18"/>
                    </a:lnTo>
                    <a:lnTo>
                      <a:pt x="16" y="19"/>
                    </a:lnTo>
                    <a:lnTo>
                      <a:pt x="13" y="23"/>
                    </a:lnTo>
                    <a:lnTo>
                      <a:pt x="10" y="29"/>
                    </a:lnTo>
                    <a:lnTo>
                      <a:pt x="10" y="39"/>
                    </a:lnTo>
                    <a:lnTo>
                      <a:pt x="10" y="39"/>
                    </a:lnTo>
                    <a:lnTo>
                      <a:pt x="10" y="50"/>
                    </a:lnTo>
                    <a:lnTo>
                      <a:pt x="3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2" name="Freeform 95"/>
              <p:cNvSpPr>
                <a:spLocks noEditPoints="1"/>
              </p:cNvSpPr>
              <p:nvPr/>
            </p:nvSpPr>
            <p:spPr bwMode="auto">
              <a:xfrm>
                <a:off x="3121" y="2715"/>
                <a:ext cx="85" cy="64"/>
              </a:xfrm>
              <a:custGeom>
                <a:avLst/>
                <a:gdLst>
                  <a:gd name="T0" fmla="*/ 64 w 85"/>
                  <a:gd name="T1" fmla="*/ 0 h 64"/>
                  <a:gd name="T2" fmla="*/ 82 w 85"/>
                  <a:gd name="T3" fmla="*/ 13 h 64"/>
                  <a:gd name="T4" fmla="*/ 72 w 85"/>
                  <a:gd name="T5" fmla="*/ 15 h 64"/>
                  <a:gd name="T6" fmla="*/ 77 w 85"/>
                  <a:gd name="T7" fmla="*/ 18 h 64"/>
                  <a:gd name="T8" fmla="*/ 83 w 85"/>
                  <a:gd name="T9" fmla="*/ 31 h 64"/>
                  <a:gd name="T10" fmla="*/ 85 w 85"/>
                  <a:gd name="T11" fmla="*/ 39 h 64"/>
                  <a:gd name="T12" fmla="*/ 82 w 85"/>
                  <a:gd name="T13" fmla="*/ 49 h 64"/>
                  <a:gd name="T14" fmla="*/ 77 w 85"/>
                  <a:gd name="T15" fmla="*/ 57 h 64"/>
                  <a:gd name="T16" fmla="*/ 60 w 85"/>
                  <a:gd name="T17" fmla="*/ 64 h 64"/>
                  <a:gd name="T18" fmla="*/ 54 w 85"/>
                  <a:gd name="T19" fmla="*/ 62 h 64"/>
                  <a:gd name="T20" fmla="*/ 43 w 85"/>
                  <a:gd name="T21" fmla="*/ 57 h 64"/>
                  <a:gd name="T22" fmla="*/ 36 w 85"/>
                  <a:gd name="T23" fmla="*/ 44 h 64"/>
                  <a:gd name="T24" fmla="*/ 31 w 85"/>
                  <a:gd name="T25" fmla="*/ 26 h 64"/>
                  <a:gd name="T26" fmla="*/ 30 w 85"/>
                  <a:gd name="T27" fmla="*/ 15 h 64"/>
                  <a:gd name="T28" fmla="*/ 25 w 85"/>
                  <a:gd name="T29" fmla="*/ 16 h 64"/>
                  <a:gd name="T30" fmla="*/ 15 w 85"/>
                  <a:gd name="T31" fmla="*/ 21 h 64"/>
                  <a:gd name="T32" fmla="*/ 12 w 85"/>
                  <a:gd name="T33" fmla="*/ 28 h 64"/>
                  <a:gd name="T34" fmla="*/ 12 w 85"/>
                  <a:gd name="T35" fmla="*/ 33 h 64"/>
                  <a:gd name="T36" fmla="*/ 16 w 85"/>
                  <a:gd name="T37" fmla="*/ 54 h 64"/>
                  <a:gd name="T38" fmla="*/ 7 w 85"/>
                  <a:gd name="T39" fmla="*/ 57 h 64"/>
                  <a:gd name="T40" fmla="*/ 0 w 85"/>
                  <a:gd name="T41" fmla="*/ 39 h 64"/>
                  <a:gd name="T42" fmla="*/ 0 w 85"/>
                  <a:gd name="T43" fmla="*/ 31 h 64"/>
                  <a:gd name="T44" fmla="*/ 3 w 85"/>
                  <a:gd name="T45" fmla="*/ 16 h 64"/>
                  <a:gd name="T46" fmla="*/ 12 w 85"/>
                  <a:gd name="T47" fmla="*/ 7 h 64"/>
                  <a:gd name="T48" fmla="*/ 21 w 85"/>
                  <a:gd name="T49" fmla="*/ 2 h 64"/>
                  <a:gd name="T50" fmla="*/ 64 w 85"/>
                  <a:gd name="T51" fmla="*/ 0 h 64"/>
                  <a:gd name="T52" fmla="*/ 41 w 85"/>
                  <a:gd name="T53" fmla="*/ 15 h 64"/>
                  <a:gd name="T54" fmla="*/ 44 w 85"/>
                  <a:gd name="T55" fmla="*/ 38 h 64"/>
                  <a:gd name="T56" fmla="*/ 51 w 85"/>
                  <a:gd name="T57" fmla="*/ 46 h 64"/>
                  <a:gd name="T58" fmla="*/ 59 w 85"/>
                  <a:gd name="T59" fmla="*/ 49 h 64"/>
                  <a:gd name="T60" fmla="*/ 65 w 85"/>
                  <a:gd name="T61" fmla="*/ 47 h 64"/>
                  <a:gd name="T62" fmla="*/ 72 w 85"/>
                  <a:gd name="T63" fmla="*/ 41 h 64"/>
                  <a:gd name="T64" fmla="*/ 74 w 85"/>
                  <a:gd name="T65" fmla="*/ 36 h 64"/>
                  <a:gd name="T66" fmla="*/ 69 w 85"/>
                  <a:gd name="T67" fmla="*/ 23 h 64"/>
                  <a:gd name="T68" fmla="*/ 60 w 85"/>
                  <a:gd name="T69" fmla="*/ 15 h 64"/>
                  <a:gd name="T70" fmla="*/ 56 w 85"/>
                  <a:gd name="T7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4">
                    <a:moveTo>
                      <a:pt x="64" y="0"/>
                    </a:moveTo>
                    <a:lnTo>
                      <a:pt x="64" y="0"/>
                    </a:lnTo>
                    <a:lnTo>
                      <a:pt x="82" y="0"/>
                    </a:lnTo>
                    <a:lnTo>
                      <a:pt x="82" y="13"/>
                    </a:lnTo>
                    <a:lnTo>
                      <a:pt x="72" y="13"/>
                    </a:lnTo>
                    <a:lnTo>
                      <a:pt x="72" y="15"/>
                    </a:lnTo>
                    <a:lnTo>
                      <a:pt x="72" y="15"/>
                    </a:lnTo>
                    <a:lnTo>
                      <a:pt x="77" y="18"/>
                    </a:lnTo>
                    <a:lnTo>
                      <a:pt x="80" y="25"/>
                    </a:lnTo>
                    <a:lnTo>
                      <a:pt x="83" y="31"/>
                    </a:lnTo>
                    <a:lnTo>
                      <a:pt x="85" y="39"/>
                    </a:lnTo>
                    <a:lnTo>
                      <a:pt x="85" y="39"/>
                    </a:lnTo>
                    <a:lnTo>
                      <a:pt x="83" y="44"/>
                    </a:lnTo>
                    <a:lnTo>
                      <a:pt x="82" y="49"/>
                    </a:lnTo>
                    <a:lnTo>
                      <a:pt x="80" y="54"/>
                    </a:lnTo>
                    <a:lnTo>
                      <a:pt x="77" y="57"/>
                    </a:lnTo>
                    <a:lnTo>
                      <a:pt x="70" y="62"/>
                    </a:lnTo>
                    <a:lnTo>
                      <a:pt x="60" y="64"/>
                    </a:lnTo>
                    <a:lnTo>
                      <a:pt x="60" y="64"/>
                    </a:lnTo>
                    <a:lnTo>
                      <a:pt x="54" y="62"/>
                    </a:lnTo>
                    <a:lnTo>
                      <a:pt x="49" y="60"/>
                    </a:lnTo>
                    <a:lnTo>
                      <a:pt x="43" y="57"/>
                    </a:lnTo>
                    <a:lnTo>
                      <a:pt x="39" y="51"/>
                    </a:lnTo>
                    <a:lnTo>
                      <a:pt x="36" y="44"/>
                    </a:lnTo>
                    <a:lnTo>
                      <a:pt x="33" y="36"/>
                    </a:lnTo>
                    <a:lnTo>
                      <a:pt x="31" y="26"/>
                    </a:lnTo>
                    <a:lnTo>
                      <a:pt x="31" y="15"/>
                    </a:lnTo>
                    <a:lnTo>
                      <a:pt x="30" y="15"/>
                    </a:lnTo>
                    <a:lnTo>
                      <a:pt x="30" y="15"/>
                    </a:lnTo>
                    <a:lnTo>
                      <a:pt x="25" y="16"/>
                    </a:lnTo>
                    <a:lnTo>
                      <a:pt x="18" y="18"/>
                    </a:lnTo>
                    <a:lnTo>
                      <a:pt x="15" y="21"/>
                    </a:lnTo>
                    <a:lnTo>
                      <a:pt x="13" y="23"/>
                    </a:lnTo>
                    <a:lnTo>
                      <a:pt x="12" y="28"/>
                    </a:lnTo>
                    <a:lnTo>
                      <a:pt x="12" y="33"/>
                    </a:lnTo>
                    <a:lnTo>
                      <a:pt x="12" y="33"/>
                    </a:lnTo>
                    <a:lnTo>
                      <a:pt x="13" y="44"/>
                    </a:lnTo>
                    <a:lnTo>
                      <a:pt x="16" y="54"/>
                    </a:lnTo>
                    <a:lnTo>
                      <a:pt x="7" y="57"/>
                    </a:lnTo>
                    <a:lnTo>
                      <a:pt x="7" y="57"/>
                    </a:lnTo>
                    <a:lnTo>
                      <a:pt x="2" y="46"/>
                    </a:lnTo>
                    <a:lnTo>
                      <a:pt x="0" y="39"/>
                    </a:lnTo>
                    <a:lnTo>
                      <a:pt x="0" y="31"/>
                    </a:lnTo>
                    <a:lnTo>
                      <a:pt x="0" y="31"/>
                    </a:lnTo>
                    <a:lnTo>
                      <a:pt x="2" y="23"/>
                    </a:lnTo>
                    <a:lnTo>
                      <a:pt x="3" y="16"/>
                    </a:lnTo>
                    <a:lnTo>
                      <a:pt x="7" y="12"/>
                    </a:lnTo>
                    <a:lnTo>
                      <a:pt x="12" y="7"/>
                    </a:lnTo>
                    <a:lnTo>
                      <a:pt x="16" y="3"/>
                    </a:lnTo>
                    <a:lnTo>
                      <a:pt x="21" y="2"/>
                    </a:lnTo>
                    <a:lnTo>
                      <a:pt x="33" y="0"/>
                    </a:lnTo>
                    <a:lnTo>
                      <a:pt x="64" y="0"/>
                    </a:lnTo>
                    <a:close/>
                    <a:moveTo>
                      <a:pt x="41" y="15"/>
                    </a:moveTo>
                    <a:lnTo>
                      <a:pt x="41" y="15"/>
                    </a:lnTo>
                    <a:lnTo>
                      <a:pt x="43" y="26"/>
                    </a:lnTo>
                    <a:lnTo>
                      <a:pt x="44" y="38"/>
                    </a:lnTo>
                    <a:lnTo>
                      <a:pt x="47" y="43"/>
                    </a:lnTo>
                    <a:lnTo>
                      <a:pt x="51" y="46"/>
                    </a:lnTo>
                    <a:lnTo>
                      <a:pt x="54" y="47"/>
                    </a:lnTo>
                    <a:lnTo>
                      <a:pt x="59" y="49"/>
                    </a:lnTo>
                    <a:lnTo>
                      <a:pt x="59" y="49"/>
                    </a:lnTo>
                    <a:lnTo>
                      <a:pt x="65" y="47"/>
                    </a:lnTo>
                    <a:lnTo>
                      <a:pt x="70" y="44"/>
                    </a:lnTo>
                    <a:lnTo>
                      <a:pt x="72" y="41"/>
                    </a:lnTo>
                    <a:lnTo>
                      <a:pt x="74" y="36"/>
                    </a:lnTo>
                    <a:lnTo>
                      <a:pt x="74" y="36"/>
                    </a:lnTo>
                    <a:lnTo>
                      <a:pt x="72" y="28"/>
                    </a:lnTo>
                    <a:lnTo>
                      <a:pt x="69" y="23"/>
                    </a:lnTo>
                    <a:lnTo>
                      <a:pt x="65" y="18"/>
                    </a:lnTo>
                    <a:lnTo>
                      <a:pt x="60" y="15"/>
                    </a:lnTo>
                    <a:lnTo>
                      <a:pt x="60" y="15"/>
                    </a:lnTo>
                    <a:lnTo>
                      <a:pt x="56" y="15"/>
                    </a:lnTo>
                    <a:lnTo>
                      <a:pt x="4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3" name="Freeform 96"/>
              <p:cNvSpPr>
                <a:spLocks/>
              </p:cNvSpPr>
              <p:nvPr/>
            </p:nvSpPr>
            <p:spPr bwMode="auto">
              <a:xfrm>
                <a:off x="3123" y="2635"/>
                <a:ext cx="81" cy="72"/>
              </a:xfrm>
              <a:custGeom>
                <a:avLst/>
                <a:gdLst>
                  <a:gd name="T0" fmla="*/ 0 w 81"/>
                  <a:gd name="T1" fmla="*/ 0 h 72"/>
                  <a:gd name="T2" fmla="*/ 80 w 81"/>
                  <a:gd name="T3" fmla="*/ 0 h 72"/>
                  <a:gd name="T4" fmla="*/ 80 w 81"/>
                  <a:gd name="T5" fmla="*/ 15 h 72"/>
                  <a:gd name="T6" fmla="*/ 11 w 81"/>
                  <a:gd name="T7" fmla="*/ 15 h 72"/>
                  <a:gd name="T8" fmla="*/ 11 w 81"/>
                  <a:gd name="T9" fmla="*/ 43 h 72"/>
                  <a:gd name="T10" fmla="*/ 32 w 81"/>
                  <a:gd name="T11" fmla="*/ 43 h 72"/>
                  <a:gd name="T12" fmla="*/ 32 w 81"/>
                  <a:gd name="T13" fmla="*/ 43 h 72"/>
                  <a:gd name="T14" fmla="*/ 47 w 81"/>
                  <a:gd name="T15" fmla="*/ 43 h 72"/>
                  <a:gd name="T16" fmla="*/ 60 w 81"/>
                  <a:gd name="T17" fmla="*/ 44 h 72"/>
                  <a:gd name="T18" fmla="*/ 70 w 81"/>
                  <a:gd name="T19" fmla="*/ 49 h 72"/>
                  <a:gd name="T20" fmla="*/ 73 w 81"/>
                  <a:gd name="T21" fmla="*/ 51 h 72"/>
                  <a:gd name="T22" fmla="*/ 76 w 81"/>
                  <a:gd name="T23" fmla="*/ 54 h 72"/>
                  <a:gd name="T24" fmla="*/ 76 w 81"/>
                  <a:gd name="T25" fmla="*/ 54 h 72"/>
                  <a:gd name="T26" fmla="*/ 80 w 81"/>
                  <a:gd name="T27" fmla="*/ 62 h 72"/>
                  <a:gd name="T28" fmla="*/ 81 w 81"/>
                  <a:gd name="T29" fmla="*/ 70 h 72"/>
                  <a:gd name="T30" fmla="*/ 70 w 81"/>
                  <a:gd name="T31" fmla="*/ 72 h 72"/>
                  <a:gd name="T32" fmla="*/ 70 w 81"/>
                  <a:gd name="T33" fmla="*/ 72 h 72"/>
                  <a:gd name="T34" fmla="*/ 68 w 81"/>
                  <a:gd name="T35" fmla="*/ 69 h 72"/>
                  <a:gd name="T36" fmla="*/ 67 w 81"/>
                  <a:gd name="T37" fmla="*/ 64 h 72"/>
                  <a:gd name="T38" fmla="*/ 67 w 81"/>
                  <a:gd name="T39" fmla="*/ 64 h 72"/>
                  <a:gd name="T40" fmla="*/ 62 w 81"/>
                  <a:gd name="T41" fmla="*/ 61 h 72"/>
                  <a:gd name="T42" fmla="*/ 54 w 81"/>
                  <a:gd name="T43" fmla="*/ 57 h 72"/>
                  <a:gd name="T44" fmla="*/ 44 w 81"/>
                  <a:gd name="T45" fmla="*/ 56 h 72"/>
                  <a:gd name="T46" fmla="*/ 32 w 81"/>
                  <a:gd name="T47" fmla="*/ 56 h 72"/>
                  <a:gd name="T48" fmla="*/ 0 w 81"/>
                  <a:gd name="T49" fmla="*/ 56 h 72"/>
                  <a:gd name="T50" fmla="*/ 0 w 81"/>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72">
                    <a:moveTo>
                      <a:pt x="0" y="0"/>
                    </a:moveTo>
                    <a:lnTo>
                      <a:pt x="80" y="0"/>
                    </a:lnTo>
                    <a:lnTo>
                      <a:pt x="80" y="15"/>
                    </a:lnTo>
                    <a:lnTo>
                      <a:pt x="11" y="15"/>
                    </a:lnTo>
                    <a:lnTo>
                      <a:pt x="11" y="43"/>
                    </a:lnTo>
                    <a:lnTo>
                      <a:pt x="32" y="43"/>
                    </a:lnTo>
                    <a:lnTo>
                      <a:pt x="32" y="43"/>
                    </a:lnTo>
                    <a:lnTo>
                      <a:pt x="47" y="43"/>
                    </a:lnTo>
                    <a:lnTo>
                      <a:pt x="60" y="44"/>
                    </a:lnTo>
                    <a:lnTo>
                      <a:pt x="70" y="49"/>
                    </a:lnTo>
                    <a:lnTo>
                      <a:pt x="73" y="51"/>
                    </a:lnTo>
                    <a:lnTo>
                      <a:pt x="76" y="54"/>
                    </a:lnTo>
                    <a:lnTo>
                      <a:pt x="76" y="54"/>
                    </a:lnTo>
                    <a:lnTo>
                      <a:pt x="80" y="62"/>
                    </a:lnTo>
                    <a:lnTo>
                      <a:pt x="81" y="70"/>
                    </a:lnTo>
                    <a:lnTo>
                      <a:pt x="70" y="72"/>
                    </a:lnTo>
                    <a:lnTo>
                      <a:pt x="70" y="72"/>
                    </a:lnTo>
                    <a:lnTo>
                      <a:pt x="68" y="69"/>
                    </a:lnTo>
                    <a:lnTo>
                      <a:pt x="67" y="64"/>
                    </a:lnTo>
                    <a:lnTo>
                      <a:pt x="67" y="64"/>
                    </a:lnTo>
                    <a:lnTo>
                      <a:pt x="62" y="61"/>
                    </a:lnTo>
                    <a:lnTo>
                      <a:pt x="54" y="57"/>
                    </a:lnTo>
                    <a:lnTo>
                      <a:pt x="44" y="56"/>
                    </a:lnTo>
                    <a:lnTo>
                      <a:pt x="32" y="56"/>
                    </a:lnTo>
                    <a:lnTo>
                      <a:pt x="0" y="5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4" name="Freeform 97"/>
              <p:cNvSpPr>
                <a:spLocks noEditPoints="1"/>
              </p:cNvSpPr>
              <p:nvPr/>
            </p:nvSpPr>
            <p:spPr bwMode="auto">
              <a:xfrm>
                <a:off x="3121" y="2559"/>
                <a:ext cx="85" cy="63"/>
              </a:xfrm>
              <a:custGeom>
                <a:avLst/>
                <a:gdLst>
                  <a:gd name="T0" fmla="*/ 64 w 85"/>
                  <a:gd name="T1" fmla="*/ 0 h 63"/>
                  <a:gd name="T2" fmla="*/ 82 w 85"/>
                  <a:gd name="T3" fmla="*/ 13 h 63"/>
                  <a:gd name="T4" fmla="*/ 72 w 85"/>
                  <a:gd name="T5" fmla="*/ 14 h 63"/>
                  <a:gd name="T6" fmla="*/ 77 w 85"/>
                  <a:gd name="T7" fmla="*/ 18 h 63"/>
                  <a:gd name="T8" fmla="*/ 83 w 85"/>
                  <a:gd name="T9" fmla="*/ 31 h 63"/>
                  <a:gd name="T10" fmla="*/ 85 w 85"/>
                  <a:gd name="T11" fmla="*/ 39 h 63"/>
                  <a:gd name="T12" fmla="*/ 82 w 85"/>
                  <a:gd name="T13" fmla="*/ 49 h 63"/>
                  <a:gd name="T14" fmla="*/ 77 w 85"/>
                  <a:gd name="T15" fmla="*/ 57 h 63"/>
                  <a:gd name="T16" fmla="*/ 60 w 85"/>
                  <a:gd name="T17" fmla="*/ 63 h 63"/>
                  <a:gd name="T18" fmla="*/ 54 w 85"/>
                  <a:gd name="T19" fmla="*/ 62 h 63"/>
                  <a:gd name="T20" fmla="*/ 43 w 85"/>
                  <a:gd name="T21" fmla="*/ 55 h 63"/>
                  <a:gd name="T22" fmla="*/ 36 w 85"/>
                  <a:gd name="T23" fmla="*/ 44 h 63"/>
                  <a:gd name="T24" fmla="*/ 31 w 85"/>
                  <a:gd name="T25" fmla="*/ 26 h 63"/>
                  <a:gd name="T26" fmla="*/ 30 w 85"/>
                  <a:gd name="T27" fmla="*/ 14 h 63"/>
                  <a:gd name="T28" fmla="*/ 25 w 85"/>
                  <a:gd name="T29" fmla="*/ 14 h 63"/>
                  <a:gd name="T30" fmla="*/ 15 w 85"/>
                  <a:gd name="T31" fmla="*/ 19 h 63"/>
                  <a:gd name="T32" fmla="*/ 12 w 85"/>
                  <a:gd name="T33" fmla="*/ 27 h 63"/>
                  <a:gd name="T34" fmla="*/ 12 w 85"/>
                  <a:gd name="T35" fmla="*/ 32 h 63"/>
                  <a:gd name="T36" fmla="*/ 16 w 85"/>
                  <a:gd name="T37" fmla="*/ 54 h 63"/>
                  <a:gd name="T38" fmla="*/ 7 w 85"/>
                  <a:gd name="T39" fmla="*/ 57 h 63"/>
                  <a:gd name="T40" fmla="*/ 0 w 85"/>
                  <a:gd name="T41" fmla="*/ 39 h 63"/>
                  <a:gd name="T42" fmla="*/ 0 w 85"/>
                  <a:gd name="T43" fmla="*/ 31 h 63"/>
                  <a:gd name="T44" fmla="*/ 3 w 85"/>
                  <a:gd name="T45" fmla="*/ 16 h 63"/>
                  <a:gd name="T46" fmla="*/ 12 w 85"/>
                  <a:gd name="T47" fmla="*/ 6 h 63"/>
                  <a:gd name="T48" fmla="*/ 21 w 85"/>
                  <a:gd name="T49" fmla="*/ 1 h 63"/>
                  <a:gd name="T50" fmla="*/ 64 w 85"/>
                  <a:gd name="T51" fmla="*/ 0 h 63"/>
                  <a:gd name="T52" fmla="*/ 41 w 85"/>
                  <a:gd name="T53" fmla="*/ 14 h 63"/>
                  <a:gd name="T54" fmla="*/ 44 w 85"/>
                  <a:gd name="T55" fmla="*/ 37 h 63"/>
                  <a:gd name="T56" fmla="*/ 51 w 85"/>
                  <a:gd name="T57" fmla="*/ 45 h 63"/>
                  <a:gd name="T58" fmla="*/ 59 w 85"/>
                  <a:gd name="T59" fmla="*/ 49 h 63"/>
                  <a:gd name="T60" fmla="*/ 65 w 85"/>
                  <a:gd name="T61" fmla="*/ 47 h 63"/>
                  <a:gd name="T62" fmla="*/ 72 w 85"/>
                  <a:gd name="T63" fmla="*/ 41 h 63"/>
                  <a:gd name="T64" fmla="*/ 74 w 85"/>
                  <a:gd name="T65" fmla="*/ 34 h 63"/>
                  <a:gd name="T66" fmla="*/ 69 w 85"/>
                  <a:gd name="T67" fmla="*/ 21 h 63"/>
                  <a:gd name="T68" fmla="*/ 60 w 85"/>
                  <a:gd name="T69" fmla="*/ 14 h 63"/>
                  <a:gd name="T70" fmla="*/ 56 w 85"/>
                  <a:gd name="T71" fmla="*/ 1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63">
                    <a:moveTo>
                      <a:pt x="64" y="0"/>
                    </a:moveTo>
                    <a:lnTo>
                      <a:pt x="64" y="0"/>
                    </a:lnTo>
                    <a:lnTo>
                      <a:pt x="82" y="0"/>
                    </a:lnTo>
                    <a:lnTo>
                      <a:pt x="82" y="13"/>
                    </a:lnTo>
                    <a:lnTo>
                      <a:pt x="72" y="13"/>
                    </a:lnTo>
                    <a:lnTo>
                      <a:pt x="72" y="14"/>
                    </a:lnTo>
                    <a:lnTo>
                      <a:pt x="72" y="14"/>
                    </a:lnTo>
                    <a:lnTo>
                      <a:pt x="77" y="18"/>
                    </a:lnTo>
                    <a:lnTo>
                      <a:pt x="80" y="24"/>
                    </a:lnTo>
                    <a:lnTo>
                      <a:pt x="83" y="31"/>
                    </a:lnTo>
                    <a:lnTo>
                      <a:pt x="85" y="39"/>
                    </a:lnTo>
                    <a:lnTo>
                      <a:pt x="85" y="39"/>
                    </a:lnTo>
                    <a:lnTo>
                      <a:pt x="83" y="44"/>
                    </a:lnTo>
                    <a:lnTo>
                      <a:pt x="82" y="49"/>
                    </a:lnTo>
                    <a:lnTo>
                      <a:pt x="80" y="54"/>
                    </a:lnTo>
                    <a:lnTo>
                      <a:pt x="77" y="57"/>
                    </a:lnTo>
                    <a:lnTo>
                      <a:pt x="70" y="62"/>
                    </a:lnTo>
                    <a:lnTo>
                      <a:pt x="60" y="63"/>
                    </a:lnTo>
                    <a:lnTo>
                      <a:pt x="60" y="63"/>
                    </a:lnTo>
                    <a:lnTo>
                      <a:pt x="54" y="62"/>
                    </a:lnTo>
                    <a:lnTo>
                      <a:pt x="49" y="60"/>
                    </a:lnTo>
                    <a:lnTo>
                      <a:pt x="43" y="55"/>
                    </a:lnTo>
                    <a:lnTo>
                      <a:pt x="39" y="50"/>
                    </a:lnTo>
                    <a:lnTo>
                      <a:pt x="36" y="44"/>
                    </a:lnTo>
                    <a:lnTo>
                      <a:pt x="33" y="36"/>
                    </a:lnTo>
                    <a:lnTo>
                      <a:pt x="31" y="26"/>
                    </a:lnTo>
                    <a:lnTo>
                      <a:pt x="31" y="14"/>
                    </a:lnTo>
                    <a:lnTo>
                      <a:pt x="30" y="14"/>
                    </a:lnTo>
                    <a:lnTo>
                      <a:pt x="30" y="14"/>
                    </a:lnTo>
                    <a:lnTo>
                      <a:pt x="25" y="14"/>
                    </a:lnTo>
                    <a:lnTo>
                      <a:pt x="18" y="18"/>
                    </a:lnTo>
                    <a:lnTo>
                      <a:pt x="15" y="19"/>
                    </a:lnTo>
                    <a:lnTo>
                      <a:pt x="13" y="23"/>
                    </a:lnTo>
                    <a:lnTo>
                      <a:pt x="12" y="27"/>
                    </a:lnTo>
                    <a:lnTo>
                      <a:pt x="12" y="32"/>
                    </a:lnTo>
                    <a:lnTo>
                      <a:pt x="12" y="32"/>
                    </a:lnTo>
                    <a:lnTo>
                      <a:pt x="13" y="44"/>
                    </a:lnTo>
                    <a:lnTo>
                      <a:pt x="16" y="54"/>
                    </a:lnTo>
                    <a:lnTo>
                      <a:pt x="7" y="57"/>
                    </a:lnTo>
                    <a:lnTo>
                      <a:pt x="7" y="57"/>
                    </a:lnTo>
                    <a:lnTo>
                      <a:pt x="2" y="45"/>
                    </a:lnTo>
                    <a:lnTo>
                      <a:pt x="0" y="39"/>
                    </a:lnTo>
                    <a:lnTo>
                      <a:pt x="0" y="31"/>
                    </a:lnTo>
                    <a:lnTo>
                      <a:pt x="0" y="31"/>
                    </a:lnTo>
                    <a:lnTo>
                      <a:pt x="2" y="23"/>
                    </a:lnTo>
                    <a:lnTo>
                      <a:pt x="3" y="16"/>
                    </a:lnTo>
                    <a:lnTo>
                      <a:pt x="7" y="10"/>
                    </a:lnTo>
                    <a:lnTo>
                      <a:pt x="12" y="6"/>
                    </a:lnTo>
                    <a:lnTo>
                      <a:pt x="16" y="3"/>
                    </a:lnTo>
                    <a:lnTo>
                      <a:pt x="21" y="1"/>
                    </a:lnTo>
                    <a:lnTo>
                      <a:pt x="33" y="0"/>
                    </a:lnTo>
                    <a:lnTo>
                      <a:pt x="64" y="0"/>
                    </a:lnTo>
                    <a:close/>
                    <a:moveTo>
                      <a:pt x="41" y="14"/>
                    </a:moveTo>
                    <a:lnTo>
                      <a:pt x="41" y="14"/>
                    </a:lnTo>
                    <a:lnTo>
                      <a:pt x="43" y="26"/>
                    </a:lnTo>
                    <a:lnTo>
                      <a:pt x="44" y="37"/>
                    </a:lnTo>
                    <a:lnTo>
                      <a:pt x="47" y="42"/>
                    </a:lnTo>
                    <a:lnTo>
                      <a:pt x="51" y="45"/>
                    </a:lnTo>
                    <a:lnTo>
                      <a:pt x="54" y="47"/>
                    </a:lnTo>
                    <a:lnTo>
                      <a:pt x="59" y="49"/>
                    </a:lnTo>
                    <a:lnTo>
                      <a:pt x="59" y="49"/>
                    </a:lnTo>
                    <a:lnTo>
                      <a:pt x="65" y="47"/>
                    </a:lnTo>
                    <a:lnTo>
                      <a:pt x="70" y="44"/>
                    </a:lnTo>
                    <a:lnTo>
                      <a:pt x="72" y="41"/>
                    </a:lnTo>
                    <a:lnTo>
                      <a:pt x="74" y="34"/>
                    </a:lnTo>
                    <a:lnTo>
                      <a:pt x="74" y="34"/>
                    </a:lnTo>
                    <a:lnTo>
                      <a:pt x="72" y="27"/>
                    </a:lnTo>
                    <a:lnTo>
                      <a:pt x="69" y="21"/>
                    </a:lnTo>
                    <a:lnTo>
                      <a:pt x="65" y="18"/>
                    </a:lnTo>
                    <a:lnTo>
                      <a:pt x="60" y="14"/>
                    </a:lnTo>
                    <a:lnTo>
                      <a:pt x="60" y="14"/>
                    </a:lnTo>
                    <a:lnTo>
                      <a:pt x="56" y="14"/>
                    </a:lnTo>
                    <a:lnTo>
                      <a:pt x="4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5" name="Freeform 98"/>
              <p:cNvSpPr>
                <a:spLocks/>
              </p:cNvSpPr>
              <p:nvPr/>
            </p:nvSpPr>
            <p:spPr bwMode="auto">
              <a:xfrm>
                <a:off x="2896" y="1711"/>
                <a:ext cx="51" cy="41"/>
              </a:xfrm>
              <a:custGeom>
                <a:avLst/>
                <a:gdLst>
                  <a:gd name="T0" fmla="*/ 10 w 51"/>
                  <a:gd name="T1" fmla="*/ 12 h 41"/>
                  <a:gd name="T2" fmla="*/ 10 w 51"/>
                  <a:gd name="T3" fmla="*/ 12 h 41"/>
                  <a:gd name="T4" fmla="*/ 7 w 51"/>
                  <a:gd name="T5" fmla="*/ 15 h 41"/>
                  <a:gd name="T6" fmla="*/ 7 w 51"/>
                  <a:gd name="T7" fmla="*/ 18 h 41"/>
                  <a:gd name="T8" fmla="*/ 7 w 51"/>
                  <a:gd name="T9" fmla="*/ 18 h 41"/>
                  <a:gd name="T10" fmla="*/ 7 w 51"/>
                  <a:gd name="T11" fmla="*/ 25 h 41"/>
                  <a:gd name="T12" fmla="*/ 10 w 51"/>
                  <a:gd name="T13" fmla="*/ 30 h 41"/>
                  <a:gd name="T14" fmla="*/ 10 w 51"/>
                  <a:gd name="T15" fmla="*/ 30 h 41"/>
                  <a:gd name="T16" fmla="*/ 17 w 51"/>
                  <a:gd name="T17" fmla="*/ 33 h 41"/>
                  <a:gd name="T18" fmla="*/ 25 w 51"/>
                  <a:gd name="T19" fmla="*/ 33 h 41"/>
                  <a:gd name="T20" fmla="*/ 25 w 51"/>
                  <a:gd name="T21" fmla="*/ 33 h 41"/>
                  <a:gd name="T22" fmla="*/ 34 w 51"/>
                  <a:gd name="T23" fmla="*/ 33 h 41"/>
                  <a:gd name="T24" fmla="*/ 41 w 51"/>
                  <a:gd name="T25" fmla="*/ 30 h 41"/>
                  <a:gd name="T26" fmla="*/ 41 w 51"/>
                  <a:gd name="T27" fmla="*/ 30 h 41"/>
                  <a:gd name="T28" fmla="*/ 44 w 51"/>
                  <a:gd name="T29" fmla="*/ 25 h 41"/>
                  <a:gd name="T30" fmla="*/ 44 w 51"/>
                  <a:gd name="T31" fmla="*/ 20 h 41"/>
                  <a:gd name="T32" fmla="*/ 44 w 51"/>
                  <a:gd name="T33" fmla="*/ 20 h 41"/>
                  <a:gd name="T34" fmla="*/ 44 w 51"/>
                  <a:gd name="T35" fmla="*/ 15 h 41"/>
                  <a:gd name="T36" fmla="*/ 41 w 51"/>
                  <a:gd name="T37" fmla="*/ 10 h 41"/>
                  <a:gd name="T38" fmla="*/ 41 w 51"/>
                  <a:gd name="T39" fmla="*/ 10 h 41"/>
                  <a:gd name="T40" fmla="*/ 34 w 51"/>
                  <a:gd name="T41" fmla="*/ 7 h 41"/>
                  <a:gd name="T42" fmla="*/ 38 w 51"/>
                  <a:gd name="T43" fmla="*/ 0 h 41"/>
                  <a:gd name="T44" fmla="*/ 38 w 51"/>
                  <a:gd name="T45" fmla="*/ 0 h 41"/>
                  <a:gd name="T46" fmla="*/ 44 w 51"/>
                  <a:gd name="T47" fmla="*/ 5 h 41"/>
                  <a:gd name="T48" fmla="*/ 44 w 51"/>
                  <a:gd name="T49" fmla="*/ 5 h 41"/>
                  <a:gd name="T50" fmla="*/ 49 w 51"/>
                  <a:gd name="T51" fmla="*/ 12 h 41"/>
                  <a:gd name="T52" fmla="*/ 51 w 51"/>
                  <a:gd name="T53" fmla="*/ 20 h 41"/>
                  <a:gd name="T54" fmla="*/ 51 w 51"/>
                  <a:gd name="T55" fmla="*/ 20 h 41"/>
                  <a:gd name="T56" fmla="*/ 49 w 51"/>
                  <a:gd name="T57" fmla="*/ 28 h 41"/>
                  <a:gd name="T58" fmla="*/ 46 w 51"/>
                  <a:gd name="T59" fmla="*/ 35 h 41"/>
                  <a:gd name="T60" fmla="*/ 46 w 51"/>
                  <a:gd name="T61" fmla="*/ 35 h 41"/>
                  <a:gd name="T62" fmla="*/ 43 w 51"/>
                  <a:gd name="T63" fmla="*/ 38 h 41"/>
                  <a:gd name="T64" fmla="*/ 38 w 51"/>
                  <a:gd name="T65" fmla="*/ 40 h 41"/>
                  <a:gd name="T66" fmla="*/ 26 w 51"/>
                  <a:gd name="T67" fmla="*/ 41 h 41"/>
                  <a:gd name="T68" fmla="*/ 26 w 51"/>
                  <a:gd name="T69" fmla="*/ 41 h 41"/>
                  <a:gd name="T70" fmla="*/ 15 w 51"/>
                  <a:gd name="T71" fmla="*/ 40 h 41"/>
                  <a:gd name="T72" fmla="*/ 10 w 51"/>
                  <a:gd name="T73" fmla="*/ 38 h 41"/>
                  <a:gd name="T74" fmla="*/ 7 w 51"/>
                  <a:gd name="T75" fmla="*/ 35 h 41"/>
                  <a:gd name="T76" fmla="*/ 7 w 51"/>
                  <a:gd name="T77" fmla="*/ 35 h 41"/>
                  <a:gd name="T78" fmla="*/ 2 w 51"/>
                  <a:gd name="T79" fmla="*/ 28 h 41"/>
                  <a:gd name="T80" fmla="*/ 0 w 51"/>
                  <a:gd name="T81" fmla="*/ 18 h 41"/>
                  <a:gd name="T82" fmla="*/ 0 w 51"/>
                  <a:gd name="T83" fmla="*/ 18 h 41"/>
                  <a:gd name="T84" fmla="*/ 2 w 51"/>
                  <a:gd name="T85" fmla="*/ 12 h 41"/>
                  <a:gd name="T86" fmla="*/ 5 w 51"/>
                  <a:gd name="T87" fmla="*/ 7 h 41"/>
                  <a:gd name="T88" fmla="*/ 5 w 51"/>
                  <a:gd name="T89" fmla="*/ 7 h 41"/>
                  <a:gd name="T90" fmla="*/ 12 w 51"/>
                  <a:gd name="T91" fmla="*/ 2 h 41"/>
                  <a:gd name="T92" fmla="*/ 15 w 51"/>
                  <a:gd name="T93" fmla="*/ 7 h 41"/>
                  <a:gd name="T94" fmla="*/ 15 w 51"/>
                  <a:gd name="T95" fmla="*/ 7 h 41"/>
                  <a:gd name="T96" fmla="*/ 10 w 51"/>
                  <a:gd name="T97" fmla="*/ 12 h 41"/>
                  <a:gd name="T98" fmla="*/ 10 w 51"/>
                  <a:gd name="T9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 h="41">
                    <a:moveTo>
                      <a:pt x="10" y="12"/>
                    </a:moveTo>
                    <a:lnTo>
                      <a:pt x="10" y="12"/>
                    </a:lnTo>
                    <a:lnTo>
                      <a:pt x="7" y="15"/>
                    </a:lnTo>
                    <a:lnTo>
                      <a:pt x="7" y="18"/>
                    </a:lnTo>
                    <a:lnTo>
                      <a:pt x="7" y="18"/>
                    </a:lnTo>
                    <a:lnTo>
                      <a:pt x="7" y="25"/>
                    </a:lnTo>
                    <a:lnTo>
                      <a:pt x="10" y="30"/>
                    </a:lnTo>
                    <a:lnTo>
                      <a:pt x="10" y="30"/>
                    </a:lnTo>
                    <a:lnTo>
                      <a:pt x="17" y="33"/>
                    </a:lnTo>
                    <a:lnTo>
                      <a:pt x="25" y="33"/>
                    </a:lnTo>
                    <a:lnTo>
                      <a:pt x="25" y="33"/>
                    </a:lnTo>
                    <a:lnTo>
                      <a:pt x="34" y="33"/>
                    </a:lnTo>
                    <a:lnTo>
                      <a:pt x="41" y="30"/>
                    </a:lnTo>
                    <a:lnTo>
                      <a:pt x="41" y="30"/>
                    </a:lnTo>
                    <a:lnTo>
                      <a:pt x="44" y="25"/>
                    </a:lnTo>
                    <a:lnTo>
                      <a:pt x="44" y="20"/>
                    </a:lnTo>
                    <a:lnTo>
                      <a:pt x="44" y="20"/>
                    </a:lnTo>
                    <a:lnTo>
                      <a:pt x="44" y="15"/>
                    </a:lnTo>
                    <a:lnTo>
                      <a:pt x="41" y="10"/>
                    </a:lnTo>
                    <a:lnTo>
                      <a:pt x="41" y="10"/>
                    </a:lnTo>
                    <a:lnTo>
                      <a:pt x="34" y="7"/>
                    </a:lnTo>
                    <a:lnTo>
                      <a:pt x="38" y="0"/>
                    </a:lnTo>
                    <a:lnTo>
                      <a:pt x="38" y="0"/>
                    </a:lnTo>
                    <a:lnTo>
                      <a:pt x="44" y="5"/>
                    </a:lnTo>
                    <a:lnTo>
                      <a:pt x="44" y="5"/>
                    </a:lnTo>
                    <a:lnTo>
                      <a:pt x="49" y="12"/>
                    </a:lnTo>
                    <a:lnTo>
                      <a:pt x="51" y="20"/>
                    </a:lnTo>
                    <a:lnTo>
                      <a:pt x="51" y="20"/>
                    </a:lnTo>
                    <a:lnTo>
                      <a:pt x="49" y="28"/>
                    </a:lnTo>
                    <a:lnTo>
                      <a:pt x="46" y="35"/>
                    </a:lnTo>
                    <a:lnTo>
                      <a:pt x="46" y="35"/>
                    </a:lnTo>
                    <a:lnTo>
                      <a:pt x="43" y="38"/>
                    </a:lnTo>
                    <a:lnTo>
                      <a:pt x="38" y="40"/>
                    </a:lnTo>
                    <a:lnTo>
                      <a:pt x="26" y="41"/>
                    </a:lnTo>
                    <a:lnTo>
                      <a:pt x="26" y="41"/>
                    </a:lnTo>
                    <a:lnTo>
                      <a:pt x="15" y="40"/>
                    </a:lnTo>
                    <a:lnTo>
                      <a:pt x="10" y="38"/>
                    </a:lnTo>
                    <a:lnTo>
                      <a:pt x="7" y="35"/>
                    </a:lnTo>
                    <a:lnTo>
                      <a:pt x="7" y="35"/>
                    </a:lnTo>
                    <a:lnTo>
                      <a:pt x="2" y="28"/>
                    </a:lnTo>
                    <a:lnTo>
                      <a:pt x="0" y="18"/>
                    </a:lnTo>
                    <a:lnTo>
                      <a:pt x="0" y="18"/>
                    </a:lnTo>
                    <a:lnTo>
                      <a:pt x="2" y="12"/>
                    </a:lnTo>
                    <a:lnTo>
                      <a:pt x="5" y="7"/>
                    </a:lnTo>
                    <a:lnTo>
                      <a:pt x="5" y="7"/>
                    </a:lnTo>
                    <a:lnTo>
                      <a:pt x="12" y="2"/>
                    </a:lnTo>
                    <a:lnTo>
                      <a:pt x="15" y="7"/>
                    </a:lnTo>
                    <a:lnTo>
                      <a:pt x="15" y="7"/>
                    </a:lnTo>
                    <a:lnTo>
                      <a:pt x="10" y="12"/>
                    </a:lnTo>
                    <a:lnTo>
                      <a:pt x="1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6" name="Freeform 99"/>
              <p:cNvSpPr>
                <a:spLocks/>
              </p:cNvSpPr>
              <p:nvPr/>
            </p:nvSpPr>
            <p:spPr bwMode="auto">
              <a:xfrm>
                <a:off x="2898" y="1663"/>
                <a:ext cx="47" cy="37"/>
              </a:xfrm>
              <a:custGeom>
                <a:avLst/>
                <a:gdLst>
                  <a:gd name="T0" fmla="*/ 47 w 47"/>
                  <a:gd name="T1" fmla="*/ 0 h 37"/>
                  <a:gd name="T2" fmla="*/ 47 w 47"/>
                  <a:gd name="T3" fmla="*/ 6 h 37"/>
                  <a:gd name="T4" fmla="*/ 28 w 47"/>
                  <a:gd name="T5" fmla="*/ 6 h 37"/>
                  <a:gd name="T6" fmla="*/ 6 w 47"/>
                  <a:gd name="T7" fmla="*/ 6 h 37"/>
                  <a:gd name="T8" fmla="*/ 6 w 47"/>
                  <a:gd name="T9" fmla="*/ 31 h 37"/>
                  <a:gd name="T10" fmla="*/ 47 w 47"/>
                  <a:gd name="T11" fmla="*/ 31 h 37"/>
                  <a:gd name="T12" fmla="*/ 47 w 47"/>
                  <a:gd name="T13" fmla="*/ 37 h 37"/>
                  <a:gd name="T14" fmla="*/ 0 w 47"/>
                  <a:gd name="T15" fmla="*/ 37 h 37"/>
                  <a:gd name="T16" fmla="*/ 0 w 47"/>
                  <a:gd name="T17" fmla="*/ 0 h 37"/>
                  <a:gd name="T18" fmla="*/ 47 w 47"/>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7">
                    <a:moveTo>
                      <a:pt x="47" y="0"/>
                    </a:moveTo>
                    <a:lnTo>
                      <a:pt x="47" y="6"/>
                    </a:lnTo>
                    <a:lnTo>
                      <a:pt x="28" y="6"/>
                    </a:lnTo>
                    <a:lnTo>
                      <a:pt x="6" y="6"/>
                    </a:lnTo>
                    <a:lnTo>
                      <a:pt x="6" y="31"/>
                    </a:lnTo>
                    <a:lnTo>
                      <a:pt x="47" y="31"/>
                    </a:lnTo>
                    <a:lnTo>
                      <a:pt x="47" y="37"/>
                    </a:lnTo>
                    <a:lnTo>
                      <a:pt x="0" y="37"/>
                    </a:lnTo>
                    <a:lnTo>
                      <a:pt x="0"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7" name="Freeform 100"/>
              <p:cNvSpPr>
                <a:spLocks noEditPoints="1"/>
              </p:cNvSpPr>
              <p:nvPr/>
            </p:nvSpPr>
            <p:spPr bwMode="auto">
              <a:xfrm>
                <a:off x="2896" y="1607"/>
                <a:ext cx="51" cy="43"/>
              </a:xfrm>
              <a:custGeom>
                <a:avLst/>
                <a:gdLst>
                  <a:gd name="T0" fmla="*/ 51 w 51"/>
                  <a:gd name="T1" fmla="*/ 28 h 43"/>
                  <a:gd name="T2" fmla="*/ 48 w 51"/>
                  <a:gd name="T3" fmla="*/ 38 h 43"/>
                  <a:gd name="T4" fmla="*/ 43 w 51"/>
                  <a:gd name="T5" fmla="*/ 41 h 43"/>
                  <a:gd name="T6" fmla="*/ 38 w 51"/>
                  <a:gd name="T7" fmla="*/ 43 h 43"/>
                  <a:gd name="T8" fmla="*/ 28 w 51"/>
                  <a:gd name="T9" fmla="*/ 38 h 43"/>
                  <a:gd name="T10" fmla="*/ 25 w 51"/>
                  <a:gd name="T11" fmla="*/ 34 h 43"/>
                  <a:gd name="T12" fmla="*/ 21 w 51"/>
                  <a:gd name="T13" fmla="*/ 28 h 43"/>
                  <a:gd name="T14" fmla="*/ 17 w 51"/>
                  <a:gd name="T15" fmla="*/ 10 h 43"/>
                  <a:gd name="T16" fmla="*/ 10 w 51"/>
                  <a:gd name="T17" fmla="*/ 12 h 43"/>
                  <a:gd name="T18" fmla="*/ 8 w 51"/>
                  <a:gd name="T19" fmla="*/ 17 h 43"/>
                  <a:gd name="T20" fmla="*/ 7 w 51"/>
                  <a:gd name="T21" fmla="*/ 21 h 43"/>
                  <a:gd name="T22" fmla="*/ 10 w 51"/>
                  <a:gd name="T23" fmla="*/ 31 h 43"/>
                  <a:gd name="T24" fmla="*/ 17 w 51"/>
                  <a:gd name="T25" fmla="*/ 36 h 43"/>
                  <a:gd name="T26" fmla="*/ 12 w 51"/>
                  <a:gd name="T27" fmla="*/ 41 h 43"/>
                  <a:gd name="T28" fmla="*/ 5 w 51"/>
                  <a:gd name="T29" fmla="*/ 36 h 43"/>
                  <a:gd name="T30" fmla="*/ 0 w 51"/>
                  <a:gd name="T31" fmla="*/ 21 h 43"/>
                  <a:gd name="T32" fmla="*/ 2 w 51"/>
                  <a:gd name="T33" fmla="*/ 13 h 43"/>
                  <a:gd name="T34" fmla="*/ 7 w 51"/>
                  <a:gd name="T35" fmla="*/ 7 h 43"/>
                  <a:gd name="T36" fmla="*/ 20 w 51"/>
                  <a:gd name="T37" fmla="*/ 3 h 43"/>
                  <a:gd name="T38" fmla="*/ 38 w 51"/>
                  <a:gd name="T39" fmla="*/ 3 h 43"/>
                  <a:gd name="T40" fmla="*/ 49 w 51"/>
                  <a:gd name="T41" fmla="*/ 8 h 43"/>
                  <a:gd name="T42" fmla="*/ 41 w 51"/>
                  <a:gd name="T43" fmla="*/ 10 h 43"/>
                  <a:gd name="T44" fmla="*/ 46 w 51"/>
                  <a:gd name="T45" fmla="*/ 13 h 43"/>
                  <a:gd name="T46" fmla="*/ 51 w 51"/>
                  <a:gd name="T47" fmla="*/ 23 h 43"/>
                  <a:gd name="T48" fmla="*/ 51 w 51"/>
                  <a:gd name="T49" fmla="*/ 28 h 43"/>
                  <a:gd name="T50" fmla="*/ 31 w 51"/>
                  <a:gd name="T51" fmla="*/ 33 h 43"/>
                  <a:gd name="T52" fmla="*/ 38 w 51"/>
                  <a:gd name="T53" fmla="*/ 34 h 43"/>
                  <a:gd name="T54" fmla="*/ 39 w 51"/>
                  <a:gd name="T55" fmla="*/ 34 h 43"/>
                  <a:gd name="T56" fmla="*/ 43 w 51"/>
                  <a:gd name="T57" fmla="*/ 33 h 43"/>
                  <a:gd name="T58" fmla="*/ 44 w 51"/>
                  <a:gd name="T59" fmla="*/ 26 h 43"/>
                  <a:gd name="T60" fmla="*/ 44 w 51"/>
                  <a:gd name="T61" fmla="*/ 21 h 43"/>
                  <a:gd name="T62" fmla="*/ 39 w 51"/>
                  <a:gd name="T63" fmla="*/ 13 h 43"/>
                  <a:gd name="T64" fmla="*/ 23 w 51"/>
                  <a:gd name="T65" fmla="*/ 10 h 43"/>
                  <a:gd name="T66" fmla="*/ 28 w 51"/>
                  <a:gd name="T67" fmla="*/ 26 h 43"/>
                  <a:gd name="T68" fmla="*/ 31 w 51"/>
                  <a:gd name="T69"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3">
                    <a:moveTo>
                      <a:pt x="51" y="28"/>
                    </a:moveTo>
                    <a:lnTo>
                      <a:pt x="51" y="28"/>
                    </a:lnTo>
                    <a:lnTo>
                      <a:pt x="49" y="33"/>
                    </a:lnTo>
                    <a:lnTo>
                      <a:pt x="48" y="38"/>
                    </a:lnTo>
                    <a:lnTo>
                      <a:pt x="48" y="38"/>
                    </a:lnTo>
                    <a:lnTo>
                      <a:pt x="43" y="41"/>
                    </a:lnTo>
                    <a:lnTo>
                      <a:pt x="38" y="43"/>
                    </a:lnTo>
                    <a:lnTo>
                      <a:pt x="38" y="43"/>
                    </a:lnTo>
                    <a:lnTo>
                      <a:pt x="33" y="41"/>
                    </a:lnTo>
                    <a:lnTo>
                      <a:pt x="28" y="38"/>
                    </a:lnTo>
                    <a:lnTo>
                      <a:pt x="28" y="38"/>
                    </a:lnTo>
                    <a:lnTo>
                      <a:pt x="25" y="34"/>
                    </a:lnTo>
                    <a:lnTo>
                      <a:pt x="21" y="28"/>
                    </a:lnTo>
                    <a:lnTo>
                      <a:pt x="21" y="28"/>
                    </a:lnTo>
                    <a:lnTo>
                      <a:pt x="17" y="10"/>
                    </a:lnTo>
                    <a:lnTo>
                      <a:pt x="17" y="10"/>
                    </a:lnTo>
                    <a:lnTo>
                      <a:pt x="13" y="10"/>
                    </a:lnTo>
                    <a:lnTo>
                      <a:pt x="10" y="12"/>
                    </a:lnTo>
                    <a:lnTo>
                      <a:pt x="10" y="12"/>
                    </a:lnTo>
                    <a:lnTo>
                      <a:pt x="8" y="17"/>
                    </a:lnTo>
                    <a:lnTo>
                      <a:pt x="7" y="21"/>
                    </a:lnTo>
                    <a:lnTo>
                      <a:pt x="7" y="21"/>
                    </a:lnTo>
                    <a:lnTo>
                      <a:pt x="8" y="26"/>
                    </a:lnTo>
                    <a:lnTo>
                      <a:pt x="10" y="31"/>
                    </a:lnTo>
                    <a:lnTo>
                      <a:pt x="10" y="31"/>
                    </a:lnTo>
                    <a:lnTo>
                      <a:pt x="17" y="36"/>
                    </a:lnTo>
                    <a:lnTo>
                      <a:pt x="12" y="41"/>
                    </a:lnTo>
                    <a:lnTo>
                      <a:pt x="12" y="41"/>
                    </a:lnTo>
                    <a:lnTo>
                      <a:pt x="5" y="36"/>
                    </a:lnTo>
                    <a:lnTo>
                      <a:pt x="5" y="36"/>
                    </a:lnTo>
                    <a:lnTo>
                      <a:pt x="2" y="30"/>
                    </a:lnTo>
                    <a:lnTo>
                      <a:pt x="0" y="21"/>
                    </a:lnTo>
                    <a:lnTo>
                      <a:pt x="0" y="21"/>
                    </a:lnTo>
                    <a:lnTo>
                      <a:pt x="2" y="13"/>
                    </a:lnTo>
                    <a:lnTo>
                      <a:pt x="7" y="7"/>
                    </a:lnTo>
                    <a:lnTo>
                      <a:pt x="7" y="7"/>
                    </a:lnTo>
                    <a:lnTo>
                      <a:pt x="12" y="5"/>
                    </a:lnTo>
                    <a:lnTo>
                      <a:pt x="20" y="3"/>
                    </a:lnTo>
                    <a:lnTo>
                      <a:pt x="38" y="3"/>
                    </a:lnTo>
                    <a:lnTo>
                      <a:pt x="38" y="3"/>
                    </a:lnTo>
                    <a:lnTo>
                      <a:pt x="49" y="0"/>
                    </a:lnTo>
                    <a:lnTo>
                      <a:pt x="49" y="8"/>
                    </a:lnTo>
                    <a:lnTo>
                      <a:pt x="49" y="8"/>
                    </a:lnTo>
                    <a:lnTo>
                      <a:pt x="41" y="10"/>
                    </a:lnTo>
                    <a:lnTo>
                      <a:pt x="41" y="10"/>
                    </a:lnTo>
                    <a:lnTo>
                      <a:pt x="46" y="13"/>
                    </a:lnTo>
                    <a:lnTo>
                      <a:pt x="49" y="18"/>
                    </a:lnTo>
                    <a:lnTo>
                      <a:pt x="51" y="23"/>
                    </a:lnTo>
                    <a:lnTo>
                      <a:pt x="51" y="28"/>
                    </a:lnTo>
                    <a:lnTo>
                      <a:pt x="51" y="28"/>
                    </a:lnTo>
                    <a:close/>
                    <a:moveTo>
                      <a:pt x="31" y="33"/>
                    </a:moveTo>
                    <a:lnTo>
                      <a:pt x="31" y="33"/>
                    </a:lnTo>
                    <a:lnTo>
                      <a:pt x="34" y="34"/>
                    </a:lnTo>
                    <a:lnTo>
                      <a:pt x="38" y="34"/>
                    </a:lnTo>
                    <a:lnTo>
                      <a:pt x="38" y="34"/>
                    </a:lnTo>
                    <a:lnTo>
                      <a:pt x="39" y="34"/>
                    </a:lnTo>
                    <a:lnTo>
                      <a:pt x="43" y="33"/>
                    </a:lnTo>
                    <a:lnTo>
                      <a:pt x="43" y="33"/>
                    </a:lnTo>
                    <a:lnTo>
                      <a:pt x="44" y="30"/>
                    </a:lnTo>
                    <a:lnTo>
                      <a:pt x="44" y="26"/>
                    </a:lnTo>
                    <a:lnTo>
                      <a:pt x="44" y="26"/>
                    </a:lnTo>
                    <a:lnTo>
                      <a:pt x="44" y="21"/>
                    </a:lnTo>
                    <a:lnTo>
                      <a:pt x="43" y="18"/>
                    </a:lnTo>
                    <a:lnTo>
                      <a:pt x="39" y="13"/>
                    </a:lnTo>
                    <a:lnTo>
                      <a:pt x="36" y="10"/>
                    </a:lnTo>
                    <a:lnTo>
                      <a:pt x="23" y="10"/>
                    </a:lnTo>
                    <a:lnTo>
                      <a:pt x="23" y="10"/>
                    </a:lnTo>
                    <a:lnTo>
                      <a:pt x="28" y="26"/>
                    </a:lnTo>
                    <a:lnTo>
                      <a:pt x="28" y="26"/>
                    </a:lnTo>
                    <a:lnTo>
                      <a:pt x="31" y="33"/>
                    </a:lnTo>
                    <a:lnTo>
                      <a:pt x="3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8" name="Freeform 101"/>
              <p:cNvSpPr>
                <a:spLocks/>
              </p:cNvSpPr>
              <p:nvPr/>
            </p:nvSpPr>
            <p:spPr bwMode="auto">
              <a:xfrm>
                <a:off x="2896" y="1558"/>
                <a:ext cx="51" cy="41"/>
              </a:xfrm>
              <a:custGeom>
                <a:avLst/>
                <a:gdLst>
                  <a:gd name="T0" fmla="*/ 10 w 51"/>
                  <a:gd name="T1" fmla="*/ 12 h 41"/>
                  <a:gd name="T2" fmla="*/ 10 w 51"/>
                  <a:gd name="T3" fmla="*/ 12 h 41"/>
                  <a:gd name="T4" fmla="*/ 7 w 51"/>
                  <a:gd name="T5" fmla="*/ 15 h 41"/>
                  <a:gd name="T6" fmla="*/ 7 w 51"/>
                  <a:gd name="T7" fmla="*/ 20 h 41"/>
                  <a:gd name="T8" fmla="*/ 7 w 51"/>
                  <a:gd name="T9" fmla="*/ 20 h 41"/>
                  <a:gd name="T10" fmla="*/ 7 w 51"/>
                  <a:gd name="T11" fmla="*/ 26 h 41"/>
                  <a:gd name="T12" fmla="*/ 10 w 51"/>
                  <a:gd name="T13" fmla="*/ 30 h 41"/>
                  <a:gd name="T14" fmla="*/ 10 w 51"/>
                  <a:gd name="T15" fmla="*/ 30 h 41"/>
                  <a:gd name="T16" fmla="*/ 17 w 51"/>
                  <a:gd name="T17" fmla="*/ 33 h 41"/>
                  <a:gd name="T18" fmla="*/ 25 w 51"/>
                  <a:gd name="T19" fmla="*/ 35 h 41"/>
                  <a:gd name="T20" fmla="*/ 25 w 51"/>
                  <a:gd name="T21" fmla="*/ 35 h 41"/>
                  <a:gd name="T22" fmla="*/ 34 w 51"/>
                  <a:gd name="T23" fmla="*/ 33 h 41"/>
                  <a:gd name="T24" fmla="*/ 41 w 51"/>
                  <a:gd name="T25" fmla="*/ 30 h 41"/>
                  <a:gd name="T26" fmla="*/ 41 w 51"/>
                  <a:gd name="T27" fmla="*/ 30 h 41"/>
                  <a:gd name="T28" fmla="*/ 44 w 51"/>
                  <a:gd name="T29" fmla="*/ 26 h 41"/>
                  <a:gd name="T30" fmla="*/ 44 w 51"/>
                  <a:gd name="T31" fmla="*/ 22 h 41"/>
                  <a:gd name="T32" fmla="*/ 44 w 51"/>
                  <a:gd name="T33" fmla="*/ 22 h 41"/>
                  <a:gd name="T34" fmla="*/ 44 w 51"/>
                  <a:gd name="T35" fmla="*/ 15 h 41"/>
                  <a:gd name="T36" fmla="*/ 41 w 51"/>
                  <a:gd name="T37" fmla="*/ 12 h 41"/>
                  <a:gd name="T38" fmla="*/ 41 w 51"/>
                  <a:gd name="T39" fmla="*/ 12 h 41"/>
                  <a:gd name="T40" fmla="*/ 34 w 51"/>
                  <a:gd name="T41" fmla="*/ 7 h 41"/>
                  <a:gd name="T42" fmla="*/ 38 w 51"/>
                  <a:gd name="T43" fmla="*/ 0 h 41"/>
                  <a:gd name="T44" fmla="*/ 38 w 51"/>
                  <a:gd name="T45" fmla="*/ 0 h 41"/>
                  <a:gd name="T46" fmla="*/ 44 w 51"/>
                  <a:gd name="T47" fmla="*/ 5 h 41"/>
                  <a:gd name="T48" fmla="*/ 44 w 51"/>
                  <a:gd name="T49" fmla="*/ 5 h 41"/>
                  <a:gd name="T50" fmla="*/ 49 w 51"/>
                  <a:gd name="T51" fmla="*/ 12 h 41"/>
                  <a:gd name="T52" fmla="*/ 51 w 51"/>
                  <a:gd name="T53" fmla="*/ 22 h 41"/>
                  <a:gd name="T54" fmla="*/ 51 w 51"/>
                  <a:gd name="T55" fmla="*/ 22 h 41"/>
                  <a:gd name="T56" fmla="*/ 49 w 51"/>
                  <a:gd name="T57" fmla="*/ 30 h 41"/>
                  <a:gd name="T58" fmla="*/ 46 w 51"/>
                  <a:gd name="T59" fmla="*/ 35 h 41"/>
                  <a:gd name="T60" fmla="*/ 46 w 51"/>
                  <a:gd name="T61" fmla="*/ 35 h 41"/>
                  <a:gd name="T62" fmla="*/ 43 w 51"/>
                  <a:gd name="T63" fmla="*/ 38 h 41"/>
                  <a:gd name="T64" fmla="*/ 38 w 51"/>
                  <a:gd name="T65" fmla="*/ 39 h 41"/>
                  <a:gd name="T66" fmla="*/ 26 w 51"/>
                  <a:gd name="T67" fmla="*/ 41 h 41"/>
                  <a:gd name="T68" fmla="*/ 26 w 51"/>
                  <a:gd name="T69" fmla="*/ 41 h 41"/>
                  <a:gd name="T70" fmla="*/ 15 w 51"/>
                  <a:gd name="T71" fmla="*/ 39 h 41"/>
                  <a:gd name="T72" fmla="*/ 10 w 51"/>
                  <a:gd name="T73" fmla="*/ 38 h 41"/>
                  <a:gd name="T74" fmla="*/ 7 w 51"/>
                  <a:gd name="T75" fmla="*/ 35 h 41"/>
                  <a:gd name="T76" fmla="*/ 7 w 51"/>
                  <a:gd name="T77" fmla="*/ 35 h 41"/>
                  <a:gd name="T78" fmla="*/ 2 w 51"/>
                  <a:gd name="T79" fmla="*/ 28 h 41"/>
                  <a:gd name="T80" fmla="*/ 0 w 51"/>
                  <a:gd name="T81" fmla="*/ 20 h 41"/>
                  <a:gd name="T82" fmla="*/ 0 w 51"/>
                  <a:gd name="T83" fmla="*/ 20 h 41"/>
                  <a:gd name="T84" fmla="*/ 2 w 51"/>
                  <a:gd name="T85" fmla="*/ 13 h 41"/>
                  <a:gd name="T86" fmla="*/ 5 w 51"/>
                  <a:gd name="T87" fmla="*/ 7 h 41"/>
                  <a:gd name="T88" fmla="*/ 5 w 51"/>
                  <a:gd name="T89" fmla="*/ 7 h 41"/>
                  <a:gd name="T90" fmla="*/ 12 w 51"/>
                  <a:gd name="T91" fmla="*/ 2 h 41"/>
                  <a:gd name="T92" fmla="*/ 15 w 51"/>
                  <a:gd name="T93" fmla="*/ 8 h 41"/>
                  <a:gd name="T94" fmla="*/ 15 w 51"/>
                  <a:gd name="T95" fmla="*/ 8 h 41"/>
                  <a:gd name="T96" fmla="*/ 10 w 51"/>
                  <a:gd name="T97" fmla="*/ 12 h 41"/>
                  <a:gd name="T98" fmla="*/ 10 w 51"/>
                  <a:gd name="T9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 h="41">
                    <a:moveTo>
                      <a:pt x="10" y="12"/>
                    </a:moveTo>
                    <a:lnTo>
                      <a:pt x="10" y="12"/>
                    </a:lnTo>
                    <a:lnTo>
                      <a:pt x="7" y="15"/>
                    </a:lnTo>
                    <a:lnTo>
                      <a:pt x="7" y="20"/>
                    </a:lnTo>
                    <a:lnTo>
                      <a:pt x="7" y="20"/>
                    </a:lnTo>
                    <a:lnTo>
                      <a:pt x="7" y="26"/>
                    </a:lnTo>
                    <a:lnTo>
                      <a:pt x="10" y="30"/>
                    </a:lnTo>
                    <a:lnTo>
                      <a:pt x="10" y="30"/>
                    </a:lnTo>
                    <a:lnTo>
                      <a:pt x="17" y="33"/>
                    </a:lnTo>
                    <a:lnTo>
                      <a:pt x="25" y="35"/>
                    </a:lnTo>
                    <a:lnTo>
                      <a:pt x="25" y="35"/>
                    </a:lnTo>
                    <a:lnTo>
                      <a:pt x="34" y="33"/>
                    </a:lnTo>
                    <a:lnTo>
                      <a:pt x="41" y="30"/>
                    </a:lnTo>
                    <a:lnTo>
                      <a:pt x="41" y="30"/>
                    </a:lnTo>
                    <a:lnTo>
                      <a:pt x="44" y="26"/>
                    </a:lnTo>
                    <a:lnTo>
                      <a:pt x="44" y="22"/>
                    </a:lnTo>
                    <a:lnTo>
                      <a:pt x="44" y="22"/>
                    </a:lnTo>
                    <a:lnTo>
                      <a:pt x="44" y="15"/>
                    </a:lnTo>
                    <a:lnTo>
                      <a:pt x="41" y="12"/>
                    </a:lnTo>
                    <a:lnTo>
                      <a:pt x="41" y="12"/>
                    </a:lnTo>
                    <a:lnTo>
                      <a:pt x="34" y="7"/>
                    </a:lnTo>
                    <a:lnTo>
                      <a:pt x="38" y="0"/>
                    </a:lnTo>
                    <a:lnTo>
                      <a:pt x="38" y="0"/>
                    </a:lnTo>
                    <a:lnTo>
                      <a:pt x="44" y="5"/>
                    </a:lnTo>
                    <a:lnTo>
                      <a:pt x="44" y="5"/>
                    </a:lnTo>
                    <a:lnTo>
                      <a:pt x="49" y="12"/>
                    </a:lnTo>
                    <a:lnTo>
                      <a:pt x="51" y="22"/>
                    </a:lnTo>
                    <a:lnTo>
                      <a:pt x="51" y="22"/>
                    </a:lnTo>
                    <a:lnTo>
                      <a:pt x="49" y="30"/>
                    </a:lnTo>
                    <a:lnTo>
                      <a:pt x="46" y="35"/>
                    </a:lnTo>
                    <a:lnTo>
                      <a:pt x="46" y="35"/>
                    </a:lnTo>
                    <a:lnTo>
                      <a:pt x="43" y="38"/>
                    </a:lnTo>
                    <a:lnTo>
                      <a:pt x="38" y="39"/>
                    </a:lnTo>
                    <a:lnTo>
                      <a:pt x="26" y="41"/>
                    </a:lnTo>
                    <a:lnTo>
                      <a:pt x="26" y="41"/>
                    </a:lnTo>
                    <a:lnTo>
                      <a:pt x="15" y="39"/>
                    </a:lnTo>
                    <a:lnTo>
                      <a:pt x="10" y="38"/>
                    </a:lnTo>
                    <a:lnTo>
                      <a:pt x="7" y="35"/>
                    </a:lnTo>
                    <a:lnTo>
                      <a:pt x="7" y="35"/>
                    </a:lnTo>
                    <a:lnTo>
                      <a:pt x="2" y="28"/>
                    </a:lnTo>
                    <a:lnTo>
                      <a:pt x="0" y="20"/>
                    </a:lnTo>
                    <a:lnTo>
                      <a:pt x="0" y="20"/>
                    </a:lnTo>
                    <a:lnTo>
                      <a:pt x="2" y="13"/>
                    </a:lnTo>
                    <a:lnTo>
                      <a:pt x="5" y="7"/>
                    </a:lnTo>
                    <a:lnTo>
                      <a:pt x="5" y="7"/>
                    </a:lnTo>
                    <a:lnTo>
                      <a:pt x="12" y="2"/>
                    </a:lnTo>
                    <a:lnTo>
                      <a:pt x="15" y="8"/>
                    </a:lnTo>
                    <a:lnTo>
                      <a:pt x="15" y="8"/>
                    </a:lnTo>
                    <a:lnTo>
                      <a:pt x="10" y="12"/>
                    </a:lnTo>
                    <a:lnTo>
                      <a:pt x="1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9" name="Freeform 102"/>
              <p:cNvSpPr>
                <a:spLocks/>
              </p:cNvSpPr>
              <p:nvPr/>
            </p:nvSpPr>
            <p:spPr bwMode="auto">
              <a:xfrm>
                <a:off x="2898" y="1513"/>
                <a:ext cx="47" cy="37"/>
              </a:xfrm>
              <a:custGeom>
                <a:avLst/>
                <a:gdLst>
                  <a:gd name="T0" fmla="*/ 0 w 47"/>
                  <a:gd name="T1" fmla="*/ 29 h 37"/>
                  <a:gd name="T2" fmla="*/ 34 w 47"/>
                  <a:gd name="T3" fmla="*/ 29 h 37"/>
                  <a:gd name="T4" fmla="*/ 5 w 47"/>
                  <a:gd name="T5" fmla="*/ 6 h 37"/>
                  <a:gd name="T6" fmla="*/ 0 w 47"/>
                  <a:gd name="T7" fmla="*/ 6 h 37"/>
                  <a:gd name="T8" fmla="*/ 0 w 47"/>
                  <a:gd name="T9" fmla="*/ 0 h 37"/>
                  <a:gd name="T10" fmla="*/ 47 w 47"/>
                  <a:gd name="T11" fmla="*/ 0 h 37"/>
                  <a:gd name="T12" fmla="*/ 47 w 47"/>
                  <a:gd name="T13" fmla="*/ 6 h 37"/>
                  <a:gd name="T14" fmla="*/ 15 w 47"/>
                  <a:gd name="T15" fmla="*/ 6 h 37"/>
                  <a:gd name="T16" fmla="*/ 44 w 47"/>
                  <a:gd name="T17" fmla="*/ 29 h 37"/>
                  <a:gd name="T18" fmla="*/ 47 w 47"/>
                  <a:gd name="T19" fmla="*/ 29 h 37"/>
                  <a:gd name="T20" fmla="*/ 47 w 47"/>
                  <a:gd name="T21" fmla="*/ 37 h 37"/>
                  <a:gd name="T22" fmla="*/ 0 w 47"/>
                  <a:gd name="T23" fmla="*/ 37 h 37"/>
                  <a:gd name="T24" fmla="*/ 0 w 47"/>
                  <a:gd name="T25"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37">
                    <a:moveTo>
                      <a:pt x="0" y="29"/>
                    </a:moveTo>
                    <a:lnTo>
                      <a:pt x="34" y="29"/>
                    </a:lnTo>
                    <a:lnTo>
                      <a:pt x="5" y="6"/>
                    </a:lnTo>
                    <a:lnTo>
                      <a:pt x="0" y="6"/>
                    </a:lnTo>
                    <a:lnTo>
                      <a:pt x="0" y="0"/>
                    </a:lnTo>
                    <a:lnTo>
                      <a:pt x="47" y="0"/>
                    </a:lnTo>
                    <a:lnTo>
                      <a:pt x="47" y="6"/>
                    </a:lnTo>
                    <a:lnTo>
                      <a:pt x="15" y="6"/>
                    </a:lnTo>
                    <a:lnTo>
                      <a:pt x="44" y="29"/>
                    </a:lnTo>
                    <a:lnTo>
                      <a:pt x="47" y="29"/>
                    </a:lnTo>
                    <a:lnTo>
                      <a:pt x="47" y="37"/>
                    </a:lnTo>
                    <a:lnTo>
                      <a:pt x="0" y="37"/>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0" name="Freeform 103"/>
              <p:cNvSpPr>
                <a:spLocks noEditPoints="1"/>
              </p:cNvSpPr>
              <p:nvPr/>
            </p:nvSpPr>
            <p:spPr bwMode="auto">
              <a:xfrm>
                <a:off x="2877" y="1457"/>
                <a:ext cx="70" cy="43"/>
              </a:xfrm>
              <a:custGeom>
                <a:avLst/>
                <a:gdLst>
                  <a:gd name="T0" fmla="*/ 32 w 70"/>
                  <a:gd name="T1" fmla="*/ 36 h 43"/>
                  <a:gd name="T2" fmla="*/ 24 w 70"/>
                  <a:gd name="T3" fmla="*/ 28 h 43"/>
                  <a:gd name="T4" fmla="*/ 21 w 70"/>
                  <a:gd name="T5" fmla="*/ 20 h 43"/>
                  <a:gd name="T6" fmla="*/ 23 w 70"/>
                  <a:gd name="T7" fmla="*/ 12 h 43"/>
                  <a:gd name="T8" fmla="*/ 27 w 70"/>
                  <a:gd name="T9" fmla="*/ 7 h 43"/>
                  <a:gd name="T10" fmla="*/ 36 w 70"/>
                  <a:gd name="T11" fmla="*/ 2 h 43"/>
                  <a:gd name="T12" fmla="*/ 47 w 70"/>
                  <a:gd name="T13" fmla="*/ 0 h 43"/>
                  <a:gd name="T14" fmla="*/ 63 w 70"/>
                  <a:gd name="T15" fmla="*/ 7 h 43"/>
                  <a:gd name="T16" fmla="*/ 68 w 70"/>
                  <a:gd name="T17" fmla="*/ 13 h 43"/>
                  <a:gd name="T18" fmla="*/ 70 w 70"/>
                  <a:gd name="T19" fmla="*/ 20 h 43"/>
                  <a:gd name="T20" fmla="*/ 63 w 70"/>
                  <a:gd name="T21" fmla="*/ 35 h 43"/>
                  <a:gd name="T22" fmla="*/ 60 w 70"/>
                  <a:gd name="T23" fmla="*/ 38 h 43"/>
                  <a:gd name="T24" fmla="*/ 50 w 70"/>
                  <a:gd name="T25" fmla="*/ 43 h 43"/>
                  <a:gd name="T26" fmla="*/ 44 w 70"/>
                  <a:gd name="T27" fmla="*/ 43 h 43"/>
                  <a:gd name="T28" fmla="*/ 24 w 70"/>
                  <a:gd name="T29" fmla="*/ 39 h 43"/>
                  <a:gd name="T30" fmla="*/ 11 w 70"/>
                  <a:gd name="T31" fmla="*/ 33 h 43"/>
                  <a:gd name="T32" fmla="*/ 6 w 70"/>
                  <a:gd name="T33" fmla="*/ 25 h 43"/>
                  <a:gd name="T34" fmla="*/ 3 w 70"/>
                  <a:gd name="T35" fmla="*/ 15 h 43"/>
                  <a:gd name="T36" fmla="*/ 0 w 70"/>
                  <a:gd name="T37" fmla="*/ 7 h 43"/>
                  <a:gd name="T38" fmla="*/ 6 w 70"/>
                  <a:gd name="T39" fmla="*/ 4 h 43"/>
                  <a:gd name="T40" fmla="*/ 11 w 70"/>
                  <a:gd name="T41" fmla="*/ 17 h 43"/>
                  <a:gd name="T42" fmla="*/ 13 w 70"/>
                  <a:gd name="T43" fmla="*/ 23 h 43"/>
                  <a:gd name="T44" fmla="*/ 16 w 70"/>
                  <a:gd name="T45" fmla="*/ 28 h 43"/>
                  <a:gd name="T46" fmla="*/ 32 w 70"/>
                  <a:gd name="T47" fmla="*/ 36 h 43"/>
                  <a:gd name="T48" fmla="*/ 32 w 70"/>
                  <a:gd name="T49" fmla="*/ 31 h 43"/>
                  <a:gd name="T50" fmla="*/ 37 w 70"/>
                  <a:gd name="T51" fmla="*/ 33 h 43"/>
                  <a:gd name="T52" fmla="*/ 45 w 70"/>
                  <a:gd name="T53" fmla="*/ 35 h 43"/>
                  <a:gd name="T54" fmla="*/ 60 w 70"/>
                  <a:gd name="T55" fmla="*/ 30 h 43"/>
                  <a:gd name="T56" fmla="*/ 62 w 70"/>
                  <a:gd name="T57" fmla="*/ 26 h 43"/>
                  <a:gd name="T58" fmla="*/ 63 w 70"/>
                  <a:gd name="T59" fmla="*/ 21 h 43"/>
                  <a:gd name="T60" fmla="*/ 60 w 70"/>
                  <a:gd name="T61" fmla="*/ 12 h 43"/>
                  <a:gd name="T62" fmla="*/ 55 w 70"/>
                  <a:gd name="T63" fmla="*/ 8 h 43"/>
                  <a:gd name="T64" fmla="*/ 47 w 70"/>
                  <a:gd name="T65" fmla="*/ 7 h 43"/>
                  <a:gd name="T66" fmla="*/ 32 w 70"/>
                  <a:gd name="T67" fmla="*/ 12 h 43"/>
                  <a:gd name="T68" fmla="*/ 29 w 70"/>
                  <a:gd name="T69" fmla="*/ 15 h 43"/>
                  <a:gd name="T70" fmla="*/ 27 w 70"/>
                  <a:gd name="T71" fmla="*/ 20 h 43"/>
                  <a:gd name="T72" fmla="*/ 32 w 70"/>
                  <a:gd name="T73"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43">
                    <a:moveTo>
                      <a:pt x="32" y="36"/>
                    </a:moveTo>
                    <a:lnTo>
                      <a:pt x="32" y="36"/>
                    </a:lnTo>
                    <a:lnTo>
                      <a:pt x="27" y="33"/>
                    </a:lnTo>
                    <a:lnTo>
                      <a:pt x="24" y="28"/>
                    </a:lnTo>
                    <a:lnTo>
                      <a:pt x="23" y="25"/>
                    </a:lnTo>
                    <a:lnTo>
                      <a:pt x="21" y="20"/>
                    </a:lnTo>
                    <a:lnTo>
                      <a:pt x="21" y="20"/>
                    </a:lnTo>
                    <a:lnTo>
                      <a:pt x="23" y="12"/>
                    </a:lnTo>
                    <a:lnTo>
                      <a:pt x="27" y="7"/>
                    </a:lnTo>
                    <a:lnTo>
                      <a:pt x="27" y="7"/>
                    </a:lnTo>
                    <a:lnTo>
                      <a:pt x="31" y="4"/>
                    </a:lnTo>
                    <a:lnTo>
                      <a:pt x="36" y="2"/>
                    </a:lnTo>
                    <a:lnTo>
                      <a:pt x="47" y="0"/>
                    </a:lnTo>
                    <a:lnTo>
                      <a:pt x="47" y="0"/>
                    </a:lnTo>
                    <a:lnTo>
                      <a:pt x="57" y="2"/>
                    </a:lnTo>
                    <a:lnTo>
                      <a:pt x="63" y="7"/>
                    </a:lnTo>
                    <a:lnTo>
                      <a:pt x="63" y="7"/>
                    </a:lnTo>
                    <a:lnTo>
                      <a:pt x="68" y="13"/>
                    </a:lnTo>
                    <a:lnTo>
                      <a:pt x="70" y="20"/>
                    </a:lnTo>
                    <a:lnTo>
                      <a:pt x="70" y="20"/>
                    </a:lnTo>
                    <a:lnTo>
                      <a:pt x="68" y="28"/>
                    </a:lnTo>
                    <a:lnTo>
                      <a:pt x="63" y="35"/>
                    </a:lnTo>
                    <a:lnTo>
                      <a:pt x="63" y="35"/>
                    </a:lnTo>
                    <a:lnTo>
                      <a:pt x="60" y="38"/>
                    </a:lnTo>
                    <a:lnTo>
                      <a:pt x="55" y="41"/>
                    </a:lnTo>
                    <a:lnTo>
                      <a:pt x="50" y="43"/>
                    </a:lnTo>
                    <a:lnTo>
                      <a:pt x="44" y="43"/>
                    </a:lnTo>
                    <a:lnTo>
                      <a:pt x="44" y="43"/>
                    </a:lnTo>
                    <a:lnTo>
                      <a:pt x="32" y="43"/>
                    </a:lnTo>
                    <a:lnTo>
                      <a:pt x="24" y="39"/>
                    </a:lnTo>
                    <a:lnTo>
                      <a:pt x="18" y="38"/>
                    </a:lnTo>
                    <a:lnTo>
                      <a:pt x="11" y="33"/>
                    </a:lnTo>
                    <a:lnTo>
                      <a:pt x="11" y="33"/>
                    </a:lnTo>
                    <a:lnTo>
                      <a:pt x="6" y="25"/>
                    </a:lnTo>
                    <a:lnTo>
                      <a:pt x="3" y="15"/>
                    </a:lnTo>
                    <a:lnTo>
                      <a:pt x="3" y="15"/>
                    </a:lnTo>
                    <a:lnTo>
                      <a:pt x="3" y="12"/>
                    </a:lnTo>
                    <a:lnTo>
                      <a:pt x="0" y="7"/>
                    </a:lnTo>
                    <a:lnTo>
                      <a:pt x="6" y="4"/>
                    </a:lnTo>
                    <a:lnTo>
                      <a:pt x="6" y="4"/>
                    </a:lnTo>
                    <a:lnTo>
                      <a:pt x="9" y="8"/>
                    </a:lnTo>
                    <a:lnTo>
                      <a:pt x="11" y="17"/>
                    </a:lnTo>
                    <a:lnTo>
                      <a:pt x="11" y="17"/>
                    </a:lnTo>
                    <a:lnTo>
                      <a:pt x="13" y="23"/>
                    </a:lnTo>
                    <a:lnTo>
                      <a:pt x="16" y="28"/>
                    </a:lnTo>
                    <a:lnTo>
                      <a:pt x="16" y="28"/>
                    </a:lnTo>
                    <a:lnTo>
                      <a:pt x="23" y="33"/>
                    </a:lnTo>
                    <a:lnTo>
                      <a:pt x="32" y="36"/>
                    </a:lnTo>
                    <a:lnTo>
                      <a:pt x="32" y="36"/>
                    </a:lnTo>
                    <a:close/>
                    <a:moveTo>
                      <a:pt x="32" y="31"/>
                    </a:moveTo>
                    <a:lnTo>
                      <a:pt x="32" y="31"/>
                    </a:lnTo>
                    <a:lnTo>
                      <a:pt x="37" y="33"/>
                    </a:lnTo>
                    <a:lnTo>
                      <a:pt x="45" y="35"/>
                    </a:lnTo>
                    <a:lnTo>
                      <a:pt x="45" y="35"/>
                    </a:lnTo>
                    <a:lnTo>
                      <a:pt x="53" y="33"/>
                    </a:lnTo>
                    <a:lnTo>
                      <a:pt x="60" y="30"/>
                    </a:lnTo>
                    <a:lnTo>
                      <a:pt x="60" y="30"/>
                    </a:lnTo>
                    <a:lnTo>
                      <a:pt x="62" y="26"/>
                    </a:lnTo>
                    <a:lnTo>
                      <a:pt x="63" y="21"/>
                    </a:lnTo>
                    <a:lnTo>
                      <a:pt x="63" y="21"/>
                    </a:lnTo>
                    <a:lnTo>
                      <a:pt x="62" y="17"/>
                    </a:lnTo>
                    <a:lnTo>
                      <a:pt x="60" y="12"/>
                    </a:lnTo>
                    <a:lnTo>
                      <a:pt x="60" y="12"/>
                    </a:lnTo>
                    <a:lnTo>
                      <a:pt x="55" y="8"/>
                    </a:lnTo>
                    <a:lnTo>
                      <a:pt x="47" y="7"/>
                    </a:lnTo>
                    <a:lnTo>
                      <a:pt x="47" y="7"/>
                    </a:lnTo>
                    <a:lnTo>
                      <a:pt x="37" y="8"/>
                    </a:lnTo>
                    <a:lnTo>
                      <a:pt x="32" y="12"/>
                    </a:lnTo>
                    <a:lnTo>
                      <a:pt x="32" y="12"/>
                    </a:lnTo>
                    <a:lnTo>
                      <a:pt x="29" y="15"/>
                    </a:lnTo>
                    <a:lnTo>
                      <a:pt x="27" y="20"/>
                    </a:lnTo>
                    <a:lnTo>
                      <a:pt x="27" y="20"/>
                    </a:lnTo>
                    <a:lnTo>
                      <a:pt x="29" y="25"/>
                    </a:lnTo>
                    <a:lnTo>
                      <a:pt x="32" y="31"/>
                    </a:lnTo>
                    <a:lnTo>
                      <a:pt x="3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1" name="Freeform 104"/>
              <p:cNvSpPr>
                <a:spLocks noEditPoints="1"/>
              </p:cNvSpPr>
              <p:nvPr/>
            </p:nvSpPr>
            <p:spPr bwMode="auto">
              <a:xfrm>
                <a:off x="2896" y="1407"/>
                <a:ext cx="51" cy="42"/>
              </a:xfrm>
              <a:custGeom>
                <a:avLst/>
                <a:gdLst>
                  <a:gd name="T0" fmla="*/ 0 w 51"/>
                  <a:gd name="T1" fmla="*/ 21 h 42"/>
                  <a:gd name="T2" fmla="*/ 0 w 51"/>
                  <a:gd name="T3" fmla="*/ 21 h 42"/>
                  <a:gd name="T4" fmla="*/ 2 w 51"/>
                  <a:gd name="T5" fmla="*/ 13 h 42"/>
                  <a:gd name="T6" fmla="*/ 7 w 51"/>
                  <a:gd name="T7" fmla="*/ 6 h 42"/>
                  <a:gd name="T8" fmla="*/ 7 w 51"/>
                  <a:gd name="T9" fmla="*/ 6 h 42"/>
                  <a:gd name="T10" fmla="*/ 10 w 51"/>
                  <a:gd name="T11" fmla="*/ 3 h 42"/>
                  <a:gd name="T12" fmla="*/ 15 w 51"/>
                  <a:gd name="T13" fmla="*/ 1 h 42"/>
                  <a:gd name="T14" fmla="*/ 26 w 51"/>
                  <a:gd name="T15" fmla="*/ 0 h 42"/>
                  <a:gd name="T16" fmla="*/ 26 w 51"/>
                  <a:gd name="T17" fmla="*/ 0 h 42"/>
                  <a:gd name="T18" fmla="*/ 36 w 51"/>
                  <a:gd name="T19" fmla="*/ 1 h 42"/>
                  <a:gd name="T20" fmla="*/ 41 w 51"/>
                  <a:gd name="T21" fmla="*/ 3 h 42"/>
                  <a:gd name="T22" fmla="*/ 44 w 51"/>
                  <a:gd name="T23" fmla="*/ 6 h 42"/>
                  <a:gd name="T24" fmla="*/ 44 w 51"/>
                  <a:gd name="T25" fmla="*/ 6 h 42"/>
                  <a:gd name="T26" fmla="*/ 49 w 51"/>
                  <a:gd name="T27" fmla="*/ 13 h 42"/>
                  <a:gd name="T28" fmla="*/ 51 w 51"/>
                  <a:gd name="T29" fmla="*/ 21 h 42"/>
                  <a:gd name="T30" fmla="*/ 51 w 51"/>
                  <a:gd name="T31" fmla="*/ 21 h 42"/>
                  <a:gd name="T32" fmla="*/ 49 w 51"/>
                  <a:gd name="T33" fmla="*/ 29 h 42"/>
                  <a:gd name="T34" fmla="*/ 44 w 51"/>
                  <a:gd name="T35" fmla="*/ 36 h 42"/>
                  <a:gd name="T36" fmla="*/ 44 w 51"/>
                  <a:gd name="T37" fmla="*/ 36 h 42"/>
                  <a:gd name="T38" fmla="*/ 41 w 51"/>
                  <a:gd name="T39" fmla="*/ 39 h 42"/>
                  <a:gd name="T40" fmla="*/ 36 w 51"/>
                  <a:gd name="T41" fmla="*/ 41 h 42"/>
                  <a:gd name="T42" fmla="*/ 26 w 51"/>
                  <a:gd name="T43" fmla="*/ 42 h 42"/>
                  <a:gd name="T44" fmla="*/ 26 w 51"/>
                  <a:gd name="T45" fmla="*/ 42 h 42"/>
                  <a:gd name="T46" fmla="*/ 15 w 51"/>
                  <a:gd name="T47" fmla="*/ 41 h 42"/>
                  <a:gd name="T48" fmla="*/ 10 w 51"/>
                  <a:gd name="T49" fmla="*/ 39 h 42"/>
                  <a:gd name="T50" fmla="*/ 7 w 51"/>
                  <a:gd name="T51" fmla="*/ 36 h 42"/>
                  <a:gd name="T52" fmla="*/ 7 w 51"/>
                  <a:gd name="T53" fmla="*/ 36 h 42"/>
                  <a:gd name="T54" fmla="*/ 2 w 51"/>
                  <a:gd name="T55" fmla="*/ 29 h 42"/>
                  <a:gd name="T56" fmla="*/ 0 w 51"/>
                  <a:gd name="T57" fmla="*/ 21 h 42"/>
                  <a:gd name="T58" fmla="*/ 0 w 51"/>
                  <a:gd name="T59" fmla="*/ 21 h 42"/>
                  <a:gd name="T60" fmla="*/ 10 w 51"/>
                  <a:gd name="T61" fmla="*/ 31 h 42"/>
                  <a:gd name="T62" fmla="*/ 10 w 51"/>
                  <a:gd name="T63" fmla="*/ 31 h 42"/>
                  <a:gd name="T64" fmla="*/ 17 w 51"/>
                  <a:gd name="T65" fmla="*/ 34 h 42"/>
                  <a:gd name="T66" fmla="*/ 26 w 51"/>
                  <a:gd name="T67" fmla="*/ 34 h 42"/>
                  <a:gd name="T68" fmla="*/ 26 w 51"/>
                  <a:gd name="T69" fmla="*/ 34 h 42"/>
                  <a:gd name="T70" fmla="*/ 34 w 51"/>
                  <a:gd name="T71" fmla="*/ 34 h 42"/>
                  <a:gd name="T72" fmla="*/ 41 w 51"/>
                  <a:gd name="T73" fmla="*/ 31 h 42"/>
                  <a:gd name="T74" fmla="*/ 41 w 51"/>
                  <a:gd name="T75" fmla="*/ 31 h 42"/>
                  <a:gd name="T76" fmla="*/ 44 w 51"/>
                  <a:gd name="T77" fmla="*/ 26 h 42"/>
                  <a:gd name="T78" fmla="*/ 44 w 51"/>
                  <a:gd name="T79" fmla="*/ 21 h 42"/>
                  <a:gd name="T80" fmla="*/ 44 w 51"/>
                  <a:gd name="T81" fmla="*/ 21 h 42"/>
                  <a:gd name="T82" fmla="*/ 44 w 51"/>
                  <a:gd name="T83" fmla="*/ 16 h 42"/>
                  <a:gd name="T84" fmla="*/ 41 w 51"/>
                  <a:gd name="T85" fmla="*/ 11 h 42"/>
                  <a:gd name="T86" fmla="*/ 41 w 51"/>
                  <a:gd name="T87" fmla="*/ 11 h 42"/>
                  <a:gd name="T88" fmla="*/ 34 w 51"/>
                  <a:gd name="T89" fmla="*/ 8 h 42"/>
                  <a:gd name="T90" fmla="*/ 26 w 51"/>
                  <a:gd name="T91" fmla="*/ 6 h 42"/>
                  <a:gd name="T92" fmla="*/ 26 w 51"/>
                  <a:gd name="T93" fmla="*/ 6 h 42"/>
                  <a:gd name="T94" fmla="*/ 17 w 51"/>
                  <a:gd name="T95" fmla="*/ 8 h 42"/>
                  <a:gd name="T96" fmla="*/ 10 w 51"/>
                  <a:gd name="T97" fmla="*/ 11 h 42"/>
                  <a:gd name="T98" fmla="*/ 10 w 51"/>
                  <a:gd name="T99" fmla="*/ 11 h 42"/>
                  <a:gd name="T100" fmla="*/ 7 w 51"/>
                  <a:gd name="T101" fmla="*/ 16 h 42"/>
                  <a:gd name="T102" fmla="*/ 7 w 51"/>
                  <a:gd name="T103" fmla="*/ 21 h 42"/>
                  <a:gd name="T104" fmla="*/ 7 w 51"/>
                  <a:gd name="T105" fmla="*/ 21 h 42"/>
                  <a:gd name="T106" fmla="*/ 7 w 51"/>
                  <a:gd name="T107" fmla="*/ 26 h 42"/>
                  <a:gd name="T108" fmla="*/ 10 w 51"/>
                  <a:gd name="T109" fmla="*/ 31 h 42"/>
                  <a:gd name="T110" fmla="*/ 10 w 51"/>
                  <a:gd name="T111" fmla="*/ 3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42">
                    <a:moveTo>
                      <a:pt x="0" y="21"/>
                    </a:moveTo>
                    <a:lnTo>
                      <a:pt x="0" y="21"/>
                    </a:lnTo>
                    <a:lnTo>
                      <a:pt x="2" y="13"/>
                    </a:lnTo>
                    <a:lnTo>
                      <a:pt x="7" y="6"/>
                    </a:lnTo>
                    <a:lnTo>
                      <a:pt x="7" y="6"/>
                    </a:lnTo>
                    <a:lnTo>
                      <a:pt x="10" y="3"/>
                    </a:lnTo>
                    <a:lnTo>
                      <a:pt x="15" y="1"/>
                    </a:lnTo>
                    <a:lnTo>
                      <a:pt x="26" y="0"/>
                    </a:lnTo>
                    <a:lnTo>
                      <a:pt x="26" y="0"/>
                    </a:lnTo>
                    <a:lnTo>
                      <a:pt x="36" y="1"/>
                    </a:lnTo>
                    <a:lnTo>
                      <a:pt x="41" y="3"/>
                    </a:lnTo>
                    <a:lnTo>
                      <a:pt x="44" y="6"/>
                    </a:lnTo>
                    <a:lnTo>
                      <a:pt x="44" y="6"/>
                    </a:lnTo>
                    <a:lnTo>
                      <a:pt x="49" y="13"/>
                    </a:lnTo>
                    <a:lnTo>
                      <a:pt x="51" y="21"/>
                    </a:lnTo>
                    <a:lnTo>
                      <a:pt x="51" y="21"/>
                    </a:lnTo>
                    <a:lnTo>
                      <a:pt x="49" y="29"/>
                    </a:lnTo>
                    <a:lnTo>
                      <a:pt x="44" y="36"/>
                    </a:lnTo>
                    <a:lnTo>
                      <a:pt x="44" y="36"/>
                    </a:lnTo>
                    <a:lnTo>
                      <a:pt x="41" y="39"/>
                    </a:lnTo>
                    <a:lnTo>
                      <a:pt x="36" y="41"/>
                    </a:lnTo>
                    <a:lnTo>
                      <a:pt x="26" y="42"/>
                    </a:lnTo>
                    <a:lnTo>
                      <a:pt x="26" y="42"/>
                    </a:lnTo>
                    <a:lnTo>
                      <a:pt x="15" y="41"/>
                    </a:lnTo>
                    <a:lnTo>
                      <a:pt x="10" y="39"/>
                    </a:lnTo>
                    <a:lnTo>
                      <a:pt x="7" y="36"/>
                    </a:lnTo>
                    <a:lnTo>
                      <a:pt x="7" y="36"/>
                    </a:lnTo>
                    <a:lnTo>
                      <a:pt x="2" y="29"/>
                    </a:lnTo>
                    <a:lnTo>
                      <a:pt x="0" y="21"/>
                    </a:lnTo>
                    <a:lnTo>
                      <a:pt x="0" y="21"/>
                    </a:lnTo>
                    <a:close/>
                    <a:moveTo>
                      <a:pt x="10" y="31"/>
                    </a:moveTo>
                    <a:lnTo>
                      <a:pt x="10" y="31"/>
                    </a:lnTo>
                    <a:lnTo>
                      <a:pt x="17" y="34"/>
                    </a:lnTo>
                    <a:lnTo>
                      <a:pt x="26" y="34"/>
                    </a:lnTo>
                    <a:lnTo>
                      <a:pt x="26" y="34"/>
                    </a:lnTo>
                    <a:lnTo>
                      <a:pt x="34" y="34"/>
                    </a:lnTo>
                    <a:lnTo>
                      <a:pt x="41" y="31"/>
                    </a:lnTo>
                    <a:lnTo>
                      <a:pt x="41" y="31"/>
                    </a:lnTo>
                    <a:lnTo>
                      <a:pt x="44" y="26"/>
                    </a:lnTo>
                    <a:lnTo>
                      <a:pt x="44" y="21"/>
                    </a:lnTo>
                    <a:lnTo>
                      <a:pt x="44" y="21"/>
                    </a:lnTo>
                    <a:lnTo>
                      <a:pt x="44" y="16"/>
                    </a:lnTo>
                    <a:lnTo>
                      <a:pt x="41" y="11"/>
                    </a:lnTo>
                    <a:lnTo>
                      <a:pt x="41" y="11"/>
                    </a:lnTo>
                    <a:lnTo>
                      <a:pt x="34" y="8"/>
                    </a:lnTo>
                    <a:lnTo>
                      <a:pt x="26" y="6"/>
                    </a:lnTo>
                    <a:lnTo>
                      <a:pt x="26" y="6"/>
                    </a:lnTo>
                    <a:lnTo>
                      <a:pt x="17" y="8"/>
                    </a:lnTo>
                    <a:lnTo>
                      <a:pt x="10" y="11"/>
                    </a:lnTo>
                    <a:lnTo>
                      <a:pt x="10" y="11"/>
                    </a:lnTo>
                    <a:lnTo>
                      <a:pt x="7" y="16"/>
                    </a:lnTo>
                    <a:lnTo>
                      <a:pt x="7" y="21"/>
                    </a:lnTo>
                    <a:lnTo>
                      <a:pt x="7" y="21"/>
                    </a:lnTo>
                    <a:lnTo>
                      <a:pt x="7" y="26"/>
                    </a:lnTo>
                    <a:lnTo>
                      <a:pt x="10" y="31"/>
                    </a:lnTo>
                    <a:lnTo>
                      <a:pt x="1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2" name="Freeform 105"/>
              <p:cNvSpPr>
                <a:spLocks/>
              </p:cNvSpPr>
              <p:nvPr/>
            </p:nvSpPr>
            <p:spPr bwMode="auto">
              <a:xfrm>
                <a:off x="2158" y="2287"/>
                <a:ext cx="51" cy="89"/>
              </a:xfrm>
              <a:custGeom>
                <a:avLst/>
                <a:gdLst>
                  <a:gd name="T0" fmla="*/ 0 w 51"/>
                  <a:gd name="T1" fmla="*/ 11 h 89"/>
                  <a:gd name="T2" fmla="*/ 0 w 51"/>
                  <a:gd name="T3" fmla="*/ 0 h 89"/>
                  <a:gd name="T4" fmla="*/ 23 w 51"/>
                  <a:gd name="T5" fmla="*/ 0 h 89"/>
                  <a:gd name="T6" fmla="*/ 23 w 51"/>
                  <a:gd name="T7" fmla="*/ 11 h 89"/>
                  <a:gd name="T8" fmla="*/ 18 w 51"/>
                  <a:gd name="T9" fmla="*/ 11 h 89"/>
                  <a:gd name="T10" fmla="*/ 18 w 51"/>
                  <a:gd name="T11" fmla="*/ 66 h 89"/>
                  <a:gd name="T12" fmla="*/ 18 w 51"/>
                  <a:gd name="T13" fmla="*/ 66 h 89"/>
                  <a:gd name="T14" fmla="*/ 20 w 51"/>
                  <a:gd name="T15" fmla="*/ 73 h 89"/>
                  <a:gd name="T16" fmla="*/ 20 w 51"/>
                  <a:gd name="T17" fmla="*/ 76 h 89"/>
                  <a:gd name="T18" fmla="*/ 20 w 51"/>
                  <a:gd name="T19" fmla="*/ 76 h 89"/>
                  <a:gd name="T20" fmla="*/ 23 w 51"/>
                  <a:gd name="T21" fmla="*/ 78 h 89"/>
                  <a:gd name="T22" fmla="*/ 26 w 51"/>
                  <a:gd name="T23" fmla="*/ 78 h 89"/>
                  <a:gd name="T24" fmla="*/ 26 w 51"/>
                  <a:gd name="T25" fmla="*/ 78 h 89"/>
                  <a:gd name="T26" fmla="*/ 29 w 51"/>
                  <a:gd name="T27" fmla="*/ 78 h 89"/>
                  <a:gd name="T28" fmla="*/ 31 w 51"/>
                  <a:gd name="T29" fmla="*/ 76 h 89"/>
                  <a:gd name="T30" fmla="*/ 31 w 51"/>
                  <a:gd name="T31" fmla="*/ 76 h 89"/>
                  <a:gd name="T32" fmla="*/ 33 w 51"/>
                  <a:gd name="T33" fmla="*/ 73 h 89"/>
                  <a:gd name="T34" fmla="*/ 33 w 51"/>
                  <a:gd name="T35" fmla="*/ 66 h 89"/>
                  <a:gd name="T36" fmla="*/ 33 w 51"/>
                  <a:gd name="T37" fmla="*/ 11 h 89"/>
                  <a:gd name="T38" fmla="*/ 28 w 51"/>
                  <a:gd name="T39" fmla="*/ 11 h 89"/>
                  <a:gd name="T40" fmla="*/ 28 w 51"/>
                  <a:gd name="T41" fmla="*/ 0 h 89"/>
                  <a:gd name="T42" fmla="*/ 51 w 51"/>
                  <a:gd name="T43" fmla="*/ 0 h 89"/>
                  <a:gd name="T44" fmla="*/ 51 w 51"/>
                  <a:gd name="T45" fmla="*/ 11 h 89"/>
                  <a:gd name="T46" fmla="*/ 44 w 51"/>
                  <a:gd name="T47" fmla="*/ 11 h 89"/>
                  <a:gd name="T48" fmla="*/ 44 w 51"/>
                  <a:gd name="T49" fmla="*/ 66 h 89"/>
                  <a:gd name="T50" fmla="*/ 44 w 51"/>
                  <a:gd name="T51" fmla="*/ 66 h 89"/>
                  <a:gd name="T52" fmla="*/ 42 w 51"/>
                  <a:gd name="T53" fmla="*/ 76 h 89"/>
                  <a:gd name="T54" fmla="*/ 41 w 51"/>
                  <a:gd name="T55" fmla="*/ 81 h 89"/>
                  <a:gd name="T56" fmla="*/ 37 w 51"/>
                  <a:gd name="T57" fmla="*/ 84 h 89"/>
                  <a:gd name="T58" fmla="*/ 37 w 51"/>
                  <a:gd name="T59" fmla="*/ 84 h 89"/>
                  <a:gd name="T60" fmla="*/ 33 w 51"/>
                  <a:gd name="T61" fmla="*/ 88 h 89"/>
                  <a:gd name="T62" fmla="*/ 24 w 51"/>
                  <a:gd name="T63" fmla="*/ 89 h 89"/>
                  <a:gd name="T64" fmla="*/ 24 w 51"/>
                  <a:gd name="T65" fmla="*/ 89 h 89"/>
                  <a:gd name="T66" fmla="*/ 16 w 51"/>
                  <a:gd name="T67" fmla="*/ 88 h 89"/>
                  <a:gd name="T68" fmla="*/ 11 w 51"/>
                  <a:gd name="T69" fmla="*/ 84 h 89"/>
                  <a:gd name="T70" fmla="*/ 11 w 51"/>
                  <a:gd name="T71" fmla="*/ 84 h 89"/>
                  <a:gd name="T72" fmla="*/ 7 w 51"/>
                  <a:gd name="T73" fmla="*/ 78 h 89"/>
                  <a:gd name="T74" fmla="*/ 7 w 51"/>
                  <a:gd name="T75" fmla="*/ 70 h 89"/>
                  <a:gd name="T76" fmla="*/ 7 w 51"/>
                  <a:gd name="T77" fmla="*/ 11 h 89"/>
                  <a:gd name="T78" fmla="*/ 0 w 51"/>
                  <a:gd name="T79"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0" y="11"/>
                    </a:moveTo>
                    <a:lnTo>
                      <a:pt x="0" y="0"/>
                    </a:lnTo>
                    <a:lnTo>
                      <a:pt x="23" y="0"/>
                    </a:lnTo>
                    <a:lnTo>
                      <a:pt x="23" y="11"/>
                    </a:lnTo>
                    <a:lnTo>
                      <a:pt x="18" y="11"/>
                    </a:lnTo>
                    <a:lnTo>
                      <a:pt x="18" y="66"/>
                    </a:lnTo>
                    <a:lnTo>
                      <a:pt x="18" y="66"/>
                    </a:lnTo>
                    <a:lnTo>
                      <a:pt x="20" y="73"/>
                    </a:lnTo>
                    <a:lnTo>
                      <a:pt x="20" y="76"/>
                    </a:lnTo>
                    <a:lnTo>
                      <a:pt x="20" y="76"/>
                    </a:lnTo>
                    <a:lnTo>
                      <a:pt x="23" y="78"/>
                    </a:lnTo>
                    <a:lnTo>
                      <a:pt x="26" y="78"/>
                    </a:lnTo>
                    <a:lnTo>
                      <a:pt x="26" y="78"/>
                    </a:lnTo>
                    <a:lnTo>
                      <a:pt x="29" y="78"/>
                    </a:lnTo>
                    <a:lnTo>
                      <a:pt x="31" y="76"/>
                    </a:lnTo>
                    <a:lnTo>
                      <a:pt x="31" y="76"/>
                    </a:lnTo>
                    <a:lnTo>
                      <a:pt x="33" y="73"/>
                    </a:lnTo>
                    <a:lnTo>
                      <a:pt x="33" y="66"/>
                    </a:lnTo>
                    <a:lnTo>
                      <a:pt x="33" y="11"/>
                    </a:lnTo>
                    <a:lnTo>
                      <a:pt x="28" y="11"/>
                    </a:lnTo>
                    <a:lnTo>
                      <a:pt x="28" y="0"/>
                    </a:lnTo>
                    <a:lnTo>
                      <a:pt x="51" y="0"/>
                    </a:lnTo>
                    <a:lnTo>
                      <a:pt x="51" y="11"/>
                    </a:lnTo>
                    <a:lnTo>
                      <a:pt x="44" y="11"/>
                    </a:lnTo>
                    <a:lnTo>
                      <a:pt x="44" y="66"/>
                    </a:lnTo>
                    <a:lnTo>
                      <a:pt x="44" y="66"/>
                    </a:lnTo>
                    <a:lnTo>
                      <a:pt x="42" y="76"/>
                    </a:lnTo>
                    <a:lnTo>
                      <a:pt x="41" y="81"/>
                    </a:lnTo>
                    <a:lnTo>
                      <a:pt x="37" y="84"/>
                    </a:lnTo>
                    <a:lnTo>
                      <a:pt x="37" y="84"/>
                    </a:lnTo>
                    <a:lnTo>
                      <a:pt x="33" y="88"/>
                    </a:lnTo>
                    <a:lnTo>
                      <a:pt x="24" y="89"/>
                    </a:lnTo>
                    <a:lnTo>
                      <a:pt x="24" y="89"/>
                    </a:lnTo>
                    <a:lnTo>
                      <a:pt x="16" y="88"/>
                    </a:lnTo>
                    <a:lnTo>
                      <a:pt x="11" y="84"/>
                    </a:lnTo>
                    <a:lnTo>
                      <a:pt x="11" y="84"/>
                    </a:lnTo>
                    <a:lnTo>
                      <a:pt x="7" y="78"/>
                    </a:lnTo>
                    <a:lnTo>
                      <a:pt x="7" y="70"/>
                    </a:lnTo>
                    <a:lnTo>
                      <a:pt x="7"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3" name="Freeform 106"/>
              <p:cNvSpPr>
                <a:spLocks noEditPoints="1"/>
              </p:cNvSpPr>
              <p:nvPr/>
            </p:nvSpPr>
            <p:spPr bwMode="auto">
              <a:xfrm>
                <a:off x="2212" y="2311"/>
                <a:ext cx="39" cy="64"/>
              </a:xfrm>
              <a:custGeom>
                <a:avLst/>
                <a:gdLst>
                  <a:gd name="T0" fmla="*/ 39 w 39"/>
                  <a:gd name="T1" fmla="*/ 64 h 64"/>
                  <a:gd name="T2" fmla="*/ 23 w 39"/>
                  <a:gd name="T3" fmla="*/ 59 h 64"/>
                  <a:gd name="T4" fmla="*/ 23 w 39"/>
                  <a:gd name="T5" fmla="*/ 59 h 64"/>
                  <a:gd name="T6" fmla="*/ 13 w 39"/>
                  <a:gd name="T7" fmla="*/ 64 h 64"/>
                  <a:gd name="T8" fmla="*/ 6 w 39"/>
                  <a:gd name="T9" fmla="*/ 64 h 64"/>
                  <a:gd name="T10" fmla="*/ 3 w 39"/>
                  <a:gd name="T11" fmla="*/ 59 h 64"/>
                  <a:gd name="T12" fmla="*/ 0 w 39"/>
                  <a:gd name="T13" fmla="*/ 46 h 64"/>
                  <a:gd name="T14" fmla="*/ 0 w 39"/>
                  <a:gd name="T15" fmla="*/ 38 h 64"/>
                  <a:gd name="T16" fmla="*/ 3 w 39"/>
                  <a:gd name="T17" fmla="*/ 31 h 64"/>
                  <a:gd name="T18" fmla="*/ 13 w 39"/>
                  <a:gd name="T19" fmla="*/ 26 h 64"/>
                  <a:gd name="T20" fmla="*/ 18 w 39"/>
                  <a:gd name="T21" fmla="*/ 28 h 64"/>
                  <a:gd name="T22" fmla="*/ 23 w 39"/>
                  <a:gd name="T23" fmla="*/ 20 h 64"/>
                  <a:gd name="T24" fmla="*/ 23 w 39"/>
                  <a:gd name="T25" fmla="*/ 15 h 64"/>
                  <a:gd name="T26" fmla="*/ 21 w 39"/>
                  <a:gd name="T27" fmla="*/ 12 h 64"/>
                  <a:gd name="T28" fmla="*/ 16 w 39"/>
                  <a:gd name="T29" fmla="*/ 10 h 64"/>
                  <a:gd name="T30" fmla="*/ 14 w 39"/>
                  <a:gd name="T31" fmla="*/ 12 h 64"/>
                  <a:gd name="T32" fmla="*/ 11 w 39"/>
                  <a:gd name="T33" fmla="*/ 18 h 64"/>
                  <a:gd name="T34" fmla="*/ 0 w 39"/>
                  <a:gd name="T35" fmla="*/ 15 h 64"/>
                  <a:gd name="T36" fmla="*/ 6 w 39"/>
                  <a:gd name="T37" fmla="*/ 5 h 64"/>
                  <a:gd name="T38" fmla="*/ 11 w 39"/>
                  <a:gd name="T39" fmla="*/ 2 h 64"/>
                  <a:gd name="T40" fmla="*/ 18 w 39"/>
                  <a:gd name="T41" fmla="*/ 0 h 64"/>
                  <a:gd name="T42" fmla="*/ 29 w 39"/>
                  <a:gd name="T43" fmla="*/ 5 h 64"/>
                  <a:gd name="T44" fmla="*/ 32 w 39"/>
                  <a:gd name="T45" fmla="*/ 12 h 64"/>
                  <a:gd name="T46" fmla="*/ 34 w 39"/>
                  <a:gd name="T47" fmla="*/ 54 h 64"/>
                  <a:gd name="T48" fmla="*/ 23 w 39"/>
                  <a:gd name="T49" fmla="*/ 52 h 64"/>
                  <a:gd name="T50" fmla="*/ 23 w 39"/>
                  <a:gd name="T51" fmla="*/ 38 h 64"/>
                  <a:gd name="T52" fmla="*/ 16 w 39"/>
                  <a:gd name="T53" fmla="*/ 36 h 64"/>
                  <a:gd name="T54" fmla="*/ 14 w 39"/>
                  <a:gd name="T55" fmla="*/ 36 h 64"/>
                  <a:gd name="T56" fmla="*/ 11 w 39"/>
                  <a:gd name="T57" fmla="*/ 41 h 64"/>
                  <a:gd name="T58" fmla="*/ 11 w 39"/>
                  <a:gd name="T59" fmla="*/ 46 h 64"/>
                  <a:gd name="T60" fmla="*/ 13 w 39"/>
                  <a:gd name="T61" fmla="*/ 52 h 64"/>
                  <a:gd name="T62" fmla="*/ 16 w 39"/>
                  <a:gd name="T63" fmla="*/ 56 h 64"/>
                  <a:gd name="T64" fmla="*/ 19 w 39"/>
                  <a:gd name="T65" fmla="*/ 54 h 64"/>
                  <a:gd name="T66" fmla="*/ 23 w 39"/>
                  <a:gd name="T67"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64">
                    <a:moveTo>
                      <a:pt x="39" y="54"/>
                    </a:moveTo>
                    <a:lnTo>
                      <a:pt x="39" y="64"/>
                    </a:lnTo>
                    <a:lnTo>
                      <a:pt x="23" y="64"/>
                    </a:lnTo>
                    <a:lnTo>
                      <a:pt x="23" y="59"/>
                    </a:lnTo>
                    <a:lnTo>
                      <a:pt x="23" y="59"/>
                    </a:lnTo>
                    <a:lnTo>
                      <a:pt x="23" y="59"/>
                    </a:lnTo>
                    <a:lnTo>
                      <a:pt x="18" y="64"/>
                    </a:lnTo>
                    <a:lnTo>
                      <a:pt x="13" y="64"/>
                    </a:lnTo>
                    <a:lnTo>
                      <a:pt x="13" y="64"/>
                    </a:lnTo>
                    <a:lnTo>
                      <a:pt x="6" y="64"/>
                    </a:lnTo>
                    <a:lnTo>
                      <a:pt x="3" y="59"/>
                    </a:lnTo>
                    <a:lnTo>
                      <a:pt x="3" y="59"/>
                    </a:lnTo>
                    <a:lnTo>
                      <a:pt x="0" y="54"/>
                    </a:lnTo>
                    <a:lnTo>
                      <a:pt x="0" y="46"/>
                    </a:lnTo>
                    <a:lnTo>
                      <a:pt x="0" y="46"/>
                    </a:lnTo>
                    <a:lnTo>
                      <a:pt x="0" y="38"/>
                    </a:lnTo>
                    <a:lnTo>
                      <a:pt x="3" y="31"/>
                    </a:lnTo>
                    <a:lnTo>
                      <a:pt x="3" y="31"/>
                    </a:lnTo>
                    <a:lnTo>
                      <a:pt x="8" y="28"/>
                    </a:lnTo>
                    <a:lnTo>
                      <a:pt x="13" y="26"/>
                    </a:lnTo>
                    <a:lnTo>
                      <a:pt x="13" y="26"/>
                    </a:lnTo>
                    <a:lnTo>
                      <a:pt x="18" y="28"/>
                    </a:lnTo>
                    <a:lnTo>
                      <a:pt x="23" y="31"/>
                    </a:lnTo>
                    <a:lnTo>
                      <a:pt x="23" y="20"/>
                    </a:lnTo>
                    <a:lnTo>
                      <a:pt x="23" y="20"/>
                    </a:lnTo>
                    <a:lnTo>
                      <a:pt x="23" y="15"/>
                    </a:lnTo>
                    <a:lnTo>
                      <a:pt x="21" y="12"/>
                    </a:lnTo>
                    <a:lnTo>
                      <a:pt x="21" y="12"/>
                    </a:lnTo>
                    <a:lnTo>
                      <a:pt x="19" y="12"/>
                    </a:lnTo>
                    <a:lnTo>
                      <a:pt x="16" y="10"/>
                    </a:lnTo>
                    <a:lnTo>
                      <a:pt x="16" y="10"/>
                    </a:lnTo>
                    <a:lnTo>
                      <a:pt x="14" y="12"/>
                    </a:lnTo>
                    <a:lnTo>
                      <a:pt x="13" y="13"/>
                    </a:lnTo>
                    <a:lnTo>
                      <a:pt x="11" y="18"/>
                    </a:lnTo>
                    <a:lnTo>
                      <a:pt x="0" y="15"/>
                    </a:lnTo>
                    <a:lnTo>
                      <a:pt x="0" y="15"/>
                    </a:lnTo>
                    <a:lnTo>
                      <a:pt x="3" y="10"/>
                    </a:lnTo>
                    <a:lnTo>
                      <a:pt x="6" y="5"/>
                    </a:lnTo>
                    <a:lnTo>
                      <a:pt x="6" y="5"/>
                    </a:lnTo>
                    <a:lnTo>
                      <a:pt x="11" y="2"/>
                    </a:lnTo>
                    <a:lnTo>
                      <a:pt x="18" y="0"/>
                    </a:lnTo>
                    <a:lnTo>
                      <a:pt x="18" y="0"/>
                    </a:lnTo>
                    <a:lnTo>
                      <a:pt x="24" y="2"/>
                    </a:lnTo>
                    <a:lnTo>
                      <a:pt x="29" y="5"/>
                    </a:lnTo>
                    <a:lnTo>
                      <a:pt x="29" y="5"/>
                    </a:lnTo>
                    <a:lnTo>
                      <a:pt x="32" y="12"/>
                    </a:lnTo>
                    <a:lnTo>
                      <a:pt x="34" y="18"/>
                    </a:lnTo>
                    <a:lnTo>
                      <a:pt x="34" y="54"/>
                    </a:lnTo>
                    <a:lnTo>
                      <a:pt x="39" y="54"/>
                    </a:lnTo>
                    <a:close/>
                    <a:moveTo>
                      <a:pt x="23" y="52"/>
                    </a:moveTo>
                    <a:lnTo>
                      <a:pt x="23" y="38"/>
                    </a:lnTo>
                    <a:lnTo>
                      <a:pt x="23" y="38"/>
                    </a:lnTo>
                    <a:lnTo>
                      <a:pt x="19" y="36"/>
                    </a:lnTo>
                    <a:lnTo>
                      <a:pt x="16" y="36"/>
                    </a:lnTo>
                    <a:lnTo>
                      <a:pt x="16" y="36"/>
                    </a:lnTo>
                    <a:lnTo>
                      <a:pt x="14" y="36"/>
                    </a:lnTo>
                    <a:lnTo>
                      <a:pt x="13" y="38"/>
                    </a:lnTo>
                    <a:lnTo>
                      <a:pt x="11" y="41"/>
                    </a:lnTo>
                    <a:lnTo>
                      <a:pt x="11" y="46"/>
                    </a:lnTo>
                    <a:lnTo>
                      <a:pt x="11" y="46"/>
                    </a:lnTo>
                    <a:lnTo>
                      <a:pt x="11" y="49"/>
                    </a:lnTo>
                    <a:lnTo>
                      <a:pt x="13" y="52"/>
                    </a:lnTo>
                    <a:lnTo>
                      <a:pt x="14" y="54"/>
                    </a:lnTo>
                    <a:lnTo>
                      <a:pt x="16" y="56"/>
                    </a:lnTo>
                    <a:lnTo>
                      <a:pt x="16" y="56"/>
                    </a:lnTo>
                    <a:lnTo>
                      <a:pt x="19" y="54"/>
                    </a:lnTo>
                    <a:lnTo>
                      <a:pt x="23" y="52"/>
                    </a:lnTo>
                    <a:lnTo>
                      <a:pt x="2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4" name="Freeform 107"/>
              <p:cNvSpPr>
                <a:spLocks/>
              </p:cNvSpPr>
              <p:nvPr/>
            </p:nvSpPr>
            <p:spPr bwMode="auto">
              <a:xfrm>
                <a:off x="2266" y="2287"/>
                <a:ext cx="45" cy="88"/>
              </a:xfrm>
              <a:custGeom>
                <a:avLst/>
                <a:gdLst>
                  <a:gd name="T0" fmla="*/ 45 w 45"/>
                  <a:gd name="T1" fmla="*/ 0 h 88"/>
                  <a:gd name="T2" fmla="*/ 45 w 45"/>
                  <a:gd name="T3" fmla="*/ 32 h 88"/>
                  <a:gd name="T4" fmla="*/ 37 w 45"/>
                  <a:gd name="T5" fmla="*/ 32 h 88"/>
                  <a:gd name="T6" fmla="*/ 37 w 45"/>
                  <a:gd name="T7" fmla="*/ 9 h 88"/>
                  <a:gd name="T8" fmla="*/ 29 w 45"/>
                  <a:gd name="T9" fmla="*/ 9 h 88"/>
                  <a:gd name="T10" fmla="*/ 29 w 45"/>
                  <a:gd name="T11" fmla="*/ 78 h 88"/>
                  <a:gd name="T12" fmla="*/ 35 w 45"/>
                  <a:gd name="T13" fmla="*/ 78 h 88"/>
                  <a:gd name="T14" fmla="*/ 35 w 45"/>
                  <a:gd name="T15" fmla="*/ 88 h 88"/>
                  <a:gd name="T16" fmla="*/ 9 w 45"/>
                  <a:gd name="T17" fmla="*/ 88 h 88"/>
                  <a:gd name="T18" fmla="*/ 9 w 45"/>
                  <a:gd name="T19" fmla="*/ 78 h 88"/>
                  <a:gd name="T20" fmla="*/ 16 w 45"/>
                  <a:gd name="T21" fmla="*/ 78 h 88"/>
                  <a:gd name="T22" fmla="*/ 16 w 45"/>
                  <a:gd name="T23" fmla="*/ 9 h 88"/>
                  <a:gd name="T24" fmla="*/ 9 w 45"/>
                  <a:gd name="T25" fmla="*/ 9 h 88"/>
                  <a:gd name="T26" fmla="*/ 9 w 45"/>
                  <a:gd name="T27" fmla="*/ 32 h 88"/>
                  <a:gd name="T28" fmla="*/ 0 w 45"/>
                  <a:gd name="T29" fmla="*/ 32 h 88"/>
                  <a:gd name="T30" fmla="*/ 0 w 45"/>
                  <a:gd name="T31" fmla="*/ 0 h 88"/>
                  <a:gd name="T32" fmla="*/ 45 w 45"/>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88">
                    <a:moveTo>
                      <a:pt x="45" y="0"/>
                    </a:moveTo>
                    <a:lnTo>
                      <a:pt x="45" y="32"/>
                    </a:lnTo>
                    <a:lnTo>
                      <a:pt x="37" y="32"/>
                    </a:lnTo>
                    <a:lnTo>
                      <a:pt x="37" y="9"/>
                    </a:lnTo>
                    <a:lnTo>
                      <a:pt x="29" y="9"/>
                    </a:lnTo>
                    <a:lnTo>
                      <a:pt x="29" y="78"/>
                    </a:lnTo>
                    <a:lnTo>
                      <a:pt x="35" y="78"/>
                    </a:lnTo>
                    <a:lnTo>
                      <a:pt x="35" y="88"/>
                    </a:lnTo>
                    <a:lnTo>
                      <a:pt x="9" y="88"/>
                    </a:lnTo>
                    <a:lnTo>
                      <a:pt x="9" y="78"/>
                    </a:lnTo>
                    <a:lnTo>
                      <a:pt x="16" y="78"/>
                    </a:lnTo>
                    <a:lnTo>
                      <a:pt x="16" y="9"/>
                    </a:lnTo>
                    <a:lnTo>
                      <a:pt x="9" y="9"/>
                    </a:lnTo>
                    <a:lnTo>
                      <a:pt x="9" y="32"/>
                    </a:lnTo>
                    <a:lnTo>
                      <a:pt x="0" y="32"/>
                    </a:lnTo>
                    <a:lnTo>
                      <a:pt x="0"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5" name="Freeform 108"/>
              <p:cNvSpPr>
                <a:spLocks/>
              </p:cNvSpPr>
              <p:nvPr/>
            </p:nvSpPr>
            <p:spPr bwMode="auto">
              <a:xfrm>
                <a:off x="2314" y="2313"/>
                <a:ext cx="31" cy="62"/>
              </a:xfrm>
              <a:custGeom>
                <a:avLst/>
                <a:gdLst>
                  <a:gd name="T0" fmla="*/ 0 w 31"/>
                  <a:gd name="T1" fmla="*/ 40 h 62"/>
                  <a:gd name="T2" fmla="*/ 12 w 31"/>
                  <a:gd name="T3" fmla="*/ 40 h 62"/>
                  <a:gd name="T4" fmla="*/ 15 w 31"/>
                  <a:gd name="T5" fmla="*/ 52 h 62"/>
                  <a:gd name="T6" fmla="*/ 17 w 31"/>
                  <a:gd name="T7" fmla="*/ 54 h 62"/>
                  <a:gd name="T8" fmla="*/ 20 w 31"/>
                  <a:gd name="T9" fmla="*/ 47 h 62"/>
                  <a:gd name="T10" fmla="*/ 20 w 31"/>
                  <a:gd name="T11" fmla="*/ 44 h 62"/>
                  <a:gd name="T12" fmla="*/ 18 w 31"/>
                  <a:gd name="T13" fmla="*/ 40 h 62"/>
                  <a:gd name="T14" fmla="*/ 12 w 31"/>
                  <a:gd name="T15" fmla="*/ 34 h 62"/>
                  <a:gd name="T16" fmla="*/ 4 w 31"/>
                  <a:gd name="T17" fmla="*/ 26 h 62"/>
                  <a:gd name="T18" fmla="*/ 0 w 31"/>
                  <a:gd name="T19" fmla="*/ 21 h 62"/>
                  <a:gd name="T20" fmla="*/ 0 w 31"/>
                  <a:gd name="T21" fmla="*/ 16 h 62"/>
                  <a:gd name="T22" fmla="*/ 4 w 31"/>
                  <a:gd name="T23" fmla="*/ 5 h 62"/>
                  <a:gd name="T24" fmla="*/ 7 w 31"/>
                  <a:gd name="T25" fmla="*/ 1 h 62"/>
                  <a:gd name="T26" fmla="*/ 12 w 31"/>
                  <a:gd name="T27" fmla="*/ 0 h 62"/>
                  <a:gd name="T28" fmla="*/ 20 w 31"/>
                  <a:gd name="T29" fmla="*/ 5 h 62"/>
                  <a:gd name="T30" fmla="*/ 20 w 31"/>
                  <a:gd name="T31" fmla="*/ 0 h 62"/>
                  <a:gd name="T32" fmla="*/ 30 w 31"/>
                  <a:gd name="T33" fmla="*/ 21 h 62"/>
                  <a:gd name="T34" fmla="*/ 20 w 31"/>
                  <a:gd name="T35" fmla="*/ 21 h 62"/>
                  <a:gd name="T36" fmla="*/ 18 w 31"/>
                  <a:gd name="T37" fmla="*/ 11 h 62"/>
                  <a:gd name="T38" fmla="*/ 15 w 31"/>
                  <a:gd name="T39" fmla="*/ 10 h 62"/>
                  <a:gd name="T40" fmla="*/ 12 w 31"/>
                  <a:gd name="T41" fmla="*/ 10 h 62"/>
                  <a:gd name="T42" fmla="*/ 12 w 31"/>
                  <a:gd name="T43" fmla="*/ 14 h 62"/>
                  <a:gd name="T44" fmla="*/ 13 w 31"/>
                  <a:gd name="T45" fmla="*/ 21 h 62"/>
                  <a:gd name="T46" fmla="*/ 20 w 31"/>
                  <a:gd name="T47" fmla="*/ 26 h 62"/>
                  <a:gd name="T48" fmla="*/ 28 w 31"/>
                  <a:gd name="T49" fmla="*/ 36 h 62"/>
                  <a:gd name="T50" fmla="*/ 30 w 31"/>
                  <a:gd name="T51" fmla="*/ 40 h 62"/>
                  <a:gd name="T52" fmla="*/ 31 w 31"/>
                  <a:gd name="T53" fmla="*/ 47 h 62"/>
                  <a:gd name="T54" fmla="*/ 28 w 31"/>
                  <a:gd name="T55" fmla="*/ 58 h 62"/>
                  <a:gd name="T56" fmla="*/ 25 w 31"/>
                  <a:gd name="T57" fmla="*/ 62 h 62"/>
                  <a:gd name="T58" fmla="*/ 20 w 31"/>
                  <a:gd name="T59" fmla="*/ 62 h 62"/>
                  <a:gd name="T60" fmla="*/ 12 w 31"/>
                  <a:gd name="T61" fmla="*/ 57 h 62"/>
                  <a:gd name="T62" fmla="*/ 12 w 31"/>
                  <a:gd name="T6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62">
                    <a:moveTo>
                      <a:pt x="0" y="62"/>
                    </a:moveTo>
                    <a:lnTo>
                      <a:pt x="0" y="40"/>
                    </a:lnTo>
                    <a:lnTo>
                      <a:pt x="12" y="40"/>
                    </a:lnTo>
                    <a:lnTo>
                      <a:pt x="12" y="40"/>
                    </a:lnTo>
                    <a:lnTo>
                      <a:pt x="13" y="50"/>
                    </a:lnTo>
                    <a:lnTo>
                      <a:pt x="15" y="52"/>
                    </a:lnTo>
                    <a:lnTo>
                      <a:pt x="17" y="54"/>
                    </a:lnTo>
                    <a:lnTo>
                      <a:pt x="17" y="54"/>
                    </a:lnTo>
                    <a:lnTo>
                      <a:pt x="20" y="52"/>
                    </a:lnTo>
                    <a:lnTo>
                      <a:pt x="20" y="47"/>
                    </a:lnTo>
                    <a:lnTo>
                      <a:pt x="20" y="47"/>
                    </a:lnTo>
                    <a:lnTo>
                      <a:pt x="20" y="44"/>
                    </a:lnTo>
                    <a:lnTo>
                      <a:pt x="18" y="40"/>
                    </a:lnTo>
                    <a:lnTo>
                      <a:pt x="18" y="40"/>
                    </a:lnTo>
                    <a:lnTo>
                      <a:pt x="12" y="34"/>
                    </a:lnTo>
                    <a:lnTo>
                      <a:pt x="12" y="34"/>
                    </a:lnTo>
                    <a:lnTo>
                      <a:pt x="7" y="31"/>
                    </a:lnTo>
                    <a:lnTo>
                      <a:pt x="4" y="26"/>
                    </a:lnTo>
                    <a:lnTo>
                      <a:pt x="4" y="26"/>
                    </a:lnTo>
                    <a:lnTo>
                      <a:pt x="0" y="21"/>
                    </a:lnTo>
                    <a:lnTo>
                      <a:pt x="0" y="16"/>
                    </a:lnTo>
                    <a:lnTo>
                      <a:pt x="0" y="16"/>
                    </a:lnTo>
                    <a:lnTo>
                      <a:pt x="2" y="10"/>
                    </a:lnTo>
                    <a:lnTo>
                      <a:pt x="4" y="5"/>
                    </a:lnTo>
                    <a:lnTo>
                      <a:pt x="4" y="5"/>
                    </a:lnTo>
                    <a:lnTo>
                      <a:pt x="7" y="1"/>
                    </a:lnTo>
                    <a:lnTo>
                      <a:pt x="12" y="0"/>
                    </a:lnTo>
                    <a:lnTo>
                      <a:pt x="12" y="0"/>
                    </a:lnTo>
                    <a:lnTo>
                      <a:pt x="17" y="1"/>
                    </a:lnTo>
                    <a:lnTo>
                      <a:pt x="20" y="5"/>
                    </a:lnTo>
                    <a:lnTo>
                      <a:pt x="20" y="5"/>
                    </a:lnTo>
                    <a:lnTo>
                      <a:pt x="20" y="0"/>
                    </a:lnTo>
                    <a:lnTo>
                      <a:pt x="30" y="0"/>
                    </a:lnTo>
                    <a:lnTo>
                      <a:pt x="30" y="21"/>
                    </a:lnTo>
                    <a:lnTo>
                      <a:pt x="20" y="21"/>
                    </a:lnTo>
                    <a:lnTo>
                      <a:pt x="20" y="21"/>
                    </a:lnTo>
                    <a:lnTo>
                      <a:pt x="18" y="11"/>
                    </a:lnTo>
                    <a:lnTo>
                      <a:pt x="18" y="11"/>
                    </a:lnTo>
                    <a:lnTo>
                      <a:pt x="17" y="10"/>
                    </a:lnTo>
                    <a:lnTo>
                      <a:pt x="15" y="10"/>
                    </a:lnTo>
                    <a:lnTo>
                      <a:pt x="15" y="10"/>
                    </a:lnTo>
                    <a:lnTo>
                      <a:pt x="12" y="10"/>
                    </a:lnTo>
                    <a:lnTo>
                      <a:pt x="12" y="14"/>
                    </a:lnTo>
                    <a:lnTo>
                      <a:pt x="12" y="14"/>
                    </a:lnTo>
                    <a:lnTo>
                      <a:pt x="13" y="21"/>
                    </a:lnTo>
                    <a:lnTo>
                      <a:pt x="13" y="21"/>
                    </a:lnTo>
                    <a:lnTo>
                      <a:pt x="20" y="26"/>
                    </a:lnTo>
                    <a:lnTo>
                      <a:pt x="20" y="26"/>
                    </a:lnTo>
                    <a:lnTo>
                      <a:pt x="25" y="31"/>
                    </a:lnTo>
                    <a:lnTo>
                      <a:pt x="28" y="36"/>
                    </a:lnTo>
                    <a:lnTo>
                      <a:pt x="28" y="36"/>
                    </a:lnTo>
                    <a:lnTo>
                      <a:pt x="30" y="40"/>
                    </a:lnTo>
                    <a:lnTo>
                      <a:pt x="31" y="47"/>
                    </a:lnTo>
                    <a:lnTo>
                      <a:pt x="31" y="47"/>
                    </a:lnTo>
                    <a:lnTo>
                      <a:pt x="30" y="52"/>
                    </a:lnTo>
                    <a:lnTo>
                      <a:pt x="28" y="58"/>
                    </a:lnTo>
                    <a:lnTo>
                      <a:pt x="28" y="58"/>
                    </a:lnTo>
                    <a:lnTo>
                      <a:pt x="25" y="62"/>
                    </a:lnTo>
                    <a:lnTo>
                      <a:pt x="20" y="62"/>
                    </a:lnTo>
                    <a:lnTo>
                      <a:pt x="20" y="62"/>
                    </a:lnTo>
                    <a:lnTo>
                      <a:pt x="15" y="62"/>
                    </a:lnTo>
                    <a:lnTo>
                      <a:pt x="12" y="57"/>
                    </a:lnTo>
                    <a:lnTo>
                      <a:pt x="12" y="57"/>
                    </a:lnTo>
                    <a:lnTo>
                      <a:pt x="12" y="62"/>
                    </a:lnTo>
                    <a:lnTo>
                      <a:pt x="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6" name="Freeform 109"/>
              <p:cNvSpPr>
                <a:spLocks noEditPoints="1"/>
              </p:cNvSpPr>
              <p:nvPr/>
            </p:nvSpPr>
            <p:spPr bwMode="auto">
              <a:xfrm>
                <a:off x="2350" y="2311"/>
                <a:ext cx="39" cy="64"/>
              </a:xfrm>
              <a:custGeom>
                <a:avLst/>
                <a:gdLst>
                  <a:gd name="T0" fmla="*/ 39 w 39"/>
                  <a:gd name="T1" fmla="*/ 64 h 64"/>
                  <a:gd name="T2" fmla="*/ 23 w 39"/>
                  <a:gd name="T3" fmla="*/ 59 h 64"/>
                  <a:gd name="T4" fmla="*/ 23 w 39"/>
                  <a:gd name="T5" fmla="*/ 59 h 64"/>
                  <a:gd name="T6" fmla="*/ 13 w 39"/>
                  <a:gd name="T7" fmla="*/ 64 h 64"/>
                  <a:gd name="T8" fmla="*/ 8 w 39"/>
                  <a:gd name="T9" fmla="*/ 64 h 64"/>
                  <a:gd name="T10" fmla="*/ 4 w 39"/>
                  <a:gd name="T11" fmla="*/ 59 h 64"/>
                  <a:gd name="T12" fmla="*/ 0 w 39"/>
                  <a:gd name="T13" fmla="*/ 46 h 64"/>
                  <a:gd name="T14" fmla="*/ 0 w 39"/>
                  <a:gd name="T15" fmla="*/ 38 h 64"/>
                  <a:gd name="T16" fmla="*/ 4 w 39"/>
                  <a:gd name="T17" fmla="*/ 31 h 64"/>
                  <a:gd name="T18" fmla="*/ 15 w 39"/>
                  <a:gd name="T19" fmla="*/ 26 h 64"/>
                  <a:gd name="T20" fmla="*/ 20 w 39"/>
                  <a:gd name="T21" fmla="*/ 28 h 64"/>
                  <a:gd name="T22" fmla="*/ 23 w 39"/>
                  <a:gd name="T23" fmla="*/ 20 h 64"/>
                  <a:gd name="T24" fmla="*/ 23 w 39"/>
                  <a:gd name="T25" fmla="*/ 15 h 64"/>
                  <a:gd name="T26" fmla="*/ 21 w 39"/>
                  <a:gd name="T27" fmla="*/ 12 h 64"/>
                  <a:gd name="T28" fmla="*/ 18 w 39"/>
                  <a:gd name="T29" fmla="*/ 10 h 64"/>
                  <a:gd name="T30" fmla="*/ 15 w 39"/>
                  <a:gd name="T31" fmla="*/ 12 h 64"/>
                  <a:gd name="T32" fmla="*/ 12 w 39"/>
                  <a:gd name="T33" fmla="*/ 18 h 64"/>
                  <a:gd name="T34" fmla="*/ 2 w 39"/>
                  <a:gd name="T35" fmla="*/ 15 h 64"/>
                  <a:gd name="T36" fmla="*/ 7 w 39"/>
                  <a:gd name="T37" fmla="*/ 5 h 64"/>
                  <a:gd name="T38" fmla="*/ 12 w 39"/>
                  <a:gd name="T39" fmla="*/ 2 h 64"/>
                  <a:gd name="T40" fmla="*/ 18 w 39"/>
                  <a:gd name="T41" fmla="*/ 0 h 64"/>
                  <a:gd name="T42" fmla="*/ 30 w 39"/>
                  <a:gd name="T43" fmla="*/ 5 h 64"/>
                  <a:gd name="T44" fmla="*/ 33 w 39"/>
                  <a:gd name="T45" fmla="*/ 12 h 64"/>
                  <a:gd name="T46" fmla="*/ 35 w 39"/>
                  <a:gd name="T47" fmla="*/ 54 h 64"/>
                  <a:gd name="T48" fmla="*/ 23 w 39"/>
                  <a:gd name="T49" fmla="*/ 52 h 64"/>
                  <a:gd name="T50" fmla="*/ 23 w 39"/>
                  <a:gd name="T51" fmla="*/ 38 h 64"/>
                  <a:gd name="T52" fmla="*/ 18 w 39"/>
                  <a:gd name="T53" fmla="*/ 36 h 64"/>
                  <a:gd name="T54" fmla="*/ 15 w 39"/>
                  <a:gd name="T55" fmla="*/ 36 h 64"/>
                  <a:gd name="T56" fmla="*/ 12 w 39"/>
                  <a:gd name="T57" fmla="*/ 41 h 64"/>
                  <a:gd name="T58" fmla="*/ 12 w 39"/>
                  <a:gd name="T59" fmla="*/ 46 h 64"/>
                  <a:gd name="T60" fmla="*/ 13 w 39"/>
                  <a:gd name="T61" fmla="*/ 52 h 64"/>
                  <a:gd name="T62" fmla="*/ 18 w 39"/>
                  <a:gd name="T63" fmla="*/ 56 h 64"/>
                  <a:gd name="T64" fmla="*/ 20 w 39"/>
                  <a:gd name="T65" fmla="*/ 54 h 64"/>
                  <a:gd name="T66" fmla="*/ 23 w 39"/>
                  <a:gd name="T67"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64">
                    <a:moveTo>
                      <a:pt x="39" y="54"/>
                    </a:moveTo>
                    <a:lnTo>
                      <a:pt x="39" y="64"/>
                    </a:lnTo>
                    <a:lnTo>
                      <a:pt x="23" y="64"/>
                    </a:lnTo>
                    <a:lnTo>
                      <a:pt x="23" y="59"/>
                    </a:lnTo>
                    <a:lnTo>
                      <a:pt x="23" y="59"/>
                    </a:lnTo>
                    <a:lnTo>
                      <a:pt x="23" y="59"/>
                    </a:lnTo>
                    <a:lnTo>
                      <a:pt x="18" y="64"/>
                    </a:lnTo>
                    <a:lnTo>
                      <a:pt x="13" y="64"/>
                    </a:lnTo>
                    <a:lnTo>
                      <a:pt x="13" y="64"/>
                    </a:lnTo>
                    <a:lnTo>
                      <a:pt x="8" y="64"/>
                    </a:lnTo>
                    <a:lnTo>
                      <a:pt x="4" y="59"/>
                    </a:lnTo>
                    <a:lnTo>
                      <a:pt x="4" y="59"/>
                    </a:lnTo>
                    <a:lnTo>
                      <a:pt x="0" y="54"/>
                    </a:lnTo>
                    <a:lnTo>
                      <a:pt x="0" y="46"/>
                    </a:lnTo>
                    <a:lnTo>
                      <a:pt x="0" y="46"/>
                    </a:lnTo>
                    <a:lnTo>
                      <a:pt x="0" y="38"/>
                    </a:lnTo>
                    <a:lnTo>
                      <a:pt x="4" y="31"/>
                    </a:lnTo>
                    <a:lnTo>
                      <a:pt x="4" y="31"/>
                    </a:lnTo>
                    <a:lnTo>
                      <a:pt x="8" y="28"/>
                    </a:lnTo>
                    <a:lnTo>
                      <a:pt x="15" y="26"/>
                    </a:lnTo>
                    <a:lnTo>
                      <a:pt x="15" y="26"/>
                    </a:lnTo>
                    <a:lnTo>
                      <a:pt x="20" y="28"/>
                    </a:lnTo>
                    <a:lnTo>
                      <a:pt x="23" y="31"/>
                    </a:lnTo>
                    <a:lnTo>
                      <a:pt x="23" y="20"/>
                    </a:lnTo>
                    <a:lnTo>
                      <a:pt x="23" y="20"/>
                    </a:lnTo>
                    <a:lnTo>
                      <a:pt x="23" y="15"/>
                    </a:lnTo>
                    <a:lnTo>
                      <a:pt x="21" y="12"/>
                    </a:lnTo>
                    <a:lnTo>
                      <a:pt x="21" y="12"/>
                    </a:lnTo>
                    <a:lnTo>
                      <a:pt x="20" y="12"/>
                    </a:lnTo>
                    <a:lnTo>
                      <a:pt x="18" y="10"/>
                    </a:lnTo>
                    <a:lnTo>
                      <a:pt x="18" y="10"/>
                    </a:lnTo>
                    <a:lnTo>
                      <a:pt x="15" y="12"/>
                    </a:lnTo>
                    <a:lnTo>
                      <a:pt x="13" y="13"/>
                    </a:lnTo>
                    <a:lnTo>
                      <a:pt x="12" y="18"/>
                    </a:lnTo>
                    <a:lnTo>
                      <a:pt x="2" y="15"/>
                    </a:lnTo>
                    <a:lnTo>
                      <a:pt x="2" y="15"/>
                    </a:lnTo>
                    <a:lnTo>
                      <a:pt x="4" y="10"/>
                    </a:lnTo>
                    <a:lnTo>
                      <a:pt x="7" y="5"/>
                    </a:lnTo>
                    <a:lnTo>
                      <a:pt x="7" y="5"/>
                    </a:lnTo>
                    <a:lnTo>
                      <a:pt x="12" y="2"/>
                    </a:lnTo>
                    <a:lnTo>
                      <a:pt x="18" y="0"/>
                    </a:lnTo>
                    <a:lnTo>
                      <a:pt x="18" y="0"/>
                    </a:lnTo>
                    <a:lnTo>
                      <a:pt x="25" y="2"/>
                    </a:lnTo>
                    <a:lnTo>
                      <a:pt x="30" y="5"/>
                    </a:lnTo>
                    <a:lnTo>
                      <a:pt x="30" y="5"/>
                    </a:lnTo>
                    <a:lnTo>
                      <a:pt x="33" y="12"/>
                    </a:lnTo>
                    <a:lnTo>
                      <a:pt x="35" y="18"/>
                    </a:lnTo>
                    <a:lnTo>
                      <a:pt x="35" y="54"/>
                    </a:lnTo>
                    <a:lnTo>
                      <a:pt x="39" y="54"/>
                    </a:lnTo>
                    <a:close/>
                    <a:moveTo>
                      <a:pt x="23" y="52"/>
                    </a:moveTo>
                    <a:lnTo>
                      <a:pt x="23" y="38"/>
                    </a:lnTo>
                    <a:lnTo>
                      <a:pt x="23" y="38"/>
                    </a:lnTo>
                    <a:lnTo>
                      <a:pt x="20" y="36"/>
                    </a:lnTo>
                    <a:lnTo>
                      <a:pt x="18" y="36"/>
                    </a:lnTo>
                    <a:lnTo>
                      <a:pt x="18" y="36"/>
                    </a:lnTo>
                    <a:lnTo>
                      <a:pt x="15" y="36"/>
                    </a:lnTo>
                    <a:lnTo>
                      <a:pt x="13" y="38"/>
                    </a:lnTo>
                    <a:lnTo>
                      <a:pt x="12" y="41"/>
                    </a:lnTo>
                    <a:lnTo>
                      <a:pt x="12" y="46"/>
                    </a:lnTo>
                    <a:lnTo>
                      <a:pt x="12" y="46"/>
                    </a:lnTo>
                    <a:lnTo>
                      <a:pt x="12" y="49"/>
                    </a:lnTo>
                    <a:lnTo>
                      <a:pt x="13" y="52"/>
                    </a:lnTo>
                    <a:lnTo>
                      <a:pt x="15" y="54"/>
                    </a:lnTo>
                    <a:lnTo>
                      <a:pt x="18" y="56"/>
                    </a:lnTo>
                    <a:lnTo>
                      <a:pt x="18" y="56"/>
                    </a:lnTo>
                    <a:lnTo>
                      <a:pt x="20" y="54"/>
                    </a:lnTo>
                    <a:lnTo>
                      <a:pt x="23" y="52"/>
                    </a:lnTo>
                    <a:lnTo>
                      <a:pt x="2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7" name="Freeform 110"/>
              <p:cNvSpPr>
                <a:spLocks/>
              </p:cNvSpPr>
              <p:nvPr/>
            </p:nvSpPr>
            <p:spPr bwMode="auto">
              <a:xfrm>
                <a:off x="2389" y="2313"/>
                <a:ext cx="43" cy="62"/>
              </a:xfrm>
              <a:custGeom>
                <a:avLst/>
                <a:gdLst>
                  <a:gd name="T0" fmla="*/ 38 w 43"/>
                  <a:gd name="T1" fmla="*/ 0 h 62"/>
                  <a:gd name="T2" fmla="*/ 38 w 43"/>
                  <a:gd name="T3" fmla="*/ 52 h 62"/>
                  <a:gd name="T4" fmla="*/ 43 w 43"/>
                  <a:gd name="T5" fmla="*/ 52 h 62"/>
                  <a:gd name="T6" fmla="*/ 43 w 43"/>
                  <a:gd name="T7" fmla="*/ 62 h 62"/>
                  <a:gd name="T8" fmla="*/ 26 w 43"/>
                  <a:gd name="T9" fmla="*/ 62 h 62"/>
                  <a:gd name="T10" fmla="*/ 26 w 43"/>
                  <a:gd name="T11" fmla="*/ 57 h 62"/>
                  <a:gd name="T12" fmla="*/ 26 w 43"/>
                  <a:gd name="T13" fmla="*/ 57 h 62"/>
                  <a:gd name="T14" fmla="*/ 26 w 43"/>
                  <a:gd name="T15" fmla="*/ 57 h 62"/>
                  <a:gd name="T16" fmla="*/ 22 w 43"/>
                  <a:gd name="T17" fmla="*/ 62 h 62"/>
                  <a:gd name="T18" fmla="*/ 17 w 43"/>
                  <a:gd name="T19" fmla="*/ 62 h 62"/>
                  <a:gd name="T20" fmla="*/ 17 w 43"/>
                  <a:gd name="T21" fmla="*/ 62 h 62"/>
                  <a:gd name="T22" fmla="*/ 12 w 43"/>
                  <a:gd name="T23" fmla="*/ 62 h 62"/>
                  <a:gd name="T24" fmla="*/ 9 w 43"/>
                  <a:gd name="T25" fmla="*/ 58 h 62"/>
                  <a:gd name="T26" fmla="*/ 7 w 43"/>
                  <a:gd name="T27" fmla="*/ 54 h 62"/>
                  <a:gd name="T28" fmla="*/ 7 w 43"/>
                  <a:gd name="T29" fmla="*/ 47 h 62"/>
                  <a:gd name="T30" fmla="*/ 7 w 43"/>
                  <a:gd name="T31" fmla="*/ 11 h 62"/>
                  <a:gd name="T32" fmla="*/ 0 w 43"/>
                  <a:gd name="T33" fmla="*/ 11 h 62"/>
                  <a:gd name="T34" fmla="*/ 0 w 43"/>
                  <a:gd name="T35" fmla="*/ 0 h 62"/>
                  <a:gd name="T36" fmla="*/ 17 w 43"/>
                  <a:gd name="T37" fmla="*/ 0 h 62"/>
                  <a:gd name="T38" fmla="*/ 17 w 43"/>
                  <a:gd name="T39" fmla="*/ 45 h 62"/>
                  <a:gd name="T40" fmla="*/ 17 w 43"/>
                  <a:gd name="T41" fmla="*/ 45 h 62"/>
                  <a:gd name="T42" fmla="*/ 18 w 43"/>
                  <a:gd name="T43" fmla="*/ 50 h 62"/>
                  <a:gd name="T44" fmla="*/ 18 w 43"/>
                  <a:gd name="T45" fmla="*/ 50 h 62"/>
                  <a:gd name="T46" fmla="*/ 18 w 43"/>
                  <a:gd name="T47" fmla="*/ 52 h 62"/>
                  <a:gd name="T48" fmla="*/ 20 w 43"/>
                  <a:gd name="T49" fmla="*/ 52 h 62"/>
                  <a:gd name="T50" fmla="*/ 20 w 43"/>
                  <a:gd name="T51" fmla="*/ 52 h 62"/>
                  <a:gd name="T52" fmla="*/ 23 w 43"/>
                  <a:gd name="T53" fmla="*/ 52 h 62"/>
                  <a:gd name="T54" fmla="*/ 25 w 43"/>
                  <a:gd name="T55" fmla="*/ 50 h 62"/>
                  <a:gd name="T56" fmla="*/ 25 w 43"/>
                  <a:gd name="T57" fmla="*/ 50 h 62"/>
                  <a:gd name="T58" fmla="*/ 26 w 43"/>
                  <a:gd name="T59" fmla="*/ 47 h 62"/>
                  <a:gd name="T60" fmla="*/ 26 w 43"/>
                  <a:gd name="T61" fmla="*/ 11 h 62"/>
                  <a:gd name="T62" fmla="*/ 22 w 43"/>
                  <a:gd name="T63" fmla="*/ 11 h 62"/>
                  <a:gd name="T64" fmla="*/ 22 w 43"/>
                  <a:gd name="T65" fmla="*/ 0 h 62"/>
                  <a:gd name="T66" fmla="*/ 38 w 43"/>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62">
                    <a:moveTo>
                      <a:pt x="38" y="0"/>
                    </a:moveTo>
                    <a:lnTo>
                      <a:pt x="38" y="52"/>
                    </a:lnTo>
                    <a:lnTo>
                      <a:pt x="43" y="52"/>
                    </a:lnTo>
                    <a:lnTo>
                      <a:pt x="43" y="62"/>
                    </a:lnTo>
                    <a:lnTo>
                      <a:pt x="26" y="62"/>
                    </a:lnTo>
                    <a:lnTo>
                      <a:pt x="26" y="57"/>
                    </a:lnTo>
                    <a:lnTo>
                      <a:pt x="26" y="57"/>
                    </a:lnTo>
                    <a:lnTo>
                      <a:pt x="26" y="57"/>
                    </a:lnTo>
                    <a:lnTo>
                      <a:pt x="22" y="62"/>
                    </a:lnTo>
                    <a:lnTo>
                      <a:pt x="17" y="62"/>
                    </a:lnTo>
                    <a:lnTo>
                      <a:pt x="17" y="62"/>
                    </a:lnTo>
                    <a:lnTo>
                      <a:pt x="12" y="62"/>
                    </a:lnTo>
                    <a:lnTo>
                      <a:pt x="9" y="58"/>
                    </a:lnTo>
                    <a:lnTo>
                      <a:pt x="7" y="54"/>
                    </a:lnTo>
                    <a:lnTo>
                      <a:pt x="7" y="47"/>
                    </a:lnTo>
                    <a:lnTo>
                      <a:pt x="7" y="11"/>
                    </a:lnTo>
                    <a:lnTo>
                      <a:pt x="0" y="11"/>
                    </a:lnTo>
                    <a:lnTo>
                      <a:pt x="0" y="0"/>
                    </a:lnTo>
                    <a:lnTo>
                      <a:pt x="17" y="0"/>
                    </a:lnTo>
                    <a:lnTo>
                      <a:pt x="17" y="45"/>
                    </a:lnTo>
                    <a:lnTo>
                      <a:pt x="17" y="45"/>
                    </a:lnTo>
                    <a:lnTo>
                      <a:pt x="18" y="50"/>
                    </a:lnTo>
                    <a:lnTo>
                      <a:pt x="18" y="50"/>
                    </a:lnTo>
                    <a:lnTo>
                      <a:pt x="18" y="52"/>
                    </a:lnTo>
                    <a:lnTo>
                      <a:pt x="20" y="52"/>
                    </a:lnTo>
                    <a:lnTo>
                      <a:pt x="20" y="52"/>
                    </a:lnTo>
                    <a:lnTo>
                      <a:pt x="23" y="52"/>
                    </a:lnTo>
                    <a:lnTo>
                      <a:pt x="25" y="50"/>
                    </a:lnTo>
                    <a:lnTo>
                      <a:pt x="25" y="50"/>
                    </a:lnTo>
                    <a:lnTo>
                      <a:pt x="26" y="47"/>
                    </a:lnTo>
                    <a:lnTo>
                      <a:pt x="26" y="11"/>
                    </a:lnTo>
                    <a:lnTo>
                      <a:pt x="22" y="11"/>
                    </a:lnTo>
                    <a:lnTo>
                      <a:pt x="22" y="0"/>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8" name="Freeform 111"/>
              <p:cNvSpPr>
                <a:spLocks noEditPoints="1"/>
              </p:cNvSpPr>
              <p:nvPr/>
            </p:nvSpPr>
            <p:spPr bwMode="auto">
              <a:xfrm>
                <a:off x="2435" y="2313"/>
                <a:ext cx="39" cy="83"/>
              </a:xfrm>
              <a:custGeom>
                <a:avLst/>
                <a:gdLst>
                  <a:gd name="T0" fmla="*/ 39 w 39"/>
                  <a:gd name="T1" fmla="*/ 11 h 83"/>
                  <a:gd name="T2" fmla="*/ 34 w 39"/>
                  <a:gd name="T3" fmla="*/ 58 h 83"/>
                  <a:gd name="T4" fmla="*/ 33 w 39"/>
                  <a:gd name="T5" fmla="*/ 68 h 83"/>
                  <a:gd name="T6" fmla="*/ 28 w 39"/>
                  <a:gd name="T7" fmla="*/ 76 h 83"/>
                  <a:gd name="T8" fmla="*/ 13 w 39"/>
                  <a:gd name="T9" fmla="*/ 83 h 83"/>
                  <a:gd name="T10" fmla="*/ 7 w 39"/>
                  <a:gd name="T11" fmla="*/ 81 h 83"/>
                  <a:gd name="T12" fmla="*/ 5 w 39"/>
                  <a:gd name="T13" fmla="*/ 71 h 83"/>
                  <a:gd name="T14" fmla="*/ 8 w 39"/>
                  <a:gd name="T15" fmla="*/ 73 h 83"/>
                  <a:gd name="T16" fmla="*/ 13 w 39"/>
                  <a:gd name="T17" fmla="*/ 73 h 83"/>
                  <a:gd name="T18" fmla="*/ 20 w 39"/>
                  <a:gd name="T19" fmla="*/ 70 h 83"/>
                  <a:gd name="T20" fmla="*/ 23 w 39"/>
                  <a:gd name="T21" fmla="*/ 62 h 83"/>
                  <a:gd name="T22" fmla="*/ 23 w 39"/>
                  <a:gd name="T23" fmla="*/ 55 h 83"/>
                  <a:gd name="T24" fmla="*/ 18 w 39"/>
                  <a:gd name="T25" fmla="*/ 60 h 83"/>
                  <a:gd name="T26" fmla="*/ 13 w 39"/>
                  <a:gd name="T27" fmla="*/ 62 h 83"/>
                  <a:gd name="T28" fmla="*/ 10 w 39"/>
                  <a:gd name="T29" fmla="*/ 62 h 83"/>
                  <a:gd name="T30" fmla="*/ 3 w 39"/>
                  <a:gd name="T31" fmla="*/ 54 h 83"/>
                  <a:gd name="T32" fmla="*/ 0 w 39"/>
                  <a:gd name="T33" fmla="*/ 31 h 83"/>
                  <a:gd name="T34" fmla="*/ 0 w 39"/>
                  <a:gd name="T35" fmla="*/ 16 h 83"/>
                  <a:gd name="T36" fmla="*/ 3 w 39"/>
                  <a:gd name="T37" fmla="*/ 6 h 83"/>
                  <a:gd name="T38" fmla="*/ 13 w 39"/>
                  <a:gd name="T39" fmla="*/ 0 h 83"/>
                  <a:gd name="T40" fmla="*/ 18 w 39"/>
                  <a:gd name="T41" fmla="*/ 1 h 83"/>
                  <a:gd name="T42" fmla="*/ 23 w 39"/>
                  <a:gd name="T43" fmla="*/ 0 h 83"/>
                  <a:gd name="T44" fmla="*/ 23 w 39"/>
                  <a:gd name="T45" fmla="*/ 37 h 83"/>
                  <a:gd name="T46" fmla="*/ 23 w 39"/>
                  <a:gd name="T47" fmla="*/ 31 h 83"/>
                  <a:gd name="T48" fmla="*/ 21 w 39"/>
                  <a:gd name="T49" fmla="*/ 13 h 83"/>
                  <a:gd name="T50" fmla="*/ 16 w 39"/>
                  <a:gd name="T51" fmla="*/ 10 h 83"/>
                  <a:gd name="T52" fmla="*/ 15 w 39"/>
                  <a:gd name="T53" fmla="*/ 11 h 83"/>
                  <a:gd name="T54" fmla="*/ 13 w 39"/>
                  <a:gd name="T55" fmla="*/ 14 h 83"/>
                  <a:gd name="T56" fmla="*/ 11 w 39"/>
                  <a:gd name="T57" fmla="*/ 31 h 83"/>
                  <a:gd name="T58" fmla="*/ 13 w 39"/>
                  <a:gd name="T59" fmla="*/ 47 h 83"/>
                  <a:gd name="T60" fmla="*/ 16 w 39"/>
                  <a:gd name="T61" fmla="*/ 52 h 83"/>
                  <a:gd name="T62" fmla="*/ 20 w 39"/>
                  <a:gd name="T63" fmla="*/ 50 h 83"/>
                  <a:gd name="T64" fmla="*/ 23 w 39"/>
                  <a:gd name="T65" fmla="*/ 44 h 83"/>
                  <a:gd name="T66" fmla="*/ 23 w 39"/>
                  <a:gd name="T67"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83">
                    <a:moveTo>
                      <a:pt x="39" y="0"/>
                    </a:moveTo>
                    <a:lnTo>
                      <a:pt x="39" y="11"/>
                    </a:lnTo>
                    <a:lnTo>
                      <a:pt x="34" y="11"/>
                    </a:lnTo>
                    <a:lnTo>
                      <a:pt x="34" y="58"/>
                    </a:lnTo>
                    <a:lnTo>
                      <a:pt x="34" y="58"/>
                    </a:lnTo>
                    <a:lnTo>
                      <a:pt x="33" y="68"/>
                    </a:lnTo>
                    <a:lnTo>
                      <a:pt x="28" y="76"/>
                    </a:lnTo>
                    <a:lnTo>
                      <a:pt x="28" y="76"/>
                    </a:lnTo>
                    <a:lnTo>
                      <a:pt x="21" y="81"/>
                    </a:lnTo>
                    <a:lnTo>
                      <a:pt x="13" y="83"/>
                    </a:lnTo>
                    <a:lnTo>
                      <a:pt x="13" y="83"/>
                    </a:lnTo>
                    <a:lnTo>
                      <a:pt x="7" y="81"/>
                    </a:lnTo>
                    <a:lnTo>
                      <a:pt x="0" y="78"/>
                    </a:lnTo>
                    <a:lnTo>
                      <a:pt x="5" y="71"/>
                    </a:lnTo>
                    <a:lnTo>
                      <a:pt x="5" y="71"/>
                    </a:lnTo>
                    <a:lnTo>
                      <a:pt x="8" y="73"/>
                    </a:lnTo>
                    <a:lnTo>
                      <a:pt x="13" y="73"/>
                    </a:lnTo>
                    <a:lnTo>
                      <a:pt x="13" y="73"/>
                    </a:lnTo>
                    <a:lnTo>
                      <a:pt x="16" y="73"/>
                    </a:lnTo>
                    <a:lnTo>
                      <a:pt x="20" y="70"/>
                    </a:lnTo>
                    <a:lnTo>
                      <a:pt x="23" y="67"/>
                    </a:lnTo>
                    <a:lnTo>
                      <a:pt x="23" y="62"/>
                    </a:lnTo>
                    <a:lnTo>
                      <a:pt x="23" y="55"/>
                    </a:lnTo>
                    <a:lnTo>
                      <a:pt x="23" y="55"/>
                    </a:lnTo>
                    <a:lnTo>
                      <a:pt x="23" y="55"/>
                    </a:lnTo>
                    <a:lnTo>
                      <a:pt x="18" y="60"/>
                    </a:lnTo>
                    <a:lnTo>
                      <a:pt x="18" y="60"/>
                    </a:lnTo>
                    <a:lnTo>
                      <a:pt x="13" y="62"/>
                    </a:lnTo>
                    <a:lnTo>
                      <a:pt x="13" y="62"/>
                    </a:lnTo>
                    <a:lnTo>
                      <a:pt x="10" y="62"/>
                    </a:lnTo>
                    <a:lnTo>
                      <a:pt x="7" y="60"/>
                    </a:lnTo>
                    <a:lnTo>
                      <a:pt x="3" y="54"/>
                    </a:lnTo>
                    <a:lnTo>
                      <a:pt x="0" y="44"/>
                    </a:lnTo>
                    <a:lnTo>
                      <a:pt x="0" y="31"/>
                    </a:lnTo>
                    <a:lnTo>
                      <a:pt x="0" y="31"/>
                    </a:lnTo>
                    <a:lnTo>
                      <a:pt x="0" y="16"/>
                    </a:lnTo>
                    <a:lnTo>
                      <a:pt x="3" y="6"/>
                    </a:lnTo>
                    <a:lnTo>
                      <a:pt x="3" y="6"/>
                    </a:lnTo>
                    <a:lnTo>
                      <a:pt x="7" y="1"/>
                    </a:lnTo>
                    <a:lnTo>
                      <a:pt x="13" y="0"/>
                    </a:lnTo>
                    <a:lnTo>
                      <a:pt x="13" y="0"/>
                    </a:lnTo>
                    <a:lnTo>
                      <a:pt x="18" y="1"/>
                    </a:lnTo>
                    <a:lnTo>
                      <a:pt x="23" y="5"/>
                    </a:lnTo>
                    <a:lnTo>
                      <a:pt x="23" y="0"/>
                    </a:lnTo>
                    <a:lnTo>
                      <a:pt x="39" y="0"/>
                    </a:lnTo>
                    <a:close/>
                    <a:moveTo>
                      <a:pt x="23" y="37"/>
                    </a:moveTo>
                    <a:lnTo>
                      <a:pt x="23" y="31"/>
                    </a:lnTo>
                    <a:lnTo>
                      <a:pt x="23" y="31"/>
                    </a:lnTo>
                    <a:lnTo>
                      <a:pt x="21" y="13"/>
                    </a:lnTo>
                    <a:lnTo>
                      <a:pt x="21" y="13"/>
                    </a:lnTo>
                    <a:lnTo>
                      <a:pt x="20" y="10"/>
                    </a:lnTo>
                    <a:lnTo>
                      <a:pt x="16" y="10"/>
                    </a:lnTo>
                    <a:lnTo>
                      <a:pt x="16" y="10"/>
                    </a:lnTo>
                    <a:lnTo>
                      <a:pt x="15" y="11"/>
                    </a:lnTo>
                    <a:lnTo>
                      <a:pt x="13" y="14"/>
                    </a:lnTo>
                    <a:lnTo>
                      <a:pt x="13" y="14"/>
                    </a:lnTo>
                    <a:lnTo>
                      <a:pt x="11" y="31"/>
                    </a:lnTo>
                    <a:lnTo>
                      <a:pt x="11" y="31"/>
                    </a:lnTo>
                    <a:lnTo>
                      <a:pt x="13" y="47"/>
                    </a:lnTo>
                    <a:lnTo>
                      <a:pt x="13" y="47"/>
                    </a:lnTo>
                    <a:lnTo>
                      <a:pt x="15" y="50"/>
                    </a:lnTo>
                    <a:lnTo>
                      <a:pt x="16" y="52"/>
                    </a:lnTo>
                    <a:lnTo>
                      <a:pt x="16" y="52"/>
                    </a:lnTo>
                    <a:lnTo>
                      <a:pt x="20" y="50"/>
                    </a:lnTo>
                    <a:lnTo>
                      <a:pt x="21" y="49"/>
                    </a:lnTo>
                    <a:lnTo>
                      <a:pt x="23" y="44"/>
                    </a:lnTo>
                    <a:lnTo>
                      <a:pt x="23" y="37"/>
                    </a:lnTo>
                    <a:lnTo>
                      <a:pt x="23"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9" name="Freeform 112"/>
              <p:cNvSpPr>
                <a:spLocks noEditPoints="1"/>
              </p:cNvSpPr>
              <p:nvPr/>
            </p:nvSpPr>
            <p:spPr bwMode="auto">
              <a:xfrm>
                <a:off x="2499" y="2287"/>
                <a:ext cx="50" cy="88"/>
              </a:xfrm>
              <a:custGeom>
                <a:avLst/>
                <a:gdLst>
                  <a:gd name="T0" fmla="*/ 19 w 50"/>
                  <a:gd name="T1" fmla="*/ 47 h 88"/>
                  <a:gd name="T2" fmla="*/ 19 w 50"/>
                  <a:gd name="T3" fmla="*/ 78 h 88"/>
                  <a:gd name="T4" fmla="*/ 26 w 50"/>
                  <a:gd name="T5" fmla="*/ 78 h 88"/>
                  <a:gd name="T6" fmla="*/ 26 w 50"/>
                  <a:gd name="T7" fmla="*/ 88 h 88"/>
                  <a:gd name="T8" fmla="*/ 0 w 50"/>
                  <a:gd name="T9" fmla="*/ 88 h 88"/>
                  <a:gd name="T10" fmla="*/ 0 w 50"/>
                  <a:gd name="T11" fmla="*/ 78 h 88"/>
                  <a:gd name="T12" fmla="*/ 6 w 50"/>
                  <a:gd name="T13" fmla="*/ 78 h 88"/>
                  <a:gd name="T14" fmla="*/ 6 w 50"/>
                  <a:gd name="T15" fmla="*/ 11 h 88"/>
                  <a:gd name="T16" fmla="*/ 0 w 50"/>
                  <a:gd name="T17" fmla="*/ 11 h 88"/>
                  <a:gd name="T18" fmla="*/ 0 w 50"/>
                  <a:gd name="T19" fmla="*/ 0 h 88"/>
                  <a:gd name="T20" fmla="*/ 21 w 50"/>
                  <a:gd name="T21" fmla="*/ 0 h 88"/>
                  <a:gd name="T22" fmla="*/ 21 w 50"/>
                  <a:gd name="T23" fmla="*/ 0 h 88"/>
                  <a:gd name="T24" fmla="*/ 31 w 50"/>
                  <a:gd name="T25" fmla="*/ 1 h 88"/>
                  <a:gd name="T26" fmla="*/ 35 w 50"/>
                  <a:gd name="T27" fmla="*/ 3 h 88"/>
                  <a:gd name="T28" fmla="*/ 39 w 50"/>
                  <a:gd name="T29" fmla="*/ 6 h 88"/>
                  <a:gd name="T30" fmla="*/ 39 w 50"/>
                  <a:gd name="T31" fmla="*/ 6 h 88"/>
                  <a:gd name="T32" fmla="*/ 44 w 50"/>
                  <a:gd name="T33" fmla="*/ 14 h 88"/>
                  <a:gd name="T34" fmla="*/ 45 w 50"/>
                  <a:gd name="T35" fmla="*/ 24 h 88"/>
                  <a:gd name="T36" fmla="*/ 45 w 50"/>
                  <a:gd name="T37" fmla="*/ 24 h 88"/>
                  <a:gd name="T38" fmla="*/ 44 w 50"/>
                  <a:gd name="T39" fmla="*/ 31 h 88"/>
                  <a:gd name="T40" fmla="*/ 42 w 50"/>
                  <a:gd name="T41" fmla="*/ 36 h 88"/>
                  <a:gd name="T42" fmla="*/ 39 w 50"/>
                  <a:gd name="T43" fmla="*/ 40 h 88"/>
                  <a:gd name="T44" fmla="*/ 34 w 50"/>
                  <a:gd name="T45" fmla="*/ 44 h 88"/>
                  <a:gd name="T46" fmla="*/ 44 w 50"/>
                  <a:gd name="T47" fmla="*/ 78 h 88"/>
                  <a:gd name="T48" fmla="*/ 50 w 50"/>
                  <a:gd name="T49" fmla="*/ 78 h 88"/>
                  <a:gd name="T50" fmla="*/ 50 w 50"/>
                  <a:gd name="T51" fmla="*/ 88 h 88"/>
                  <a:gd name="T52" fmla="*/ 34 w 50"/>
                  <a:gd name="T53" fmla="*/ 88 h 88"/>
                  <a:gd name="T54" fmla="*/ 24 w 50"/>
                  <a:gd name="T55" fmla="*/ 47 h 88"/>
                  <a:gd name="T56" fmla="*/ 24 w 50"/>
                  <a:gd name="T57" fmla="*/ 47 h 88"/>
                  <a:gd name="T58" fmla="*/ 19 w 50"/>
                  <a:gd name="T59" fmla="*/ 47 h 88"/>
                  <a:gd name="T60" fmla="*/ 19 w 50"/>
                  <a:gd name="T61" fmla="*/ 47 h 88"/>
                  <a:gd name="T62" fmla="*/ 19 w 50"/>
                  <a:gd name="T63" fmla="*/ 11 h 88"/>
                  <a:gd name="T64" fmla="*/ 19 w 50"/>
                  <a:gd name="T65" fmla="*/ 37 h 88"/>
                  <a:gd name="T66" fmla="*/ 19 w 50"/>
                  <a:gd name="T67" fmla="*/ 37 h 88"/>
                  <a:gd name="T68" fmla="*/ 24 w 50"/>
                  <a:gd name="T69" fmla="*/ 36 h 88"/>
                  <a:gd name="T70" fmla="*/ 29 w 50"/>
                  <a:gd name="T71" fmla="*/ 34 h 88"/>
                  <a:gd name="T72" fmla="*/ 29 w 50"/>
                  <a:gd name="T73" fmla="*/ 34 h 88"/>
                  <a:gd name="T74" fmla="*/ 31 w 50"/>
                  <a:gd name="T75" fmla="*/ 29 h 88"/>
                  <a:gd name="T76" fmla="*/ 32 w 50"/>
                  <a:gd name="T77" fmla="*/ 24 h 88"/>
                  <a:gd name="T78" fmla="*/ 32 w 50"/>
                  <a:gd name="T79" fmla="*/ 24 h 88"/>
                  <a:gd name="T80" fmla="*/ 31 w 50"/>
                  <a:gd name="T81" fmla="*/ 18 h 88"/>
                  <a:gd name="T82" fmla="*/ 29 w 50"/>
                  <a:gd name="T83" fmla="*/ 13 h 88"/>
                  <a:gd name="T84" fmla="*/ 29 w 50"/>
                  <a:gd name="T85" fmla="*/ 13 h 88"/>
                  <a:gd name="T86" fmla="*/ 24 w 50"/>
                  <a:gd name="T87" fmla="*/ 11 h 88"/>
                  <a:gd name="T88" fmla="*/ 19 w 50"/>
                  <a:gd name="T89" fmla="*/ 11 h 88"/>
                  <a:gd name="T90" fmla="*/ 19 w 50"/>
                  <a:gd name="T91"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88">
                    <a:moveTo>
                      <a:pt x="19" y="47"/>
                    </a:moveTo>
                    <a:lnTo>
                      <a:pt x="19" y="78"/>
                    </a:lnTo>
                    <a:lnTo>
                      <a:pt x="26" y="78"/>
                    </a:lnTo>
                    <a:lnTo>
                      <a:pt x="26" y="88"/>
                    </a:lnTo>
                    <a:lnTo>
                      <a:pt x="0" y="88"/>
                    </a:lnTo>
                    <a:lnTo>
                      <a:pt x="0" y="78"/>
                    </a:lnTo>
                    <a:lnTo>
                      <a:pt x="6" y="78"/>
                    </a:lnTo>
                    <a:lnTo>
                      <a:pt x="6" y="11"/>
                    </a:lnTo>
                    <a:lnTo>
                      <a:pt x="0" y="11"/>
                    </a:lnTo>
                    <a:lnTo>
                      <a:pt x="0" y="0"/>
                    </a:lnTo>
                    <a:lnTo>
                      <a:pt x="21" y="0"/>
                    </a:lnTo>
                    <a:lnTo>
                      <a:pt x="21" y="0"/>
                    </a:lnTo>
                    <a:lnTo>
                      <a:pt x="31" y="1"/>
                    </a:lnTo>
                    <a:lnTo>
                      <a:pt x="35" y="3"/>
                    </a:lnTo>
                    <a:lnTo>
                      <a:pt x="39" y="6"/>
                    </a:lnTo>
                    <a:lnTo>
                      <a:pt x="39" y="6"/>
                    </a:lnTo>
                    <a:lnTo>
                      <a:pt x="44" y="14"/>
                    </a:lnTo>
                    <a:lnTo>
                      <a:pt x="45" y="24"/>
                    </a:lnTo>
                    <a:lnTo>
                      <a:pt x="45" y="24"/>
                    </a:lnTo>
                    <a:lnTo>
                      <a:pt x="44" y="31"/>
                    </a:lnTo>
                    <a:lnTo>
                      <a:pt x="42" y="36"/>
                    </a:lnTo>
                    <a:lnTo>
                      <a:pt x="39" y="40"/>
                    </a:lnTo>
                    <a:lnTo>
                      <a:pt x="34" y="44"/>
                    </a:lnTo>
                    <a:lnTo>
                      <a:pt x="44" y="78"/>
                    </a:lnTo>
                    <a:lnTo>
                      <a:pt x="50" y="78"/>
                    </a:lnTo>
                    <a:lnTo>
                      <a:pt x="50" y="88"/>
                    </a:lnTo>
                    <a:lnTo>
                      <a:pt x="34" y="88"/>
                    </a:lnTo>
                    <a:lnTo>
                      <a:pt x="24" y="47"/>
                    </a:lnTo>
                    <a:lnTo>
                      <a:pt x="24" y="47"/>
                    </a:lnTo>
                    <a:lnTo>
                      <a:pt x="19" y="47"/>
                    </a:lnTo>
                    <a:lnTo>
                      <a:pt x="19" y="47"/>
                    </a:lnTo>
                    <a:close/>
                    <a:moveTo>
                      <a:pt x="19" y="11"/>
                    </a:moveTo>
                    <a:lnTo>
                      <a:pt x="19" y="37"/>
                    </a:lnTo>
                    <a:lnTo>
                      <a:pt x="19" y="37"/>
                    </a:lnTo>
                    <a:lnTo>
                      <a:pt x="24" y="36"/>
                    </a:lnTo>
                    <a:lnTo>
                      <a:pt x="29" y="34"/>
                    </a:lnTo>
                    <a:lnTo>
                      <a:pt x="29" y="34"/>
                    </a:lnTo>
                    <a:lnTo>
                      <a:pt x="31" y="29"/>
                    </a:lnTo>
                    <a:lnTo>
                      <a:pt x="32" y="24"/>
                    </a:lnTo>
                    <a:lnTo>
                      <a:pt x="32" y="24"/>
                    </a:lnTo>
                    <a:lnTo>
                      <a:pt x="31" y="18"/>
                    </a:lnTo>
                    <a:lnTo>
                      <a:pt x="29" y="13"/>
                    </a:lnTo>
                    <a:lnTo>
                      <a:pt x="29" y="13"/>
                    </a:lnTo>
                    <a:lnTo>
                      <a:pt x="24" y="11"/>
                    </a:lnTo>
                    <a:lnTo>
                      <a:pt x="19" y="11"/>
                    </a:lnTo>
                    <a:lnTo>
                      <a:pt x="1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0" name="Freeform 113"/>
              <p:cNvSpPr>
                <a:spLocks noEditPoints="1"/>
              </p:cNvSpPr>
              <p:nvPr/>
            </p:nvSpPr>
            <p:spPr bwMode="auto">
              <a:xfrm>
                <a:off x="2551" y="2311"/>
                <a:ext cx="39" cy="64"/>
              </a:xfrm>
              <a:custGeom>
                <a:avLst/>
                <a:gdLst>
                  <a:gd name="T0" fmla="*/ 39 w 39"/>
                  <a:gd name="T1" fmla="*/ 64 h 64"/>
                  <a:gd name="T2" fmla="*/ 23 w 39"/>
                  <a:gd name="T3" fmla="*/ 59 h 64"/>
                  <a:gd name="T4" fmla="*/ 23 w 39"/>
                  <a:gd name="T5" fmla="*/ 59 h 64"/>
                  <a:gd name="T6" fmla="*/ 13 w 39"/>
                  <a:gd name="T7" fmla="*/ 64 h 64"/>
                  <a:gd name="T8" fmla="*/ 8 w 39"/>
                  <a:gd name="T9" fmla="*/ 64 h 64"/>
                  <a:gd name="T10" fmla="*/ 3 w 39"/>
                  <a:gd name="T11" fmla="*/ 59 h 64"/>
                  <a:gd name="T12" fmla="*/ 0 w 39"/>
                  <a:gd name="T13" fmla="*/ 46 h 64"/>
                  <a:gd name="T14" fmla="*/ 1 w 39"/>
                  <a:gd name="T15" fmla="*/ 38 h 64"/>
                  <a:gd name="T16" fmla="*/ 3 w 39"/>
                  <a:gd name="T17" fmla="*/ 31 h 64"/>
                  <a:gd name="T18" fmla="*/ 14 w 39"/>
                  <a:gd name="T19" fmla="*/ 26 h 64"/>
                  <a:gd name="T20" fmla="*/ 19 w 39"/>
                  <a:gd name="T21" fmla="*/ 28 h 64"/>
                  <a:gd name="T22" fmla="*/ 23 w 39"/>
                  <a:gd name="T23" fmla="*/ 20 h 64"/>
                  <a:gd name="T24" fmla="*/ 23 w 39"/>
                  <a:gd name="T25" fmla="*/ 15 h 64"/>
                  <a:gd name="T26" fmla="*/ 21 w 39"/>
                  <a:gd name="T27" fmla="*/ 12 h 64"/>
                  <a:gd name="T28" fmla="*/ 18 w 39"/>
                  <a:gd name="T29" fmla="*/ 10 h 64"/>
                  <a:gd name="T30" fmla="*/ 14 w 39"/>
                  <a:gd name="T31" fmla="*/ 12 h 64"/>
                  <a:gd name="T32" fmla="*/ 11 w 39"/>
                  <a:gd name="T33" fmla="*/ 18 h 64"/>
                  <a:gd name="T34" fmla="*/ 1 w 39"/>
                  <a:gd name="T35" fmla="*/ 15 h 64"/>
                  <a:gd name="T36" fmla="*/ 6 w 39"/>
                  <a:gd name="T37" fmla="*/ 5 h 64"/>
                  <a:gd name="T38" fmla="*/ 11 w 39"/>
                  <a:gd name="T39" fmla="*/ 2 h 64"/>
                  <a:gd name="T40" fmla="*/ 18 w 39"/>
                  <a:gd name="T41" fmla="*/ 0 h 64"/>
                  <a:gd name="T42" fmla="*/ 29 w 39"/>
                  <a:gd name="T43" fmla="*/ 5 h 64"/>
                  <a:gd name="T44" fmla="*/ 32 w 39"/>
                  <a:gd name="T45" fmla="*/ 12 h 64"/>
                  <a:gd name="T46" fmla="*/ 34 w 39"/>
                  <a:gd name="T47" fmla="*/ 54 h 64"/>
                  <a:gd name="T48" fmla="*/ 23 w 39"/>
                  <a:gd name="T49" fmla="*/ 52 h 64"/>
                  <a:gd name="T50" fmla="*/ 23 w 39"/>
                  <a:gd name="T51" fmla="*/ 38 h 64"/>
                  <a:gd name="T52" fmla="*/ 18 w 39"/>
                  <a:gd name="T53" fmla="*/ 36 h 64"/>
                  <a:gd name="T54" fmla="*/ 14 w 39"/>
                  <a:gd name="T55" fmla="*/ 36 h 64"/>
                  <a:gd name="T56" fmla="*/ 11 w 39"/>
                  <a:gd name="T57" fmla="*/ 41 h 64"/>
                  <a:gd name="T58" fmla="*/ 11 w 39"/>
                  <a:gd name="T59" fmla="*/ 46 h 64"/>
                  <a:gd name="T60" fmla="*/ 13 w 39"/>
                  <a:gd name="T61" fmla="*/ 52 h 64"/>
                  <a:gd name="T62" fmla="*/ 18 w 39"/>
                  <a:gd name="T63" fmla="*/ 56 h 64"/>
                  <a:gd name="T64" fmla="*/ 21 w 39"/>
                  <a:gd name="T65" fmla="*/ 54 h 64"/>
                  <a:gd name="T66" fmla="*/ 23 w 39"/>
                  <a:gd name="T67"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64">
                    <a:moveTo>
                      <a:pt x="39" y="54"/>
                    </a:moveTo>
                    <a:lnTo>
                      <a:pt x="39" y="64"/>
                    </a:lnTo>
                    <a:lnTo>
                      <a:pt x="23" y="64"/>
                    </a:lnTo>
                    <a:lnTo>
                      <a:pt x="23" y="59"/>
                    </a:lnTo>
                    <a:lnTo>
                      <a:pt x="23" y="59"/>
                    </a:lnTo>
                    <a:lnTo>
                      <a:pt x="23" y="59"/>
                    </a:lnTo>
                    <a:lnTo>
                      <a:pt x="18" y="64"/>
                    </a:lnTo>
                    <a:lnTo>
                      <a:pt x="13" y="64"/>
                    </a:lnTo>
                    <a:lnTo>
                      <a:pt x="13" y="64"/>
                    </a:lnTo>
                    <a:lnTo>
                      <a:pt x="8" y="64"/>
                    </a:lnTo>
                    <a:lnTo>
                      <a:pt x="3" y="59"/>
                    </a:lnTo>
                    <a:lnTo>
                      <a:pt x="3" y="59"/>
                    </a:lnTo>
                    <a:lnTo>
                      <a:pt x="0" y="54"/>
                    </a:lnTo>
                    <a:lnTo>
                      <a:pt x="0" y="46"/>
                    </a:lnTo>
                    <a:lnTo>
                      <a:pt x="0" y="46"/>
                    </a:lnTo>
                    <a:lnTo>
                      <a:pt x="1" y="38"/>
                    </a:lnTo>
                    <a:lnTo>
                      <a:pt x="3" y="31"/>
                    </a:lnTo>
                    <a:lnTo>
                      <a:pt x="3" y="31"/>
                    </a:lnTo>
                    <a:lnTo>
                      <a:pt x="8" y="28"/>
                    </a:lnTo>
                    <a:lnTo>
                      <a:pt x="14" y="26"/>
                    </a:lnTo>
                    <a:lnTo>
                      <a:pt x="14" y="26"/>
                    </a:lnTo>
                    <a:lnTo>
                      <a:pt x="19" y="28"/>
                    </a:lnTo>
                    <a:lnTo>
                      <a:pt x="23" y="31"/>
                    </a:lnTo>
                    <a:lnTo>
                      <a:pt x="23" y="20"/>
                    </a:lnTo>
                    <a:lnTo>
                      <a:pt x="23" y="20"/>
                    </a:lnTo>
                    <a:lnTo>
                      <a:pt x="23" y="15"/>
                    </a:lnTo>
                    <a:lnTo>
                      <a:pt x="21" y="12"/>
                    </a:lnTo>
                    <a:lnTo>
                      <a:pt x="21" y="12"/>
                    </a:lnTo>
                    <a:lnTo>
                      <a:pt x="19" y="12"/>
                    </a:lnTo>
                    <a:lnTo>
                      <a:pt x="18" y="10"/>
                    </a:lnTo>
                    <a:lnTo>
                      <a:pt x="18" y="10"/>
                    </a:lnTo>
                    <a:lnTo>
                      <a:pt x="14" y="12"/>
                    </a:lnTo>
                    <a:lnTo>
                      <a:pt x="13" y="13"/>
                    </a:lnTo>
                    <a:lnTo>
                      <a:pt x="11" y="18"/>
                    </a:lnTo>
                    <a:lnTo>
                      <a:pt x="1" y="15"/>
                    </a:lnTo>
                    <a:lnTo>
                      <a:pt x="1" y="15"/>
                    </a:lnTo>
                    <a:lnTo>
                      <a:pt x="3" y="10"/>
                    </a:lnTo>
                    <a:lnTo>
                      <a:pt x="6" y="5"/>
                    </a:lnTo>
                    <a:lnTo>
                      <a:pt x="6" y="5"/>
                    </a:lnTo>
                    <a:lnTo>
                      <a:pt x="11" y="2"/>
                    </a:lnTo>
                    <a:lnTo>
                      <a:pt x="18" y="0"/>
                    </a:lnTo>
                    <a:lnTo>
                      <a:pt x="18" y="0"/>
                    </a:lnTo>
                    <a:lnTo>
                      <a:pt x="24" y="2"/>
                    </a:lnTo>
                    <a:lnTo>
                      <a:pt x="29" y="5"/>
                    </a:lnTo>
                    <a:lnTo>
                      <a:pt x="29" y="5"/>
                    </a:lnTo>
                    <a:lnTo>
                      <a:pt x="32" y="12"/>
                    </a:lnTo>
                    <a:lnTo>
                      <a:pt x="34" y="18"/>
                    </a:lnTo>
                    <a:lnTo>
                      <a:pt x="34" y="54"/>
                    </a:lnTo>
                    <a:lnTo>
                      <a:pt x="39" y="54"/>
                    </a:lnTo>
                    <a:close/>
                    <a:moveTo>
                      <a:pt x="23" y="52"/>
                    </a:moveTo>
                    <a:lnTo>
                      <a:pt x="23" y="38"/>
                    </a:lnTo>
                    <a:lnTo>
                      <a:pt x="23" y="38"/>
                    </a:lnTo>
                    <a:lnTo>
                      <a:pt x="21" y="36"/>
                    </a:lnTo>
                    <a:lnTo>
                      <a:pt x="18" y="36"/>
                    </a:lnTo>
                    <a:lnTo>
                      <a:pt x="18" y="36"/>
                    </a:lnTo>
                    <a:lnTo>
                      <a:pt x="14" y="36"/>
                    </a:lnTo>
                    <a:lnTo>
                      <a:pt x="13" y="38"/>
                    </a:lnTo>
                    <a:lnTo>
                      <a:pt x="11" y="41"/>
                    </a:lnTo>
                    <a:lnTo>
                      <a:pt x="11" y="46"/>
                    </a:lnTo>
                    <a:lnTo>
                      <a:pt x="11" y="46"/>
                    </a:lnTo>
                    <a:lnTo>
                      <a:pt x="11" y="49"/>
                    </a:lnTo>
                    <a:lnTo>
                      <a:pt x="13" y="52"/>
                    </a:lnTo>
                    <a:lnTo>
                      <a:pt x="14" y="54"/>
                    </a:lnTo>
                    <a:lnTo>
                      <a:pt x="18" y="56"/>
                    </a:lnTo>
                    <a:lnTo>
                      <a:pt x="18" y="56"/>
                    </a:lnTo>
                    <a:lnTo>
                      <a:pt x="21" y="54"/>
                    </a:lnTo>
                    <a:lnTo>
                      <a:pt x="23" y="52"/>
                    </a:lnTo>
                    <a:lnTo>
                      <a:pt x="23"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1" name="Freeform 114"/>
              <p:cNvSpPr>
                <a:spLocks/>
              </p:cNvSpPr>
              <p:nvPr/>
            </p:nvSpPr>
            <p:spPr bwMode="auto">
              <a:xfrm>
                <a:off x="2592" y="2313"/>
                <a:ext cx="40" cy="62"/>
              </a:xfrm>
              <a:custGeom>
                <a:avLst/>
                <a:gdLst>
                  <a:gd name="T0" fmla="*/ 35 w 40"/>
                  <a:gd name="T1" fmla="*/ 0 h 62"/>
                  <a:gd name="T2" fmla="*/ 35 w 40"/>
                  <a:gd name="T3" fmla="*/ 52 h 62"/>
                  <a:gd name="T4" fmla="*/ 40 w 40"/>
                  <a:gd name="T5" fmla="*/ 52 h 62"/>
                  <a:gd name="T6" fmla="*/ 40 w 40"/>
                  <a:gd name="T7" fmla="*/ 62 h 62"/>
                  <a:gd name="T8" fmla="*/ 24 w 40"/>
                  <a:gd name="T9" fmla="*/ 62 h 62"/>
                  <a:gd name="T10" fmla="*/ 24 w 40"/>
                  <a:gd name="T11" fmla="*/ 57 h 62"/>
                  <a:gd name="T12" fmla="*/ 24 w 40"/>
                  <a:gd name="T13" fmla="*/ 57 h 62"/>
                  <a:gd name="T14" fmla="*/ 24 w 40"/>
                  <a:gd name="T15" fmla="*/ 57 h 62"/>
                  <a:gd name="T16" fmla="*/ 19 w 40"/>
                  <a:gd name="T17" fmla="*/ 62 h 62"/>
                  <a:gd name="T18" fmla="*/ 14 w 40"/>
                  <a:gd name="T19" fmla="*/ 62 h 62"/>
                  <a:gd name="T20" fmla="*/ 14 w 40"/>
                  <a:gd name="T21" fmla="*/ 62 h 62"/>
                  <a:gd name="T22" fmla="*/ 9 w 40"/>
                  <a:gd name="T23" fmla="*/ 62 h 62"/>
                  <a:gd name="T24" fmla="*/ 6 w 40"/>
                  <a:gd name="T25" fmla="*/ 58 h 62"/>
                  <a:gd name="T26" fmla="*/ 4 w 40"/>
                  <a:gd name="T27" fmla="*/ 54 h 62"/>
                  <a:gd name="T28" fmla="*/ 4 w 40"/>
                  <a:gd name="T29" fmla="*/ 47 h 62"/>
                  <a:gd name="T30" fmla="*/ 4 w 40"/>
                  <a:gd name="T31" fmla="*/ 11 h 62"/>
                  <a:gd name="T32" fmla="*/ 0 w 40"/>
                  <a:gd name="T33" fmla="*/ 11 h 62"/>
                  <a:gd name="T34" fmla="*/ 0 w 40"/>
                  <a:gd name="T35" fmla="*/ 0 h 62"/>
                  <a:gd name="T36" fmla="*/ 16 w 40"/>
                  <a:gd name="T37" fmla="*/ 0 h 62"/>
                  <a:gd name="T38" fmla="*/ 16 w 40"/>
                  <a:gd name="T39" fmla="*/ 45 h 62"/>
                  <a:gd name="T40" fmla="*/ 16 w 40"/>
                  <a:gd name="T41" fmla="*/ 45 h 62"/>
                  <a:gd name="T42" fmla="*/ 16 w 40"/>
                  <a:gd name="T43" fmla="*/ 50 h 62"/>
                  <a:gd name="T44" fmla="*/ 16 w 40"/>
                  <a:gd name="T45" fmla="*/ 50 h 62"/>
                  <a:gd name="T46" fmla="*/ 19 w 40"/>
                  <a:gd name="T47" fmla="*/ 52 h 62"/>
                  <a:gd name="T48" fmla="*/ 19 w 40"/>
                  <a:gd name="T49" fmla="*/ 52 h 62"/>
                  <a:gd name="T50" fmla="*/ 21 w 40"/>
                  <a:gd name="T51" fmla="*/ 52 h 62"/>
                  <a:gd name="T52" fmla="*/ 22 w 40"/>
                  <a:gd name="T53" fmla="*/ 50 h 62"/>
                  <a:gd name="T54" fmla="*/ 22 w 40"/>
                  <a:gd name="T55" fmla="*/ 50 h 62"/>
                  <a:gd name="T56" fmla="*/ 24 w 40"/>
                  <a:gd name="T57" fmla="*/ 47 h 62"/>
                  <a:gd name="T58" fmla="*/ 24 w 40"/>
                  <a:gd name="T59" fmla="*/ 11 h 62"/>
                  <a:gd name="T60" fmla="*/ 19 w 40"/>
                  <a:gd name="T61" fmla="*/ 11 h 62"/>
                  <a:gd name="T62" fmla="*/ 19 w 40"/>
                  <a:gd name="T63" fmla="*/ 0 h 62"/>
                  <a:gd name="T64" fmla="*/ 35 w 40"/>
                  <a:gd name="T6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62">
                    <a:moveTo>
                      <a:pt x="35" y="0"/>
                    </a:moveTo>
                    <a:lnTo>
                      <a:pt x="35" y="52"/>
                    </a:lnTo>
                    <a:lnTo>
                      <a:pt x="40" y="52"/>
                    </a:lnTo>
                    <a:lnTo>
                      <a:pt x="40" y="62"/>
                    </a:lnTo>
                    <a:lnTo>
                      <a:pt x="24" y="62"/>
                    </a:lnTo>
                    <a:lnTo>
                      <a:pt x="24" y="57"/>
                    </a:lnTo>
                    <a:lnTo>
                      <a:pt x="24" y="57"/>
                    </a:lnTo>
                    <a:lnTo>
                      <a:pt x="24" y="57"/>
                    </a:lnTo>
                    <a:lnTo>
                      <a:pt x="19" y="62"/>
                    </a:lnTo>
                    <a:lnTo>
                      <a:pt x="14" y="62"/>
                    </a:lnTo>
                    <a:lnTo>
                      <a:pt x="14" y="62"/>
                    </a:lnTo>
                    <a:lnTo>
                      <a:pt x="9" y="62"/>
                    </a:lnTo>
                    <a:lnTo>
                      <a:pt x="6" y="58"/>
                    </a:lnTo>
                    <a:lnTo>
                      <a:pt x="4" y="54"/>
                    </a:lnTo>
                    <a:lnTo>
                      <a:pt x="4" y="47"/>
                    </a:lnTo>
                    <a:lnTo>
                      <a:pt x="4" y="11"/>
                    </a:lnTo>
                    <a:lnTo>
                      <a:pt x="0" y="11"/>
                    </a:lnTo>
                    <a:lnTo>
                      <a:pt x="0" y="0"/>
                    </a:lnTo>
                    <a:lnTo>
                      <a:pt x="16" y="0"/>
                    </a:lnTo>
                    <a:lnTo>
                      <a:pt x="16" y="45"/>
                    </a:lnTo>
                    <a:lnTo>
                      <a:pt x="16" y="45"/>
                    </a:lnTo>
                    <a:lnTo>
                      <a:pt x="16" y="50"/>
                    </a:lnTo>
                    <a:lnTo>
                      <a:pt x="16" y="50"/>
                    </a:lnTo>
                    <a:lnTo>
                      <a:pt x="19" y="52"/>
                    </a:lnTo>
                    <a:lnTo>
                      <a:pt x="19" y="52"/>
                    </a:lnTo>
                    <a:lnTo>
                      <a:pt x="21" y="52"/>
                    </a:lnTo>
                    <a:lnTo>
                      <a:pt x="22" y="50"/>
                    </a:lnTo>
                    <a:lnTo>
                      <a:pt x="22" y="50"/>
                    </a:lnTo>
                    <a:lnTo>
                      <a:pt x="24" y="47"/>
                    </a:lnTo>
                    <a:lnTo>
                      <a:pt x="24" y="11"/>
                    </a:lnTo>
                    <a:lnTo>
                      <a:pt x="19" y="11"/>
                    </a:lnTo>
                    <a:lnTo>
                      <a:pt x="19" y="0"/>
                    </a:ln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2" name="Freeform 115"/>
              <p:cNvSpPr>
                <a:spLocks noEditPoints="1"/>
              </p:cNvSpPr>
              <p:nvPr/>
            </p:nvSpPr>
            <p:spPr bwMode="auto">
              <a:xfrm>
                <a:off x="2658" y="2287"/>
                <a:ext cx="51" cy="88"/>
              </a:xfrm>
              <a:custGeom>
                <a:avLst/>
                <a:gdLst>
                  <a:gd name="T0" fmla="*/ 0 w 51"/>
                  <a:gd name="T1" fmla="*/ 88 h 88"/>
                  <a:gd name="T2" fmla="*/ 0 w 51"/>
                  <a:gd name="T3" fmla="*/ 78 h 88"/>
                  <a:gd name="T4" fmla="*/ 5 w 51"/>
                  <a:gd name="T5" fmla="*/ 78 h 88"/>
                  <a:gd name="T6" fmla="*/ 5 w 51"/>
                  <a:gd name="T7" fmla="*/ 11 h 88"/>
                  <a:gd name="T8" fmla="*/ 0 w 51"/>
                  <a:gd name="T9" fmla="*/ 11 h 88"/>
                  <a:gd name="T10" fmla="*/ 0 w 51"/>
                  <a:gd name="T11" fmla="*/ 0 h 88"/>
                  <a:gd name="T12" fmla="*/ 23 w 51"/>
                  <a:gd name="T13" fmla="*/ 0 h 88"/>
                  <a:gd name="T14" fmla="*/ 23 w 51"/>
                  <a:gd name="T15" fmla="*/ 11 h 88"/>
                  <a:gd name="T16" fmla="*/ 18 w 51"/>
                  <a:gd name="T17" fmla="*/ 11 h 88"/>
                  <a:gd name="T18" fmla="*/ 18 w 51"/>
                  <a:gd name="T19" fmla="*/ 78 h 88"/>
                  <a:gd name="T20" fmla="*/ 23 w 51"/>
                  <a:gd name="T21" fmla="*/ 78 h 88"/>
                  <a:gd name="T22" fmla="*/ 23 w 51"/>
                  <a:gd name="T23" fmla="*/ 88 h 88"/>
                  <a:gd name="T24" fmla="*/ 0 w 51"/>
                  <a:gd name="T25" fmla="*/ 88 h 88"/>
                  <a:gd name="T26" fmla="*/ 26 w 51"/>
                  <a:gd name="T27" fmla="*/ 88 h 88"/>
                  <a:gd name="T28" fmla="*/ 26 w 51"/>
                  <a:gd name="T29" fmla="*/ 78 h 88"/>
                  <a:gd name="T30" fmla="*/ 31 w 51"/>
                  <a:gd name="T31" fmla="*/ 78 h 88"/>
                  <a:gd name="T32" fmla="*/ 20 w 51"/>
                  <a:gd name="T33" fmla="*/ 42 h 88"/>
                  <a:gd name="T34" fmla="*/ 31 w 51"/>
                  <a:gd name="T35" fmla="*/ 11 h 88"/>
                  <a:gd name="T36" fmla="*/ 26 w 51"/>
                  <a:gd name="T37" fmla="*/ 11 h 88"/>
                  <a:gd name="T38" fmla="*/ 26 w 51"/>
                  <a:gd name="T39" fmla="*/ 0 h 88"/>
                  <a:gd name="T40" fmla="*/ 48 w 51"/>
                  <a:gd name="T41" fmla="*/ 0 h 88"/>
                  <a:gd name="T42" fmla="*/ 48 w 51"/>
                  <a:gd name="T43" fmla="*/ 11 h 88"/>
                  <a:gd name="T44" fmla="*/ 43 w 51"/>
                  <a:gd name="T45" fmla="*/ 11 h 88"/>
                  <a:gd name="T46" fmla="*/ 31 w 51"/>
                  <a:gd name="T47" fmla="*/ 40 h 88"/>
                  <a:gd name="T48" fmla="*/ 44 w 51"/>
                  <a:gd name="T49" fmla="*/ 78 h 88"/>
                  <a:gd name="T50" fmla="*/ 51 w 51"/>
                  <a:gd name="T51" fmla="*/ 78 h 88"/>
                  <a:gd name="T52" fmla="*/ 51 w 51"/>
                  <a:gd name="T53" fmla="*/ 88 h 88"/>
                  <a:gd name="T54" fmla="*/ 26 w 51"/>
                  <a:gd name="T5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88">
                    <a:moveTo>
                      <a:pt x="0" y="88"/>
                    </a:moveTo>
                    <a:lnTo>
                      <a:pt x="0" y="78"/>
                    </a:lnTo>
                    <a:lnTo>
                      <a:pt x="5" y="78"/>
                    </a:lnTo>
                    <a:lnTo>
                      <a:pt x="5" y="11"/>
                    </a:lnTo>
                    <a:lnTo>
                      <a:pt x="0" y="11"/>
                    </a:lnTo>
                    <a:lnTo>
                      <a:pt x="0" y="0"/>
                    </a:lnTo>
                    <a:lnTo>
                      <a:pt x="23" y="0"/>
                    </a:lnTo>
                    <a:lnTo>
                      <a:pt x="23" y="11"/>
                    </a:lnTo>
                    <a:lnTo>
                      <a:pt x="18" y="11"/>
                    </a:lnTo>
                    <a:lnTo>
                      <a:pt x="18" y="78"/>
                    </a:lnTo>
                    <a:lnTo>
                      <a:pt x="23" y="78"/>
                    </a:lnTo>
                    <a:lnTo>
                      <a:pt x="23" y="88"/>
                    </a:lnTo>
                    <a:lnTo>
                      <a:pt x="0" y="88"/>
                    </a:lnTo>
                    <a:close/>
                    <a:moveTo>
                      <a:pt x="26" y="88"/>
                    </a:moveTo>
                    <a:lnTo>
                      <a:pt x="26" y="78"/>
                    </a:lnTo>
                    <a:lnTo>
                      <a:pt x="31" y="78"/>
                    </a:lnTo>
                    <a:lnTo>
                      <a:pt x="20" y="42"/>
                    </a:lnTo>
                    <a:lnTo>
                      <a:pt x="31" y="11"/>
                    </a:lnTo>
                    <a:lnTo>
                      <a:pt x="26" y="11"/>
                    </a:lnTo>
                    <a:lnTo>
                      <a:pt x="26" y="0"/>
                    </a:lnTo>
                    <a:lnTo>
                      <a:pt x="48" y="0"/>
                    </a:lnTo>
                    <a:lnTo>
                      <a:pt x="48" y="11"/>
                    </a:lnTo>
                    <a:lnTo>
                      <a:pt x="43" y="11"/>
                    </a:lnTo>
                    <a:lnTo>
                      <a:pt x="31" y="40"/>
                    </a:lnTo>
                    <a:lnTo>
                      <a:pt x="44" y="78"/>
                    </a:lnTo>
                    <a:lnTo>
                      <a:pt x="51" y="78"/>
                    </a:lnTo>
                    <a:lnTo>
                      <a:pt x="51" y="88"/>
                    </a:lnTo>
                    <a:lnTo>
                      <a:pt x="26"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3" name="Freeform 116"/>
              <p:cNvSpPr>
                <a:spLocks noEditPoints="1"/>
              </p:cNvSpPr>
              <p:nvPr/>
            </p:nvSpPr>
            <p:spPr bwMode="auto">
              <a:xfrm>
                <a:off x="2709" y="2311"/>
                <a:ext cx="32" cy="65"/>
              </a:xfrm>
              <a:custGeom>
                <a:avLst/>
                <a:gdLst>
                  <a:gd name="T0" fmla="*/ 16 w 32"/>
                  <a:gd name="T1" fmla="*/ 65 h 65"/>
                  <a:gd name="T2" fmla="*/ 16 w 32"/>
                  <a:gd name="T3" fmla="*/ 65 h 65"/>
                  <a:gd name="T4" fmla="*/ 11 w 32"/>
                  <a:gd name="T5" fmla="*/ 65 h 65"/>
                  <a:gd name="T6" fmla="*/ 8 w 32"/>
                  <a:gd name="T7" fmla="*/ 64 h 65"/>
                  <a:gd name="T8" fmla="*/ 6 w 32"/>
                  <a:gd name="T9" fmla="*/ 60 h 65"/>
                  <a:gd name="T10" fmla="*/ 3 w 32"/>
                  <a:gd name="T11" fmla="*/ 57 h 65"/>
                  <a:gd name="T12" fmla="*/ 3 w 32"/>
                  <a:gd name="T13" fmla="*/ 57 h 65"/>
                  <a:gd name="T14" fmla="*/ 0 w 32"/>
                  <a:gd name="T15" fmla="*/ 47 h 65"/>
                  <a:gd name="T16" fmla="*/ 0 w 32"/>
                  <a:gd name="T17" fmla="*/ 33 h 65"/>
                  <a:gd name="T18" fmla="*/ 0 w 32"/>
                  <a:gd name="T19" fmla="*/ 33 h 65"/>
                  <a:gd name="T20" fmla="*/ 0 w 32"/>
                  <a:gd name="T21" fmla="*/ 18 h 65"/>
                  <a:gd name="T22" fmla="*/ 3 w 32"/>
                  <a:gd name="T23" fmla="*/ 8 h 65"/>
                  <a:gd name="T24" fmla="*/ 3 w 32"/>
                  <a:gd name="T25" fmla="*/ 8 h 65"/>
                  <a:gd name="T26" fmla="*/ 6 w 32"/>
                  <a:gd name="T27" fmla="*/ 5 h 65"/>
                  <a:gd name="T28" fmla="*/ 8 w 32"/>
                  <a:gd name="T29" fmla="*/ 3 h 65"/>
                  <a:gd name="T30" fmla="*/ 11 w 32"/>
                  <a:gd name="T31" fmla="*/ 2 h 65"/>
                  <a:gd name="T32" fmla="*/ 16 w 32"/>
                  <a:gd name="T33" fmla="*/ 0 h 65"/>
                  <a:gd name="T34" fmla="*/ 16 w 32"/>
                  <a:gd name="T35" fmla="*/ 0 h 65"/>
                  <a:gd name="T36" fmla="*/ 19 w 32"/>
                  <a:gd name="T37" fmla="*/ 2 h 65"/>
                  <a:gd name="T38" fmla="*/ 23 w 32"/>
                  <a:gd name="T39" fmla="*/ 3 h 65"/>
                  <a:gd name="T40" fmla="*/ 26 w 32"/>
                  <a:gd name="T41" fmla="*/ 5 h 65"/>
                  <a:gd name="T42" fmla="*/ 29 w 32"/>
                  <a:gd name="T43" fmla="*/ 8 h 65"/>
                  <a:gd name="T44" fmla="*/ 31 w 32"/>
                  <a:gd name="T45" fmla="*/ 20 h 65"/>
                  <a:gd name="T46" fmla="*/ 32 w 32"/>
                  <a:gd name="T47" fmla="*/ 33 h 65"/>
                  <a:gd name="T48" fmla="*/ 32 w 32"/>
                  <a:gd name="T49" fmla="*/ 33 h 65"/>
                  <a:gd name="T50" fmla="*/ 31 w 32"/>
                  <a:gd name="T51" fmla="*/ 47 h 65"/>
                  <a:gd name="T52" fmla="*/ 29 w 32"/>
                  <a:gd name="T53" fmla="*/ 57 h 65"/>
                  <a:gd name="T54" fmla="*/ 26 w 32"/>
                  <a:gd name="T55" fmla="*/ 60 h 65"/>
                  <a:gd name="T56" fmla="*/ 23 w 32"/>
                  <a:gd name="T57" fmla="*/ 64 h 65"/>
                  <a:gd name="T58" fmla="*/ 19 w 32"/>
                  <a:gd name="T59" fmla="*/ 65 h 65"/>
                  <a:gd name="T60" fmla="*/ 16 w 32"/>
                  <a:gd name="T61" fmla="*/ 65 h 65"/>
                  <a:gd name="T62" fmla="*/ 16 w 32"/>
                  <a:gd name="T63" fmla="*/ 65 h 65"/>
                  <a:gd name="T64" fmla="*/ 16 w 32"/>
                  <a:gd name="T65" fmla="*/ 12 h 65"/>
                  <a:gd name="T66" fmla="*/ 16 w 32"/>
                  <a:gd name="T67" fmla="*/ 12 h 65"/>
                  <a:gd name="T68" fmla="*/ 13 w 32"/>
                  <a:gd name="T69" fmla="*/ 12 h 65"/>
                  <a:gd name="T70" fmla="*/ 11 w 32"/>
                  <a:gd name="T71" fmla="*/ 15 h 65"/>
                  <a:gd name="T72" fmla="*/ 11 w 32"/>
                  <a:gd name="T73" fmla="*/ 15 h 65"/>
                  <a:gd name="T74" fmla="*/ 11 w 32"/>
                  <a:gd name="T75" fmla="*/ 33 h 65"/>
                  <a:gd name="T76" fmla="*/ 11 w 32"/>
                  <a:gd name="T77" fmla="*/ 33 h 65"/>
                  <a:gd name="T78" fmla="*/ 11 w 32"/>
                  <a:gd name="T79" fmla="*/ 47 h 65"/>
                  <a:gd name="T80" fmla="*/ 11 w 32"/>
                  <a:gd name="T81" fmla="*/ 47 h 65"/>
                  <a:gd name="T82" fmla="*/ 13 w 32"/>
                  <a:gd name="T83" fmla="*/ 54 h 65"/>
                  <a:gd name="T84" fmla="*/ 13 w 32"/>
                  <a:gd name="T85" fmla="*/ 54 h 65"/>
                  <a:gd name="T86" fmla="*/ 16 w 32"/>
                  <a:gd name="T87" fmla="*/ 56 h 65"/>
                  <a:gd name="T88" fmla="*/ 16 w 32"/>
                  <a:gd name="T89" fmla="*/ 56 h 65"/>
                  <a:gd name="T90" fmla="*/ 19 w 32"/>
                  <a:gd name="T91" fmla="*/ 54 h 65"/>
                  <a:gd name="T92" fmla="*/ 19 w 32"/>
                  <a:gd name="T93" fmla="*/ 51 h 65"/>
                  <a:gd name="T94" fmla="*/ 19 w 32"/>
                  <a:gd name="T95" fmla="*/ 51 h 65"/>
                  <a:gd name="T96" fmla="*/ 21 w 32"/>
                  <a:gd name="T97" fmla="*/ 33 h 65"/>
                  <a:gd name="T98" fmla="*/ 21 w 32"/>
                  <a:gd name="T99" fmla="*/ 33 h 65"/>
                  <a:gd name="T100" fmla="*/ 19 w 32"/>
                  <a:gd name="T101" fmla="*/ 15 h 65"/>
                  <a:gd name="T102" fmla="*/ 19 w 32"/>
                  <a:gd name="T103" fmla="*/ 15 h 65"/>
                  <a:gd name="T104" fmla="*/ 18 w 32"/>
                  <a:gd name="T105" fmla="*/ 12 h 65"/>
                  <a:gd name="T106" fmla="*/ 16 w 32"/>
                  <a:gd name="T107" fmla="*/ 12 h 65"/>
                  <a:gd name="T108" fmla="*/ 16 w 32"/>
                  <a:gd name="T109"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65">
                    <a:moveTo>
                      <a:pt x="16" y="65"/>
                    </a:moveTo>
                    <a:lnTo>
                      <a:pt x="16" y="65"/>
                    </a:lnTo>
                    <a:lnTo>
                      <a:pt x="11" y="65"/>
                    </a:lnTo>
                    <a:lnTo>
                      <a:pt x="8" y="64"/>
                    </a:lnTo>
                    <a:lnTo>
                      <a:pt x="6" y="60"/>
                    </a:lnTo>
                    <a:lnTo>
                      <a:pt x="3" y="57"/>
                    </a:lnTo>
                    <a:lnTo>
                      <a:pt x="3" y="57"/>
                    </a:lnTo>
                    <a:lnTo>
                      <a:pt x="0" y="47"/>
                    </a:lnTo>
                    <a:lnTo>
                      <a:pt x="0" y="33"/>
                    </a:lnTo>
                    <a:lnTo>
                      <a:pt x="0" y="33"/>
                    </a:lnTo>
                    <a:lnTo>
                      <a:pt x="0" y="18"/>
                    </a:lnTo>
                    <a:lnTo>
                      <a:pt x="3" y="8"/>
                    </a:lnTo>
                    <a:lnTo>
                      <a:pt x="3" y="8"/>
                    </a:lnTo>
                    <a:lnTo>
                      <a:pt x="6" y="5"/>
                    </a:lnTo>
                    <a:lnTo>
                      <a:pt x="8" y="3"/>
                    </a:lnTo>
                    <a:lnTo>
                      <a:pt x="11" y="2"/>
                    </a:lnTo>
                    <a:lnTo>
                      <a:pt x="16" y="0"/>
                    </a:lnTo>
                    <a:lnTo>
                      <a:pt x="16" y="0"/>
                    </a:lnTo>
                    <a:lnTo>
                      <a:pt x="19" y="2"/>
                    </a:lnTo>
                    <a:lnTo>
                      <a:pt x="23" y="3"/>
                    </a:lnTo>
                    <a:lnTo>
                      <a:pt x="26" y="5"/>
                    </a:lnTo>
                    <a:lnTo>
                      <a:pt x="29" y="8"/>
                    </a:lnTo>
                    <a:lnTo>
                      <a:pt x="31" y="20"/>
                    </a:lnTo>
                    <a:lnTo>
                      <a:pt x="32" y="33"/>
                    </a:lnTo>
                    <a:lnTo>
                      <a:pt x="32" y="33"/>
                    </a:lnTo>
                    <a:lnTo>
                      <a:pt x="31" y="47"/>
                    </a:lnTo>
                    <a:lnTo>
                      <a:pt x="29" y="57"/>
                    </a:lnTo>
                    <a:lnTo>
                      <a:pt x="26" y="60"/>
                    </a:lnTo>
                    <a:lnTo>
                      <a:pt x="23" y="64"/>
                    </a:lnTo>
                    <a:lnTo>
                      <a:pt x="19" y="65"/>
                    </a:lnTo>
                    <a:lnTo>
                      <a:pt x="16" y="65"/>
                    </a:lnTo>
                    <a:lnTo>
                      <a:pt x="16" y="65"/>
                    </a:lnTo>
                    <a:close/>
                    <a:moveTo>
                      <a:pt x="16" y="12"/>
                    </a:moveTo>
                    <a:lnTo>
                      <a:pt x="16" y="12"/>
                    </a:lnTo>
                    <a:lnTo>
                      <a:pt x="13" y="12"/>
                    </a:lnTo>
                    <a:lnTo>
                      <a:pt x="11" y="15"/>
                    </a:lnTo>
                    <a:lnTo>
                      <a:pt x="11" y="15"/>
                    </a:lnTo>
                    <a:lnTo>
                      <a:pt x="11" y="33"/>
                    </a:lnTo>
                    <a:lnTo>
                      <a:pt x="11" y="33"/>
                    </a:lnTo>
                    <a:lnTo>
                      <a:pt x="11" y="47"/>
                    </a:lnTo>
                    <a:lnTo>
                      <a:pt x="11" y="47"/>
                    </a:lnTo>
                    <a:lnTo>
                      <a:pt x="13" y="54"/>
                    </a:lnTo>
                    <a:lnTo>
                      <a:pt x="13" y="54"/>
                    </a:lnTo>
                    <a:lnTo>
                      <a:pt x="16" y="56"/>
                    </a:lnTo>
                    <a:lnTo>
                      <a:pt x="16" y="56"/>
                    </a:lnTo>
                    <a:lnTo>
                      <a:pt x="19" y="54"/>
                    </a:lnTo>
                    <a:lnTo>
                      <a:pt x="19" y="51"/>
                    </a:lnTo>
                    <a:lnTo>
                      <a:pt x="19" y="51"/>
                    </a:lnTo>
                    <a:lnTo>
                      <a:pt x="21" y="33"/>
                    </a:lnTo>
                    <a:lnTo>
                      <a:pt x="21" y="33"/>
                    </a:lnTo>
                    <a:lnTo>
                      <a:pt x="19" y="15"/>
                    </a:lnTo>
                    <a:lnTo>
                      <a:pt x="19" y="15"/>
                    </a:lnTo>
                    <a:lnTo>
                      <a:pt x="18" y="12"/>
                    </a:lnTo>
                    <a:lnTo>
                      <a:pt x="16" y="12"/>
                    </a:lnTo>
                    <a:lnTo>
                      <a:pt x="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4" name="Freeform 117"/>
              <p:cNvSpPr>
                <a:spLocks noEditPoints="1"/>
              </p:cNvSpPr>
              <p:nvPr/>
            </p:nvSpPr>
            <p:spPr bwMode="auto">
              <a:xfrm>
                <a:off x="2741" y="2285"/>
                <a:ext cx="20" cy="111"/>
              </a:xfrm>
              <a:custGeom>
                <a:avLst/>
                <a:gdLst>
                  <a:gd name="T0" fmla="*/ 20 w 20"/>
                  <a:gd name="T1" fmla="*/ 28 h 111"/>
                  <a:gd name="T2" fmla="*/ 20 w 20"/>
                  <a:gd name="T3" fmla="*/ 93 h 111"/>
                  <a:gd name="T4" fmla="*/ 20 w 20"/>
                  <a:gd name="T5" fmla="*/ 93 h 111"/>
                  <a:gd name="T6" fmla="*/ 18 w 20"/>
                  <a:gd name="T7" fmla="*/ 101 h 111"/>
                  <a:gd name="T8" fmla="*/ 15 w 20"/>
                  <a:gd name="T9" fmla="*/ 106 h 111"/>
                  <a:gd name="T10" fmla="*/ 15 w 20"/>
                  <a:gd name="T11" fmla="*/ 106 h 111"/>
                  <a:gd name="T12" fmla="*/ 10 w 20"/>
                  <a:gd name="T13" fmla="*/ 109 h 111"/>
                  <a:gd name="T14" fmla="*/ 0 w 20"/>
                  <a:gd name="T15" fmla="*/ 111 h 111"/>
                  <a:gd name="T16" fmla="*/ 0 w 20"/>
                  <a:gd name="T17" fmla="*/ 101 h 111"/>
                  <a:gd name="T18" fmla="*/ 0 w 20"/>
                  <a:gd name="T19" fmla="*/ 101 h 111"/>
                  <a:gd name="T20" fmla="*/ 5 w 20"/>
                  <a:gd name="T21" fmla="*/ 99 h 111"/>
                  <a:gd name="T22" fmla="*/ 5 w 20"/>
                  <a:gd name="T23" fmla="*/ 99 h 111"/>
                  <a:gd name="T24" fmla="*/ 7 w 20"/>
                  <a:gd name="T25" fmla="*/ 98 h 111"/>
                  <a:gd name="T26" fmla="*/ 7 w 20"/>
                  <a:gd name="T27" fmla="*/ 98 h 111"/>
                  <a:gd name="T28" fmla="*/ 9 w 20"/>
                  <a:gd name="T29" fmla="*/ 93 h 111"/>
                  <a:gd name="T30" fmla="*/ 9 w 20"/>
                  <a:gd name="T31" fmla="*/ 39 h 111"/>
                  <a:gd name="T32" fmla="*/ 4 w 20"/>
                  <a:gd name="T33" fmla="*/ 39 h 111"/>
                  <a:gd name="T34" fmla="*/ 4 w 20"/>
                  <a:gd name="T35" fmla="*/ 28 h 111"/>
                  <a:gd name="T36" fmla="*/ 20 w 20"/>
                  <a:gd name="T37" fmla="*/ 28 h 111"/>
                  <a:gd name="T38" fmla="*/ 7 w 20"/>
                  <a:gd name="T39" fmla="*/ 7 h 111"/>
                  <a:gd name="T40" fmla="*/ 7 w 20"/>
                  <a:gd name="T41" fmla="*/ 7 h 111"/>
                  <a:gd name="T42" fmla="*/ 7 w 20"/>
                  <a:gd name="T43" fmla="*/ 5 h 111"/>
                  <a:gd name="T44" fmla="*/ 9 w 20"/>
                  <a:gd name="T45" fmla="*/ 2 h 111"/>
                  <a:gd name="T46" fmla="*/ 9 w 20"/>
                  <a:gd name="T47" fmla="*/ 2 h 111"/>
                  <a:gd name="T48" fmla="*/ 10 w 20"/>
                  <a:gd name="T49" fmla="*/ 0 h 111"/>
                  <a:gd name="T50" fmla="*/ 13 w 20"/>
                  <a:gd name="T51" fmla="*/ 0 h 111"/>
                  <a:gd name="T52" fmla="*/ 13 w 20"/>
                  <a:gd name="T53" fmla="*/ 0 h 111"/>
                  <a:gd name="T54" fmla="*/ 17 w 20"/>
                  <a:gd name="T55" fmla="*/ 0 h 111"/>
                  <a:gd name="T56" fmla="*/ 18 w 20"/>
                  <a:gd name="T57" fmla="*/ 2 h 111"/>
                  <a:gd name="T58" fmla="*/ 18 w 20"/>
                  <a:gd name="T59" fmla="*/ 2 h 111"/>
                  <a:gd name="T60" fmla="*/ 20 w 20"/>
                  <a:gd name="T61" fmla="*/ 5 h 111"/>
                  <a:gd name="T62" fmla="*/ 20 w 20"/>
                  <a:gd name="T63" fmla="*/ 7 h 111"/>
                  <a:gd name="T64" fmla="*/ 20 w 20"/>
                  <a:gd name="T65" fmla="*/ 7 h 111"/>
                  <a:gd name="T66" fmla="*/ 20 w 20"/>
                  <a:gd name="T67" fmla="*/ 10 h 111"/>
                  <a:gd name="T68" fmla="*/ 18 w 20"/>
                  <a:gd name="T69" fmla="*/ 11 h 111"/>
                  <a:gd name="T70" fmla="*/ 18 w 20"/>
                  <a:gd name="T71" fmla="*/ 11 h 111"/>
                  <a:gd name="T72" fmla="*/ 17 w 20"/>
                  <a:gd name="T73" fmla="*/ 13 h 111"/>
                  <a:gd name="T74" fmla="*/ 13 w 20"/>
                  <a:gd name="T75" fmla="*/ 15 h 111"/>
                  <a:gd name="T76" fmla="*/ 13 w 20"/>
                  <a:gd name="T77" fmla="*/ 15 h 111"/>
                  <a:gd name="T78" fmla="*/ 10 w 20"/>
                  <a:gd name="T79" fmla="*/ 13 h 111"/>
                  <a:gd name="T80" fmla="*/ 9 w 20"/>
                  <a:gd name="T81" fmla="*/ 11 h 111"/>
                  <a:gd name="T82" fmla="*/ 9 w 20"/>
                  <a:gd name="T83" fmla="*/ 11 h 111"/>
                  <a:gd name="T84" fmla="*/ 7 w 20"/>
                  <a:gd name="T85" fmla="*/ 10 h 111"/>
                  <a:gd name="T86" fmla="*/ 7 w 20"/>
                  <a:gd name="T87" fmla="*/ 7 h 111"/>
                  <a:gd name="T88" fmla="*/ 7 w 20"/>
                  <a:gd name="T89" fmla="*/ 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11">
                    <a:moveTo>
                      <a:pt x="20" y="28"/>
                    </a:moveTo>
                    <a:lnTo>
                      <a:pt x="20" y="93"/>
                    </a:lnTo>
                    <a:lnTo>
                      <a:pt x="20" y="93"/>
                    </a:lnTo>
                    <a:lnTo>
                      <a:pt x="18" y="101"/>
                    </a:lnTo>
                    <a:lnTo>
                      <a:pt x="15" y="106"/>
                    </a:lnTo>
                    <a:lnTo>
                      <a:pt x="15" y="106"/>
                    </a:lnTo>
                    <a:lnTo>
                      <a:pt x="10" y="109"/>
                    </a:lnTo>
                    <a:lnTo>
                      <a:pt x="0" y="111"/>
                    </a:lnTo>
                    <a:lnTo>
                      <a:pt x="0" y="101"/>
                    </a:lnTo>
                    <a:lnTo>
                      <a:pt x="0" y="101"/>
                    </a:lnTo>
                    <a:lnTo>
                      <a:pt x="5" y="99"/>
                    </a:lnTo>
                    <a:lnTo>
                      <a:pt x="5" y="99"/>
                    </a:lnTo>
                    <a:lnTo>
                      <a:pt x="7" y="98"/>
                    </a:lnTo>
                    <a:lnTo>
                      <a:pt x="7" y="98"/>
                    </a:lnTo>
                    <a:lnTo>
                      <a:pt x="9" y="93"/>
                    </a:lnTo>
                    <a:lnTo>
                      <a:pt x="9" y="39"/>
                    </a:lnTo>
                    <a:lnTo>
                      <a:pt x="4" y="39"/>
                    </a:lnTo>
                    <a:lnTo>
                      <a:pt x="4" y="28"/>
                    </a:lnTo>
                    <a:lnTo>
                      <a:pt x="20" y="28"/>
                    </a:lnTo>
                    <a:close/>
                    <a:moveTo>
                      <a:pt x="7" y="7"/>
                    </a:moveTo>
                    <a:lnTo>
                      <a:pt x="7" y="7"/>
                    </a:lnTo>
                    <a:lnTo>
                      <a:pt x="7" y="5"/>
                    </a:lnTo>
                    <a:lnTo>
                      <a:pt x="9" y="2"/>
                    </a:lnTo>
                    <a:lnTo>
                      <a:pt x="9" y="2"/>
                    </a:lnTo>
                    <a:lnTo>
                      <a:pt x="10" y="0"/>
                    </a:lnTo>
                    <a:lnTo>
                      <a:pt x="13" y="0"/>
                    </a:lnTo>
                    <a:lnTo>
                      <a:pt x="13" y="0"/>
                    </a:lnTo>
                    <a:lnTo>
                      <a:pt x="17" y="0"/>
                    </a:lnTo>
                    <a:lnTo>
                      <a:pt x="18" y="2"/>
                    </a:lnTo>
                    <a:lnTo>
                      <a:pt x="18" y="2"/>
                    </a:lnTo>
                    <a:lnTo>
                      <a:pt x="20" y="5"/>
                    </a:lnTo>
                    <a:lnTo>
                      <a:pt x="20" y="7"/>
                    </a:lnTo>
                    <a:lnTo>
                      <a:pt x="20" y="7"/>
                    </a:lnTo>
                    <a:lnTo>
                      <a:pt x="20" y="10"/>
                    </a:lnTo>
                    <a:lnTo>
                      <a:pt x="18" y="11"/>
                    </a:lnTo>
                    <a:lnTo>
                      <a:pt x="18" y="11"/>
                    </a:lnTo>
                    <a:lnTo>
                      <a:pt x="17" y="13"/>
                    </a:lnTo>
                    <a:lnTo>
                      <a:pt x="13" y="15"/>
                    </a:lnTo>
                    <a:lnTo>
                      <a:pt x="13" y="15"/>
                    </a:lnTo>
                    <a:lnTo>
                      <a:pt x="10" y="13"/>
                    </a:lnTo>
                    <a:lnTo>
                      <a:pt x="9" y="11"/>
                    </a:lnTo>
                    <a:lnTo>
                      <a:pt x="9" y="11"/>
                    </a:lnTo>
                    <a:lnTo>
                      <a:pt x="7" y="10"/>
                    </a:lnTo>
                    <a:lnTo>
                      <a:pt x="7" y="7"/>
                    </a:ln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5" name="Freeform 118"/>
              <p:cNvSpPr>
                <a:spLocks/>
              </p:cNvSpPr>
              <p:nvPr/>
            </p:nvSpPr>
            <p:spPr bwMode="auto">
              <a:xfrm>
                <a:off x="3023" y="2187"/>
                <a:ext cx="88" cy="202"/>
              </a:xfrm>
              <a:custGeom>
                <a:avLst/>
                <a:gdLst>
                  <a:gd name="T0" fmla="*/ 48 w 88"/>
                  <a:gd name="T1" fmla="*/ 105 h 202"/>
                  <a:gd name="T2" fmla="*/ 88 w 88"/>
                  <a:gd name="T3" fmla="*/ 122 h 202"/>
                  <a:gd name="T4" fmla="*/ 88 w 88"/>
                  <a:gd name="T5" fmla="*/ 140 h 202"/>
                  <a:gd name="T6" fmla="*/ 82 w 88"/>
                  <a:gd name="T7" fmla="*/ 170 h 202"/>
                  <a:gd name="T8" fmla="*/ 77 w 88"/>
                  <a:gd name="T9" fmla="*/ 181 h 202"/>
                  <a:gd name="T10" fmla="*/ 64 w 88"/>
                  <a:gd name="T11" fmla="*/ 197 h 202"/>
                  <a:gd name="T12" fmla="*/ 44 w 88"/>
                  <a:gd name="T13" fmla="*/ 202 h 202"/>
                  <a:gd name="T14" fmla="*/ 35 w 88"/>
                  <a:gd name="T15" fmla="*/ 201 h 202"/>
                  <a:gd name="T16" fmla="*/ 26 w 88"/>
                  <a:gd name="T17" fmla="*/ 196 h 202"/>
                  <a:gd name="T18" fmla="*/ 12 w 88"/>
                  <a:gd name="T19" fmla="*/ 178 h 202"/>
                  <a:gd name="T20" fmla="*/ 5 w 88"/>
                  <a:gd name="T21" fmla="*/ 165 h 202"/>
                  <a:gd name="T22" fmla="*/ 2 w 88"/>
                  <a:gd name="T23" fmla="*/ 149 h 202"/>
                  <a:gd name="T24" fmla="*/ 0 w 88"/>
                  <a:gd name="T25" fmla="*/ 103 h 202"/>
                  <a:gd name="T26" fmla="*/ 2 w 88"/>
                  <a:gd name="T27" fmla="*/ 77 h 202"/>
                  <a:gd name="T28" fmla="*/ 5 w 88"/>
                  <a:gd name="T29" fmla="*/ 39 h 202"/>
                  <a:gd name="T30" fmla="*/ 10 w 88"/>
                  <a:gd name="T31" fmla="*/ 25 h 202"/>
                  <a:gd name="T32" fmla="*/ 22 w 88"/>
                  <a:gd name="T33" fmla="*/ 7 h 202"/>
                  <a:gd name="T34" fmla="*/ 40 w 88"/>
                  <a:gd name="T35" fmla="*/ 0 h 202"/>
                  <a:gd name="T36" fmla="*/ 46 w 88"/>
                  <a:gd name="T37" fmla="*/ 0 h 202"/>
                  <a:gd name="T38" fmla="*/ 56 w 88"/>
                  <a:gd name="T39" fmla="*/ 7 h 202"/>
                  <a:gd name="T40" fmla="*/ 61 w 88"/>
                  <a:gd name="T41" fmla="*/ 4 h 202"/>
                  <a:gd name="T42" fmla="*/ 85 w 88"/>
                  <a:gd name="T43" fmla="*/ 67 h 202"/>
                  <a:gd name="T44" fmla="*/ 61 w 88"/>
                  <a:gd name="T45" fmla="*/ 67 h 202"/>
                  <a:gd name="T46" fmla="*/ 57 w 88"/>
                  <a:gd name="T47" fmla="*/ 36 h 202"/>
                  <a:gd name="T48" fmla="*/ 53 w 88"/>
                  <a:gd name="T49" fmla="*/ 28 h 202"/>
                  <a:gd name="T50" fmla="*/ 46 w 88"/>
                  <a:gd name="T51" fmla="*/ 26 h 202"/>
                  <a:gd name="T52" fmla="*/ 40 w 88"/>
                  <a:gd name="T53" fmla="*/ 28 h 202"/>
                  <a:gd name="T54" fmla="*/ 36 w 88"/>
                  <a:gd name="T55" fmla="*/ 31 h 202"/>
                  <a:gd name="T56" fmla="*/ 33 w 88"/>
                  <a:gd name="T57" fmla="*/ 52 h 202"/>
                  <a:gd name="T58" fmla="*/ 31 w 88"/>
                  <a:gd name="T59" fmla="*/ 100 h 202"/>
                  <a:gd name="T60" fmla="*/ 31 w 88"/>
                  <a:gd name="T61" fmla="*/ 149 h 202"/>
                  <a:gd name="T62" fmla="*/ 33 w 88"/>
                  <a:gd name="T63" fmla="*/ 163 h 202"/>
                  <a:gd name="T64" fmla="*/ 36 w 88"/>
                  <a:gd name="T65" fmla="*/ 171 h 202"/>
                  <a:gd name="T66" fmla="*/ 46 w 88"/>
                  <a:gd name="T67" fmla="*/ 176 h 202"/>
                  <a:gd name="T68" fmla="*/ 49 w 88"/>
                  <a:gd name="T69" fmla="*/ 176 h 202"/>
                  <a:gd name="T70" fmla="*/ 56 w 88"/>
                  <a:gd name="T71" fmla="*/ 170 h 202"/>
                  <a:gd name="T72" fmla="*/ 57 w 88"/>
                  <a:gd name="T73" fmla="*/ 165 h 202"/>
                  <a:gd name="T74" fmla="*/ 61 w 88"/>
                  <a:gd name="T75" fmla="*/ 1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202">
                    <a:moveTo>
                      <a:pt x="48" y="127"/>
                    </a:moveTo>
                    <a:lnTo>
                      <a:pt x="48" y="105"/>
                    </a:lnTo>
                    <a:lnTo>
                      <a:pt x="88" y="105"/>
                    </a:lnTo>
                    <a:lnTo>
                      <a:pt x="88" y="122"/>
                    </a:lnTo>
                    <a:lnTo>
                      <a:pt x="88" y="122"/>
                    </a:lnTo>
                    <a:lnTo>
                      <a:pt x="88" y="140"/>
                    </a:lnTo>
                    <a:lnTo>
                      <a:pt x="87" y="157"/>
                    </a:lnTo>
                    <a:lnTo>
                      <a:pt x="82" y="170"/>
                    </a:lnTo>
                    <a:lnTo>
                      <a:pt x="77" y="181"/>
                    </a:lnTo>
                    <a:lnTo>
                      <a:pt x="77" y="181"/>
                    </a:lnTo>
                    <a:lnTo>
                      <a:pt x="70" y="191"/>
                    </a:lnTo>
                    <a:lnTo>
                      <a:pt x="64" y="197"/>
                    </a:lnTo>
                    <a:lnTo>
                      <a:pt x="54" y="201"/>
                    </a:lnTo>
                    <a:lnTo>
                      <a:pt x="44" y="202"/>
                    </a:lnTo>
                    <a:lnTo>
                      <a:pt x="44" y="202"/>
                    </a:lnTo>
                    <a:lnTo>
                      <a:pt x="35" y="201"/>
                    </a:lnTo>
                    <a:lnTo>
                      <a:pt x="26" y="196"/>
                    </a:lnTo>
                    <a:lnTo>
                      <a:pt x="26" y="196"/>
                    </a:lnTo>
                    <a:lnTo>
                      <a:pt x="18" y="189"/>
                    </a:lnTo>
                    <a:lnTo>
                      <a:pt x="12" y="178"/>
                    </a:lnTo>
                    <a:lnTo>
                      <a:pt x="12" y="178"/>
                    </a:lnTo>
                    <a:lnTo>
                      <a:pt x="5" y="165"/>
                    </a:lnTo>
                    <a:lnTo>
                      <a:pt x="2" y="149"/>
                    </a:lnTo>
                    <a:lnTo>
                      <a:pt x="2" y="149"/>
                    </a:lnTo>
                    <a:lnTo>
                      <a:pt x="0" y="129"/>
                    </a:lnTo>
                    <a:lnTo>
                      <a:pt x="0" y="103"/>
                    </a:lnTo>
                    <a:lnTo>
                      <a:pt x="0" y="103"/>
                    </a:lnTo>
                    <a:lnTo>
                      <a:pt x="2" y="77"/>
                    </a:lnTo>
                    <a:lnTo>
                      <a:pt x="4" y="56"/>
                    </a:lnTo>
                    <a:lnTo>
                      <a:pt x="5" y="39"/>
                    </a:lnTo>
                    <a:lnTo>
                      <a:pt x="10" y="25"/>
                    </a:lnTo>
                    <a:lnTo>
                      <a:pt x="10" y="25"/>
                    </a:lnTo>
                    <a:lnTo>
                      <a:pt x="15" y="13"/>
                    </a:lnTo>
                    <a:lnTo>
                      <a:pt x="22" y="7"/>
                    </a:lnTo>
                    <a:lnTo>
                      <a:pt x="30" y="2"/>
                    </a:lnTo>
                    <a:lnTo>
                      <a:pt x="40" y="0"/>
                    </a:lnTo>
                    <a:lnTo>
                      <a:pt x="40" y="0"/>
                    </a:lnTo>
                    <a:lnTo>
                      <a:pt x="46" y="0"/>
                    </a:lnTo>
                    <a:lnTo>
                      <a:pt x="51" y="2"/>
                    </a:lnTo>
                    <a:lnTo>
                      <a:pt x="56" y="7"/>
                    </a:lnTo>
                    <a:lnTo>
                      <a:pt x="61" y="10"/>
                    </a:lnTo>
                    <a:lnTo>
                      <a:pt x="61" y="4"/>
                    </a:lnTo>
                    <a:lnTo>
                      <a:pt x="85" y="4"/>
                    </a:lnTo>
                    <a:lnTo>
                      <a:pt x="85" y="67"/>
                    </a:lnTo>
                    <a:lnTo>
                      <a:pt x="61" y="67"/>
                    </a:lnTo>
                    <a:lnTo>
                      <a:pt x="61" y="67"/>
                    </a:lnTo>
                    <a:lnTo>
                      <a:pt x="61" y="49"/>
                    </a:lnTo>
                    <a:lnTo>
                      <a:pt x="57" y="36"/>
                    </a:lnTo>
                    <a:lnTo>
                      <a:pt x="54" y="31"/>
                    </a:lnTo>
                    <a:lnTo>
                      <a:pt x="53" y="28"/>
                    </a:lnTo>
                    <a:lnTo>
                      <a:pt x="49" y="26"/>
                    </a:lnTo>
                    <a:lnTo>
                      <a:pt x="46" y="26"/>
                    </a:lnTo>
                    <a:lnTo>
                      <a:pt x="46" y="26"/>
                    </a:lnTo>
                    <a:lnTo>
                      <a:pt x="40" y="28"/>
                    </a:lnTo>
                    <a:lnTo>
                      <a:pt x="36" y="31"/>
                    </a:lnTo>
                    <a:lnTo>
                      <a:pt x="36" y="31"/>
                    </a:lnTo>
                    <a:lnTo>
                      <a:pt x="35" y="39"/>
                    </a:lnTo>
                    <a:lnTo>
                      <a:pt x="33" y="52"/>
                    </a:lnTo>
                    <a:lnTo>
                      <a:pt x="33" y="52"/>
                    </a:lnTo>
                    <a:lnTo>
                      <a:pt x="31" y="100"/>
                    </a:lnTo>
                    <a:lnTo>
                      <a:pt x="31" y="100"/>
                    </a:lnTo>
                    <a:lnTo>
                      <a:pt x="31" y="149"/>
                    </a:lnTo>
                    <a:lnTo>
                      <a:pt x="31" y="149"/>
                    </a:lnTo>
                    <a:lnTo>
                      <a:pt x="33" y="163"/>
                    </a:lnTo>
                    <a:lnTo>
                      <a:pt x="36" y="171"/>
                    </a:lnTo>
                    <a:lnTo>
                      <a:pt x="36" y="171"/>
                    </a:lnTo>
                    <a:lnTo>
                      <a:pt x="40" y="175"/>
                    </a:lnTo>
                    <a:lnTo>
                      <a:pt x="46" y="176"/>
                    </a:lnTo>
                    <a:lnTo>
                      <a:pt x="46" y="176"/>
                    </a:lnTo>
                    <a:lnTo>
                      <a:pt x="49" y="176"/>
                    </a:lnTo>
                    <a:lnTo>
                      <a:pt x="53" y="173"/>
                    </a:lnTo>
                    <a:lnTo>
                      <a:pt x="56" y="170"/>
                    </a:lnTo>
                    <a:lnTo>
                      <a:pt x="57" y="165"/>
                    </a:lnTo>
                    <a:lnTo>
                      <a:pt x="57" y="165"/>
                    </a:lnTo>
                    <a:lnTo>
                      <a:pt x="59" y="149"/>
                    </a:lnTo>
                    <a:lnTo>
                      <a:pt x="61" y="127"/>
                    </a:lnTo>
                    <a:lnTo>
                      <a:pt x="48"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6" name="Freeform 119"/>
              <p:cNvSpPr>
                <a:spLocks/>
              </p:cNvSpPr>
              <p:nvPr/>
            </p:nvSpPr>
            <p:spPr bwMode="auto">
              <a:xfrm>
                <a:off x="3121" y="2248"/>
                <a:ext cx="69" cy="138"/>
              </a:xfrm>
              <a:custGeom>
                <a:avLst/>
                <a:gdLst>
                  <a:gd name="T0" fmla="*/ 0 w 69"/>
                  <a:gd name="T1" fmla="*/ 138 h 138"/>
                  <a:gd name="T2" fmla="*/ 0 w 69"/>
                  <a:gd name="T3" fmla="*/ 115 h 138"/>
                  <a:gd name="T4" fmla="*/ 12 w 69"/>
                  <a:gd name="T5" fmla="*/ 115 h 138"/>
                  <a:gd name="T6" fmla="*/ 12 w 69"/>
                  <a:gd name="T7" fmla="*/ 24 h 138"/>
                  <a:gd name="T8" fmla="*/ 0 w 69"/>
                  <a:gd name="T9" fmla="*/ 24 h 138"/>
                  <a:gd name="T10" fmla="*/ 0 w 69"/>
                  <a:gd name="T11" fmla="*/ 1 h 138"/>
                  <a:gd name="T12" fmla="*/ 36 w 69"/>
                  <a:gd name="T13" fmla="*/ 1 h 138"/>
                  <a:gd name="T14" fmla="*/ 36 w 69"/>
                  <a:gd name="T15" fmla="*/ 29 h 138"/>
                  <a:gd name="T16" fmla="*/ 36 w 69"/>
                  <a:gd name="T17" fmla="*/ 29 h 138"/>
                  <a:gd name="T18" fmla="*/ 36 w 69"/>
                  <a:gd name="T19" fmla="*/ 29 h 138"/>
                  <a:gd name="T20" fmla="*/ 43 w 69"/>
                  <a:gd name="T21" fmla="*/ 14 h 138"/>
                  <a:gd name="T22" fmla="*/ 49 w 69"/>
                  <a:gd name="T23" fmla="*/ 6 h 138"/>
                  <a:gd name="T24" fmla="*/ 49 w 69"/>
                  <a:gd name="T25" fmla="*/ 6 h 138"/>
                  <a:gd name="T26" fmla="*/ 57 w 69"/>
                  <a:gd name="T27" fmla="*/ 1 h 138"/>
                  <a:gd name="T28" fmla="*/ 69 w 69"/>
                  <a:gd name="T29" fmla="*/ 0 h 138"/>
                  <a:gd name="T30" fmla="*/ 69 w 69"/>
                  <a:gd name="T31" fmla="*/ 26 h 138"/>
                  <a:gd name="T32" fmla="*/ 69 w 69"/>
                  <a:gd name="T33" fmla="*/ 26 h 138"/>
                  <a:gd name="T34" fmla="*/ 60 w 69"/>
                  <a:gd name="T35" fmla="*/ 26 h 138"/>
                  <a:gd name="T36" fmla="*/ 54 w 69"/>
                  <a:gd name="T37" fmla="*/ 27 h 138"/>
                  <a:gd name="T38" fmla="*/ 49 w 69"/>
                  <a:gd name="T39" fmla="*/ 31 h 138"/>
                  <a:gd name="T40" fmla="*/ 44 w 69"/>
                  <a:gd name="T41" fmla="*/ 35 h 138"/>
                  <a:gd name="T42" fmla="*/ 41 w 69"/>
                  <a:gd name="T43" fmla="*/ 40 h 138"/>
                  <a:gd name="T44" fmla="*/ 38 w 69"/>
                  <a:gd name="T45" fmla="*/ 47 h 138"/>
                  <a:gd name="T46" fmla="*/ 36 w 69"/>
                  <a:gd name="T47" fmla="*/ 53 h 138"/>
                  <a:gd name="T48" fmla="*/ 36 w 69"/>
                  <a:gd name="T49" fmla="*/ 63 h 138"/>
                  <a:gd name="T50" fmla="*/ 36 w 69"/>
                  <a:gd name="T51" fmla="*/ 115 h 138"/>
                  <a:gd name="T52" fmla="*/ 49 w 69"/>
                  <a:gd name="T53" fmla="*/ 115 h 138"/>
                  <a:gd name="T54" fmla="*/ 49 w 69"/>
                  <a:gd name="T55" fmla="*/ 138 h 138"/>
                  <a:gd name="T56" fmla="*/ 0 w 69"/>
                  <a:gd name="T5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138">
                    <a:moveTo>
                      <a:pt x="0" y="138"/>
                    </a:moveTo>
                    <a:lnTo>
                      <a:pt x="0" y="115"/>
                    </a:lnTo>
                    <a:lnTo>
                      <a:pt x="12" y="115"/>
                    </a:lnTo>
                    <a:lnTo>
                      <a:pt x="12" y="24"/>
                    </a:lnTo>
                    <a:lnTo>
                      <a:pt x="0" y="24"/>
                    </a:lnTo>
                    <a:lnTo>
                      <a:pt x="0" y="1"/>
                    </a:lnTo>
                    <a:lnTo>
                      <a:pt x="36" y="1"/>
                    </a:lnTo>
                    <a:lnTo>
                      <a:pt x="36" y="29"/>
                    </a:lnTo>
                    <a:lnTo>
                      <a:pt x="36" y="29"/>
                    </a:lnTo>
                    <a:lnTo>
                      <a:pt x="36" y="29"/>
                    </a:lnTo>
                    <a:lnTo>
                      <a:pt x="43" y="14"/>
                    </a:lnTo>
                    <a:lnTo>
                      <a:pt x="49" y="6"/>
                    </a:lnTo>
                    <a:lnTo>
                      <a:pt x="49" y="6"/>
                    </a:lnTo>
                    <a:lnTo>
                      <a:pt x="57" y="1"/>
                    </a:lnTo>
                    <a:lnTo>
                      <a:pt x="69" y="0"/>
                    </a:lnTo>
                    <a:lnTo>
                      <a:pt x="69" y="26"/>
                    </a:lnTo>
                    <a:lnTo>
                      <a:pt x="69" y="26"/>
                    </a:lnTo>
                    <a:lnTo>
                      <a:pt x="60" y="26"/>
                    </a:lnTo>
                    <a:lnTo>
                      <a:pt x="54" y="27"/>
                    </a:lnTo>
                    <a:lnTo>
                      <a:pt x="49" y="31"/>
                    </a:lnTo>
                    <a:lnTo>
                      <a:pt x="44" y="35"/>
                    </a:lnTo>
                    <a:lnTo>
                      <a:pt x="41" y="40"/>
                    </a:lnTo>
                    <a:lnTo>
                      <a:pt x="38" y="47"/>
                    </a:lnTo>
                    <a:lnTo>
                      <a:pt x="36" y="53"/>
                    </a:lnTo>
                    <a:lnTo>
                      <a:pt x="36" y="63"/>
                    </a:lnTo>
                    <a:lnTo>
                      <a:pt x="36" y="115"/>
                    </a:lnTo>
                    <a:lnTo>
                      <a:pt x="49" y="115"/>
                    </a:lnTo>
                    <a:lnTo>
                      <a:pt x="49" y="138"/>
                    </a:ln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7" name="Freeform 120"/>
              <p:cNvSpPr>
                <a:spLocks noEditPoints="1"/>
              </p:cNvSpPr>
              <p:nvPr/>
            </p:nvSpPr>
            <p:spPr bwMode="auto">
              <a:xfrm>
                <a:off x="3191" y="2246"/>
                <a:ext cx="88" cy="142"/>
              </a:xfrm>
              <a:custGeom>
                <a:avLst/>
                <a:gdLst>
                  <a:gd name="T0" fmla="*/ 88 w 88"/>
                  <a:gd name="T1" fmla="*/ 140 h 142"/>
                  <a:gd name="T2" fmla="*/ 52 w 88"/>
                  <a:gd name="T3" fmla="*/ 129 h 142"/>
                  <a:gd name="T4" fmla="*/ 52 w 88"/>
                  <a:gd name="T5" fmla="*/ 129 h 142"/>
                  <a:gd name="T6" fmla="*/ 43 w 88"/>
                  <a:gd name="T7" fmla="*/ 138 h 142"/>
                  <a:gd name="T8" fmla="*/ 30 w 88"/>
                  <a:gd name="T9" fmla="*/ 142 h 142"/>
                  <a:gd name="T10" fmla="*/ 23 w 88"/>
                  <a:gd name="T11" fmla="*/ 140 h 142"/>
                  <a:gd name="T12" fmla="*/ 13 w 88"/>
                  <a:gd name="T13" fmla="*/ 135 h 142"/>
                  <a:gd name="T14" fmla="*/ 8 w 88"/>
                  <a:gd name="T15" fmla="*/ 130 h 142"/>
                  <a:gd name="T16" fmla="*/ 2 w 88"/>
                  <a:gd name="T17" fmla="*/ 117 h 142"/>
                  <a:gd name="T18" fmla="*/ 0 w 88"/>
                  <a:gd name="T19" fmla="*/ 99 h 142"/>
                  <a:gd name="T20" fmla="*/ 2 w 88"/>
                  <a:gd name="T21" fmla="*/ 90 h 142"/>
                  <a:gd name="T22" fmla="*/ 5 w 88"/>
                  <a:gd name="T23" fmla="*/ 73 h 142"/>
                  <a:gd name="T24" fmla="*/ 10 w 88"/>
                  <a:gd name="T25" fmla="*/ 68 h 142"/>
                  <a:gd name="T26" fmla="*/ 20 w 88"/>
                  <a:gd name="T27" fmla="*/ 59 h 142"/>
                  <a:gd name="T28" fmla="*/ 33 w 88"/>
                  <a:gd name="T29" fmla="*/ 57 h 142"/>
                  <a:gd name="T30" fmla="*/ 38 w 88"/>
                  <a:gd name="T31" fmla="*/ 57 h 142"/>
                  <a:gd name="T32" fmla="*/ 48 w 88"/>
                  <a:gd name="T33" fmla="*/ 62 h 142"/>
                  <a:gd name="T34" fmla="*/ 52 w 88"/>
                  <a:gd name="T35" fmla="*/ 42 h 142"/>
                  <a:gd name="T36" fmla="*/ 52 w 88"/>
                  <a:gd name="T37" fmla="*/ 31 h 142"/>
                  <a:gd name="T38" fmla="*/ 49 w 88"/>
                  <a:gd name="T39" fmla="*/ 26 h 142"/>
                  <a:gd name="T40" fmla="*/ 39 w 88"/>
                  <a:gd name="T41" fmla="*/ 21 h 142"/>
                  <a:gd name="T42" fmla="*/ 34 w 88"/>
                  <a:gd name="T43" fmla="*/ 23 h 142"/>
                  <a:gd name="T44" fmla="*/ 28 w 88"/>
                  <a:gd name="T45" fmla="*/ 31 h 142"/>
                  <a:gd name="T46" fmla="*/ 4 w 88"/>
                  <a:gd name="T47" fmla="*/ 33 h 142"/>
                  <a:gd name="T48" fmla="*/ 5 w 88"/>
                  <a:gd name="T49" fmla="*/ 26 h 142"/>
                  <a:gd name="T50" fmla="*/ 12 w 88"/>
                  <a:gd name="T51" fmla="*/ 13 h 142"/>
                  <a:gd name="T52" fmla="*/ 17 w 88"/>
                  <a:gd name="T53" fmla="*/ 8 h 142"/>
                  <a:gd name="T54" fmla="*/ 28 w 88"/>
                  <a:gd name="T55" fmla="*/ 3 h 142"/>
                  <a:gd name="T56" fmla="*/ 41 w 88"/>
                  <a:gd name="T57" fmla="*/ 0 h 142"/>
                  <a:gd name="T58" fmla="*/ 48 w 88"/>
                  <a:gd name="T59" fmla="*/ 2 h 142"/>
                  <a:gd name="T60" fmla="*/ 61 w 88"/>
                  <a:gd name="T61" fmla="*/ 6 h 142"/>
                  <a:gd name="T62" fmla="*/ 67 w 88"/>
                  <a:gd name="T63" fmla="*/ 10 h 142"/>
                  <a:gd name="T64" fmla="*/ 74 w 88"/>
                  <a:gd name="T65" fmla="*/ 23 h 142"/>
                  <a:gd name="T66" fmla="*/ 77 w 88"/>
                  <a:gd name="T67" fmla="*/ 37 h 142"/>
                  <a:gd name="T68" fmla="*/ 88 w 88"/>
                  <a:gd name="T69" fmla="*/ 117 h 142"/>
                  <a:gd name="T70" fmla="*/ 52 w 88"/>
                  <a:gd name="T71" fmla="*/ 83 h 142"/>
                  <a:gd name="T72" fmla="*/ 46 w 88"/>
                  <a:gd name="T73" fmla="*/ 78 h 142"/>
                  <a:gd name="T74" fmla="*/ 41 w 88"/>
                  <a:gd name="T75" fmla="*/ 77 h 142"/>
                  <a:gd name="T76" fmla="*/ 30 w 88"/>
                  <a:gd name="T77" fmla="*/ 83 h 142"/>
                  <a:gd name="T78" fmla="*/ 26 w 88"/>
                  <a:gd name="T79" fmla="*/ 99 h 142"/>
                  <a:gd name="T80" fmla="*/ 28 w 88"/>
                  <a:gd name="T81" fmla="*/ 107 h 142"/>
                  <a:gd name="T82" fmla="*/ 34 w 88"/>
                  <a:gd name="T83" fmla="*/ 119 h 142"/>
                  <a:gd name="T84" fmla="*/ 41 w 88"/>
                  <a:gd name="T85" fmla="*/ 121 h 142"/>
                  <a:gd name="T86" fmla="*/ 52 w 88"/>
                  <a:gd name="T87"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142">
                    <a:moveTo>
                      <a:pt x="88" y="117"/>
                    </a:moveTo>
                    <a:lnTo>
                      <a:pt x="88" y="140"/>
                    </a:lnTo>
                    <a:lnTo>
                      <a:pt x="52" y="140"/>
                    </a:lnTo>
                    <a:lnTo>
                      <a:pt x="52" y="129"/>
                    </a:lnTo>
                    <a:lnTo>
                      <a:pt x="52" y="129"/>
                    </a:lnTo>
                    <a:lnTo>
                      <a:pt x="52" y="129"/>
                    </a:lnTo>
                    <a:lnTo>
                      <a:pt x="48" y="134"/>
                    </a:lnTo>
                    <a:lnTo>
                      <a:pt x="43" y="138"/>
                    </a:lnTo>
                    <a:lnTo>
                      <a:pt x="36" y="140"/>
                    </a:lnTo>
                    <a:lnTo>
                      <a:pt x="30" y="142"/>
                    </a:lnTo>
                    <a:lnTo>
                      <a:pt x="30" y="142"/>
                    </a:lnTo>
                    <a:lnTo>
                      <a:pt x="23" y="140"/>
                    </a:lnTo>
                    <a:lnTo>
                      <a:pt x="18" y="138"/>
                    </a:lnTo>
                    <a:lnTo>
                      <a:pt x="13" y="135"/>
                    </a:lnTo>
                    <a:lnTo>
                      <a:pt x="8" y="130"/>
                    </a:lnTo>
                    <a:lnTo>
                      <a:pt x="8" y="130"/>
                    </a:lnTo>
                    <a:lnTo>
                      <a:pt x="5" y="124"/>
                    </a:lnTo>
                    <a:lnTo>
                      <a:pt x="2" y="117"/>
                    </a:lnTo>
                    <a:lnTo>
                      <a:pt x="2" y="109"/>
                    </a:lnTo>
                    <a:lnTo>
                      <a:pt x="0" y="99"/>
                    </a:lnTo>
                    <a:lnTo>
                      <a:pt x="0" y="99"/>
                    </a:lnTo>
                    <a:lnTo>
                      <a:pt x="2" y="90"/>
                    </a:lnTo>
                    <a:lnTo>
                      <a:pt x="4" y="81"/>
                    </a:lnTo>
                    <a:lnTo>
                      <a:pt x="5" y="73"/>
                    </a:lnTo>
                    <a:lnTo>
                      <a:pt x="10" y="68"/>
                    </a:lnTo>
                    <a:lnTo>
                      <a:pt x="10" y="68"/>
                    </a:lnTo>
                    <a:lnTo>
                      <a:pt x="15" y="63"/>
                    </a:lnTo>
                    <a:lnTo>
                      <a:pt x="20" y="59"/>
                    </a:lnTo>
                    <a:lnTo>
                      <a:pt x="26" y="57"/>
                    </a:lnTo>
                    <a:lnTo>
                      <a:pt x="33" y="57"/>
                    </a:lnTo>
                    <a:lnTo>
                      <a:pt x="33" y="57"/>
                    </a:lnTo>
                    <a:lnTo>
                      <a:pt x="38" y="57"/>
                    </a:lnTo>
                    <a:lnTo>
                      <a:pt x="44" y="59"/>
                    </a:lnTo>
                    <a:lnTo>
                      <a:pt x="48" y="62"/>
                    </a:lnTo>
                    <a:lnTo>
                      <a:pt x="52" y="67"/>
                    </a:lnTo>
                    <a:lnTo>
                      <a:pt x="52" y="42"/>
                    </a:lnTo>
                    <a:lnTo>
                      <a:pt x="52" y="42"/>
                    </a:lnTo>
                    <a:lnTo>
                      <a:pt x="52" y="31"/>
                    </a:lnTo>
                    <a:lnTo>
                      <a:pt x="49" y="26"/>
                    </a:lnTo>
                    <a:lnTo>
                      <a:pt x="49" y="26"/>
                    </a:lnTo>
                    <a:lnTo>
                      <a:pt x="46" y="23"/>
                    </a:lnTo>
                    <a:lnTo>
                      <a:pt x="39" y="21"/>
                    </a:lnTo>
                    <a:lnTo>
                      <a:pt x="39" y="21"/>
                    </a:lnTo>
                    <a:lnTo>
                      <a:pt x="34" y="23"/>
                    </a:lnTo>
                    <a:lnTo>
                      <a:pt x="31" y="26"/>
                    </a:lnTo>
                    <a:lnTo>
                      <a:pt x="28" y="31"/>
                    </a:lnTo>
                    <a:lnTo>
                      <a:pt x="26" y="39"/>
                    </a:lnTo>
                    <a:lnTo>
                      <a:pt x="4" y="33"/>
                    </a:lnTo>
                    <a:lnTo>
                      <a:pt x="4" y="33"/>
                    </a:lnTo>
                    <a:lnTo>
                      <a:pt x="5" y="26"/>
                    </a:lnTo>
                    <a:lnTo>
                      <a:pt x="8" y="19"/>
                    </a:lnTo>
                    <a:lnTo>
                      <a:pt x="12" y="13"/>
                    </a:lnTo>
                    <a:lnTo>
                      <a:pt x="17" y="8"/>
                    </a:lnTo>
                    <a:lnTo>
                      <a:pt x="17" y="8"/>
                    </a:lnTo>
                    <a:lnTo>
                      <a:pt x="21" y="5"/>
                    </a:lnTo>
                    <a:lnTo>
                      <a:pt x="28" y="3"/>
                    </a:lnTo>
                    <a:lnTo>
                      <a:pt x="34" y="2"/>
                    </a:lnTo>
                    <a:lnTo>
                      <a:pt x="41" y="0"/>
                    </a:lnTo>
                    <a:lnTo>
                      <a:pt x="41" y="0"/>
                    </a:lnTo>
                    <a:lnTo>
                      <a:pt x="48" y="2"/>
                    </a:lnTo>
                    <a:lnTo>
                      <a:pt x="56" y="3"/>
                    </a:lnTo>
                    <a:lnTo>
                      <a:pt x="61" y="6"/>
                    </a:lnTo>
                    <a:lnTo>
                      <a:pt x="67" y="10"/>
                    </a:lnTo>
                    <a:lnTo>
                      <a:pt x="67" y="10"/>
                    </a:lnTo>
                    <a:lnTo>
                      <a:pt x="70" y="16"/>
                    </a:lnTo>
                    <a:lnTo>
                      <a:pt x="74" y="23"/>
                    </a:lnTo>
                    <a:lnTo>
                      <a:pt x="77" y="29"/>
                    </a:lnTo>
                    <a:lnTo>
                      <a:pt x="77" y="37"/>
                    </a:lnTo>
                    <a:lnTo>
                      <a:pt x="77" y="117"/>
                    </a:lnTo>
                    <a:lnTo>
                      <a:pt x="88" y="117"/>
                    </a:lnTo>
                    <a:close/>
                    <a:moveTo>
                      <a:pt x="52" y="112"/>
                    </a:moveTo>
                    <a:lnTo>
                      <a:pt x="52" y="83"/>
                    </a:lnTo>
                    <a:lnTo>
                      <a:pt x="52" y="83"/>
                    </a:lnTo>
                    <a:lnTo>
                      <a:pt x="46" y="78"/>
                    </a:lnTo>
                    <a:lnTo>
                      <a:pt x="41" y="77"/>
                    </a:lnTo>
                    <a:lnTo>
                      <a:pt x="41" y="77"/>
                    </a:lnTo>
                    <a:lnTo>
                      <a:pt x="34" y="78"/>
                    </a:lnTo>
                    <a:lnTo>
                      <a:pt x="30" y="83"/>
                    </a:lnTo>
                    <a:lnTo>
                      <a:pt x="28" y="90"/>
                    </a:lnTo>
                    <a:lnTo>
                      <a:pt x="26" y="99"/>
                    </a:lnTo>
                    <a:lnTo>
                      <a:pt x="26" y="99"/>
                    </a:lnTo>
                    <a:lnTo>
                      <a:pt x="28" y="107"/>
                    </a:lnTo>
                    <a:lnTo>
                      <a:pt x="30" y="116"/>
                    </a:lnTo>
                    <a:lnTo>
                      <a:pt x="34" y="119"/>
                    </a:lnTo>
                    <a:lnTo>
                      <a:pt x="41" y="121"/>
                    </a:lnTo>
                    <a:lnTo>
                      <a:pt x="41" y="121"/>
                    </a:lnTo>
                    <a:lnTo>
                      <a:pt x="46" y="119"/>
                    </a:lnTo>
                    <a:lnTo>
                      <a:pt x="52" y="112"/>
                    </a:lnTo>
                    <a:lnTo>
                      <a:pt x="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8" name="Freeform 121"/>
              <p:cNvSpPr>
                <a:spLocks/>
              </p:cNvSpPr>
              <p:nvPr/>
            </p:nvSpPr>
            <p:spPr bwMode="auto">
              <a:xfrm>
                <a:off x="3283" y="2249"/>
                <a:ext cx="78" cy="137"/>
              </a:xfrm>
              <a:custGeom>
                <a:avLst/>
                <a:gdLst>
                  <a:gd name="T0" fmla="*/ 0 w 78"/>
                  <a:gd name="T1" fmla="*/ 137 h 137"/>
                  <a:gd name="T2" fmla="*/ 0 w 78"/>
                  <a:gd name="T3" fmla="*/ 111 h 137"/>
                  <a:gd name="T4" fmla="*/ 52 w 78"/>
                  <a:gd name="T5" fmla="*/ 23 h 137"/>
                  <a:gd name="T6" fmla="*/ 24 w 78"/>
                  <a:gd name="T7" fmla="*/ 23 h 137"/>
                  <a:gd name="T8" fmla="*/ 24 w 78"/>
                  <a:gd name="T9" fmla="*/ 46 h 137"/>
                  <a:gd name="T10" fmla="*/ 3 w 78"/>
                  <a:gd name="T11" fmla="*/ 46 h 137"/>
                  <a:gd name="T12" fmla="*/ 3 w 78"/>
                  <a:gd name="T13" fmla="*/ 0 h 137"/>
                  <a:gd name="T14" fmla="*/ 76 w 78"/>
                  <a:gd name="T15" fmla="*/ 0 h 137"/>
                  <a:gd name="T16" fmla="*/ 76 w 78"/>
                  <a:gd name="T17" fmla="*/ 26 h 137"/>
                  <a:gd name="T18" fmla="*/ 24 w 78"/>
                  <a:gd name="T19" fmla="*/ 114 h 137"/>
                  <a:gd name="T20" fmla="*/ 57 w 78"/>
                  <a:gd name="T21" fmla="*/ 114 h 137"/>
                  <a:gd name="T22" fmla="*/ 57 w 78"/>
                  <a:gd name="T23" fmla="*/ 90 h 137"/>
                  <a:gd name="T24" fmla="*/ 78 w 78"/>
                  <a:gd name="T25" fmla="*/ 90 h 137"/>
                  <a:gd name="T26" fmla="*/ 78 w 78"/>
                  <a:gd name="T27" fmla="*/ 137 h 137"/>
                  <a:gd name="T28" fmla="*/ 0 w 78"/>
                  <a:gd name="T2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37">
                    <a:moveTo>
                      <a:pt x="0" y="137"/>
                    </a:moveTo>
                    <a:lnTo>
                      <a:pt x="0" y="111"/>
                    </a:lnTo>
                    <a:lnTo>
                      <a:pt x="52" y="23"/>
                    </a:lnTo>
                    <a:lnTo>
                      <a:pt x="24" y="23"/>
                    </a:lnTo>
                    <a:lnTo>
                      <a:pt x="24" y="46"/>
                    </a:lnTo>
                    <a:lnTo>
                      <a:pt x="3" y="46"/>
                    </a:lnTo>
                    <a:lnTo>
                      <a:pt x="3" y="0"/>
                    </a:lnTo>
                    <a:lnTo>
                      <a:pt x="76" y="0"/>
                    </a:lnTo>
                    <a:lnTo>
                      <a:pt x="76" y="26"/>
                    </a:lnTo>
                    <a:lnTo>
                      <a:pt x="24" y="114"/>
                    </a:lnTo>
                    <a:lnTo>
                      <a:pt x="57" y="114"/>
                    </a:lnTo>
                    <a:lnTo>
                      <a:pt x="57" y="90"/>
                    </a:lnTo>
                    <a:lnTo>
                      <a:pt x="78" y="90"/>
                    </a:lnTo>
                    <a:lnTo>
                      <a:pt x="78" y="137"/>
                    </a:lnTo>
                    <a:lnTo>
                      <a:pt x="0"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9" name="Freeform 122"/>
              <p:cNvSpPr>
                <a:spLocks noEditPoints="1"/>
              </p:cNvSpPr>
              <p:nvPr/>
            </p:nvSpPr>
            <p:spPr bwMode="auto">
              <a:xfrm>
                <a:off x="3369" y="2246"/>
                <a:ext cx="88" cy="142"/>
              </a:xfrm>
              <a:custGeom>
                <a:avLst/>
                <a:gdLst>
                  <a:gd name="T0" fmla="*/ 88 w 88"/>
                  <a:gd name="T1" fmla="*/ 140 h 142"/>
                  <a:gd name="T2" fmla="*/ 52 w 88"/>
                  <a:gd name="T3" fmla="*/ 129 h 142"/>
                  <a:gd name="T4" fmla="*/ 52 w 88"/>
                  <a:gd name="T5" fmla="*/ 129 h 142"/>
                  <a:gd name="T6" fmla="*/ 42 w 88"/>
                  <a:gd name="T7" fmla="*/ 138 h 142"/>
                  <a:gd name="T8" fmla="*/ 29 w 88"/>
                  <a:gd name="T9" fmla="*/ 142 h 142"/>
                  <a:gd name="T10" fmla="*/ 24 w 88"/>
                  <a:gd name="T11" fmla="*/ 140 h 142"/>
                  <a:gd name="T12" fmla="*/ 13 w 88"/>
                  <a:gd name="T13" fmla="*/ 135 h 142"/>
                  <a:gd name="T14" fmla="*/ 8 w 88"/>
                  <a:gd name="T15" fmla="*/ 130 h 142"/>
                  <a:gd name="T16" fmla="*/ 3 w 88"/>
                  <a:gd name="T17" fmla="*/ 117 h 142"/>
                  <a:gd name="T18" fmla="*/ 0 w 88"/>
                  <a:gd name="T19" fmla="*/ 99 h 142"/>
                  <a:gd name="T20" fmla="*/ 2 w 88"/>
                  <a:gd name="T21" fmla="*/ 90 h 142"/>
                  <a:gd name="T22" fmla="*/ 6 w 88"/>
                  <a:gd name="T23" fmla="*/ 73 h 142"/>
                  <a:gd name="T24" fmla="*/ 10 w 88"/>
                  <a:gd name="T25" fmla="*/ 68 h 142"/>
                  <a:gd name="T26" fmla="*/ 19 w 88"/>
                  <a:gd name="T27" fmla="*/ 59 h 142"/>
                  <a:gd name="T28" fmla="*/ 32 w 88"/>
                  <a:gd name="T29" fmla="*/ 57 h 142"/>
                  <a:gd name="T30" fmla="*/ 39 w 88"/>
                  <a:gd name="T31" fmla="*/ 57 h 142"/>
                  <a:gd name="T32" fmla="*/ 49 w 88"/>
                  <a:gd name="T33" fmla="*/ 62 h 142"/>
                  <a:gd name="T34" fmla="*/ 52 w 88"/>
                  <a:gd name="T35" fmla="*/ 42 h 142"/>
                  <a:gd name="T36" fmla="*/ 52 w 88"/>
                  <a:gd name="T37" fmla="*/ 31 h 142"/>
                  <a:gd name="T38" fmla="*/ 49 w 88"/>
                  <a:gd name="T39" fmla="*/ 26 h 142"/>
                  <a:gd name="T40" fmla="*/ 41 w 88"/>
                  <a:gd name="T41" fmla="*/ 21 h 142"/>
                  <a:gd name="T42" fmla="*/ 34 w 88"/>
                  <a:gd name="T43" fmla="*/ 23 h 142"/>
                  <a:gd name="T44" fmla="*/ 28 w 88"/>
                  <a:gd name="T45" fmla="*/ 31 h 142"/>
                  <a:gd name="T46" fmla="*/ 5 w 88"/>
                  <a:gd name="T47" fmla="*/ 33 h 142"/>
                  <a:gd name="T48" fmla="*/ 6 w 88"/>
                  <a:gd name="T49" fmla="*/ 26 h 142"/>
                  <a:gd name="T50" fmla="*/ 11 w 88"/>
                  <a:gd name="T51" fmla="*/ 13 h 142"/>
                  <a:gd name="T52" fmla="*/ 16 w 88"/>
                  <a:gd name="T53" fmla="*/ 8 h 142"/>
                  <a:gd name="T54" fmla="*/ 28 w 88"/>
                  <a:gd name="T55" fmla="*/ 3 h 142"/>
                  <a:gd name="T56" fmla="*/ 41 w 88"/>
                  <a:gd name="T57" fmla="*/ 0 h 142"/>
                  <a:gd name="T58" fmla="*/ 49 w 88"/>
                  <a:gd name="T59" fmla="*/ 2 h 142"/>
                  <a:gd name="T60" fmla="*/ 62 w 88"/>
                  <a:gd name="T61" fmla="*/ 6 h 142"/>
                  <a:gd name="T62" fmla="*/ 67 w 88"/>
                  <a:gd name="T63" fmla="*/ 10 h 142"/>
                  <a:gd name="T64" fmla="*/ 75 w 88"/>
                  <a:gd name="T65" fmla="*/ 23 h 142"/>
                  <a:gd name="T66" fmla="*/ 76 w 88"/>
                  <a:gd name="T67" fmla="*/ 37 h 142"/>
                  <a:gd name="T68" fmla="*/ 88 w 88"/>
                  <a:gd name="T69" fmla="*/ 117 h 142"/>
                  <a:gd name="T70" fmla="*/ 52 w 88"/>
                  <a:gd name="T71" fmla="*/ 83 h 142"/>
                  <a:gd name="T72" fmla="*/ 47 w 88"/>
                  <a:gd name="T73" fmla="*/ 78 h 142"/>
                  <a:gd name="T74" fmla="*/ 41 w 88"/>
                  <a:gd name="T75" fmla="*/ 77 h 142"/>
                  <a:gd name="T76" fmla="*/ 29 w 88"/>
                  <a:gd name="T77" fmla="*/ 83 h 142"/>
                  <a:gd name="T78" fmla="*/ 26 w 88"/>
                  <a:gd name="T79" fmla="*/ 99 h 142"/>
                  <a:gd name="T80" fmla="*/ 28 w 88"/>
                  <a:gd name="T81" fmla="*/ 107 h 142"/>
                  <a:gd name="T82" fmla="*/ 34 w 88"/>
                  <a:gd name="T83" fmla="*/ 119 h 142"/>
                  <a:gd name="T84" fmla="*/ 41 w 88"/>
                  <a:gd name="T85" fmla="*/ 121 h 142"/>
                  <a:gd name="T86" fmla="*/ 52 w 88"/>
                  <a:gd name="T87"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142">
                    <a:moveTo>
                      <a:pt x="88" y="117"/>
                    </a:moveTo>
                    <a:lnTo>
                      <a:pt x="88" y="140"/>
                    </a:lnTo>
                    <a:lnTo>
                      <a:pt x="52" y="140"/>
                    </a:lnTo>
                    <a:lnTo>
                      <a:pt x="52" y="129"/>
                    </a:lnTo>
                    <a:lnTo>
                      <a:pt x="52" y="129"/>
                    </a:lnTo>
                    <a:lnTo>
                      <a:pt x="52" y="129"/>
                    </a:lnTo>
                    <a:lnTo>
                      <a:pt x="47" y="134"/>
                    </a:lnTo>
                    <a:lnTo>
                      <a:pt x="42" y="138"/>
                    </a:lnTo>
                    <a:lnTo>
                      <a:pt x="36" y="140"/>
                    </a:lnTo>
                    <a:lnTo>
                      <a:pt x="29" y="142"/>
                    </a:lnTo>
                    <a:lnTo>
                      <a:pt x="29" y="142"/>
                    </a:lnTo>
                    <a:lnTo>
                      <a:pt x="24" y="140"/>
                    </a:lnTo>
                    <a:lnTo>
                      <a:pt x="18" y="138"/>
                    </a:lnTo>
                    <a:lnTo>
                      <a:pt x="13" y="135"/>
                    </a:lnTo>
                    <a:lnTo>
                      <a:pt x="8" y="130"/>
                    </a:lnTo>
                    <a:lnTo>
                      <a:pt x="8" y="130"/>
                    </a:lnTo>
                    <a:lnTo>
                      <a:pt x="5" y="124"/>
                    </a:lnTo>
                    <a:lnTo>
                      <a:pt x="3" y="117"/>
                    </a:lnTo>
                    <a:lnTo>
                      <a:pt x="2" y="109"/>
                    </a:lnTo>
                    <a:lnTo>
                      <a:pt x="0" y="99"/>
                    </a:lnTo>
                    <a:lnTo>
                      <a:pt x="0" y="99"/>
                    </a:lnTo>
                    <a:lnTo>
                      <a:pt x="2" y="90"/>
                    </a:lnTo>
                    <a:lnTo>
                      <a:pt x="3" y="81"/>
                    </a:lnTo>
                    <a:lnTo>
                      <a:pt x="6" y="73"/>
                    </a:lnTo>
                    <a:lnTo>
                      <a:pt x="10" y="68"/>
                    </a:lnTo>
                    <a:lnTo>
                      <a:pt x="10" y="68"/>
                    </a:lnTo>
                    <a:lnTo>
                      <a:pt x="15" y="63"/>
                    </a:lnTo>
                    <a:lnTo>
                      <a:pt x="19" y="59"/>
                    </a:lnTo>
                    <a:lnTo>
                      <a:pt x="26" y="57"/>
                    </a:lnTo>
                    <a:lnTo>
                      <a:pt x="32" y="57"/>
                    </a:lnTo>
                    <a:lnTo>
                      <a:pt x="32" y="57"/>
                    </a:lnTo>
                    <a:lnTo>
                      <a:pt x="39" y="57"/>
                    </a:lnTo>
                    <a:lnTo>
                      <a:pt x="44" y="59"/>
                    </a:lnTo>
                    <a:lnTo>
                      <a:pt x="49" y="62"/>
                    </a:lnTo>
                    <a:lnTo>
                      <a:pt x="52" y="67"/>
                    </a:lnTo>
                    <a:lnTo>
                      <a:pt x="52" y="42"/>
                    </a:lnTo>
                    <a:lnTo>
                      <a:pt x="52" y="42"/>
                    </a:lnTo>
                    <a:lnTo>
                      <a:pt x="52" y="31"/>
                    </a:lnTo>
                    <a:lnTo>
                      <a:pt x="49" y="26"/>
                    </a:lnTo>
                    <a:lnTo>
                      <a:pt x="49" y="26"/>
                    </a:lnTo>
                    <a:lnTo>
                      <a:pt x="46" y="23"/>
                    </a:lnTo>
                    <a:lnTo>
                      <a:pt x="41" y="21"/>
                    </a:lnTo>
                    <a:lnTo>
                      <a:pt x="41" y="21"/>
                    </a:lnTo>
                    <a:lnTo>
                      <a:pt x="34" y="23"/>
                    </a:lnTo>
                    <a:lnTo>
                      <a:pt x="31" y="26"/>
                    </a:lnTo>
                    <a:lnTo>
                      <a:pt x="28" y="31"/>
                    </a:lnTo>
                    <a:lnTo>
                      <a:pt x="26" y="39"/>
                    </a:lnTo>
                    <a:lnTo>
                      <a:pt x="5" y="33"/>
                    </a:lnTo>
                    <a:lnTo>
                      <a:pt x="5" y="33"/>
                    </a:lnTo>
                    <a:lnTo>
                      <a:pt x="6" y="26"/>
                    </a:lnTo>
                    <a:lnTo>
                      <a:pt x="8" y="19"/>
                    </a:lnTo>
                    <a:lnTo>
                      <a:pt x="11" y="13"/>
                    </a:lnTo>
                    <a:lnTo>
                      <a:pt x="16" y="8"/>
                    </a:lnTo>
                    <a:lnTo>
                      <a:pt x="16" y="8"/>
                    </a:lnTo>
                    <a:lnTo>
                      <a:pt x="21" y="5"/>
                    </a:lnTo>
                    <a:lnTo>
                      <a:pt x="28" y="3"/>
                    </a:lnTo>
                    <a:lnTo>
                      <a:pt x="34" y="2"/>
                    </a:lnTo>
                    <a:lnTo>
                      <a:pt x="41" y="0"/>
                    </a:lnTo>
                    <a:lnTo>
                      <a:pt x="41" y="0"/>
                    </a:lnTo>
                    <a:lnTo>
                      <a:pt x="49" y="2"/>
                    </a:lnTo>
                    <a:lnTo>
                      <a:pt x="55" y="3"/>
                    </a:lnTo>
                    <a:lnTo>
                      <a:pt x="62" y="6"/>
                    </a:lnTo>
                    <a:lnTo>
                      <a:pt x="67" y="10"/>
                    </a:lnTo>
                    <a:lnTo>
                      <a:pt x="67" y="10"/>
                    </a:lnTo>
                    <a:lnTo>
                      <a:pt x="72" y="16"/>
                    </a:lnTo>
                    <a:lnTo>
                      <a:pt x="75" y="23"/>
                    </a:lnTo>
                    <a:lnTo>
                      <a:pt x="76" y="29"/>
                    </a:lnTo>
                    <a:lnTo>
                      <a:pt x="76" y="37"/>
                    </a:lnTo>
                    <a:lnTo>
                      <a:pt x="76" y="117"/>
                    </a:lnTo>
                    <a:lnTo>
                      <a:pt x="88" y="117"/>
                    </a:lnTo>
                    <a:close/>
                    <a:moveTo>
                      <a:pt x="52" y="112"/>
                    </a:moveTo>
                    <a:lnTo>
                      <a:pt x="52" y="83"/>
                    </a:lnTo>
                    <a:lnTo>
                      <a:pt x="52" y="83"/>
                    </a:lnTo>
                    <a:lnTo>
                      <a:pt x="47" y="78"/>
                    </a:lnTo>
                    <a:lnTo>
                      <a:pt x="41" y="77"/>
                    </a:lnTo>
                    <a:lnTo>
                      <a:pt x="41" y="77"/>
                    </a:lnTo>
                    <a:lnTo>
                      <a:pt x="34" y="78"/>
                    </a:lnTo>
                    <a:lnTo>
                      <a:pt x="29" y="83"/>
                    </a:lnTo>
                    <a:lnTo>
                      <a:pt x="28" y="90"/>
                    </a:lnTo>
                    <a:lnTo>
                      <a:pt x="26" y="99"/>
                    </a:lnTo>
                    <a:lnTo>
                      <a:pt x="26" y="99"/>
                    </a:lnTo>
                    <a:lnTo>
                      <a:pt x="28" y="107"/>
                    </a:lnTo>
                    <a:lnTo>
                      <a:pt x="29" y="116"/>
                    </a:lnTo>
                    <a:lnTo>
                      <a:pt x="34" y="119"/>
                    </a:lnTo>
                    <a:lnTo>
                      <a:pt x="41" y="121"/>
                    </a:lnTo>
                    <a:lnTo>
                      <a:pt x="41" y="121"/>
                    </a:lnTo>
                    <a:lnTo>
                      <a:pt x="47" y="119"/>
                    </a:lnTo>
                    <a:lnTo>
                      <a:pt x="52" y="112"/>
                    </a:lnTo>
                    <a:lnTo>
                      <a:pt x="5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0" name="Freeform 123"/>
              <p:cNvSpPr>
                <a:spLocks/>
              </p:cNvSpPr>
              <p:nvPr/>
            </p:nvSpPr>
            <p:spPr bwMode="auto">
              <a:xfrm>
                <a:off x="3462" y="2248"/>
                <a:ext cx="67" cy="140"/>
              </a:xfrm>
              <a:custGeom>
                <a:avLst/>
                <a:gdLst>
                  <a:gd name="T0" fmla="*/ 0 w 67"/>
                  <a:gd name="T1" fmla="*/ 91 h 140"/>
                  <a:gd name="T2" fmla="*/ 23 w 67"/>
                  <a:gd name="T3" fmla="*/ 91 h 140"/>
                  <a:gd name="T4" fmla="*/ 26 w 67"/>
                  <a:gd name="T5" fmla="*/ 112 h 140"/>
                  <a:gd name="T6" fmla="*/ 34 w 67"/>
                  <a:gd name="T7" fmla="*/ 119 h 140"/>
                  <a:gd name="T8" fmla="*/ 39 w 67"/>
                  <a:gd name="T9" fmla="*/ 117 h 140"/>
                  <a:gd name="T10" fmla="*/ 42 w 67"/>
                  <a:gd name="T11" fmla="*/ 112 h 140"/>
                  <a:gd name="T12" fmla="*/ 42 w 67"/>
                  <a:gd name="T13" fmla="*/ 105 h 140"/>
                  <a:gd name="T14" fmla="*/ 39 w 67"/>
                  <a:gd name="T15" fmla="*/ 91 h 140"/>
                  <a:gd name="T16" fmla="*/ 23 w 67"/>
                  <a:gd name="T17" fmla="*/ 78 h 140"/>
                  <a:gd name="T18" fmla="*/ 13 w 67"/>
                  <a:gd name="T19" fmla="*/ 68 h 140"/>
                  <a:gd name="T20" fmla="*/ 5 w 67"/>
                  <a:gd name="T21" fmla="*/ 58 h 140"/>
                  <a:gd name="T22" fmla="*/ 0 w 67"/>
                  <a:gd name="T23" fmla="*/ 35 h 140"/>
                  <a:gd name="T24" fmla="*/ 1 w 67"/>
                  <a:gd name="T25" fmla="*/ 22 h 140"/>
                  <a:gd name="T26" fmla="*/ 6 w 67"/>
                  <a:gd name="T27" fmla="*/ 11 h 140"/>
                  <a:gd name="T28" fmla="*/ 10 w 67"/>
                  <a:gd name="T29" fmla="*/ 6 h 140"/>
                  <a:gd name="T30" fmla="*/ 19 w 67"/>
                  <a:gd name="T31" fmla="*/ 1 h 140"/>
                  <a:gd name="T32" fmla="*/ 24 w 67"/>
                  <a:gd name="T33" fmla="*/ 0 h 140"/>
                  <a:gd name="T34" fmla="*/ 34 w 67"/>
                  <a:gd name="T35" fmla="*/ 3 h 140"/>
                  <a:gd name="T36" fmla="*/ 41 w 67"/>
                  <a:gd name="T37" fmla="*/ 11 h 140"/>
                  <a:gd name="T38" fmla="*/ 42 w 67"/>
                  <a:gd name="T39" fmla="*/ 1 h 140"/>
                  <a:gd name="T40" fmla="*/ 65 w 67"/>
                  <a:gd name="T41" fmla="*/ 47 h 140"/>
                  <a:gd name="T42" fmla="*/ 42 w 67"/>
                  <a:gd name="T43" fmla="*/ 47 h 140"/>
                  <a:gd name="T44" fmla="*/ 39 w 67"/>
                  <a:gd name="T45" fmla="*/ 26 h 140"/>
                  <a:gd name="T46" fmla="*/ 36 w 67"/>
                  <a:gd name="T47" fmla="*/ 22 h 140"/>
                  <a:gd name="T48" fmla="*/ 32 w 67"/>
                  <a:gd name="T49" fmla="*/ 21 h 140"/>
                  <a:gd name="T50" fmla="*/ 26 w 67"/>
                  <a:gd name="T51" fmla="*/ 24 h 140"/>
                  <a:gd name="T52" fmla="*/ 24 w 67"/>
                  <a:gd name="T53" fmla="*/ 32 h 140"/>
                  <a:gd name="T54" fmla="*/ 24 w 67"/>
                  <a:gd name="T55" fmla="*/ 40 h 140"/>
                  <a:gd name="T56" fmla="*/ 27 w 67"/>
                  <a:gd name="T57" fmla="*/ 45 h 140"/>
                  <a:gd name="T58" fmla="*/ 41 w 67"/>
                  <a:gd name="T59" fmla="*/ 58 h 140"/>
                  <a:gd name="T60" fmla="*/ 54 w 67"/>
                  <a:gd name="T61" fmla="*/ 68 h 140"/>
                  <a:gd name="T62" fmla="*/ 62 w 67"/>
                  <a:gd name="T63" fmla="*/ 78 h 140"/>
                  <a:gd name="T64" fmla="*/ 67 w 67"/>
                  <a:gd name="T65" fmla="*/ 104 h 140"/>
                  <a:gd name="T66" fmla="*/ 67 w 67"/>
                  <a:gd name="T67" fmla="*/ 110 h 140"/>
                  <a:gd name="T68" fmla="*/ 63 w 67"/>
                  <a:gd name="T69" fmla="*/ 123 h 140"/>
                  <a:gd name="T70" fmla="*/ 60 w 67"/>
                  <a:gd name="T71" fmla="*/ 130 h 140"/>
                  <a:gd name="T72" fmla="*/ 52 w 67"/>
                  <a:gd name="T73" fmla="*/ 136 h 140"/>
                  <a:gd name="T74" fmla="*/ 42 w 67"/>
                  <a:gd name="T75" fmla="*/ 140 h 140"/>
                  <a:gd name="T76" fmla="*/ 36 w 67"/>
                  <a:gd name="T77" fmla="*/ 138 h 140"/>
                  <a:gd name="T78" fmla="*/ 27 w 67"/>
                  <a:gd name="T79" fmla="*/ 133 h 140"/>
                  <a:gd name="T80" fmla="*/ 23 w 67"/>
                  <a:gd name="T81" fmla="*/ 128 h 140"/>
                  <a:gd name="T82" fmla="*/ 0 w 67"/>
                  <a:gd name="T83" fmla="*/ 13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140">
                    <a:moveTo>
                      <a:pt x="0" y="138"/>
                    </a:moveTo>
                    <a:lnTo>
                      <a:pt x="0" y="91"/>
                    </a:lnTo>
                    <a:lnTo>
                      <a:pt x="23" y="91"/>
                    </a:lnTo>
                    <a:lnTo>
                      <a:pt x="23" y="91"/>
                    </a:lnTo>
                    <a:lnTo>
                      <a:pt x="24" y="102"/>
                    </a:lnTo>
                    <a:lnTo>
                      <a:pt x="26" y="112"/>
                    </a:lnTo>
                    <a:lnTo>
                      <a:pt x="29" y="117"/>
                    </a:lnTo>
                    <a:lnTo>
                      <a:pt x="34" y="119"/>
                    </a:lnTo>
                    <a:lnTo>
                      <a:pt x="34" y="119"/>
                    </a:lnTo>
                    <a:lnTo>
                      <a:pt x="39" y="117"/>
                    </a:lnTo>
                    <a:lnTo>
                      <a:pt x="41" y="115"/>
                    </a:lnTo>
                    <a:lnTo>
                      <a:pt x="42" y="112"/>
                    </a:lnTo>
                    <a:lnTo>
                      <a:pt x="42" y="105"/>
                    </a:lnTo>
                    <a:lnTo>
                      <a:pt x="42" y="105"/>
                    </a:lnTo>
                    <a:lnTo>
                      <a:pt x="42" y="97"/>
                    </a:lnTo>
                    <a:lnTo>
                      <a:pt x="39" y="91"/>
                    </a:lnTo>
                    <a:lnTo>
                      <a:pt x="39" y="91"/>
                    </a:lnTo>
                    <a:lnTo>
                      <a:pt x="23" y="78"/>
                    </a:lnTo>
                    <a:lnTo>
                      <a:pt x="23" y="78"/>
                    </a:lnTo>
                    <a:lnTo>
                      <a:pt x="13" y="68"/>
                    </a:lnTo>
                    <a:lnTo>
                      <a:pt x="5" y="58"/>
                    </a:lnTo>
                    <a:lnTo>
                      <a:pt x="5" y="58"/>
                    </a:lnTo>
                    <a:lnTo>
                      <a:pt x="1" y="47"/>
                    </a:lnTo>
                    <a:lnTo>
                      <a:pt x="0" y="35"/>
                    </a:lnTo>
                    <a:lnTo>
                      <a:pt x="0" y="35"/>
                    </a:lnTo>
                    <a:lnTo>
                      <a:pt x="1" y="22"/>
                    </a:lnTo>
                    <a:lnTo>
                      <a:pt x="3" y="16"/>
                    </a:lnTo>
                    <a:lnTo>
                      <a:pt x="6" y="11"/>
                    </a:lnTo>
                    <a:lnTo>
                      <a:pt x="6" y="11"/>
                    </a:lnTo>
                    <a:lnTo>
                      <a:pt x="10" y="6"/>
                    </a:lnTo>
                    <a:lnTo>
                      <a:pt x="14" y="3"/>
                    </a:lnTo>
                    <a:lnTo>
                      <a:pt x="19" y="1"/>
                    </a:lnTo>
                    <a:lnTo>
                      <a:pt x="24" y="0"/>
                    </a:lnTo>
                    <a:lnTo>
                      <a:pt x="24" y="0"/>
                    </a:lnTo>
                    <a:lnTo>
                      <a:pt x="29" y="1"/>
                    </a:lnTo>
                    <a:lnTo>
                      <a:pt x="34" y="3"/>
                    </a:lnTo>
                    <a:lnTo>
                      <a:pt x="37" y="6"/>
                    </a:lnTo>
                    <a:lnTo>
                      <a:pt x="41" y="11"/>
                    </a:lnTo>
                    <a:lnTo>
                      <a:pt x="42" y="11"/>
                    </a:lnTo>
                    <a:lnTo>
                      <a:pt x="42" y="1"/>
                    </a:lnTo>
                    <a:lnTo>
                      <a:pt x="65" y="1"/>
                    </a:lnTo>
                    <a:lnTo>
                      <a:pt x="65" y="47"/>
                    </a:lnTo>
                    <a:lnTo>
                      <a:pt x="42" y="47"/>
                    </a:lnTo>
                    <a:lnTo>
                      <a:pt x="42" y="47"/>
                    </a:lnTo>
                    <a:lnTo>
                      <a:pt x="41" y="34"/>
                    </a:lnTo>
                    <a:lnTo>
                      <a:pt x="39" y="26"/>
                    </a:lnTo>
                    <a:lnTo>
                      <a:pt x="39" y="26"/>
                    </a:lnTo>
                    <a:lnTo>
                      <a:pt x="36" y="22"/>
                    </a:lnTo>
                    <a:lnTo>
                      <a:pt x="32" y="21"/>
                    </a:lnTo>
                    <a:lnTo>
                      <a:pt x="32" y="21"/>
                    </a:lnTo>
                    <a:lnTo>
                      <a:pt x="27" y="22"/>
                    </a:lnTo>
                    <a:lnTo>
                      <a:pt x="26" y="24"/>
                    </a:lnTo>
                    <a:lnTo>
                      <a:pt x="24" y="27"/>
                    </a:lnTo>
                    <a:lnTo>
                      <a:pt x="24" y="32"/>
                    </a:lnTo>
                    <a:lnTo>
                      <a:pt x="24" y="32"/>
                    </a:lnTo>
                    <a:lnTo>
                      <a:pt x="24" y="40"/>
                    </a:lnTo>
                    <a:lnTo>
                      <a:pt x="27" y="45"/>
                    </a:lnTo>
                    <a:lnTo>
                      <a:pt x="27" y="45"/>
                    </a:lnTo>
                    <a:lnTo>
                      <a:pt x="32" y="52"/>
                    </a:lnTo>
                    <a:lnTo>
                      <a:pt x="41" y="58"/>
                    </a:lnTo>
                    <a:lnTo>
                      <a:pt x="41" y="58"/>
                    </a:lnTo>
                    <a:lnTo>
                      <a:pt x="54" y="68"/>
                    </a:lnTo>
                    <a:lnTo>
                      <a:pt x="62" y="78"/>
                    </a:lnTo>
                    <a:lnTo>
                      <a:pt x="62" y="78"/>
                    </a:lnTo>
                    <a:lnTo>
                      <a:pt x="65" y="89"/>
                    </a:lnTo>
                    <a:lnTo>
                      <a:pt x="67" y="104"/>
                    </a:lnTo>
                    <a:lnTo>
                      <a:pt x="67" y="104"/>
                    </a:lnTo>
                    <a:lnTo>
                      <a:pt x="67" y="110"/>
                    </a:lnTo>
                    <a:lnTo>
                      <a:pt x="65" y="119"/>
                    </a:lnTo>
                    <a:lnTo>
                      <a:pt x="63" y="123"/>
                    </a:lnTo>
                    <a:lnTo>
                      <a:pt x="60" y="130"/>
                    </a:lnTo>
                    <a:lnTo>
                      <a:pt x="60" y="130"/>
                    </a:lnTo>
                    <a:lnTo>
                      <a:pt x="55" y="133"/>
                    </a:lnTo>
                    <a:lnTo>
                      <a:pt x="52" y="136"/>
                    </a:lnTo>
                    <a:lnTo>
                      <a:pt x="47" y="138"/>
                    </a:lnTo>
                    <a:lnTo>
                      <a:pt x="42" y="140"/>
                    </a:lnTo>
                    <a:lnTo>
                      <a:pt x="42" y="140"/>
                    </a:lnTo>
                    <a:lnTo>
                      <a:pt x="36" y="138"/>
                    </a:lnTo>
                    <a:lnTo>
                      <a:pt x="32" y="136"/>
                    </a:lnTo>
                    <a:lnTo>
                      <a:pt x="27" y="133"/>
                    </a:lnTo>
                    <a:lnTo>
                      <a:pt x="24" y="128"/>
                    </a:lnTo>
                    <a:lnTo>
                      <a:pt x="23" y="128"/>
                    </a:lnTo>
                    <a:lnTo>
                      <a:pt x="23" y="138"/>
                    </a:ln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1" name="Freeform 124"/>
              <p:cNvSpPr>
                <a:spLocks/>
              </p:cNvSpPr>
              <p:nvPr/>
            </p:nvSpPr>
            <p:spPr bwMode="auto">
              <a:xfrm>
                <a:off x="3858" y="3202"/>
                <a:ext cx="111" cy="46"/>
              </a:xfrm>
              <a:custGeom>
                <a:avLst/>
                <a:gdLst>
                  <a:gd name="T0" fmla="*/ 72 w 111"/>
                  <a:gd name="T1" fmla="*/ 44 h 46"/>
                  <a:gd name="T2" fmla="*/ 81 w 111"/>
                  <a:gd name="T3" fmla="*/ 31 h 46"/>
                  <a:gd name="T4" fmla="*/ 89 w 111"/>
                  <a:gd name="T5" fmla="*/ 31 h 46"/>
                  <a:gd name="T6" fmla="*/ 94 w 111"/>
                  <a:gd name="T7" fmla="*/ 30 h 46"/>
                  <a:gd name="T8" fmla="*/ 98 w 111"/>
                  <a:gd name="T9" fmla="*/ 23 h 46"/>
                  <a:gd name="T10" fmla="*/ 98 w 111"/>
                  <a:gd name="T11" fmla="*/ 20 h 46"/>
                  <a:gd name="T12" fmla="*/ 94 w 111"/>
                  <a:gd name="T13" fmla="*/ 18 h 46"/>
                  <a:gd name="T14" fmla="*/ 88 w 111"/>
                  <a:gd name="T15" fmla="*/ 17 h 46"/>
                  <a:gd name="T16" fmla="*/ 78 w 111"/>
                  <a:gd name="T17" fmla="*/ 17 h 46"/>
                  <a:gd name="T18" fmla="*/ 70 w 111"/>
                  <a:gd name="T19" fmla="*/ 22 h 46"/>
                  <a:gd name="T20" fmla="*/ 57 w 111"/>
                  <a:gd name="T21" fmla="*/ 31 h 46"/>
                  <a:gd name="T22" fmla="*/ 47 w 111"/>
                  <a:gd name="T23" fmla="*/ 38 h 46"/>
                  <a:gd name="T24" fmla="*/ 39 w 111"/>
                  <a:gd name="T25" fmla="*/ 43 h 46"/>
                  <a:gd name="T26" fmla="*/ 23 w 111"/>
                  <a:gd name="T27" fmla="*/ 46 h 46"/>
                  <a:gd name="T28" fmla="*/ 14 w 111"/>
                  <a:gd name="T29" fmla="*/ 44 h 46"/>
                  <a:gd name="T30" fmla="*/ 6 w 111"/>
                  <a:gd name="T31" fmla="*/ 41 h 46"/>
                  <a:gd name="T32" fmla="*/ 0 w 111"/>
                  <a:gd name="T33" fmla="*/ 28 h 46"/>
                  <a:gd name="T34" fmla="*/ 0 w 111"/>
                  <a:gd name="T35" fmla="*/ 23 h 46"/>
                  <a:gd name="T36" fmla="*/ 1 w 111"/>
                  <a:gd name="T37" fmla="*/ 18 h 46"/>
                  <a:gd name="T38" fmla="*/ 34 w 111"/>
                  <a:gd name="T39" fmla="*/ 5 h 46"/>
                  <a:gd name="T40" fmla="*/ 26 w 111"/>
                  <a:gd name="T41" fmla="*/ 18 h 46"/>
                  <a:gd name="T42" fmla="*/ 19 w 111"/>
                  <a:gd name="T43" fmla="*/ 18 h 46"/>
                  <a:gd name="T44" fmla="*/ 16 w 111"/>
                  <a:gd name="T45" fmla="*/ 20 h 46"/>
                  <a:gd name="T46" fmla="*/ 13 w 111"/>
                  <a:gd name="T47" fmla="*/ 25 h 46"/>
                  <a:gd name="T48" fmla="*/ 13 w 111"/>
                  <a:gd name="T49" fmla="*/ 28 h 46"/>
                  <a:gd name="T50" fmla="*/ 18 w 111"/>
                  <a:gd name="T51" fmla="*/ 31 h 46"/>
                  <a:gd name="T52" fmla="*/ 21 w 111"/>
                  <a:gd name="T53" fmla="*/ 31 h 46"/>
                  <a:gd name="T54" fmla="*/ 29 w 111"/>
                  <a:gd name="T55" fmla="*/ 30 h 46"/>
                  <a:gd name="T56" fmla="*/ 49 w 111"/>
                  <a:gd name="T57" fmla="*/ 17 h 46"/>
                  <a:gd name="T58" fmla="*/ 58 w 111"/>
                  <a:gd name="T59" fmla="*/ 10 h 46"/>
                  <a:gd name="T60" fmla="*/ 76 w 111"/>
                  <a:gd name="T61" fmla="*/ 2 h 46"/>
                  <a:gd name="T62" fmla="*/ 85 w 111"/>
                  <a:gd name="T63" fmla="*/ 0 h 46"/>
                  <a:gd name="T64" fmla="*/ 104 w 111"/>
                  <a:gd name="T65" fmla="*/ 7 h 46"/>
                  <a:gd name="T66" fmla="*/ 109 w 111"/>
                  <a:gd name="T67" fmla="*/ 12 h 46"/>
                  <a:gd name="T68" fmla="*/ 111 w 111"/>
                  <a:gd name="T69" fmla="*/ 20 h 46"/>
                  <a:gd name="T70" fmla="*/ 106 w 111"/>
                  <a:gd name="T71" fmla="*/ 31 h 46"/>
                  <a:gd name="T72" fmla="*/ 109 w 111"/>
                  <a:gd name="T7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46">
                    <a:moveTo>
                      <a:pt x="109" y="44"/>
                    </a:moveTo>
                    <a:lnTo>
                      <a:pt x="72" y="44"/>
                    </a:lnTo>
                    <a:lnTo>
                      <a:pt x="72" y="31"/>
                    </a:lnTo>
                    <a:lnTo>
                      <a:pt x="81" y="31"/>
                    </a:lnTo>
                    <a:lnTo>
                      <a:pt x="81" y="31"/>
                    </a:lnTo>
                    <a:lnTo>
                      <a:pt x="89" y="31"/>
                    </a:lnTo>
                    <a:lnTo>
                      <a:pt x="94" y="30"/>
                    </a:lnTo>
                    <a:lnTo>
                      <a:pt x="94" y="30"/>
                    </a:lnTo>
                    <a:lnTo>
                      <a:pt x="96" y="28"/>
                    </a:lnTo>
                    <a:lnTo>
                      <a:pt x="98" y="23"/>
                    </a:lnTo>
                    <a:lnTo>
                      <a:pt x="98" y="23"/>
                    </a:lnTo>
                    <a:lnTo>
                      <a:pt x="98" y="20"/>
                    </a:lnTo>
                    <a:lnTo>
                      <a:pt x="94" y="18"/>
                    </a:lnTo>
                    <a:lnTo>
                      <a:pt x="94" y="18"/>
                    </a:lnTo>
                    <a:lnTo>
                      <a:pt x="91" y="17"/>
                    </a:lnTo>
                    <a:lnTo>
                      <a:pt x="88" y="17"/>
                    </a:lnTo>
                    <a:lnTo>
                      <a:pt x="88" y="17"/>
                    </a:lnTo>
                    <a:lnTo>
                      <a:pt x="78" y="17"/>
                    </a:lnTo>
                    <a:lnTo>
                      <a:pt x="78" y="17"/>
                    </a:lnTo>
                    <a:lnTo>
                      <a:pt x="70" y="22"/>
                    </a:lnTo>
                    <a:lnTo>
                      <a:pt x="70" y="22"/>
                    </a:lnTo>
                    <a:lnTo>
                      <a:pt x="57" y="31"/>
                    </a:lnTo>
                    <a:lnTo>
                      <a:pt x="57" y="31"/>
                    </a:lnTo>
                    <a:lnTo>
                      <a:pt x="47" y="38"/>
                    </a:lnTo>
                    <a:lnTo>
                      <a:pt x="39" y="43"/>
                    </a:lnTo>
                    <a:lnTo>
                      <a:pt x="39" y="43"/>
                    </a:lnTo>
                    <a:lnTo>
                      <a:pt x="32" y="44"/>
                    </a:lnTo>
                    <a:lnTo>
                      <a:pt x="23" y="46"/>
                    </a:lnTo>
                    <a:lnTo>
                      <a:pt x="23" y="46"/>
                    </a:lnTo>
                    <a:lnTo>
                      <a:pt x="14" y="44"/>
                    </a:lnTo>
                    <a:lnTo>
                      <a:pt x="6" y="41"/>
                    </a:lnTo>
                    <a:lnTo>
                      <a:pt x="6" y="41"/>
                    </a:lnTo>
                    <a:lnTo>
                      <a:pt x="1" y="36"/>
                    </a:lnTo>
                    <a:lnTo>
                      <a:pt x="0" y="28"/>
                    </a:lnTo>
                    <a:lnTo>
                      <a:pt x="0" y="28"/>
                    </a:lnTo>
                    <a:lnTo>
                      <a:pt x="0" y="23"/>
                    </a:lnTo>
                    <a:lnTo>
                      <a:pt x="5" y="18"/>
                    </a:lnTo>
                    <a:lnTo>
                      <a:pt x="1" y="18"/>
                    </a:lnTo>
                    <a:lnTo>
                      <a:pt x="1" y="5"/>
                    </a:lnTo>
                    <a:lnTo>
                      <a:pt x="34" y="5"/>
                    </a:lnTo>
                    <a:lnTo>
                      <a:pt x="34" y="18"/>
                    </a:lnTo>
                    <a:lnTo>
                      <a:pt x="26" y="18"/>
                    </a:lnTo>
                    <a:lnTo>
                      <a:pt x="26" y="18"/>
                    </a:lnTo>
                    <a:lnTo>
                      <a:pt x="19" y="18"/>
                    </a:lnTo>
                    <a:lnTo>
                      <a:pt x="16" y="20"/>
                    </a:lnTo>
                    <a:lnTo>
                      <a:pt x="16" y="20"/>
                    </a:lnTo>
                    <a:lnTo>
                      <a:pt x="13" y="22"/>
                    </a:lnTo>
                    <a:lnTo>
                      <a:pt x="13" y="25"/>
                    </a:lnTo>
                    <a:lnTo>
                      <a:pt x="13" y="25"/>
                    </a:lnTo>
                    <a:lnTo>
                      <a:pt x="13" y="28"/>
                    </a:lnTo>
                    <a:lnTo>
                      <a:pt x="14" y="30"/>
                    </a:lnTo>
                    <a:lnTo>
                      <a:pt x="18" y="31"/>
                    </a:lnTo>
                    <a:lnTo>
                      <a:pt x="21" y="31"/>
                    </a:lnTo>
                    <a:lnTo>
                      <a:pt x="21" y="31"/>
                    </a:lnTo>
                    <a:lnTo>
                      <a:pt x="29" y="30"/>
                    </a:lnTo>
                    <a:lnTo>
                      <a:pt x="29" y="30"/>
                    </a:lnTo>
                    <a:lnTo>
                      <a:pt x="41" y="23"/>
                    </a:lnTo>
                    <a:lnTo>
                      <a:pt x="49" y="17"/>
                    </a:lnTo>
                    <a:lnTo>
                      <a:pt x="49" y="17"/>
                    </a:lnTo>
                    <a:lnTo>
                      <a:pt x="58" y="10"/>
                    </a:lnTo>
                    <a:lnTo>
                      <a:pt x="67" y="5"/>
                    </a:lnTo>
                    <a:lnTo>
                      <a:pt x="76" y="2"/>
                    </a:lnTo>
                    <a:lnTo>
                      <a:pt x="85" y="0"/>
                    </a:lnTo>
                    <a:lnTo>
                      <a:pt x="85" y="0"/>
                    </a:lnTo>
                    <a:lnTo>
                      <a:pt x="96" y="2"/>
                    </a:lnTo>
                    <a:lnTo>
                      <a:pt x="104" y="7"/>
                    </a:lnTo>
                    <a:lnTo>
                      <a:pt x="104" y="7"/>
                    </a:lnTo>
                    <a:lnTo>
                      <a:pt x="109" y="12"/>
                    </a:lnTo>
                    <a:lnTo>
                      <a:pt x="111" y="20"/>
                    </a:lnTo>
                    <a:lnTo>
                      <a:pt x="111" y="20"/>
                    </a:lnTo>
                    <a:lnTo>
                      <a:pt x="109" y="26"/>
                    </a:lnTo>
                    <a:lnTo>
                      <a:pt x="106" y="31"/>
                    </a:lnTo>
                    <a:lnTo>
                      <a:pt x="109" y="31"/>
                    </a:lnTo>
                    <a:lnTo>
                      <a:pt x="10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2" name="Freeform 125"/>
              <p:cNvSpPr>
                <a:spLocks noEditPoints="1"/>
              </p:cNvSpPr>
              <p:nvPr/>
            </p:nvSpPr>
            <p:spPr bwMode="auto">
              <a:xfrm>
                <a:off x="3890" y="3145"/>
                <a:ext cx="79" cy="49"/>
              </a:xfrm>
              <a:custGeom>
                <a:avLst/>
                <a:gdLst>
                  <a:gd name="T0" fmla="*/ 77 w 79"/>
                  <a:gd name="T1" fmla="*/ 0 h 49"/>
                  <a:gd name="T2" fmla="*/ 70 w 79"/>
                  <a:gd name="T3" fmla="*/ 20 h 49"/>
                  <a:gd name="T4" fmla="*/ 70 w 79"/>
                  <a:gd name="T5" fmla="*/ 20 h 49"/>
                  <a:gd name="T6" fmla="*/ 77 w 79"/>
                  <a:gd name="T7" fmla="*/ 30 h 49"/>
                  <a:gd name="T8" fmla="*/ 79 w 79"/>
                  <a:gd name="T9" fmla="*/ 33 h 49"/>
                  <a:gd name="T10" fmla="*/ 72 w 79"/>
                  <a:gd name="T11" fmla="*/ 44 h 49"/>
                  <a:gd name="T12" fmla="*/ 64 w 79"/>
                  <a:gd name="T13" fmla="*/ 48 h 49"/>
                  <a:gd name="T14" fmla="*/ 54 w 79"/>
                  <a:gd name="T15" fmla="*/ 49 h 49"/>
                  <a:gd name="T16" fmla="*/ 38 w 79"/>
                  <a:gd name="T17" fmla="*/ 44 h 49"/>
                  <a:gd name="T18" fmla="*/ 33 w 79"/>
                  <a:gd name="T19" fmla="*/ 38 h 49"/>
                  <a:gd name="T20" fmla="*/ 31 w 79"/>
                  <a:gd name="T21" fmla="*/ 31 h 49"/>
                  <a:gd name="T22" fmla="*/ 36 w 79"/>
                  <a:gd name="T23" fmla="*/ 20 h 49"/>
                  <a:gd name="T24" fmla="*/ 23 w 79"/>
                  <a:gd name="T25" fmla="*/ 20 h 49"/>
                  <a:gd name="T26" fmla="*/ 13 w 79"/>
                  <a:gd name="T27" fmla="*/ 22 h 49"/>
                  <a:gd name="T28" fmla="*/ 12 w 79"/>
                  <a:gd name="T29" fmla="*/ 25 h 49"/>
                  <a:gd name="T30" fmla="*/ 12 w 79"/>
                  <a:gd name="T31" fmla="*/ 26 h 49"/>
                  <a:gd name="T32" fmla="*/ 13 w 79"/>
                  <a:gd name="T33" fmla="*/ 33 h 49"/>
                  <a:gd name="T34" fmla="*/ 22 w 79"/>
                  <a:gd name="T35" fmla="*/ 35 h 49"/>
                  <a:gd name="T36" fmla="*/ 18 w 79"/>
                  <a:gd name="T37" fmla="*/ 48 h 49"/>
                  <a:gd name="T38" fmla="*/ 5 w 79"/>
                  <a:gd name="T39" fmla="*/ 39 h 49"/>
                  <a:gd name="T40" fmla="*/ 2 w 79"/>
                  <a:gd name="T41" fmla="*/ 35 h 49"/>
                  <a:gd name="T42" fmla="*/ 0 w 79"/>
                  <a:gd name="T43" fmla="*/ 26 h 49"/>
                  <a:gd name="T44" fmla="*/ 5 w 79"/>
                  <a:gd name="T45" fmla="*/ 12 h 49"/>
                  <a:gd name="T46" fmla="*/ 12 w 79"/>
                  <a:gd name="T47" fmla="*/ 8 h 49"/>
                  <a:gd name="T48" fmla="*/ 64 w 79"/>
                  <a:gd name="T49" fmla="*/ 7 h 49"/>
                  <a:gd name="T50" fmla="*/ 62 w 79"/>
                  <a:gd name="T51" fmla="*/ 20 h 49"/>
                  <a:gd name="T52" fmla="*/ 46 w 79"/>
                  <a:gd name="T53" fmla="*/ 20 h 49"/>
                  <a:gd name="T54" fmla="*/ 43 w 79"/>
                  <a:gd name="T55" fmla="*/ 26 h 49"/>
                  <a:gd name="T56" fmla="*/ 43 w 79"/>
                  <a:gd name="T57" fmla="*/ 30 h 49"/>
                  <a:gd name="T58" fmla="*/ 49 w 79"/>
                  <a:gd name="T59" fmla="*/ 35 h 49"/>
                  <a:gd name="T60" fmla="*/ 54 w 79"/>
                  <a:gd name="T61" fmla="*/ 35 h 49"/>
                  <a:gd name="T62" fmla="*/ 64 w 79"/>
                  <a:gd name="T63" fmla="*/ 33 h 49"/>
                  <a:gd name="T64" fmla="*/ 66 w 79"/>
                  <a:gd name="T65" fmla="*/ 26 h 49"/>
                  <a:gd name="T66" fmla="*/ 66 w 79"/>
                  <a:gd name="T67" fmla="*/ 23 h 49"/>
                  <a:gd name="T68" fmla="*/ 62 w 79"/>
                  <a:gd name="T69"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49">
                    <a:moveTo>
                      <a:pt x="64" y="0"/>
                    </a:moveTo>
                    <a:lnTo>
                      <a:pt x="77" y="0"/>
                    </a:lnTo>
                    <a:lnTo>
                      <a:pt x="77" y="20"/>
                    </a:lnTo>
                    <a:lnTo>
                      <a:pt x="70" y="20"/>
                    </a:lnTo>
                    <a:lnTo>
                      <a:pt x="70" y="20"/>
                    </a:lnTo>
                    <a:lnTo>
                      <a:pt x="70" y="20"/>
                    </a:lnTo>
                    <a:lnTo>
                      <a:pt x="75" y="26"/>
                    </a:lnTo>
                    <a:lnTo>
                      <a:pt x="77" y="30"/>
                    </a:lnTo>
                    <a:lnTo>
                      <a:pt x="79" y="33"/>
                    </a:lnTo>
                    <a:lnTo>
                      <a:pt x="79" y="33"/>
                    </a:lnTo>
                    <a:lnTo>
                      <a:pt x="77" y="39"/>
                    </a:lnTo>
                    <a:lnTo>
                      <a:pt x="72" y="44"/>
                    </a:lnTo>
                    <a:lnTo>
                      <a:pt x="72" y="44"/>
                    </a:lnTo>
                    <a:lnTo>
                      <a:pt x="64" y="48"/>
                    </a:lnTo>
                    <a:lnTo>
                      <a:pt x="54" y="49"/>
                    </a:lnTo>
                    <a:lnTo>
                      <a:pt x="54" y="49"/>
                    </a:lnTo>
                    <a:lnTo>
                      <a:pt x="44" y="48"/>
                    </a:lnTo>
                    <a:lnTo>
                      <a:pt x="38" y="44"/>
                    </a:lnTo>
                    <a:lnTo>
                      <a:pt x="38" y="44"/>
                    </a:lnTo>
                    <a:lnTo>
                      <a:pt x="33" y="38"/>
                    </a:lnTo>
                    <a:lnTo>
                      <a:pt x="31" y="31"/>
                    </a:lnTo>
                    <a:lnTo>
                      <a:pt x="31" y="31"/>
                    </a:lnTo>
                    <a:lnTo>
                      <a:pt x="33" y="25"/>
                    </a:lnTo>
                    <a:lnTo>
                      <a:pt x="36" y="20"/>
                    </a:lnTo>
                    <a:lnTo>
                      <a:pt x="23" y="20"/>
                    </a:lnTo>
                    <a:lnTo>
                      <a:pt x="23" y="20"/>
                    </a:lnTo>
                    <a:lnTo>
                      <a:pt x="17" y="20"/>
                    </a:lnTo>
                    <a:lnTo>
                      <a:pt x="13" y="22"/>
                    </a:lnTo>
                    <a:lnTo>
                      <a:pt x="13" y="22"/>
                    </a:lnTo>
                    <a:lnTo>
                      <a:pt x="12" y="25"/>
                    </a:lnTo>
                    <a:lnTo>
                      <a:pt x="12" y="26"/>
                    </a:lnTo>
                    <a:lnTo>
                      <a:pt x="12" y="26"/>
                    </a:lnTo>
                    <a:lnTo>
                      <a:pt x="12" y="30"/>
                    </a:lnTo>
                    <a:lnTo>
                      <a:pt x="13" y="33"/>
                    </a:lnTo>
                    <a:lnTo>
                      <a:pt x="17" y="33"/>
                    </a:lnTo>
                    <a:lnTo>
                      <a:pt x="22" y="35"/>
                    </a:lnTo>
                    <a:lnTo>
                      <a:pt x="18" y="48"/>
                    </a:lnTo>
                    <a:lnTo>
                      <a:pt x="18" y="48"/>
                    </a:lnTo>
                    <a:lnTo>
                      <a:pt x="10" y="44"/>
                    </a:lnTo>
                    <a:lnTo>
                      <a:pt x="5" y="39"/>
                    </a:lnTo>
                    <a:lnTo>
                      <a:pt x="5" y="39"/>
                    </a:lnTo>
                    <a:lnTo>
                      <a:pt x="2" y="35"/>
                    </a:lnTo>
                    <a:lnTo>
                      <a:pt x="0" y="26"/>
                    </a:lnTo>
                    <a:lnTo>
                      <a:pt x="0" y="26"/>
                    </a:lnTo>
                    <a:lnTo>
                      <a:pt x="2" y="18"/>
                    </a:lnTo>
                    <a:lnTo>
                      <a:pt x="5" y="12"/>
                    </a:lnTo>
                    <a:lnTo>
                      <a:pt x="5" y="12"/>
                    </a:lnTo>
                    <a:lnTo>
                      <a:pt x="12" y="8"/>
                    </a:lnTo>
                    <a:lnTo>
                      <a:pt x="22" y="7"/>
                    </a:lnTo>
                    <a:lnTo>
                      <a:pt x="64" y="7"/>
                    </a:lnTo>
                    <a:lnTo>
                      <a:pt x="64" y="0"/>
                    </a:lnTo>
                    <a:close/>
                    <a:moveTo>
                      <a:pt x="62" y="20"/>
                    </a:moveTo>
                    <a:lnTo>
                      <a:pt x="46" y="20"/>
                    </a:lnTo>
                    <a:lnTo>
                      <a:pt x="46" y="20"/>
                    </a:lnTo>
                    <a:lnTo>
                      <a:pt x="43" y="23"/>
                    </a:lnTo>
                    <a:lnTo>
                      <a:pt x="43" y="26"/>
                    </a:lnTo>
                    <a:lnTo>
                      <a:pt x="43" y="26"/>
                    </a:lnTo>
                    <a:lnTo>
                      <a:pt x="43" y="30"/>
                    </a:lnTo>
                    <a:lnTo>
                      <a:pt x="46" y="33"/>
                    </a:lnTo>
                    <a:lnTo>
                      <a:pt x="49" y="35"/>
                    </a:lnTo>
                    <a:lnTo>
                      <a:pt x="54" y="35"/>
                    </a:lnTo>
                    <a:lnTo>
                      <a:pt x="54" y="35"/>
                    </a:lnTo>
                    <a:lnTo>
                      <a:pt x="59" y="35"/>
                    </a:lnTo>
                    <a:lnTo>
                      <a:pt x="64" y="33"/>
                    </a:lnTo>
                    <a:lnTo>
                      <a:pt x="66" y="30"/>
                    </a:lnTo>
                    <a:lnTo>
                      <a:pt x="66" y="26"/>
                    </a:lnTo>
                    <a:lnTo>
                      <a:pt x="66" y="26"/>
                    </a:lnTo>
                    <a:lnTo>
                      <a:pt x="66" y="23"/>
                    </a:lnTo>
                    <a:lnTo>
                      <a:pt x="62" y="20"/>
                    </a:lnTo>
                    <a:lnTo>
                      <a:pt x="6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3" name="Freeform 126"/>
              <p:cNvSpPr>
                <a:spLocks/>
              </p:cNvSpPr>
              <p:nvPr/>
            </p:nvSpPr>
            <p:spPr bwMode="auto">
              <a:xfrm>
                <a:off x="3859" y="3119"/>
                <a:ext cx="108" cy="23"/>
              </a:xfrm>
              <a:custGeom>
                <a:avLst/>
                <a:gdLst>
                  <a:gd name="T0" fmla="*/ 95 w 108"/>
                  <a:gd name="T1" fmla="*/ 18 h 23"/>
                  <a:gd name="T2" fmla="*/ 12 w 108"/>
                  <a:gd name="T3" fmla="*/ 18 h 23"/>
                  <a:gd name="T4" fmla="*/ 12 w 108"/>
                  <a:gd name="T5" fmla="*/ 23 h 23"/>
                  <a:gd name="T6" fmla="*/ 0 w 108"/>
                  <a:gd name="T7" fmla="*/ 23 h 23"/>
                  <a:gd name="T8" fmla="*/ 0 w 108"/>
                  <a:gd name="T9" fmla="*/ 4 h 23"/>
                  <a:gd name="T10" fmla="*/ 95 w 108"/>
                  <a:gd name="T11" fmla="*/ 4 h 23"/>
                  <a:gd name="T12" fmla="*/ 95 w 108"/>
                  <a:gd name="T13" fmla="*/ 0 h 23"/>
                  <a:gd name="T14" fmla="*/ 108 w 108"/>
                  <a:gd name="T15" fmla="*/ 0 h 23"/>
                  <a:gd name="T16" fmla="*/ 108 w 108"/>
                  <a:gd name="T17" fmla="*/ 23 h 23"/>
                  <a:gd name="T18" fmla="*/ 95 w 108"/>
                  <a:gd name="T19" fmla="*/ 23 h 23"/>
                  <a:gd name="T20" fmla="*/ 95 w 108"/>
                  <a:gd name="T2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3">
                    <a:moveTo>
                      <a:pt x="95" y="18"/>
                    </a:moveTo>
                    <a:lnTo>
                      <a:pt x="12" y="18"/>
                    </a:lnTo>
                    <a:lnTo>
                      <a:pt x="12" y="23"/>
                    </a:lnTo>
                    <a:lnTo>
                      <a:pt x="0" y="23"/>
                    </a:lnTo>
                    <a:lnTo>
                      <a:pt x="0" y="4"/>
                    </a:lnTo>
                    <a:lnTo>
                      <a:pt x="95" y="4"/>
                    </a:lnTo>
                    <a:lnTo>
                      <a:pt x="95" y="0"/>
                    </a:lnTo>
                    <a:lnTo>
                      <a:pt x="108" y="0"/>
                    </a:lnTo>
                    <a:lnTo>
                      <a:pt x="108" y="23"/>
                    </a:lnTo>
                    <a:lnTo>
                      <a:pt x="95" y="23"/>
                    </a:lnTo>
                    <a:lnTo>
                      <a:pt x="9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4" name="Freeform 127"/>
              <p:cNvSpPr>
                <a:spLocks noEditPoints="1"/>
              </p:cNvSpPr>
              <p:nvPr/>
            </p:nvSpPr>
            <p:spPr bwMode="auto">
              <a:xfrm>
                <a:off x="3890" y="3064"/>
                <a:ext cx="79" cy="49"/>
              </a:xfrm>
              <a:custGeom>
                <a:avLst/>
                <a:gdLst>
                  <a:gd name="T0" fmla="*/ 77 w 79"/>
                  <a:gd name="T1" fmla="*/ 0 h 49"/>
                  <a:gd name="T2" fmla="*/ 70 w 79"/>
                  <a:gd name="T3" fmla="*/ 19 h 49"/>
                  <a:gd name="T4" fmla="*/ 70 w 79"/>
                  <a:gd name="T5" fmla="*/ 21 h 49"/>
                  <a:gd name="T6" fmla="*/ 77 w 79"/>
                  <a:gd name="T7" fmla="*/ 29 h 49"/>
                  <a:gd name="T8" fmla="*/ 79 w 79"/>
                  <a:gd name="T9" fmla="*/ 32 h 49"/>
                  <a:gd name="T10" fmla="*/ 72 w 79"/>
                  <a:gd name="T11" fmla="*/ 44 h 49"/>
                  <a:gd name="T12" fmla="*/ 64 w 79"/>
                  <a:gd name="T13" fmla="*/ 47 h 49"/>
                  <a:gd name="T14" fmla="*/ 54 w 79"/>
                  <a:gd name="T15" fmla="*/ 49 h 49"/>
                  <a:gd name="T16" fmla="*/ 38 w 79"/>
                  <a:gd name="T17" fmla="*/ 44 h 49"/>
                  <a:gd name="T18" fmla="*/ 33 w 79"/>
                  <a:gd name="T19" fmla="*/ 37 h 49"/>
                  <a:gd name="T20" fmla="*/ 31 w 79"/>
                  <a:gd name="T21" fmla="*/ 31 h 49"/>
                  <a:gd name="T22" fmla="*/ 36 w 79"/>
                  <a:gd name="T23" fmla="*/ 19 h 49"/>
                  <a:gd name="T24" fmla="*/ 23 w 79"/>
                  <a:gd name="T25" fmla="*/ 19 h 49"/>
                  <a:gd name="T26" fmla="*/ 13 w 79"/>
                  <a:gd name="T27" fmla="*/ 21 h 49"/>
                  <a:gd name="T28" fmla="*/ 12 w 79"/>
                  <a:gd name="T29" fmla="*/ 24 h 49"/>
                  <a:gd name="T30" fmla="*/ 12 w 79"/>
                  <a:gd name="T31" fmla="*/ 28 h 49"/>
                  <a:gd name="T32" fmla="*/ 13 w 79"/>
                  <a:gd name="T33" fmla="*/ 32 h 49"/>
                  <a:gd name="T34" fmla="*/ 22 w 79"/>
                  <a:gd name="T35" fmla="*/ 34 h 49"/>
                  <a:gd name="T36" fmla="*/ 18 w 79"/>
                  <a:gd name="T37" fmla="*/ 47 h 49"/>
                  <a:gd name="T38" fmla="*/ 5 w 79"/>
                  <a:gd name="T39" fmla="*/ 41 h 49"/>
                  <a:gd name="T40" fmla="*/ 2 w 79"/>
                  <a:gd name="T41" fmla="*/ 34 h 49"/>
                  <a:gd name="T42" fmla="*/ 0 w 79"/>
                  <a:gd name="T43" fmla="*/ 26 h 49"/>
                  <a:gd name="T44" fmla="*/ 5 w 79"/>
                  <a:gd name="T45" fmla="*/ 13 h 49"/>
                  <a:gd name="T46" fmla="*/ 12 w 79"/>
                  <a:gd name="T47" fmla="*/ 8 h 49"/>
                  <a:gd name="T48" fmla="*/ 64 w 79"/>
                  <a:gd name="T49" fmla="*/ 6 h 49"/>
                  <a:gd name="T50" fmla="*/ 62 w 79"/>
                  <a:gd name="T51" fmla="*/ 19 h 49"/>
                  <a:gd name="T52" fmla="*/ 46 w 79"/>
                  <a:gd name="T53" fmla="*/ 19 h 49"/>
                  <a:gd name="T54" fmla="*/ 43 w 79"/>
                  <a:gd name="T55" fmla="*/ 26 h 49"/>
                  <a:gd name="T56" fmla="*/ 43 w 79"/>
                  <a:gd name="T57" fmla="*/ 31 h 49"/>
                  <a:gd name="T58" fmla="*/ 49 w 79"/>
                  <a:gd name="T59" fmla="*/ 34 h 49"/>
                  <a:gd name="T60" fmla="*/ 54 w 79"/>
                  <a:gd name="T61" fmla="*/ 34 h 49"/>
                  <a:gd name="T62" fmla="*/ 64 w 79"/>
                  <a:gd name="T63" fmla="*/ 32 h 49"/>
                  <a:gd name="T64" fmla="*/ 66 w 79"/>
                  <a:gd name="T65" fmla="*/ 26 h 49"/>
                  <a:gd name="T66" fmla="*/ 66 w 79"/>
                  <a:gd name="T67" fmla="*/ 23 h 49"/>
                  <a:gd name="T68" fmla="*/ 62 w 79"/>
                  <a:gd name="T6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49">
                    <a:moveTo>
                      <a:pt x="64" y="0"/>
                    </a:moveTo>
                    <a:lnTo>
                      <a:pt x="77" y="0"/>
                    </a:lnTo>
                    <a:lnTo>
                      <a:pt x="77" y="19"/>
                    </a:lnTo>
                    <a:lnTo>
                      <a:pt x="70" y="19"/>
                    </a:lnTo>
                    <a:lnTo>
                      <a:pt x="70" y="21"/>
                    </a:lnTo>
                    <a:lnTo>
                      <a:pt x="70" y="21"/>
                    </a:lnTo>
                    <a:lnTo>
                      <a:pt x="75" y="26"/>
                    </a:lnTo>
                    <a:lnTo>
                      <a:pt x="77" y="29"/>
                    </a:lnTo>
                    <a:lnTo>
                      <a:pt x="79" y="32"/>
                    </a:lnTo>
                    <a:lnTo>
                      <a:pt x="79" y="32"/>
                    </a:lnTo>
                    <a:lnTo>
                      <a:pt x="77" y="39"/>
                    </a:lnTo>
                    <a:lnTo>
                      <a:pt x="72" y="44"/>
                    </a:lnTo>
                    <a:lnTo>
                      <a:pt x="72" y="44"/>
                    </a:lnTo>
                    <a:lnTo>
                      <a:pt x="64" y="47"/>
                    </a:lnTo>
                    <a:lnTo>
                      <a:pt x="54" y="49"/>
                    </a:lnTo>
                    <a:lnTo>
                      <a:pt x="54" y="49"/>
                    </a:lnTo>
                    <a:lnTo>
                      <a:pt x="44" y="47"/>
                    </a:lnTo>
                    <a:lnTo>
                      <a:pt x="38" y="44"/>
                    </a:lnTo>
                    <a:lnTo>
                      <a:pt x="38" y="44"/>
                    </a:lnTo>
                    <a:lnTo>
                      <a:pt x="33" y="37"/>
                    </a:lnTo>
                    <a:lnTo>
                      <a:pt x="31" y="31"/>
                    </a:lnTo>
                    <a:lnTo>
                      <a:pt x="31" y="31"/>
                    </a:lnTo>
                    <a:lnTo>
                      <a:pt x="33" y="24"/>
                    </a:lnTo>
                    <a:lnTo>
                      <a:pt x="36" y="19"/>
                    </a:lnTo>
                    <a:lnTo>
                      <a:pt x="23" y="19"/>
                    </a:lnTo>
                    <a:lnTo>
                      <a:pt x="23" y="19"/>
                    </a:lnTo>
                    <a:lnTo>
                      <a:pt x="17" y="21"/>
                    </a:lnTo>
                    <a:lnTo>
                      <a:pt x="13" y="21"/>
                    </a:lnTo>
                    <a:lnTo>
                      <a:pt x="13" y="21"/>
                    </a:lnTo>
                    <a:lnTo>
                      <a:pt x="12" y="24"/>
                    </a:lnTo>
                    <a:lnTo>
                      <a:pt x="12" y="28"/>
                    </a:lnTo>
                    <a:lnTo>
                      <a:pt x="12" y="28"/>
                    </a:lnTo>
                    <a:lnTo>
                      <a:pt x="12" y="29"/>
                    </a:lnTo>
                    <a:lnTo>
                      <a:pt x="13" y="32"/>
                    </a:lnTo>
                    <a:lnTo>
                      <a:pt x="17" y="34"/>
                    </a:lnTo>
                    <a:lnTo>
                      <a:pt x="22" y="34"/>
                    </a:lnTo>
                    <a:lnTo>
                      <a:pt x="18" y="47"/>
                    </a:lnTo>
                    <a:lnTo>
                      <a:pt x="18" y="47"/>
                    </a:lnTo>
                    <a:lnTo>
                      <a:pt x="10" y="44"/>
                    </a:lnTo>
                    <a:lnTo>
                      <a:pt x="5" y="41"/>
                    </a:lnTo>
                    <a:lnTo>
                      <a:pt x="5" y="41"/>
                    </a:lnTo>
                    <a:lnTo>
                      <a:pt x="2" y="34"/>
                    </a:lnTo>
                    <a:lnTo>
                      <a:pt x="0" y="26"/>
                    </a:lnTo>
                    <a:lnTo>
                      <a:pt x="0" y="26"/>
                    </a:lnTo>
                    <a:lnTo>
                      <a:pt x="2" y="18"/>
                    </a:lnTo>
                    <a:lnTo>
                      <a:pt x="5" y="13"/>
                    </a:lnTo>
                    <a:lnTo>
                      <a:pt x="5" y="13"/>
                    </a:lnTo>
                    <a:lnTo>
                      <a:pt x="12" y="8"/>
                    </a:lnTo>
                    <a:lnTo>
                      <a:pt x="22" y="6"/>
                    </a:lnTo>
                    <a:lnTo>
                      <a:pt x="64" y="6"/>
                    </a:lnTo>
                    <a:lnTo>
                      <a:pt x="64" y="0"/>
                    </a:lnTo>
                    <a:close/>
                    <a:moveTo>
                      <a:pt x="62" y="19"/>
                    </a:moveTo>
                    <a:lnTo>
                      <a:pt x="46" y="19"/>
                    </a:lnTo>
                    <a:lnTo>
                      <a:pt x="46" y="19"/>
                    </a:lnTo>
                    <a:lnTo>
                      <a:pt x="43" y="23"/>
                    </a:lnTo>
                    <a:lnTo>
                      <a:pt x="43" y="26"/>
                    </a:lnTo>
                    <a:lnTo>
                      <a:pt x="43" y="26"/>
                    </a:lnTo>
                    <a:lnTo>
                      <a:pt x="43" y="31"/>
                    </a:lnTo>
                    <a:lnTo>
                      <a:pt x="46" y="32"/>
                    </a:lnTo>
                    <a:lnTo>
                      <a:pt x="49" y="34"/>
                    </a:lnTo>
                    <a:lnTo>
                      <a:pt x="54" y="34"/>
                    </a:lnTo>
                    <a:lnTo>
                      <a:pt x="54" y="34"/>
                    </a:lnTo>
                    <a:lnTo>
                      <a:pt x="59" y="34"/>
                    </a:lnTo>
                    <a:lnTo>
                      <a:pt x="64" y="32"/>
                    </a:lnTo>
                    <a:lnTo>
                      <a:pt x="66" y="31"/>
                    </a:lnTo>
                    <a:lnTo>
                      <a:pt x="66" y="26"/>
                    </a:lnTo>
                    <a:lnTo>
                      <a:pt x="66" y="26"/>
                    </a:lnTo>
                    <a:lnTo>
                      <a:pt x="66" y="23"/>
                    </a:lnTo>
                    <a:lnTo>
                      <a:pt x="62" y="19"/>
                    </a:lnTo>
                    <a:lnTo>
                      <a:pt x="6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5" name="Freeform 128"/>
              <p:cNvSpPr>
                <a:spLocks/>
              </p:cNvSpPr>
              <p:nvPr/>
            </p:nvSpPr>
            <p:spPr bwMode="auto">
              <a:xfrm>
                <a:off x="3890" y="2986"/>
                <a:ext cx="77" cy="75"/>
              </a:xfrm>
              <a:custGeom>
                <a:avLst/>
                <a:gdLst>
                  <a:gd name="T0" fmla="*/ 77 w 77"/>
                  <a:gd name="T1" fmla="*/ 75 h 75"/>
                  <a:gd name="T2" fmla="*/ 64 w 77"/>
                  <a:gd name="T3" fmla="*/ 75 h 75"/>
                  <a:gd name="T4" fmla="*/ 64 w 77"/>
                  <a:gd name="T5" fmla="*/ 70 h 75"/>
                  <a:gd name="T6" fmla="*/ 15 w 77"/>
                  <a:gd name="T7" fmla="*/ 70 h 75"/>
                  <a:gd name="T8" fmla="*/ 15 w 77"/>
                  <a:gd name="T9" fmla="*/ 75 h 75"/>
                  <a:gd name="T10" fmla="*/ 2 w 77"/>
                  <a:gd name="T11" fmla="*/ 75 h 75"/>
                  <a:gd name="T12" fmla="*/ 2 w 77"/>
                  <a:gd name="T13" fmla="*/ 55 h 75"/>
                  <a:gd name="T14" fmla="*/ 9 w 77"/>
                  <a:gd name="T15" fmla="*/ 55 h 75"/>
                  <a:gd name="T16" fmla="*/ 9 w 77"/>
                  <a:gd name="T17" fmla="*/ 55 h 75"/>
                  <a:gd name="T18" fmla="*/ 9 w 77"/>
                  <a:gd name="T19" fmla="*/ 55 h 75"/>
                  <a:gd name="T20" fmla="*/ 2 w 77"/>
                  <a:gd name="T21" fmla="*/ 50 h 75"/>
                  <a:gd name="T22" fmla="*/ 2 w 77"/>
                  <a:gd name="T23" fmla="*/ 47 h 75"/>
                  <a:gd name="T24" fmla="*/ 0 w 77"/>
                  <a:gd name="T25" fmla="*/ 44 h 75"/>
                  <a:gd name="T26" fmla="*/ 0 w 77"/>
                  <a:gd name="T27" fmla="*/ 44 h 75"/>
                  <a:gd name="T28" fmla="*/ 2 w 77"/>
                  <a:gd name="T29" fmla="*/ 40 h 75"/>
                  <a:gd name="T30" fmla="*/ 2 w 77"/>
                  <a:gd name="T31" fmla="*/ 37 h 75"/>
                  <a:gd name="T32" fmla="*/ 9 w 77"/>
                  <a:gd name="T33" fmla="*/ 32 h 75"/>
                  <a:gd name="T34" fmla="*/ 9 w 77"/>
                  <a:gd name="T35" fmla="*/ 32 h 75"/>
                  <a:gd name="T36" fmla="*/ 2 w 77"/>
                  <a:gd name="T37" fmla="*/ 27 h 75"/>
                  <a:gd name="T38" fmla="*/ 2 w 77"/>
                  <a:gd name="T39" fmla="*/ 24 h 75"/>
                  <a:gd name="T40" fmla="*/ 0 w 77"/>
                  <a:gd name="T41" fmla="*/ 21 h 75"/>
                  <a:gd name="T42" fmla="*/ 0 w 77"/>
                  <a:gd name="T43" fmla="*/ 21 h 75"/>
                  <a:gd name="T44" fmla="*/ 2 w 77"/>
                  <a:gd name="T45" fmla="*/ 14 h 75"/>
                  <a:gd name="T46" fmla="*/ 5 w 77"/>
                  <a:gd name="T47" fmla="*/ 9 h 75"/>
                  <a:gd name="T48" fmla="*/ 12 w 77"/>
                  <a:gd name="T49" fmla="*/ 6 h 75"/>
                  <a:gd name="T50" fmla="*/ 22 w 77"/>
                  <a:gd name="T51" fmla="*/ 6 h 75"/>
                  <a:gd name="T52" fmla="*/ 64 w 77"/>
                  <a:gd name="T53" fmla="*/ 6 h 75"/>
                  <a:gd name="T54" fmla="*/ 64 w 77"/>
                  <a:gd name="T55" fmla="*/ 0 h 75"/>
                  <a:gd name="T56" fmla="*/ 77 w 77"/>
                  <a:gd name="T57" fmla="*/ 0 h 75"/>
                  <a:gd name="T58" fmla="*/ 77 w 77"/>
                  <a:gd name="T59" fmla="*/ 19 h 75"/>
                  <a:gd name="T60" fmla="*/ 22 w 77"/>
                  <a:gd name="T61" fmla="*/ 19 h 75"/>
                  <a:gd name="T62" fmla="*/ 22 w 77"/>
                  <a:gd name="T63" fmla="*/ 19 h 75"/>
                  <a:gd name="T64" fmla="*/ 15 w 77"/>
                  <a:gd name="T65" fmla="*/ 21 h 75"/>
                  <a:gd name="T66" fmla="*/ 15 w 77"/>
                  <a:gd name="T67" fmla="*/ 21 h 75"/>
                  <a:gd name="T68" fmla="*/ 13 w 77"/>
                  <a:gd name="T69" fmla="*/ 22 h 75"/>
                  <a:gd name="T70" fmla="*/ 13 w 77"/>
                  <a:gd name="T71" fmla="*/ 24 h 75"/>
                  <a:gd name="T72" fmla="*/ 13 w 77"/>
                  <a:gd name="T73" fmla="*/ 24 h 75"/>
                  <a:gd name="T74" fmla="*/ 13 w 77"/>
                  <a:gd name="T75" fmla="*/ 26 h 75"/>
                  <a:gd name="T76" fmla="*/ 15 w 77"/>
                  <a:gd name="T77" fmla="*/ 29 h 75"/>
                  <a:gd name="T78" fmla="*/ 15 w 77"/>
                  <a:gd name="T79" fmla="*/ 29 h 75"/>
                  <a:gd name="T80" fmla="*/ 18 w 77"/>
                  <a:gd name="T81" fmla="*/ 31 h 75"/>
                  <a:gd name="T82" fmla="*/ 64 w 77"/>
                  <a:gd name="T83" fmla="*/ 31 h 75"/>
                  <a:gd name="T84" fmla="*/ 64 w 77"/>
                  <a:gd name="T85" fmla="*/ 26 h 75"/>
                  <a:gd name="T86" fmla="*/ 77 w 77"/>
                  <a:gd name="T87" fmla="*/ 26 h 75"/>
                  <a:gd name="T88" fmla="*/ 77 w 77"/>
                  <a:gd name="T89" fmla="*/ 44 h 75"/>
                  <a:gd name="T90" fmla="*/ 22 w 77"/>
                  <a:gd name="T91" fmla="*/ 44 h 75"/>
                  <a:gd name="T92" fmla="*/ 22 w 77"/>
                  <a:gd name="T93" fmla="*/ 44 h 75"/>
                  <a:gd name="T94" fmla="*/ 15 w 77"/>
                  <a:gd name="T95" fmla="*/ 45 h 75"/>
                  <a:gd name="T96" fmla="*/ 15 w 77"/>
                  <a:gd name="T97" fmla="*/ 45 h 75"/>
                  <a:gd name="T98" fmla="*/ 13 w 77"/>
                  <a:gd name="T99" fmla="*/ 47 h 75"/>
                  <a:gd name="T100" fmla="*/ 13 w 77"/>
                  <a:gd name="T101" fmla="*/ 49 h 75"/>
                  <a:gd name="T102" fmla="*/ 13 w 77"/>
                  <a:gd name="T103" fmla="*/ 49 h 75"/>
                  <a:gd name="T104" fmla="*/ 15 w 77"/>
                  <a:gd name="T105" fmla="*/ 52 h 75"/>
                  <a:gd name="T106" fmla="*/ 18 w 77"/>
                  <a:gd name="T107" fmla="*/ 55 h 75"/>
                  <a:gd name="T108" fmla="*/ 64 w 77"/>
                  <a:gd name="T109" fmla="*/ 55 h 75"/>
                  <a:gd name="T110" fmla="*/ 64 w 77"/>
                  <a:gd name="T111" fmla="*/ 50 h 75"/>
                  <a:gd name="T112" fmla="*/ 77 w 77"/>
                  <a:gd name="T113" fmla="*/ 50 h 75"/>
                  <a:gd name="T114" fmla="*/ 77 w 77"/>
                  <a:gd name="T11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75">
                    <a:moveTo>
                      <a:pt x="77" y="75"/>
                    </a:moveTo>
                    <a:lnTo>
                      <a:pt x="64" y="75"/>
                    </a:lnTo>
                    <a:lnTo>
                      <a:pt x="64" y="70"/>
                    </a:lnTo>
                    <a:lnTo>
                      <a:pt x="15" y="70"/>
                    </a:lnTo>
                    <a:lnTo>
                      <a:pt x="15" y="75"/>
                    </a:lnTo>
                    <a:lnTo>
                      <a:pt x="2" y="75"/>
                    </a:lnTo>
                    <a:lnTo>
                      <a:pt x="2" y="55"/>
                    </a:lnTo>
                    <a:lnTo>
                      <a:pt x="9" y="55"/>
                    </a:lnTo>
                    <a:lnTo>
                      <a:pt x="9" y="55"/>
                    </a:lnTo>
                    <a:lnTo>
                      <a:pt x="9" y="55"/>
                    </a:lnTo>
                    <a:lnTo>
                      <a:pt x="2" y="50"/>
                    </a:lnTo>
                    <a:lnTo>
                      <a:pt x="2" y="47"/>
                    </a:lnTo>
                    <a:lnTo>
                      <a:pt x="0" y="44"/>
                    </a:lnTo>
                    <a:lnTo>
                      <a:pt x="0" y="44"/>
                    </a:lnTo>
                    <a:lnTo>
                      <a:pt x="2" y="40"/>
                    </a:lnTo>
                    <a:lnTo>
                      <a:pt x="2" y="37"/>
                    </a:lnTo>
                    <a:lnTo>
                      <a:pt x="9" y="32"/>
                    </a:lnTo>
                    <a:lnTo>
                      <a:pt x="9" y="32"/>
                    </a:lnTo>
                    <a:lnTo>
                      <a:pt x="2" y="27"/>
                    </a:lnTo>
                    <a:lnTo>
                      <a:pt x="2" y="24"/>
                    </a:lnTo>
                    <a:lnTo>
                      <a:pt x="0" y="21"/>
                    </a:lnTo>
                    <a:lnTo>
                      <a:pt x="0" y="21"/>
                    </a:lnTo>
                    <a:lnTo>
                      <a:pt x="2" y="14"/>
                    </a:lnTo>
                    <a:lnTo>
                      <a:pt x="5" y="9"/>
                    </a:lnTo>
                    <a:lnTo>
                      <a:pt x="12" y="6"/>
                    </a:lnTo>
                    <a:lnTo>
                      <a:pt x="22" y="6"/>
                    </a:lnTo>
                    <a:lnTo>
                      <a:pt x="64" y="6"/>
                    </a:lnTo>
                    <a:lnTo>
                      <a:pt x="64" y="0"/>
                    </a:lnTo>
                    <a:lnTo>
                      <a:pt x="77" y="0"/>
                    </a:lnTo>
                    <a:lnTo>
                      <a:pt x="77" y="19"/>
                    </a:lnTo>
                    <a:lnTo>
                      <a:pt x="22" y="19"/>
                    </a:lnTo>
                    <a:lnTo>
                      <a:pt x="22" y="19"/>
                    </a:lnTo>
                    <a:lnTo>
                      <a:pt x="15" y="21"/>
                    </a:lnTo>
                    <a:lnTo>
                      <a:pt x="15" y="21"/>
                    </a:lnTo>
                    <a:lnTo>
                      <a:pt x="13" y="22"/>
                    </a:lnTo>
                    <a:lnTo>
                      <a:pt x="13" y="24"/>
                    </a:lnTo>
                    <a:lnTo>
                      <a:pt x="13" y="24"/>
                    </a:lnTo>
                    <a:lnTo>
                      <a:pt x="13" y="26"/>
                    </a:lnTo>
                    <a:lnTo>
                      <a:pt x="15" y="29"/>
                    </a:lnTo>
                    <a:lnTo>
                      <a:pt x="15" y="29"/>
                    </a:lnTo>
                    <a:lnTo>
                      <a:pt x="18" y="31"/>
                    </a:lnTo>
                    <a:lnTo>
                      <a:pt x="64" y="31"/>
                    </a:lnTo>
                    <a:lnTo>
                      <a:pt x="64" y="26"/>
                    </a:lnTo>
                    <a:lnTo>
                      <a:pt x="77" y="26"/>
                    </a:lnTo>
                    <a:lnTo>
                      <a:pt x="77" y="44"/>
                    </a:lnTo>
                    <a:lnTo>
                      <a:pt x="22" y="44"/>
                    </a:lnTo>
                    <a:lnTo>
                      <a:pt x="22" y="44"/>
                    </a:lnTo>
                    <a:lnTo>
                      <a:pt x="15" y="45"/>
                    </a:lnTo>
                    <a:lnTo>
                      <a:pt x="15" y="45"/>
                    </a:lnTo>
                    <a:lnTo>
                      <a:pt x="13" y="47"/>
                    </a:lnTo>
                    <a:lnTo>
                      <a:pt x="13" y="49"/>
                    </a:lnTo>
                    <a:lnTo>
                      <a:pt x="13" y="49"/>
                    </a:lnTo>
                    <a:lnTo>
                      <a:pt x="15" y="52"/>
                    </a:lnTo>
                    <a:lnTo>
                      <a:pt x="18" y="55"/>
                    </a:lnTo>
                    <a:lnTo>
                      <a:pt x="64" y="55"/>
                    </a:lnTo>
                    <a:lnTo>
                      <a:pt x="64" y="50"/>
                    </a:lnTo>
                    <a:lnTo>
                      <a:pt x="77" y="50"/>
                    </a:lnTo>
                    <a:lnTo>
                      <a:pt x="77"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6" name="Freeform 129"/>
              <p:cNvSpPr>
                <a:spLocks noEditPoints="1"/>
              </p:cNvSpPr>
              <p:nvPr/>
            </p:nvSpPr>
            <p:spPr bwMode="auto">
              <a:xfrm>
                <a:off x="3890" y="2932"/>
                <a:ext cx="79" cy="47"/>
              </a:xfrm>
              <a:custGeom>
                <a:avLst/>
                <a:gdLst>
                  <a:gd name="T0" fmla="*/ 77 w 79"/>
                  <a:gd name="T1" fmla="*/ 0 h 47"/>
                  <a:gd name="T2" fmla="*/ 70 w 79"/>
                  <a:gd name="T3" fmla="*/ 19 h 47"/>
                  <a:gd name="T4" fmla="*/ 70 w 79"/>
                  <a:gd name="T5" fmla="*/ 19 h 47"/>
                  <a:gd name="T6" fmla="*/ 77 w 79"/>
                  <a:gd name="T7" fmla="*/ 28 h 47"/>
                  <a:gd name="T8" fmla="*/ 79 w 79"/>
                  <a:gd name="T9" fmla="*/ 31 h 47"/>
                  <a:gd name="T10" fmla="*/ 72 w 79"/>
                  <a:gd name="T11" fmla="*/ 42 h 47"/>
                  <a:gd name="T12" fmla="*/ 64 w 79"/>
                  <a:gd name="T13" fmla="*/ 47 h 47"/>
                  <a:gd name="T14" fmla="*/ 54 w 79"/>
                  <a:gd name="T15" fmla="*/ 47 h 47"/>
                  <a:gd name="T16" fmla="*/ 38 w 79"/>
                  <a:gd name="T17" fmla="*/ 42 h 47"/>
                  <a:gd name="T18" fmla="*/ 33 w 79"/>
                  <a:gd name="T19" fmla="*/ 37 h 47"/>
                  <a:gd name="T20" fmla="*/ 31 w 79"/>
                  <a:gd name="T21" fmla="*/ 29 h 47"/>
                  <a:gd name="T22" fmla="*/ 36 w 79"/>
                  <a:gd name="T23" fmla="*/ 19 h 47"/>
                  <a:gd name="T24" fmla="*/ 23 w 79"/>
                  <a:gd name="T25" fmla="*/ 19 h 47"/>
                  <a:gd name="T26" fmla="*/ 13 w 79"/>
                  <a:gd name="T27" fmla="*/ 21 h 47"/>
                  <a:gd name="T28" fmla="*/ 12 w 79"/>
                  <a:gd name="T29" fmla="*/ 23 h 47"/>
                  <a:gd name="T30" fmla="*/ 12 w 79"/>
                  <a:gd name="T31" fmla="*/ 26 h 47"/>
                  <a:gd name="T32" fmla="*/ 13 w 79"/>
                  <a:gd name="T33" fmla="*/ 31 h 47"/>
                  <a:gd name="T34" fmla="*/ 22 w 79"/>
                  <a:gd name="T35" fmla="*/ 32 h 47"/>
                  <a:gd name="T36" fmla="*/ 18 w 79"/>
                  <a:gd name="T37" fmla="*/ 46 h 47"/>
                  <a:gd name="T38" fmla="*/ 5 w 79"/>
                  <a:gd name="T39" fmla="*/ 39 h 47"/>
                  <a:gd name="T40" fmla="*/ 2 w 79"/>
                  <a:gd name="T41" fmla="*/ 32 h 47"/>
                  <a:gd name="T42" fmla="*/ 0 w 79"/>
                  <a:gd name="T43" fmla="*/ 26 h 47"/>
                  <a:gd name="T44" fmla="*/ 5 w 79"/>
                  <a:gd name="T45" fmla="*/ 11 h 47"/>
                  <a:gd name="T46" fmla="*/ 12 w 79"/>
                  <a:gd name="T47" fmla="*/ 6 h 47"/>
                  <a:gd name="T48" fmla="*/ 64 w 79"/>
                  <a:gd name="T49" fmla="*/ 5 h 47"/>
                  <a:gd name="T50" fmla="*/ 62 w 79"/>
                  <a:gd name="T51" fmla="*/ 19 h 47"/>
                  <a:gd name="T52" fmla="*/ 46 w 79"/>
                  <a:gd name="T53" fmla="*/ 19 h 47"/>
                  <a:gd name="T54" fmla="*/ 43 w 79"/>
                  <a:gd name="T55" fmla="*/ 26 h 47"/>
                  <a:gd name="T56" fmla="*/ 43 w 79"/>
                  <a:gd name="T57" fmla="*/ 29 h 47"/>
                  <a:gd name="T58" fmla="*/ 49 w 79"/>
                  <a:gd name="T59" fmla="*/ 32 h 47"/>
                  <a:gd name="T60" fmla="*/ 54 w 79"/>
                  <a:gd name="T61" fmla="*/ 34 h 47"/>
                  <a:gd name="T62" fmla="*/ 64 w 79"/>
                  <a:gd name="T63" fmla="*/ 31 h 47"/>
                  <a:gd name="T64" fmla="*/ 66 w 79"/>
                  <a:gd name="T65" fmla="*/ 26 h 47"/>
                  <a:gd name="T66" fmla="*/ 66 w 79"/>
                  <a:gd name="T67" fmla="*/ 23 h 47"/>
                  <a:gd name="T68" fmla="*/ 62 w 79"/>
                  <a:gd name="T6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47">
                    <a:moveTo>
                      <a:pt x="64" y="0"/>
                    </a:moveTo>
                    <a:lnTo>
                      <a:pt x="77" y="0"/>
                    </a:lnTo>
                    <a:lnTo>
                      <a:pt x="77" y="19"/>
                    </a:lnTo>
                    <a:lnTo>
                      <a:pt x="70" y="19"/>
                    </a:lnTo>
                    <a:lnTo>
                      <a:pt x="70" y="19"/>
                    </a:lnTo>
                    <a:lnTo>
                      <a:pt x="70" y="19"/>
                    </a:lnTo>
                    <a:lnTo>
                      <a:pt x="75" y="24"/>
                    </a:lnTo>
                    <a:lnTo>
                      <a:pt x="77" y="28"/>
                    </a:lnTo>
                    <a:lnTo>
                      <a:pt x="79" y="31"/>
                    </a:lnTo>
                    <a:lnTo>
                      <a:pt x="79" y="31"/>
                    </a:lnTo>
                    <a:lnTo>
                      <a:pt x="77" y="37"/>
                    </a:lnTo>
                    <a:lnTo>
                      <a:pt x="72" y="42"/>
                    </a:lnTo>
                    <a:lnTo>
                      <a:pt x="72" y="42"/>
                    </a:lnTo>
                    <a:lnTo>
                      <a:pt x="64" y="47"/>
                    </a:lnTo>
                    <a:lnTo>
                      <a:pt x="54" y="47"/>
                    </a:lnTo>
                    <a:lnTo>
                      <a:pt x="54" y="47"/>
                    </a:lnTo>
                    <a:lnTo>
                      <a:pt x="44" y="46"/>
                    </a:lnTo>
                    <a:lnTo>
                      <a:pt x="38" y="42"/>
                    </a:lnTo>
                    <a:lnTo>
                      <a:pt x="38" y="42"/>
                    </a:lnTo>
                    <a:lnTo>
                      <a:pt x="33" y="37"/>
                    </a:lnTo>
                    <a:lnTo>
                      <a:pt x="31" y="29"/>
                    </a:lnTo>
                    <a:lnTo>
                      <a:pt x="31" y="29"/>
                    </a:lnTo>
                    <a:lnTo>
                      <a:pt x="33" y="24"/>
                    </a:lnTo>
                    <a:lnTo>
                      <a:pt x="36" y="19"/>
                    </a:lnTo>
                    <a:lnTo>
                      <a:pt x="23" y="19"/>
                    </a:lnTo>
                    <a:lnTo>
                      <a:pt x="23" y="19"/>
                    </a:lnTo>
                    <a:lnTo>
                      <a:pt x="17" y="19"/>
                    </a:lnTo>
                    <a:lnTo>
                      <a:pt x="13" y="21"/>
                    </a:lnTo>
                    <a:lnTo>
                      <a:pt x="13" y="21"/>
                    </a:lnTo>
                    <a:lnTo>
                      <a:pt x="12" y="23"/>
                    </a:lnTo>
                    <a:lnTo>
                      <a:pt x="12" y="26"/>
                    </a:lnTo>
                    <a:lnTo>
                      <a:pt x="12" y="26"/>
                    </a:lnTo>
                    <a:lnTo>
                      <a:pt x="12" y="29"/>
                    </a:lnTo>
                    <a:lnTo>
                      <a:pt x="13" y="31"/>
                    </a:lnTo>
                    <a:lnTo>
                      <a:pt x="17" y="32"/>
                    </a:lnTo>
                    <a:lnTo>
                      <a:pt x="22" y="32"/>
                    </a:lnTo>
                    <a:lnTo>
                      <a:pt x="18" y="46"/>
                    </a:lnTo>
                    <a:lnTo>
                      <a:pt x="18" y="46"/>
                    </a:lnTo>
                    <a:lnTo>
                      <a:pt x="10" y="44"/>
                    </a:lnTo>
                    <a:lnTo>
                      <a:pt x="5" y="39"/>
                    </a:lnTo>
                    <a:lnTo>
                      <a:pt x="5" y="39"/>
                    </a:lnTo>
                    <a:lnTo>
                      <a:pt x="2" y="32"/>
                    </a:lnTo>
                    <a:lnTo>
                      <a:pt x="0" y="26"/>
                    </a:lnTo>
                    <a:lnTo>
                      <a:pt x="0" y="26"/>
                    </a:lnTo>
                    <a:lnTo>
                      <a:pt x="2" y="18"/>
                    </a:lnTo>
                    <a:lnTo>
                      <a:pt x="5" y="11"/>
                    </a:lnTo>
                    <a:lnTo>
                      <a:pt x="5" y="11"/>
                    </a:lnTo>
                    <a:lnTo>
                      <a:pt x="12" y="6"/>
                    </a:lnTo>
                    <a:lnTo>
                      <a:pt x="22" y="5"/>
                    </a:lnTo>
                    <a:lnTo>
                      <a:pt x="64" y="5"/>
                    </a:lnTo>
                    <a:lnTo>
                      <a:pt x="64" y="0"/>
                    </a:lnTo>
                    <a:close/>
                    <a:moveTo>
                      <a:pt x="62" y="19"/>
                    </a:moveTo>
                    <a:lnTo>
                      <a:pt x="46" y="19"/>
                    </a:lnTo>
                    <a:lnTo>
                      <a:pt x="46" y="19"/>
                    </a:lnTo>
                    <a:lnTo>
                      <a:pt x="43" y="23"/>
                    </a:lnTo>
                    <a:lnTo>
                      <a:pt x="43" y="26"/>
                    </a:lnTo>
                    <a:lnTo>
                      <a:pt x="43" y="26"/>
                    </a:lnTo>
                    <a:lnTo>
                      <a:pt x="43" y="29"/>
                    </a:lnTo>
                    <a:lnTo>
                      <a:pt x="46" y="31"/>
                    </a:lnTo>
                    <a:lnTo>
                      <a:pt x="49" y="32"/>
                    </a:lnTo>
                    <a:lnTo>
                      <a:pt x="54" y="34"/>
                    </a:lnTo>
                    <a:lnTo>
                      <a:pt x="54" y="34"/>
                    </a:lnTo>
                    <a:lnTo>
                      <a:pt x="59" y="32"/>
                    </a:lnTo>
                    <a:lnTo>
                      <a:pt x="64" y="31"/>
                    </a:lnTo>
                    <a:lnTo>
                      <a:pt x="66" y="29"/>
                    </a:lnTo>
                    <a:lnTo>
                      <a:pt x="66" y="26"/>
                    </a:lnTo>
                    <a:lnTo>
                      <a:pt x="66" y="26"/>
                    </a:lnTo>
                    <a:lnTo>
                      <a:pt x="66" y="23"/>
                    </a:lnTo>
                    <a:lnTo>
                      <a:pt x="62" y="19"/>
                    </a:lnTo>
                    <a:lnTo>
                      <a:pt x="6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7" name="Freeform 130"/>
              <p:cNvSpPr>
                <a:spLocks/>
              </p:cNvSpPr>
              <p:nvPr/>
            </p:nvSpPr>
            <p:spPr bwMode="auto">
              <a:xfrm>
                <a:off x="3869" y="2898"/>
                <a:ext cx="100" cy="31"/>
              </a:xfrm>
              <a:custGeom>
                <a:avLst/>
                <a:gdLst>
                  <a:gd name="T0" fmla="*/ 36 w 100"/>
                  <a:gd name="T1" fmla="*/ 11 h 31"/>
                  <a:gd name="T2" fmla="*/ 80 w 100"/>
                  <a:gd name="T3" fmla="*/ 11 h 31"/>
                  <a:gd name="T4" fmla="*/ 80 w 100"/>
                  <a:gd name="T5" fmla="*/ 11 h 31"/>
                  <a:gd name="T6" fmla="*/ 85 w 100"/>
                  <a:gd name="T7" fmla="*/ 9 h 31"/>
                  <a:gd name="T8" fmla="*/ 87 w 100"/>
                  <a:gd name="T9" fmla="*/ 8 h 31"/>
                  <a:gd name="T10" fmla="*/ 87 w 100"/>
                  <a:gd name="T11" fmla="*/ 5 h 31"/>
                  <a:gd name="T12" fmla="*/ 87 w 100"/>
                  <a:gd name="T13" fmla="*/ 5 h 31"/>
                  <a:gd name="T14" fmla="*/ 85 w 100"/>
                  <a:gd name="T15" fmla="*/ 0 h 31"/>
                  <a:gd name="T16" fmla="*/ 98 w 100"/>
                  <a:gd name="T17" fmla="*/ 0 h 31"/>
                  <a:gd name="T18" fmla="*/ 98 w 100"/>
                  <a:gd name="T19" fmla="*/ 0 h 31"/>
                  <a:gd name="T20" fmla="*/ 100 w 100"/>
                  <a:gd name="T21" fmla="*/ 9 h 31"/>
                  <a:gd name="T22" fmla="*/ 100 w 100"/>
                  <a:gd name="T23" fmla="*/ 9 h 31"/>
                  <a:gd name="T24" fmla="*/ 98 w 100"/>
                  <a:gd name="T25" fmla="*/ 16 h 31"/>
                  <a:gd name="T26" fmla="*/ 95 w 100"/>
                  <a:gd name="T27" fmla="*/ 21 h 31"/>
                  <a:gd name="T28" fmla="*/ 95 w 100"/>
                  <a:gd name="T29" fmla="*/ 21 h 31"/>
                  <a:gd name="T30" fmla="*/ 88 w 100"/>
                  <a:gd name="T31" fmla="*/ 22 h 31"/>
                  <a:gd name="T32" fmla="*/ 80 w 100"/>
                  <a:gd name="T33" fmla="*/ 24 h 31"/>
                  <a:gd name="T34" fmla="*/ 36 w 100"/>
                  <a:gd name="T35" fmla="*/ 24 h 31"/>
                  <a:gd name="T36" fmla="*/ 36 w 100"/>
                  <a:gd name="T37" fmla="*/ 31 h 31"/>
                  <a:gd name="T38" fmla="*/ 23 w 100"/>
                  <a:gd name="T39" fmla="*/ 31 h 31"/>
                  <a:gd name="T40" fmla="*/ 23 w 100"/>
                  <a:gd name="T41" fmla="*/ 24 h 31"/>
                  <a:gd name="T42" fmla="*/ 10 w 100"/>
                  <a:gd name="T43" fmla="*/ 24 h 31"/>
                  <a:gd name="T44" fmla="*/ 10 w 100"/>
                  <a:gd name="T45" fmla="*/ 24 h 31"/>
                  <a:gd name="T46" fmla="*/ 0 w 100"/>
                  <a:gd name="T47" fmla="*/ 11 h 31"/>
                  <a:gd name="T48" fmla="*/ 23 w 100"/>
                  <a:gd name="T49" fmla="*/ 11 h 31"/>
                  <a:gd name="T50" fmla="*/ 23 w 100"/>
                  <a:gd name="T51" fmla="*/ 1 h 31"/>
                  <a:gd name="T52" fmla="*/ 36 w 100"/>
                  <a:gd name="T53" fmla="*/ 1 h 31"/>
                  <a:gd name="T54" fmla="*/ 36 w 100"/>
                  <a:gd name="T55"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 h="31">
                    <a:moveTo>
                      <a:pt x="36" y="11"/>
                    </a:moveTo>
                    <a:lnTo>
                      <a:pt x="80" y="11"/>
                    </a:lnTo>
                    <a:lnTo>
                      <a:pt x="80" y="11"/>
                    </a:lnTo>
                    <a:lnTo>
                      <a:pt x="85" y="9"/>
                    </a:lnTo>
                    <a:lnTo>
                      <a:pt x="87" y="8"/>
                    </a:lnTo>
                    <a:lnTo>
                      <a:pt x="87" y="5"/>
                    </a:lnTo>
                    <a:lnTo>
                      <a:pt x="87" y="5"/>
                    </a:lnTo>
                    <a:lnTo>
                      <a:pt x="85" y="0"/>
                    </a:lnTo>
                    <a:lnTo>
                      <a:pt x="98" y="0"/>
                    </a:lnTo>
                    <a:lnTo>
                      <a:pt x="98" y="0"/>
                    </a:lnTo>
                    <a:lnTo>
                      <a:pt x="100" y="9"/>
                    </a:lnTo>
                    <a:lnTo>
                      <a:pt x="100" y="9"/>
                    </a:lnTo>
                    <a:lnTo>
                      <a:pt x="98" y="16"/>
                    </a:lnTo>
                    <a:lnTo>
                      <a:pt x="95" y="21"/>
                    </a:lnTo>
                    <a:lnTo>
                      <a:pt x="95" y="21"/>
                    </a:lnTo>
                    <a:lnTo>
                      <a:pt x="88" y="22"/>
                    </a:lnTo>
                    <a:lnTo>
                      <a:pt x="80" y="24"/>
                    </a:lnTo>
                    <a:lnTo>
                      <a:pt x="36" y="24"/>
                    </a:lnTo>
                    <a:lnTo>
                      <a:pt x="36" y="31"/>
                    </a:lnTo>
                    <a:lnTo>
                      <a:pt x="23" y="31"/>
                    </a:lnTo>
                    <a:lnTo>
                      <a:pt x="23" y="24"/>
                    </a:lnTo>
                    <a:lnTo>
                      <a:pt x="10" y="24"/>
                    </a:lnTo>
                    <a:lnTo>
                      <a:pt x="10" y="24"/>
                    </a:lnTo>
                    <a:lnTo>
                      <a:pt x="0" y="11"/>
                    </a:lnTo>
                    <a:lnTo>
                      <a:pt x="23" y="11"/>
                    </a:lnTo>
                    <a:lnTo>
                      <a:pt x="23" y="1"/>
                    </a:lnTo>
                    <a:lnTo>
                      <a:pt x="36" y="1"/>
                    </a:lnTo>
                    <a:lnTo>
                      <a:pt x="3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8" name="Freeform 131"/>
              <p:cNvSpPr>
                <a:spLocks/>
              </p:cNvSpPr>
              <p:nvPr/>
            </p:nvSpPr>
            <p:spPr bwMode="auto">
              <a:xfrm>
                <a:off x="3250" y="2575"/>
                <a:ext cx="72" cy="124"/>
              </a:xfrm>
              <a:custGeom>
                <a:avLst/>
                <a:gdLst>
                  <a:gd name="T0" fmla="*/ 26 w 72"/>
                  <a:gd name="T1" fmla="*/ 65 h 124"/>
                  <a:gd name="T2" fmla="*/ 26 w 72"/>
                  <a:gd name="T3" fmla="*/ 109 h 124"/>
                  <a:gd name="T4" fmla="*/ 33 w 72"/>
                  <a:gd name="T5" fmla="*/ 109 h 124"/>
                  <a:gd name="T6" fmla="*/ 33 w 72"/>
                  <a:gd name="T7" fmla="*/ 124 h 124"/>
                  <a:gd name="T8" fmla="*/ 0 w 72"/>
                  <a:gd name="T9" fmla="*/ 124 h 124"/>
                  <a:gd name="T10" fmla="*/ 0 w 72"/>
                  <a:gd name="T11" fmla="*/ 109 h 124"/>
                  <a:gd name="T12" fmla="*/ 8 w 72"/>
                  <a:gd name="T13" fmla="*/ 109 h 124"/>
                  <a:gd name="T14" fmla="*/ 8 w 72"/>
                  <a:gd name="T15" fmla="*/ 15 h 124"/>
                  <a:gd name="T16" fmla="*/ 0 w 72"/>
                  <a:gd name="T17" fmla="*/ 15 h 124"/>
                  <a:gd name="T18" fmla="*/ 0 w 72"/>
                  <a:gd name="T19" fmla="*/ 0 h 124"/>
                  <a:gd name="T20" fmla="*/ 33 w 72"/>
                  <a:gd name="T21" fmla="*/ 0 h 124"/>
                  <a:gd name="T22" fmla="*/ 33 w 72"/>
                  <a:gd name="T23" fmla="*/ 15 h 124"/>
                  <a:gd name="T24" fmla="*/ 26 w 72"/>
                  <a:gd name="T25" fmla="*/ 15 h 124"/>
                  <a:gd name="T26" fmla="*/ 26 w 72"/>
                  <a:gd name="T27" fmla="*/ 51 h 124"/>
                  <a:gd name="T28" fmla="*/ 44 w 72"/>
                  <a:gd name="T29" fmla="*/ 51 h 124"/>
                  <a:gd name="T30" fmla="*/ 44 w 72"/>
                  <a:gd name="T31" fmla="*/ 15 h 124"/>
                  <a:gd name="T32" fmla="*/ 37 w 72"/>
                  <a:gd name="T33" fmla="*/ 15 h 124"/>
                  <a:gd name="T34" fmla="*/ 37 w 72"/>
                  <a:gd name="T35" fmla="*/ 0 h 124"/>
                  <a:gd name="T36" fmla="*/ 72 w 72"/>
                  <a:gd name="T37" fmla="*/ 0 h 124"/>
                  <a:gd name="T38" fmla="*/ 72 w 72"/>
                  <a:gd name="T39" fmla="*/ 15 h 124"/>
                  <a:gd name="T40" fmla="*/ 62 w 72"/>
                  <a:gd name="T41" fmla="*/ 15 h 124"/>
                  <a:gd name="T42" fmla="*/ 62 w 72"/>
                  <a:gd name="T43" fmla="*/ 109 h 124"/>
                  <a:gd name="T44" fmla="*/ 72 w 72"/>
                  <a:gd name="T45" fmla="*/ 109 h 124"/>
                  <a:gd name="T46" fmla="*/ 72 w 72"/>
                  <a:gd name="T47" fmla="*/ 124 h 124"/>
                  <a:gd name="T48" fmla="*/ 37 w 72"/>
                  <a:gd name="T49" fmla="*/ 124 h 124"/>
                  <a:gd name="T50" fmla="*/ 37 w 72"/>
                  <a:gd name="T51" fmla="*/ 109 h 124"/>
                  <a:gd name="T52" fmla="*/ 44 w 72"/>
                  <a:gd name="T53" fmla="*/ 109 h 124"/>
                  <a:gd name="T54" fmla="*/ 44 w 72"/>
                  <a:gd name="T55" fmla="*/ 65 h 124"/>
                  <a:gd name="T56" fmla="*/ 26 w 72"/>
                  <a:gd name="T57" fmla="*/ 6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124">
                    <a:moveTo>
                      <a:pt x="26" y="65"/>
                    </a:moveTo>
                    <a:lnTo>
                      <a:pt x="26" y="109"/>
                    </a:lnTo>
                    <a:lnTo>
                      <a:pt x="33" y="109"/>
                    </a:lnTo>
                    <a:lnTo>
                      <a:pt x="33" y="124"/>
                    </a:lnTo>
                    <a:lnTo>
                      <a:pt x="0" y="124"/>
                    </a:lnTo>
                    <a:lnTo>
                      <a:pt x="0" y="109"/>
                    </a:lnTo>
                    <a:lnTo>
                      <a:pt x="8" y="109"/>
                    </a:lnTo>
                    <a:lnTo>
                      <a:pt x="8" y="15"/>
                    </a:lnTo>
                    <a:lnTo>
                      <a:pt x="0" y="15"/>
                    </a:lnTo>
                    <a:lnTo>
                      <a:pt x="0" y="0"/>
                    </a:lnTo>
                    <a:lnTo>
                      <a:pt x="33" y="0"/>
                    </a:lnTo>
                    <a:lnTo>
                      <a:pt x="33" y="15"/>
                    </a:lnTo>
                    <a:lnTo>
                      <a:pt x="26" y="15"/>
                    </a:lnTo>
                    <a:lnTo>
                      <a:pt x="26" y="51"/>
                    </a:lnTo>
                    <a:lnTo>
                      <a:pt x="44" y="51"/>
                    </a:lnTo>
                    <a:lnTo>
                      <a:pt x="44" y="15"/>
                    </a:lnTo>
                    <a:lnTo>
                      <a:pt x="37" y="15"/>
                    </a:lnTo>
                    <a:lnTo>
                      <a:pt x="37" y="0"/>
                    </a:lnTo>
                    <a:lnTo>
                      <a:pt x="72" y="0"/>
                    </a:lnTo>
                    <a:lnTo>
                      <a:pt x="72" y="15"/>
                    </a:lnTo>
                    <a:lnTo>
                      <a:pt x="62" y="15"/>
                    </a:lnTo>
                    <a:lnTo>
                      <a:pt x="62" y="109"/>
                    </a:lnTo>
                    <a:lnTo>
                      <a:pt x="72" y="109"/>
                    </a:lnTo>
                    <a:lnTo>
                      <a:pt x="72" y="124"/>
                    </a:lnTo>
                    <a:lnTo>
                      <a:pt x="37" y="124"/>
                    </a:lnTo>
                    <a:lnTo>
                      <a:pt x="37" y="109"/>
                    </a:lnTo>
                    <a:lnTo>
                      <a:pt x="44" y="109"/>
                    </a:lnTo>
                    <a:lnTo>
                      <a:pt x="44" y="65"/>
                    </a:lnTo>
                    <a:lnTo>
                      <a:pt x="2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9" name="Freeform 132"/>
              <p:cNvSpPr>
                <a:spLocks/>
              </p:cNvSpPr>
              <p:nvPr/>
            </p:nvSpPr>
            <p:spPr bwMode="auto">
              <a:xfrm>
                <a:off x="3323" y="2613"/>
                <a:ext cx="64" cy="88"/>
              </a:xfrm>
              <a:custGeom>
                <a:avLst/>
                <a:gdLst>
                  <a:gd name="T0" fmla="*/ 25 w 64"/>
                  <a:gd name="T1" fmla="*/ 88 h 88"/>
                  <a:gd name="T2" fmla="*/ 7 w 64"/>
                  <a:gd name="T3" fmla="*/ 13 h 88"/>
                  <a:gd name="T4" fmla="*/ 0 w 64"/>
                  <a:gd name="T5" fmla="*/ 13 h 88"/>
                  <a:gd name="T6" fmla="*/ 0 w 64"/>
                  <a:gd name="T7" fmla="*/ 0 h 88"/>
                  <a:gd name="T8" fmla="*/ 28 w 64"/>
                  <a:gd name="T9" fmla="*/ 0 h 88"/>
                  <a:gd name="T10" fmla="*/ 28 w 64"/>
                  <a:gd name="T11" fmla="*/ 13 h 88"/>
                  <a:gd name="T12" fmla="*/ 21 w 64"/>
                  <a:gd name="T13" fmla="*/ 13 h 88"/>
                  <a:gd name="T14" fmla="*/ 33 w 64"/>
                  <a:gd name="T15" fmla="*/ 61 h 88"/>
                  <a:gd name="T16" fmla="*/ 33 w 64"/>
                  <a:gd name="T17" fmla="*/ 61 h 88"/>
                  <a:gd name="T18" fmla="*/ 43 w 64"/>
                  <a:gd name="T19" fmla="*/ 13 h 88"/>
                  <a:gd name="T20" fmla="*/ 36 w 64"/>
                  <a:gd name="T21" fmla="*/ 13 h 88"/>
                  <a:gd name="T22" fmla="*/ 36 w 64"/>
                  <a:gd name="T23" fmla="*/ 0 h 88"/>
                  <a:gd name="T24" fmla="*/ 64 w 64"/>
                  <a:gd name="T25" fmla="*/ 0 h 88"/>
                  <a:gd name="T26" fmla="*/ 64 w 64"/>
                  <a:gd name="T27" fmla="*/ 13 h 88"/>
                  <a:gd name="T28" fmla="*/ 57 w 64"/>
                  <a:gd name="T29" fmla="*/ 13 h 88"/>
                  <a:gd name="T30" fmla="*/ 39 w 64"/>
                  <a:gd name="T31" fmla="*/ 88 h 88"/>
                  <a:gd name="T32" fmla="*/ 25 w 64"/>
                  <a:gd name="T3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88">
                    <a:moveTo>
                      <a:pt x="25" y="88"/>
                    </a:moveTo>
                    <a:lnTo>
                      <a:pt x="7" y="13"/>
                    </a:lnTo>
                    <a:lnTo>
                      <a:pt x="0" y="13"/>
                    </a:lnTo>
                    <a:lnTo>
                      <a:pt x="0" y="0"/>
                    </a:lnTo>
                    <a:lnTo>
                      <a:pt x="28" y="0"/>
                    </a:lnTo>
                    <a:lnTo>
                      <a:pt x="28" y="13"/>
                    </a:lnTo>
                    <a:lnTo>
                      <a:pt x="21" y="13"/>
                    </a:lnTo>
                    <a:lnTo>
                      <a:pt x="33" y="61"/>
                    </a:lnTo>
                    <a:lnTo>
                      <a:pt x="33" y="61"/>
                    </a:lnTo>
                    <a:lnTo>
                      <a:pt x="43" y="13"/>
                    </a:lnTo>
                    <a:lnTo>
                      <a:pt x="36" y="13"/>
                    </a:lnTo>
                    <a:lnTo>
                      <a:pt x="36" y="0"/>
                    </a:lnTo>
                    <a:lnTo>
                      <a:pt x="64" y="0"/>
                    </a:lnTo>
                    <a:lnTo>
                      <a:pt x="64" y="13"/>
                    </a:lnTo>
                    <a:lnTo>
                      <a:pt x="57" y="13"/>
                    </a:lnTo>
                    <a:lnTo>
                      <a:pt x="39" y="88"/>
                    </a:lnTo>
                    <a:lnTo>
                      <a:pt x="25"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0" name="Freeform 133"/>
              <p:cNvSpPr>
                <a:spLocks noEditPoints="1"/>
              </p:cNvSpPr>
              <p:nvPr/>
            </p:nvSpPr>
            <p:spPr bwMode="auto">
              <a:xfrm>
                <a:off x="3388" y="2611"/>
                <a:ext cx="56" cy="90"/>
              </a:xfrm>
              <a:custGeom>
                <a:avLst/>
                <a:gdLst>
                  <a:gd name="T0" fmla="*/ 56 w 56"/>
                  <a:gd name="T1" fmla="*/ 88 h 90"/>
                  <a:gd name="T2" fmla="*/ 33 w 56"/>
                  <a:gd name="T3" fmla="*/ 81 h 90"/>
                  <a:gd name="T4" fmla="*/ 33 w 56"/>
                  <a:gd name="T5" fmla="*/ 81 h 90"/>
                  <a:gd name="T6" fmla="*/ 27 w 56"/>
                  <a:gd name="T7" fmla="*/ 86 h 90"/>
                  <a:gd name="T8" fmla="*/ 18 w 56"/>
                  <a:gd name="T9" fmla="*/ 90 h 90"/>
                  <a:gd name="T10" fmla="*/ 15 w 56"/>
                  <a:gd name="T11" fmla="*/ 88 h 90"/>
                  <a:gd name="T12" fmla="*/ 5 w 56"/>
                  <a:gd name="T13" fmla="*/ 81 h 90"/>
                  <a:gd name="T14" fmla="*/ 2 w 56"/>
                  <a:gd name="T15" fmla="*/ 73 h 90"/>
                  <a:gd name="T16" fmla="*/ 0 w 56"/>
                  <a:gd name="T17" fmla="*/ 62 h 90"/>
                  <a:gd name="T18" fmla="*/ 4 w 56"/>
                  <a:gd name="T19" fmla="*/ 46 h 90"/>
                  <a:gd name="T20" fmla="*/ 5 w 56"/>
                  <a:gd name="T21" fmla="*/ 42 h 90"/>
                  <a:gd name="T22" fmla="*/ 22 w 56"/>
                  <a:gd name="T23" fmla="*/ 36 h 90"/>
                  <a:gd name="T24" fmla="*/ 28 w 56"/>
                  <a:gd name="T25" fmla="*/ 36 h 90"/>
                  <a:gd name="T26" fmla="*/ 33 w 56"/>
                  <a:gd name="T27" fmla="*/ 26 h 90"/>
                  <a:gd name="T28" fmla="*/ 33 w 56"/>
                  <a:gd name="T29" fmla="*/ 19 h 90"/>
                  <a:gd name="T30" fmla="*/ 31 w 56"/>
                  <a:gd name="T31" fmla="*/ 15 h 90"/>
                  <a:gd name="T32" fmla="*/ 25 w 56"/>
                  <a:gd name="T33" fmla="*/ 13 h 90"/>
                  <a:gd name="T34" fmla="*/ 22 w 56"/>
                  <a:gd name="T35" fmla="*/ 13 h 90"/>
                  <a:gd name="T36" fmla="*/ 18 w 56"/>
                  <a:gd name="T37" fmla="*/ 19 h 90"/>
                  <a:gd name="T38" fmla="*/ 2 w 56"/>
                  <a:gd name="T39" fmla="*/ 19 h 90"/>
                  <a:gd name="T40" fmla="*/ 5 w 56"/>
                  <a:gd name="T41" fmla="*/ 11 h 90"/>
                  <a:gd name="T42" fmla="*/ 10 w 56"/>
                  <a:gd name="T43" fmla="*/ 5 h 90"/>
                  <a:gd name="T44" fmla="*/ 27 w 56"/>
                  <a:gd name="T45" fmla="*/ 0 h 90"/>
                  <a:gd name="T46" fmla="*/ 35 w 56"/>
                  <a:gd name="T47" fmla="*/ 2 h 90"/>
                  <a:gd name="T48" fmla="*/ 43 w 56"/>
                  <a:gd name="T49" fmla="*/ 6 h 90"/>
                  <a:gd name="T50" fmla="*/ 48 w 56"/>
                  <a:gd name="T51" fmla="*/ 13 h 90"/>
                  <a:gd name="T52" fmla="*/ 49 w 56"/>
                  <a:gd name="T53" fmla="*/ 73 h 90"/>
                  <a:gd name="T54" fmla="*/ 33 w 56"/>
                  <a:gd name="T55" fmla="*/ 72 h 90"/>
                  <a:gd name="T56" fmla="*/ 33 w 56"/>
                  <a:gd name="T57" fmla="*/ 52 h 90"/>
                  <a:gd name="T58" fmla="*/ 25 w 56"/>
                  <a:gd name="T59" fmla="*/ 47 h 90"/>
                  <a:gd name="T60" fmla="*/ 22 w 56"/>
                  <a:gd name="T61" fmla="*/ 49 h 90"/>
                  <a:gd name="T62" fmla="*/ 17 w 56"/>
                  <a:gd name="T63" fmla="*/ 55 h 90"/>
                  <a:gd name="T64" fmla="*/ 17 w 56"/>
                  <a:gd name="T65" fmla="*/ 62 h 90"/>
                  <a:gd name="T66" fmla="*/ 18 w 56"/>
                  <a:gd name="T67" fmla="*/ 72 h 90"/>
                  <a:gd name="T68" fmla="*/ 25 w 56"/>
                  <a:gd name="T69" fmla="*/ 75 h 90"/>
                  <a:gd name="T70" fmla="*/ 30 w 56"/>
                  <a:gd name="T71" fmla="*/ 75 h 90"/>
                  <a:gd name="T72" fmla="*/ 33 w 56"/>
                  <a:gd name="T73" fmla="*/ 7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90">
                    <a:moveTo>
                      <a:pt x="56" y="73"/>
                    </a:moveTo>
                    <a:lnTo>
                      <a:pt x="56" y="88"/>
                    </a:lnTo>
                    <a:lnTo>
                      <a:pt x="33" y="88"/>
                    </a:lnTo>
                    <a:lnTo>
                      <a:pt x="33" y="81"/>
                    </a:lnTo>
                    <a:lnTo>
                      <a:pt x="33" y="81"/>
                    </a:lnTo>
                    <a:lnTo>
                      <a:pt x="33" y="81"/>
                    </a:lnTo>
                    <a:lnTo>
                      <a:pt x="30" y="85"/>
                    </a:lnTo>
                    <a:lnTo>
                      <a:pt x="27" y="86"/>
                    </a:lnTo>
                    <a:lnTo>
                      <a:pt x="23" y="88"/>
                    </a:lnTo>
                    <a:lnTo>
                      <a:pt x="18" y="90"/>
                    </a:lnTo>
                    <a:lnTo>
                      <a:pt x="18" y="90"/>
                    </a:lnTo>
                    <a:lnTo>
                      <a:pt x="15" y="88"/>
                    </a:lnTo>
                    <a:lnTo>
                      <a:pt x="12" y="88"/>
                    </a:lnTo>
                    <a:lnTo>
                      <a:pt x="5" y="81"/>
                    </a:lnTo>
                    <a:lnTo>
                      <a:pt x="5" y="81"/>
                    </a:lnTo>
                    <a:lnTo>
                      <a:pt x="2" y="73"/>
                    </a:lnTo>
                    <a:lnTo>
                      <a:pt x="0" y="62"/>
                    </a:lnTo>
                    <a:lnTo>
                      <a:pt x="0" y="62"/>
                    </a:lnTo>
                    <a:lnTo>
                      <a:pt x="2" y="50"/>
                    </a:lnTo>
                    <a:lnTo>
                      <a:pt x="4" y="46"/>
                    </a:lnTo>
                    <a:lnTo>
                      <a:pt x="5" y="42"/>
                    </a:lnTo>
                    <a:lnTo>
                      <a:pt x="5" y="42"/>
                    </a:lnTo>
                    <a:lnTo>
                      <a:pt x="12" y="37"/>
                    </a:lnTo>
                    <a:lnTo>
                      <a:pt x="22" y="36"/>
                    </a:lnTo>
                    <a:lnTo>
                      <a:pt x="22" y="36"/>
                    </a:lnTo>
                    <a:lnTo>
                      <a:pt x="28" y="36"/>
                    </a:lnTo>
                    <a:lnTo>
                      <a:pt x="33" y="41"/>
                    </a:lnTo>
                    <a:lnTo>
                      <a:pt x="33" y="26"/>
                    </a:lnTo>
                    <a:lnTo>
                      <a:pt x="33" y="26"/>
                    </a:lnTo>
                    <a:lnTo>
                      <a:pt x="33" y="19"/>
                    </a:lnTo>
                    <a:lnTo>
                      <a:pt x="31" y="15"/>
                    </a:lnTo>
                    <a:lnTo>
                      <a:pt x="31" y="15"/>
                    </a:lnTo>
                    <a:lnTo>
                      <a:pt x="28" y="13"/>
                    </a:lnTo>
                    <a:lnTo>
                      <a:pt x="25" y="13"/>
                    </a:lnTo>
                    <a:lnTo>
                      <a:pt x="25" y="13"/>
                    </a:lnTo>
                    <a:lnTo>
                      <a:pt x="22" y="13"/>
                    </a:lnTo>
                    <a:lnTo>
                      <a:pt x="20" y="16"/>
                    </a:lnTo>
                    <a:lnTo>
                      <a:pt x="18" y="19"/>
                    </a:lnTo>
                    <a:lnTo>
                      <a:pt x="17" y="24"/>
                    </a:lnTo>
                    <a:lnTo>
                      <a:pt x="2" y="19"/>
                    </a:lnTo>
                    <a:lnTo>
                      <a:pt x="2" y="19"/>
                    </a:lnTo>
                    <a:lnTo>
                      <a:pt x="5" y="11"/>
                    </a:lnTo>
                    <a:lnTo>
                      <a:pt x="10" y="5"/>
                    </a:lnTo>
                    <a:lnTo>
                      <a:pt x="10" y="5"/>
                    </a:lnTo>
                    <a:lnTo>
                      <a:pt x="17" y="0"/>
                    </a:lnTo>
                    <a:lnTo>
                      <a:pt x="27" y="0"/>
                    </a:lnTo>
                    <a:lnTo>
                      <a:pt x="27" y="0"/>
                    </a:lnTo>
                    <a:lnTo>
                      <a:pt x="35" y="2"/>
                    </a:lnTo>
                    <a:lnTo>
                      <a:pt x="43" y="6"/>
                    </a:lnTo>
                    <a:lnTo>
                      <a:pt x="43" y="6"/>
                    </a:lnTo>
                    <a:lnTo>
                      <a:pt x="44" y="10"/>
                    </a:lnTo>
                    <a:lnTo>
                      <a:pt x="48" y="13"/>
                    </a:lnTo>
                    <a:lnTo>
                      <a:pt x="49" y="23"/>
                    </a:lnTo>
                    <a:lnTo>
                      <a:pt x="49" y="73"/>
                    </a:lnTo>
                    <a:lnTo>
                      <a:pt x="56" y="73"/>
                    </a:lnTo>
                    <a:close/>
                    <a:moveTo>
                      <a:pt x="33" y="72"/>
                    </a:moveTo>
                    <a:lnTo>
                      <a:pt x="33" y="52"/>
                    </a:lnTo>
                    <a:lnTo>
                      <a:pt x="33" y="52"/>
                    </a:lnTo>
                    <a:lnTo>
                      <a:pt x="30" y="49"/>
                    </a:lnTo>
                    <a:lnTo>
                      <a:pt x="25" y="47"/>
                    </a:lnTo>
                    <a:lnTo>
                      <a:pt x="25" y="47"/>
                    </a:lnTo>
                    <a:lnTo>
                      <a:pt x="22" y="49"/>
                    </a:lnTo>
                    <a:lnTo>
                      <a:pt x="18" y="52"/>
                    </a:lnTo>
                    <a:lnTo>
                      <a:pt x="17" y="55"/>
                    </a:lnTo>
                    <a:lnTo>
                      <a:pt x="17" y="62"/>
                    </a:lnTo>
                    <a:lnTo>
                      <a:pt x="17" y="62"/>
                    </a:lnTo>
                    <a:lnTo>
                      <a:pt x="17" y="68"/>
                    </a:lnTo>
                    <a:lnTo>
                      <a:pt x="18" y="72"/>
                    </a:lnTo>
                    <a:lnTo>
                      <a:pt x="22" y="75"/>
                    </a:lnTo>
                    <a:lnTo>
                      <a:pt x="25" y="75"/>
                    </a:lnTo>
                    <a:lnTo>
                      <a:pt x="25" y="75"/>
                    </a:lnTo>
                    <a:lnTo>
                      <a:pt x="30" y="75"/>
                    </a:lnTo>
                    <a:lnTo>
                      <a:pt x="33" y="72"/>
                    </a:lnTo>
                    <a:lnTo>
                      <a:pt x="3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1" name="Freeform 134"/>
              <p:cNvSpPr>
                <a:spLocks/>
              </p:cNvSpPr>
              <p:nvPr/>
            </p:nvSpPr>
            <p:spPr bwMode="auto">
              <a:xfrm>
                <a:off x="3445" y="2575"/>
                <a:ext cx="27" cy="124"/>
              </a:xfrm>
              <a:custGeom>
                <a:avLst/>
                <a:gdLst>
                  <a:gd name="T0" fmla="*/ 7 w 27"/>
                  <a:gd name="T1" fmla="*/ 109 h 124"/>
                  <a:gd name="T2" fmla="*/ 7 w 27"/>
                  <a:gd name="T3" fmla="*/ 13 h 124"/>
                  <a:gd name="T4" fmla="*/ 0 w 27"/>
                  <a:gd name="T5" fmla="*/ 13 h 124"/>
                  <a:gd name="T6" fmla="*/ 0 w 27"/>
                  <a:gd name="T7" fmla="*/ 0 h 124"/>
                  <a:gd name="T8" fmla="*/ 22 w 27"/>
                  <a:gd name="T9" fmla="*/ 0 h 124"/>
                  <a:gd name="T10" fmla="*/ 22 w 27"/>
                  <a:gd name="T11" fmla="*/ 109 h 124"/>
                  <a:gd name="T12" fmla="*/ 27 w 27"/>
                  <a:gd name="T13" fmla="*/ 109 h 124"/>
                  <a:gd name="T14" fmla="*/ 27 w 27"/>
                  <a:gd name="T15" fmla="*/ 124 h 124"/>
                  <a:gd name="T16" fmla="*/ 0 w 27"/>
                  <a:gd name="T17" fmla="*/ 124 h 124"/>
                  <a:gd name="T18" fmla="*/ 0 w 27"/>
                  <a:gd name="T19" fmla="*/ 109 h 124"/>
                  <a:gd name="T20" fmla="*/ 7 w 27"/>
                  <a:gd name="T21" fmla="*/ 10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4">
                    <a:moveTo>
                      <a:pt x="7" y="109"/>
                    </a:moveTo>
                    <a:lnTo>
                      <a:pt x="7" y="13"/>
                    </a:lnTo>
                    <a:lnTo>
                      <a:pt x="0" y="13"/>
                    </a:lnTo>
                    <a:lnTo>
                      <a:pt x="0" y="0"/>
                    </a:lnTo>
                    <a:lnTo>
                      <a:pt x="22" y="0"/>
                    </a:lnTo>
                    <a:lnTo>
                      <a:pt x="22" y="109"/>
                    </a:lnTo>
                    <a:lnTo>
                      <a:pt x="27" y="109"/>
                    </a:lnTo>
                    <a:lnTo>
                      <a:pt x="27" y="124"/>
                    </a:lnTo>
                    <a:lnTo>
                      <a:pt x="0" y="124"/>
                    </a:lnTo>
                    <a:lnTo>
                      <a:pt x="0" y="109"/>
                    </a:lnTo>
                    <a:lnTo>
                      <a:pt x="7"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2" name="Freeform 135"/>
              <p:cNvSpPr>
                <a:spLocks noEditPoints="1"/>
              </p:cNvSpPr>
              <p:nvPr/>
            </p:nvSpPr>
            <p:spPr bwMode="auto">
              <a:xfrm>
                <a:off x="3476" y="2611"/>
                <a:ext cx="56" cy="90"/>
              </a:xfrm>
              <a:custGeom>
                <a:avLst/>
                <a:gdLst>
                  <a:gd name="T0" fmla="*/ 56 w 56"/>
                  <a:gd name="T1" fmla="*/ 88 h 90"/>
                  <a:gd name="T2" fmla="*/ 35 w 56"/>
                  <a:gd name="T3" fmla="*/ 81 h 90"/>
                  <a:gd name="T4" fmla="*/ 33 w 56"/>
                  <a:gd name="T5" fmla="*/ 81 h 90"/>
                  <a:gd name="T6" fmla="*/ 28 w 56"/>
                  <a:gd name="T7" fmla="*/ 86 h 90"/>
                  <a:gd name="T8" fmla="*/ 20 w 56"/>
                  <a:gd name="T9" fmla="*/ 90 h 90"/>
                  <a:gd name="T10" fmla="*/ 15 w 56"/>
                  <a:gd name="T11" fmla="*/ 88 h 90"/>
                  <a:gd name="T12" fmla="*/ 5 w 56"/>
                  <a:gd name="T13" fmla="*/ 81 h 90"/>
                  <a:gd name="T14" fmla="*/ 2 w 56"/>
                  <a:gd name="T15" fmla="*/ 73 h 90"/>
                  <a:gd name="T16" fmla="*/ 0 w 56"/>
                  <a:gd name="T17" fmla="*/ 62 h 90"/>
                  <a:gd name="T18" fmla="*/ 4 w 56"/>
                  <a:gd name="T19" fmla="*/ 46 h 90"/>
                  <a:gd name="T20" fmla="*/ 7 w 56"/>
                  <a:gd name="T21" fmla="*/ 42 h 90"/>
                  <a:gd name="T22" fmla="*/ 22 w 56"/>
                  <a:gd name="T23" fmla="*/ 36 h 90"/>
                  <a:gd name="T24" fmla="*/ 28 w 56"/>
                  <a:gd name="T25" fmla="*/ 36 h 90"/>
                  <a:gd name="T26" fmla="*/ 35 w 56"/>
                  <a:gd name="T27" fmla="*/ 26 h 90"/>
                  <a:gd name="T28" fmla="*/ 33 w 56"/>
                  <a:gd name="T29" fmla="*/ 19 h 90"/>
                  <a:gd name="T30" fmla="*/ 31 w 56"/>
                  <a:gd name="T31" fmla="*/ 15 h 90"/>
                  <a:gd name="T32" fmla="*/ 27 w 56"/>
                  <a:gd name="T33" fmla="*/ 13 h 90"/>
                  <a:gd name="T34" fmla="*/ 23 w 56"/>
                  <a:gd name="T35" fmla="*/ 13 h 90"/>
                  <a:gd name="T36" fmla="*/ 18 w 56"/>
                  <a:gd name="T37" fmla="*/ 19 h 90"/>
                  <a:gd name="T38" fmla="*/ 4 w 56"/>
                  <a:gd name="T39" fmla="*/ 19 h 90"/>
                  <a:gd name="T40" fmla="*/ 5 w 56"/>
                  <a:gd name="T41" fmla="*/ 11 h 90"/>
                  <a:gd name="T42" fmla="*/ 10 w 56"/>
                  <a:gd name="T43" fmla="*/ 5 h 90"/>
                  <a:gd name="T44" fmla="*/ 27 w 56"/>
                  <a:gd name="T45" fmla="*/ 0 h 90"/>
                  <a:gd name="T46" fmla="*/ 36 w 56"/>
                  <a:gd name="T47" fmla="*/ 2 h 90"/>
                  <a:gd name="T48" fmla="*/ 43 w 56"/>
                  <a:gd name="T49" fmla="*/ 6 h 90"/>
                  <a:gd name="T50" fmla="*/ 48 w 56"/>
                  <a:gd name="T51" fmla="*/ 13 h 90"/>
                  <a:gd name="T52" fmla="*/ 49 w 56"/>
                  <a:gd name="T53" fmla="*/ 73 h 90"/>
                  <a:gd name="T54" fmla="*/ 35 w 56"/>
                  <a:gd name="T55" fmla="*/ 72 h 90"/>
                  <a:gd name="T56" fmla="*/ 35 w 56"/>
                  <a:gd name="T57" fmla="*/ 52 h 90"/>
                  <a:gd name="T58" fmla="*/ 27 w 56"/>
                  <a:gd name="T59" fmla="*/ 47 h 90"/>
                  <a:gd name="T60" fmla="*/ 22 w 56"/>
                  <a:gd name="T61" fmla="*/ 49 h 90"/>
                  <a:gd name="T62" fmla="*/ 18 w 56"/>
                  <a:gd name="T63" fmla="*/ 55 h 90"/>
                  <a:gd name="T64" fmla="*/ 17 w 56"/>
                  <a:gd name="T65" fmla="*/ 62 h 90"/>
                  <a:gd name="T66" fmla="*/ 20 w 56"/>
                  <a:gd name="T67" fmla="*/ 72 h 90"/>
                  <a:gd name="T68" fmla="*/ 27 w 56"/>
                  <a:gd name="T69" fmla="*/ 75 h 90"/>
                  <a:gd name="T70" fmla="*/ 30 w 56"/>
                  <a:gd name="T71" fmla="*/ 75 h 90"/>
                  <a:gd name="T72" fmla="*/ 35 w 56"/>
                  <a:gd name="T73" fmla="*/ 7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90">
                    <a:moveTo>
                      <a:pt x="56" y="73"/>
                    </a:moveTo>
                    <a:lnTo>
                      <a:pt x="56" y="88"/>
                    </a:lnTo>
                    <a:lnTo>
                      <a:pt x="35" y="88"/>
                    </a:lnTo>
                    <a:lnTo>
                      <a:pt x="35" y="81"/>
                    </a:lnTo>
                    <a:lnTo>
                      <a:pt x="33" y="81"/>
                    </a:lnTo>
                    <a:lnTo>
                      <a:pt x="33" y="81"/>
                    </a:lnTo>
                    <a:lnTo>
                      <a:pt x="31" y="85"/>
                    </a:lnTo>
                    <a:lnTo>
                      <a:pt x="28" y="86"/>
                    </a:lnTo>
                    <a:lnTo>
                      <a:pt x="23" y="88"/>
                    </a:lnTo>
                    <a:lnTo>
                      <a:pt x="20" y="90"/>
                    </a:lnTo>
                    <a:lnTo>
                      <a:pt x="20" y="90"/>
                    </a:lnTo>
                    <a:lnTo>
                      <a:pt x="15" y="88"/>
                    </a:lnTo>
                    <a:lnTo>
                      <a:pt x="12" y="88"/>
                    </a:lnTo>
                    <a:lnTo>
                      <a:pt x="5" y="81"/>
                    </a:lnTo>
                    <a:lnTo>
                      <a:pt x="5" y="81"/>
                    </a:lnTo>
                    <a:lnTo>
                      <a:pt x="2" y="73"/>
                    </a:lnTo>
                    <a:lnTo>
                      <a:pt x="0" y="62"/>
                    </a:lnTo>
                    <a:lnTo>
                      <a:pt x="0" y="62"/>
                    </a:lnTo>
                    <a:lnTo>
                      <a:pt x="2" y="50"/>
                    </a:lnTo>
                    <a:lnTo>
                      <a:pt x="4" y="46"/>
                    </a:lnTo>
                    <a:lnTo>
                      <a:pt x="7" y="42"/>
                    </a:lnTo>
                    <a:lnTo>
                      <a:pt x="7" y="42"/>
                    </a:lnTo>
                    <a:lnTo>
                      <a:pt x="13" y="37"/>
                    </a:lnTo>
                    <a:lnTo>
                      <a:pt x="22" y="36"/>
                    </a:lnTo>
                    <a:lnTo>
                      <a:pt x="22" y="36"/>
                    </a:lnTo>
                    <a:lnTo>
                      <a:pt x="28" y="36"/>
                    </a:lnTo>
                    <a:lnTo>
                      <a:pt x="35" y="41"/>
                    </a:lnTo>
                    <a:lnTo>
                      <a:pt x="35" y="26"/>
                    </a:lnTo>
                    <a:lnTo>
                      <a:pt x="35" y="26"/>
                    </a:lnTo>
                    <a:lnTo>
                      <a:pt x="33" y="19"/>
                    </a:lnTo>
                    <a:lnTo>
                      <a:pt x="31" y="15"/>
                    </a:lnTo>
                    <a:lnTo>
                      <a:pt x="31" y="15"/>
                    </a:lnTo>
                    <a:lnTo>
                      <a:pt x="30" y="13"/>
                    </a:lnTo>
                    <a:lnTo>
                      <a:pt x="27" y="13"/>
                    </a:lnTo>
                    <a:lnTo>
                      <a:pt x="27" y="13"/>
                    </a:lnTo>
                    <a:lnTo>
                      <a:pt x="23" y="13"/>
                    </a:lnTo>
                    <a:lnTo>
                      <a:pt x="20" y="16"/>
                    </a:lnTo>
                    <a:lnTo>
                      <a:pt x="18" y="19"/>
                    </a:lnTo>
                    <a:lnTo>
                      <a:pt x="17" y="24"/>
                    </a:lnTo>
                    <a:lnTo>
                      <a:pt x="4" y="19"/>
                    </a:lnTo>
                    <a:lnTo>
                      <a:pt x="4" y="19"/>
                    </a:lnTo>
                    <a:lnTo>
                      <a:pt x="5" y="11"/>
                    </a:lnTo>
                    <a:lnTo>
                      <a:pt x="10" y="5"/>
                    </a:lnTo>
                    <a:lnTo>
                      <a:pt x="10" y="5"/>
                    </a:lnTo>
                    <a:lnTo>
                      <a:pt x="18" y="0"/>
                    </a:lnTo>
                    <a:lnTo>
                      <a:pt x="27" y="0"/>
                    </a:lnTo>
                    <a:lnTo>
                      <a:pt x="27" y="0"/>
                    </a:lnTo>
                    <a:lnTo>
                      <a:pt x="36" y="2"/>
                    </a:lnTo>
                    <a:lnTo>
                      <a:pt x="43" y="6"/>
                    </a:lnTo>
                    <a:lnTo>
                      <a:pt x="43" y="6"/>
                    </a:lnTo>
                    <a:lnTo>
                      <a:pt x="46" y="10"/>
                    </a:lnTo>
                    <a:lnTo>
                      <a:pt x="48" y="13"/>
                    </a:lnTo>
                    <a:lnTo>
                      <a:pt x="49" y="23"/>
                    </a:lnTo>
                    <a:lnTo>
                      <a:pt x="49" y="73"/>
                    </a:lnTo>
                    <a:lnTo>
                      <a:pt x="56" y="73"/>
                    </a:lnTo>
                    <a:close/>
                    <a:moveTo>
                      <a:pt x="35" y="72"/>
                    </a:moveTo>
                    <a:lnTo>
                      <a:pt x="35" y="52"/>
                    </a:lnTo>
                    <a:lnTo>
                      <a:pt x="35" y="52"/>
                    </a:lnTo>
                    <a:lnTo>
                      <a:pt x="30" y="49"/>
                    </a:lnTo>
                    <a:lnTo>
                      <a:pt x="27" y="47"/>
                    </a:lnTo>
                    <a:lnTo>
                      <a:pt x="27" y="47"/>
                    </a:lnTo>
                    <a:lnTo>
                      <a:pt x="22" y="49"/>
                    </a:lnTo>
                    <a:lnTo>
                      <a:pt x="20" y="52"/>
                    </a:lnTo>
                    <a:lnTo>
                      <a:pt x="18" y="55"/>
                    </a:lnTo>
                    <a:lnTo>
                      <a:pt x="17" y="62"/>
                    </a:lnTo>
                    <a:lnTo>
                      <a:pt x="17" y="62"/>
                    </a:lnTo>
                    <a:lnTo>
                      <a:pt x="18" y="68"/>
                    </a:lnTo>
                    <a:lnTo>
                      <a:pt x="20" y="72"/>
                    </a:lnTo>
                    <a:lnTo>
                      <a:pt x="22" y="75"/>
                    </a:lnTo>
                    <a:lnTo>
                      <a:pt x="27" y="75"/>
                    </a:lnTo>
                    <a:lnTo>
                      <a:pt x="27" y="75"/>
                    </a:lnTo>
                    <a:lnTo>
                      <a:pt x="30" y="75"/>
                    </a:lnTo>
                    <a:lnTo>
                      <a:pt x="35" y="72"/>
                    </a:lnTo>
                    <a:lnTo>
                      <a:pt x="35"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3" name="Freeform 136"/>
              <p:cNvSpPr>
                <a:spLocks noEditPoints="1"/>
              </p:cNvSpPr>
              <p:nvPr/>
            </p:nvSpPr>
            <p:spPr bwMode="auto">
              <a:xfrm>
                <a:off x="4749" y="2261"/>
                <a:ext cx="129" cy="68"/>
              </a:xfrm>
              <a:custGeom>
                <a:avLst/>
                <a:gdLst>
                  <a:gd name="T0" fmla="*/ 113 w 129"/>
                  <a:gd name="T1" fmla="*/ 57 h 68"/>
                  <a:gd name="T2" fmla="*/ 15 w 129"/>
                  <a:gd name="T3" fmla="*/ 57 h 68"/>
                  <a:gd name="T4" fmla="*/ 15 w 129"/>
                  <a:gd name="T5" fmla="*/ 68 h 68"/>
                  <a:gd name="T6" fmla="*/ 0 w 129"/>
                  <a:gd name="T7" fmla="*/ 68 h 68"/>
                  <a:gd name="T8" fmla="*/ 0 w 129"/>
                  <a:gd name="T9" fmla="*/ 35 h 68"/>
                  <a:gd name="T10" fmla="*/ 0 w 129"/>
                  <a:gd name="T11" fmla="*/ 35 h 68"/>
                  <a:gd name="T12" fmla="*/ 0 w 129"/>
                  <a:gd name="T13" fmla="*/ 27 h 68"/>
                  <a:gd name="T14" fmla="*/ 2 w 129"/>
                  <a:gd name="T15" fmla="*/ 21 h 68"/>
                  <a:gd name="T16" fmla="*/ 5 w 129"/>
                  <a:gd name="T17" fmla="*/ 14 h 68"/>
                  <a:gd name="T18" fmla="*/ 10 w 129"/>
                  <a:gd name="T19" fmla="*/ 9 h 68"/>
                  <a:gd name="T20" fmla="*/ 10 w 129"/>
                  <a:gd name="T21" fmla="*/ 9 h 68"/>
                  <a:gd name="T22" fmla="*/ 17 w 129"/>
                  <a:gd name="T23" fmla="*/ 6 h 68"/>
                  <a:gd name="T24" fmla="*/ 23 w 129"/>
                  <a:gd name="T25" fmla="*/ 3 h 68"/>
                  <a:gd name="T26" fmla="*/ 31 w 129"/>
                  <a:gd name="T27" fmla="*/ 1 h 68"/>
                  <a:gd name="T28" fmla="*/ 39 w 129"/>
                  <a:gd name="T29" fmla="*/ 0 h 68"/>
                  <a:gd name="T30" fmla="*/ 39 w 129"/>
                  <a:gd name="T31" fmla="*/ 0 h 68"/>
                  <a:gd name="T32" fmla="*/ 49 w 129"/>
                  <a:gd name="T33" fmla="*/ 1 h 68"/>
                  <a:gd name="T34" fmla="*/ 56 w 129"/>
                  <a:gd name="T35" fmla="*/ 3 h 68"/>
                  <a:gd name="T36" fmla="*/ 62 w 129"/>
                  <a:gd name="T37" fmla="*/ 4 h 68"/>
                  <a:gd name="T38" fmla="*/ 69 w 129"/>
                  <a:gd name="T39" fmla="*/ 9 h 68"/>
                  <a:gd name="T40" fmla="*/ 69 w 129"/>
                  <a:gd name="T41" fmla="*/ 9 h 68"/>
                  <a:gd name="T42" fmla="*/ 74 w 129"/>
                  <a:gd name="T43" fmla="*/ 14 h 68"/>
                  <a:gd name="T44" fmla="*/ 77 w 129"/>
                  <a:gd name="T45" fmla="*/ 21 h 68"/>
                  <a:gd name="T46" fmla="*/ 79 w 129"/>
                  <a:gd name="T47" fmla="*/ 29 h 68"/>
                  <a:gd name="T48" fmla="*/ 79 w 129"/>
                  <a:gd name="T49" fmla="*/ 39 h 68"/>
                  <a:gd name="T50" fmla="*/ 113 w 129"/>
                  <a:gd name="T51" fmla="*/ 39 h 68"/>
                  <a:gd name="T52" fmla="*/ 113 w 129"/>
                  <a:gd name="T53" fmla="*/ 27 h 68"/>
                  <a:gd name="T54" fmla="*/ 129 w 129"/>
                  <a:gd name="T55" fmla="*/ 27 h 68"/>
                  <a:gd name="T56" fmla="*/ 129 w 129"/>
                  <a:gd name="T57" fmla="*/ 68 h 68"/>
                  <a:gd name="T58" fmla="*/ 113 w 129"/>
                  <a:gd name="T59" fmla="*/ 68 h 68"/>
                  <a:gd name="T60" fmla="*/ 113 w 129"/>
                  <a:gd name="T61" fmla="*/ 57 h 68"/>
                  <a:gd name="T62" fmla="*/ 15 w 129"/>
                  <a:gd name="T63" fmla="*/ 39 h 68"/>
                  <a:gd name="T64" fmla="*/ 64 w 129"/>
                  <a:gd name="T65" fmla="*/ 39 h 68"/>
                  <a:gd name="T66" fmla="*/ 64 w 129"/>
                  <a:gd name="T67" fmla="*/ 39 h 68"/>
                  <a:gd name="T68" fmla="*/ 62 w 129"/>
                  <a:gd name="T69" fmla="*/ 29 h 68"/>
                  <a:gd name="T70" fmla="*/ 62 w 129"/>
                  <a:gd name="T71" fmla="*/ 29 h 68"/>
                  <a:gd name="T72" fmla="*/ 61 w 129"/>
                  <a:gd name="T73" fmla="*/ 26 h 68"/>
                  <a:gd name="T74" fmla="*/ 56 w 129"/>
                  <a:gd name="T75" fmla="*/ 22 h 68"/>
                  <a:gd name="T76" fmla="*/ 56 w 129"/>
                  <a:gd name="T77" fmla="*/ 22 h 68"/>
                  <a:gd name="T78" fmla="*/ 49 w 129"/>
                  <a:gd name="T79" fmla="*/ 19 h 68"/>
                  <a:gd name="T80" fmla="*/ 39 w 129"/>
                  <a:gd name="T81" fmla="*/ 19 h 68"/>
                  <a:gd name="T82" fmla="*/ 39 w 129"/>
                  <a:gd name="T83" fmla="*/ 19 h 68"/>
                  <a:gd name="T84" fmla="*/ 28 w 129"/>
                  <a:gd name="T85" fmla="*/ 21 h 68"/>
                  <a:gd name="T86" fmla="*/ 23 w 129"/>
                  <a:gd name="T87" fmla="*/ 22 h 68"/>
                  <a:gd name="T88" fmla="*/ 20 w 129"/>
                  <a:gd name="T89" fmla="*/ 24 h 68"/>
                  <a:gd name="T90" fmla="*/ 20 w 129"/>
                  <a:gd name="T91" fmla="*/ 24 h 68"/>
                  <a:gd name="T92" fmla="*/ 17 w 129"/>
                  <a:gd name="T93" fmla="*/ 31 h 68"/>
                  <a:gd name="T94" fmla="*/ 15 w 129"/>
                  <a:gd name="T95" fmla="*/ 39 h 68"/>
                  <a:gd name="T96" fmla="*/ 15 w 129"/>
                  <a:gd name="T97" fmla="*/ 3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68">
                    <a:moveTo>
                      <a:pt x="113" y="57"/>
                    </a:moveTo>
                    <a:lnTo>
                      <a:pt x="15" y="57"/>
                    </a:lnTo>
                    <a:lnTo>
                      <a:pt x="15" y="68"/>
                    </a:lnTo>
                    <a:lnTo>
                      <a:pt x="0" y="68"/>
                    </a:lnTo>
                    <a:lnTo>
                      <a:pt x="0" y="35"/>
                    </a:lnTo>
                    <a:lnTo>
                      <a:pt x="0" y="35"/>
                    </a:lnTo>
                    <a:lnTo>
                      <a:pt x="0" y="27"/>
                    </a:lnTo>
                    <a:lnTo>
                      <a:pt x="2" y="21"/>
                    </a:lnTo>
                    <a:lnTo>
                      <a:pt x="5" y="14"/>
                    </a:lnTo>
                    <a:lnTo>
                      <a:pt x="10" y="9"/>
                    </a:lnTo>
                    <a:lnTo>
                      <a:pt x="10" y="9"/>
                    </a:lnTo>
                    <a:lnTo>
                      <a:pt x="17" y="6"/>
                    </a:lnTo>
                    <a:lnTo>
                      <a:pt x="23" y="3"/>
                    </a:lnTo>
                    <a:lnTo>
                      <a:pt x="31" y="1"/>
                    </a:lnTo>
                    <a:lnTo>
                      <a:pt x="39" y="0"/>
                    </a:lnTo>
                    <a:lnTo>
                      <a:pt x="39" y="0"/>
                    </a:lnTo>
                    <a:lnTo>
                      <a:pt x="49" y="1"/>
                    </a:lnTo>
                    <a:lnTo>
                      <a:pt x="56" y="3"/>
                    </a:lnTo>
                    <a:lnTo>
                      <a:pt x="62" y="4"/>
                    </a:lnTo>
                    <a:lnTo>
                      <a:pt x="69" y="9"/>
                    </a:lnTo>
                    <a:lnTo>
                      <a:pt x="69" y="9"/>
                    </a:lnTo>
                    <a:lnTo>
                      <a:pt x="74" y="14"/>
                    </a:lnTo>
                    <a:lnTo>
                      <a:pt x="77" y="21"/>
                    </a:lnTo>
                    <a:lnTo>
                      <a:pt x="79" y="29"/>
                    </a:lnTo>
                    <a:lnTo>
                      <a:pt x="79" y="39"/>
                    </a:lnTo>
                    <a:lnTo>
                      <a:pt x="113" y="39"/>
                    </a:lnTo>
                    <a:lnTo>
                      <a:pt x="113" y="27"/>
                    </a:lnTo>
                    <a:lnTo>
                      <a:pt x="129" y="27"/>
                    </a:lnTo>
                    <a:lnTo>
                      <a:pt x="129" y="68"/>
                    </a:lnTo>
                    <a:lnTo>
                      <a:pt x="113" y="68"/>
                    </a:lnTo>
                    <a:lnTo>
                      <a:pt x="113" y="57"/>
                    </a:lnTo>
                    <a:close/>
                    <a:moveTo>
                      <a:pt x="15" y="39"/>
                    </a:moveTo>
                    <a:lnTo>
                      <a:pt x="64" y="39"/>
                    </a:lnTo>
                    <a:lnTo>
                      <a:pt x="64" y="39"/>
                    </a:lnTo>
                    <a:lnTo>
                      <a:pt x="62" y="29"/>
                    </a:lnTo>
                    <a:lnTo>
                      <a:pt x="62" y="29"/>
                    </a:lnTo>
                    <a:lnTo>
                      <a:pt x="61" y="26"/>
                    </a:lnTo>
                    <a:lnTo>
                      <a:pt x="56" y="22"/>
                    </a:lnTo>
                    <a:lnTo>
                      <a:pt x="56" y="22"/>
                    </a:lnTo>
                    <a:lnTo>
                      <a:pt x="49" y="19"/>
                    </a:lnTo>
                    <a:lnTo>
                      <a:pt x="39" y="19"/>
                    </a:lnTo>
                    <a:lnTo>
                      <a:pt x="39" y="19"/>
                    </a:lnTo>
                    <a:lnTo>
                      <a:pt x="28" y="21"/>
                    </a:lnTo>
                    <a:lnTo>
                      <a:pt x="23" y="22"/>
                    </a:lnTo>
                    <a:lnTo>
                      <a:pt x="20" y="24"/>
                    </a:lnTo>
                    <a:lnTo>
                      <a:pt x="20" y="24"/>
                    </a:lnTo>
                    <a:lnTo>
                      <a:pt x="17" y="31"/>
                    </a:lnTo>
                    <a:lnTo>
                      <a:pt x="15" y="39"/>
                    </a:lnTo>
                    <a:lnTo>
                      <a:pt x="1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4" name="Freeform 137"/>
              <p:cNvSpPr>
                <a:spLocks noEditPoints="1"/>
              </p:cNvSpPr>
              <p:nvPr/>
            </p:nvSpPr>
            <p:spPr bwMode="auto">
              <a:xfrm>
                <a:off x="4785" y="2207"/>
                <a:ext cx="93" cy="57"/>
              </a:xfrm>
              <a:custGeom>
                <a:avLst/>
                <a:gdLst>
                  <a:gd name="T0" fmla="*/ 93 w 93"/>
                  <a:gd name="T1" fmla="*/ 0 h 57"/>
                  <a:gd name="T2" fmla="*/ 85 w 93"/>
                  <a:gd name="T3" fmla="*/ 23 h 57"/>
                  <a:gd name="T4" fmla="*/ 85 w 93"/>
                  <a:gd name="T5" fmla="*/ 24 h 57"/>
                  <a:gd name="T6" fmla="*/ 91 w 93"/>
                  <a:gd name="T7" fmla="*/ 29 h 57"/>
                  <a:gd name="T8" fmla="*/ 93 w 93"/>
                  <a:gd name="T9" fmla="*/ 39 h 57"/>
                  <a:gd name="T10" fmla="*/ 93 w 93"/>
                  <a:gd name="T11" fmla="*/ 42 h 57"/>
                  <a:gd name="T12" fmla="*/ 87 w 93"/>
                  <a:gd name="T13" fmla="*/ 52 h 57"/>
                  <a:gd name="T14" fmla="*/ 77 w 93"/>
                  <a:gd name="T15" fmla="*/ 57 h 57"/>
                  <a:gd name="T16" fmla="*/ 67 w 93"/>
                  <a:gd name="T17" fmla="*/ 57 h 57"/>
                  <a:gd name="T18" fmla="*/ 49 w 93"/>
                  <a:gd name="T19" fmla="*/ 54 h 57"/>
                  <a:gd name="T20" fmla="*/ 46 w 93"/>
                  <a:gd name="T21" fmla="*/ 52 h 57"/>
                  <a:gd name="T22" fmla="*/ 38 w 93"/>
                  <a:gd name="T23" fmla="*/ 41 h 57"/>
                  <a:gd name="T24" fmla="*/ 38 w 93"/>
                  <a:gd name="T25" fmla="*/ 36 h 57"/>
                  <a:gd name="T26" fmla="*/ 44 w 93"/>
                  <a:gd name="T27" fmla="*/ 23 h 57"/>
                  <a:gd name="T28" fmla="*/ 28 w 93"/>
                  <a:gd name="T29" fmla="*/ 23 h 57"/>
                  <a:gd name="T30" fmla="*/ 18 w 93"/>
                  <a:gd name="T31" fmla="*/ 26 h 57"/>
                  <a:gd name="T32" fmla="*/ 15 w 93"/>
                  <a:gd name="T33" fmla="*/ 28 h 57"/>
                  <a:gd name="T34" fmla="*/ 15 w 93"/>
                  <a:gd name="T35" fmla="*/ 31 h 57"/>
                  <a:gd name="T36" fmla="*/ 18 w 93"/>
                  <a:gd name="T37" fmla="*/ 37 h 57"/>
                  <a:gd name="T38" fmla="*/ 26 w 93"/>
                  <a:gd name="T39" fmla="*/ 41 h 57"/>
                  <a:gd name="T40" fmla="*/ 23 w 93"/>
                  <a:gd name="T41" fmla="*/ 55 h 57"/>
                  <a:gd name="T42" fmla="*/ 7 w 93"/>
                  <a:gd name="T43" fmla="*/ 47 h 57"/>
                  <a:gd name="T44" fmla="*/ 2 w 93"/>
                  <a:gd name="T45" fmla="*/ 39 h 57"/>
                  <a:gd name="T46" fmla="*/ 0 w 93"/>
                  <a:gd name="T47" fmla="*/ 31 h 57"/>
                  <a:gd name="T48" fmla="*/ 8 w 93"/>
                  <a:gd name="T49" fmla="*/ 14 h 57"/>
                  <a:gd name="T50" fmla="*/ 12 w 93"/>
                  <a:gd name="T51" fmla="*/ 11 h 57"/>
                  <a:gd name="T52" fmla="*/ 26 w 93"/>
                  <a:gd name="T53" fmla="*/ 8 h 57"/>
                  <a:gd name="T54" fmla="*/ 78 w 93"/>
                  <a:gd name="T55" fmla="*/ 0 h 57"/>
                  <a:gd name="T56" fmla="*/ 56 w 93"/>
                  <a:gd name="T57" fmla="*/ 23 h 57"/>
                  <a:gd name="T58" fmla="*/ 52 w 93"/>
                  <a:gd name="T59" fmla="*/ 28 h 57"/>
                  <a:gd name="T60" fmla="*/ 51 w 93"/>
                  <a:gd name="T61" fmla="*/ 31 h 57"/>
                  <a:gd name="T62" fmla="*/ 56 w 93"/>
                  <a:gd name="T63" fmla="*/ 39 h 57"/>
                  <a:gd name="T64" fmla="*/ 65 w 93"/>
                  <a:gd name="T65" fmla="*/ 41 h 57"/>
                  <a:gd name="T66" fmla="*/ 72 w 93"/>
                  <a:gd name="T67" fmla="*/ 41 h 57"/>
                  <a:gd name="T68" fmla="*/ 78 w 93"/>
                  <a:gd name="T69" fmla="*/ 36 h 57"/>
                  <a:gd name="T70" fmla="*/ 80 w 93"/>
                  <a:gd name="T71" fmla="*/ 31 h 57"/>
                  <a:gd name="T72" fmla="*/ 75 w 93"/>
                  <a:gd name="T73"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57">
                    <a:moveTo>
                      <a:pt x="78" y="0"/>
                    </a:moveTo>
                    <a:lnTo>
                      <a:pt x="93" y="0"/>
                    </a:lnTo>
                    <a:lnTo>
                      <a:pt x="93" y="23"/>
                    </a:lnTo>
                    <a:lnTo>
                      <a:pt x="85" y="23"/>
                    </a:lnTo>
                    <a:lnTo>
                      <a:pt x="85" y="24"/>
                    </a:lnTo>
                    <a:lnTo>
                      <a:pt x="85" y="24"/>
                    </a:lnTo>
                    <a:lnTo>
                      <a:pt x="88" y="26"/>
                    </a:lnTo>
                    <a:lnTo>
                      <a:pt x="91" y="29"/>
                    </a:lnTo>
                    <a:lnTo>
                      <a:pt x="93" y="34"/>
                    </a:lnTo>
                    <a:lnTo>
                      <a:pt x="93" y="39"/>
                    </a:lnTo>
                    <a:lnTo>
                      <a:pt x="93" y="39"/>
                    </a:lnTo>
                    <a:lnTo>
                      <a:pt x="93" y="42"/>
                    </a:lnTo>
                    <a:lnTo>
                      <a:pt x="91" y="45"/>
                    </a:lnTo>
                    <a:lnTo>
                      <a:pt x="87" y="52"/>
                    </a:lnTo>
                    <a:lnTo>
                      <a:pt x="87" y="52"/>
                    </a:lnTo>
                    <a:lnTo>
                      <a:pt x="77" y="57"/>
                    </a:lnTo>
                    <a:lnTo>
                      <a:pt x="67" y="57"/>
                    </a:lnTo>
                    <a:lnTo>
                      <a:pt x="67" y="57"/>
                    </a:lnTo>
                    <a:lnTo>
                      <a:pt x="54" y="55"/>
                    </a:lnTo>
                    <a:lnTo>
                      <a:pt x="49" y="54"/>
                    </a:lnTo>
                    <a:lnTo>
                      <a:pt x="46" y="52"/>
                    </a:lnTo>
                    <a:lnTo>
                      <a:pt x="46" y="52"/>
                    </a:lnTo>
                    <a:lnTo>
                      <a:pt x="39" y="44"/>
                    </a:lnTo>
                    <a:lnTo>
                      <a:pt x="38" y="41"/>
                    </a:lnTo>
                    <a:lnTo>
                      <a:pt x="38" y="36"/>
                    </a:lnTo>
                    <a:lnTo>
                      <a:pt x="38" y="36"/>
                    </a:lnTo>
                    <a:lnTo>
                      <a:pt x="39" y="29"/>
                    </a:lnTo>
                    <a:lnTo>
                      <a:pt x="44" y="23"/>
                    </a:lnTo>
                    <a:lnTo>
                      <a:pt x="28" y="23"/>
                    </a:lnTo>
                    <a:lnTo>
                      <a:pt x="28" y="23"/>
                    </a:lnTo>
                    <a:lnTo>
                      <a:pt x="21" y="24"/>
                    </a:lnTo>
                    <a:lnTo>
                      <a:pt x="18" y="26"/>
                    </a:lnTo>
                    <a:lnTo>
                      <a:pt x="18" y="26"/>
                    </a:lnTo>
                    <a:lnTo>
                      <a:pt x="15" y="28"/>
                    </a:lnTo>
                    <a:lnTo>
                      <a:pt x="15" y="31"/>
                    </a:lnTo>
                    <a:lnTo>
                      <a:pt x="15" y="31"/>
                    </a:lnTo>
                    <a:lnTo>
                      <a:pt x="15" y="36"/>
                    </a:lnTo>
                    <a:lnTo>
                      <a:pt x="18" y="37"/>
                    </a:lnTo>
                    <a:lnTo>
                      <a:pt x="21" y="39"/>
                    </a:lnTo>
                    <a:lnTo>
                      <a:pt x="26" y="41"/>
                    </a:lnTo>
                    <a:lnTo>
                      <a:pt x="23" y="55"/>
                    </a:lnTo>
                    <a:lnTo>
                      <a:pt x="23" y="55"/>
                    </a:lnTo>
                    <a:lnTo>
                      <a:pt x="13" y="52"/>
                    </a:lnTo>
                    <a:lnTo>
                      <a:pt x="7" y="47"/>
                    </a:lnTo>
                    <a:lnTo>
                      <a:pt x="7" y="47"/>
                    </a:lnTo>
                    <a:lnTo>
                      <a:pt x="2" y="39"/>
                    </a:lnTo>
                    <a:lnTo>
                      <a:pt x="0" y="31"/>
                    </a:lnTo>
                    <a:lnTo>
                      <a:pt x="0" y="31"/>
                    </a:lnTo>
                    <a:lnTo>
                      <a:pt x="2" y="21"/>
                    </a:lnTo>
                    <a:lnTo>
                      <a:pt x="8" y="14"/>
                    </a:lnTo>
                    <a:lnTo>
                      <a:pt x="8" y="14"/>
                    </a:lnTo>
                    <a:lnTo>
                      <a:pt x="12" y="11"/>
                    </a:lnTo>
                    <a:lnTo>
                      <a:pt x="15" y="10"/>
                    </a:lnTo>
                    <a:lnTo>
                      <a:pt x="26" y="8"/>
                    </a:lnTo>
                    <a:lnTo>
                      <a:pt x="78" y="8"/>
                    </a:lnTo>
                    <a:lnTo>
                      <a:pt x="78" y="0"/>
                    </a:lnTo>
                    <a:close/>
                    <a:moveTo>
                      <a:pt x="75" y="23"/>
                    </a:moveTo>
                    <a:lnTo>
                      <a:pt x="56" y="23"/>
                    </a:lnTo>
                    <a:lnTo>
                      <a:pt x="56" y="23"/>
                    </a:lnTo>
                    <a:lnTo>
                      <a:pt x="52" y="28"/>
                    </a:lnTo>
                    <a:lnTo>
                      <a:pt x="51" y="31"/>
                    </a:lnTo>
                    <a:lnTo>
                      <a:pt x="51" y="31"/>
                    </a:lnTo>
                    <a:lnTo>
                      <a:pt x="52" y="36"/>
                    </a:lnTo>
                    <a:lnTo>
                      <a:pt x="56" y="39"/>
                    </a:lnTo>
                    <a:lnTo>
                      <a:pt x="59" y="41"/>
                    </a:lnTo>
                    <a:lnTo>
                      <a:pt x="65" y="41"/>
                    </a:lnTo>
                    <a:lnTo>
                      <a:pt x="65" y="41"/>
                    </a:lnTo>
                    <a:lnTo>
                      <a:pt x="72" y="41"/>
                    </a:lnTo>
                    <a:lnTo>
                      <a:pt x="77" y="39"/>
                    </a:lnTo>
                    <a:lnTo>
                      <a:pt x="78" y="36"/>
                    </a:lnTo>
                    <a:lnTo>
                      <a:pt x="80" y="31"/>
                    </a:lnTo>
                    <a:lnTo>
                      <a:pt x="80" y="31"/>
                    </a:lnTo>
                    <a:lnTo>
                      <a:pt x="78" y="28"/>
                    </a:lnTo>
                    <a:lnTo>
                      <a:pt x="75" y="23"/>
                    </a:lnTo>
                    <a:lnTo>
                      <a:pt x="75"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5" name="Freeform 138"/>
              <p:cNvSpPr>
                <a:spLocks/>
              </p:cNvSpPr>
              <p:nvPr/>
            </p:nvSpPr>
            <p:spPr bwMode="auto">
              <a:xfrm>
                <a:off x="4749" y="2177"/>
                <a:ext cx="129" cy="28"/>
              </a:xfrm>
              <a:custGeom>
                <a:avLst/>
                <a:gdLst>
                  <a:gd name="T0" fmla="*/ 114 w 129"/>
                  <a:gd name="T1" fmla="*/ 22 h 28"/>
                  <a:gd name="T2" fmla="*/ 15 w 129"/>
                  <a:gd name="T3" fmla="*/ 22 h 28"/>
                  <a:gd name="T4" fmla="*/ 15 w 129"/>
                  <a:gd name="T5" fmla="*/ 28 h 28"/>
                  <a:gd name="T6" fmla="*/ 0 w 129"/>
                  <a:gd name="T7" fmla="*/ 28 h 28"/>
                  <a:gd name="T8" fmla="*/ 0 w 129"/>
                  <a:gd name="T9" fmla="*/ 5 h 28"/>
                  <a:gd name="T10" fmla="*/ 114 w 129"/>
                  <a:gd name="T11" fmla="*/ 5 h 28"/>
                  <a:gd name="T12" fmla="*/ 114 w 129"/>
                  <a:gd name="T13" fmla="*/ 0 h 28"/>
                  <a:gd name="T14" fmla="*/ 129 w 129"/>
                  <a:gd name="T15" fmla="*/ 0 h 28"/>
                  <a:gd name="T16" fmla="*/ 129 w 129"/>
                  <a:gd name="T17" fmla="*/ 28 h 28"/>
                  <a:gd name="T18" fmla="*/ 114 w 129"/>
                  <a:gd name="T19" fmla="*/ 28 h 28"/>
                  <a:gd name="T20" fmla="*/ 114 w 129"/>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28">
                    <a:moveTo>
                      <a:pt x="114" y="22"/>
                    </a:moveTo>
                    <a:lnTo>
                      <a:pt x="15" y="22"/>
                    </a:lnTo>
                    <a:lnTo>
                      <a:pt x="15" y="28"/>
                    </a:lnTo>
                    <a:lnTo>
                      <a:pt x="0" y="28"/>
                    </a:lnTo>
                    <a:lnTo>
                      <a:pt x="0" y="5"/>
                    </a:lnTo>
                    <a:lnTo>
                      <a:pt x="114" y="5"/>
                    </a:lnTo>
                    <a:lnTo>
                      <a:pt x="114" y="0"/>
                    </a:lnTo>
                    <a:lnTo>
                      <a:pt x="129" y="0"/>
                    </a:lnTo>
                    <a:lnTo>
                      <a:pt x="129" y="28"/>
                    </a:lnTo>
                    <a:lnTo>
                      <a:pt x="114" y="28"/>
                    </a:lnTo>
                    <a:lnTo>
                      <a:pt x="11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6" name="Freeform 139"/>
              <p:cNvSpPr>
                <a:spLocks noEditPoints="1"/>
              </p:cNvSpPr>
              <p:nvPr/>
            </p:nvSpPr>
            <p:spPr bwMode="auto">
              <a:xfrm>
                <a:off x="4749" y="2117"/>
                <a:ext cx="129" cy="57"/>
              </a:xfrm>
              <a:custGeom>
                <a:avLst/>
                <a:gdLst>
                  <a:gd name="T0" fmla="*/ 129 w 129"/>
                  <a:gd name="T1" fmla="*/ 23 h 57"/>
                  <a:gd name="T2" fmla="*/ 119 w 129"/>
                  <a:gd name="T3" fmla="*/ 23 h 57"/>
                  <a:gd name="T4" fmla="*/ 127 w 129"/>
                  <a:gd name="T5" fmla="*/ 30 h 57"/>
                  <a:gd name="T6" fmla="*/ 129 w 129"/>
                  <a:gd name="T7" fmla="*/ 33 h 57"/>
                  <a:gd name="T8" fmla="*/ 129 w 129"/>
                  <a:gd name="T9" fmla="*/ 38 h 57"/>
                  <a:gd name="T10" fmla="*/ 127 w 129"/>
                  <a:gd name="T11" fmla="*/ 46 h 57"/>
                  <a:gd name="T12" fmla="*/ 118 w 129"/>
                  <a:gd name="T13" fmla="*/ 52 h 57"/>
                  <a:gd name="T14" fmla="*/ 105 w 129"/>
                  <a:gd name="T15" fmla="*/ 56 h 57"/>
                  <a:gd name="T16" fmla="*/ 85 w 129"/>
                  <a:gd name="T17" fmla="*/ 57 h 57"/>
                  <a:gd name="T18" fmla="*/ 54 w 129"/>
                  <a:gd name="T19" fmla="*/ 56 h 57"/>
                  <a:gd name="T20" fmla="*/ 48 w 129"/>
                  <a:gd name="T21" fmla="*/ 52 h 57"/>
                  <a:gd name="T22" fmla="*/ 39 w 129"/>
                  <a:gd name="T23" fmla="*/ 47 h 57"/>
                  <a:gd name="T24" fmla="*/ 36 w 129"/>
                  <a:gd name="T25" fmla="*/ 38 h 57"/>
                  <a:gd name="T26" fmla="*/ 38 w 129"/>
                  <a:gd name="T27" fmla="*/ 33 h 57"/>
                  <a:gd name="T28" fmla="*/ 44 w 129"/>
                  <a:gd name="T29" fmla="*/ 23 h 57"/>
                  <a:gd name="T30" fmla="*/ 15 w 129"/>
                  <a:gd name="T31" fmla="*/ 23 h 57"/>
                  <a:gd name="T32" fmla="*/ 0 w 129"/>
                  <a:gd name="T33" fmla="*/ 34 h 57"/>
                  <a:gd name="T34" fmla="*/ 114 w 129"/>
                  <a:gd name="T35" fmla="*/ 7 h 57"/>
                  <a:gd name="T36" fmla="*/ 129 w 129"/>
                  <a:gd name="T37" fmla="*/ 0 h 57"/>
                  <a:gd name="T38" fmla="*/ 72 w 129"/>
                  <a:gd name="T39" fmla="*/ 23 h 57"/>
                  <a:gd name="T40" fmla="*/ 62 w 129"/>
                  <a:gd name="T41" fmla="*/ 23 h 57"/>
                  <a:gd name="T42" fmla="*/ 56 w 129"/>
                  <a:gd name="T43" fmla="*/ 25 h 57"/>
                  <a:gd name="T44" fmla="*/ 51 w 129"/>
                  <a:gd name="T45" fmla="*/ 33 h 57"/>
                  <a:gd name="T46" fmla="*/ 52 w 129"/>
                  <a:gd name="T47" fmla="*/ 36 h 57"/>
                  <a:gd name="T48" fmla="*/ 57 w 129"/>
                  <a:gd name="T49" fmla="*/ 39 h 57"/>
                  <a:gd name="T50" fmla="*/ 79 w 129"/>
                  <a:gd name="T51" fmla="*/ 41 h 57"/>
                  <a:gd name="T52" fmla="*/ 98 w 129"/>
                  <a:gd name="T53" fmla="*/ 41 h 57"/>
                  <a:gd name="T54" fmla="*/ 111 w 129"/>
                  <a:gd name="T55" fmla="*/ 38 h 57"/>
                  <a:gd name="T56" fmla="*/ 114 w 129"/>
                  <a:gd name="T57" fmla="*/ 33 h 57"/>
                  <a:gd name="T58" fmla="*/ 113 w 129"/>
                  <a:gd name="T59" fmla="*/ 28 h 57"/>
                  <a:gd name="T60" fmla="*/ 109 w 129"/>
                  <a:gd name="T61" fmla="*/ 25 h 57"/>
                  <a:gd name="T62" fmla="*/ 87 w 129"/>
                  <a:gd name="T63"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 h="57">
                    <a:moveTo>
                      <a:pt x="129" y="0"/>
                    </a:moveTo>
                    <a:lnTo>
                      <a:pt x="129" y="23"/>
                    </a:lnTo>
                    <a:lnTo>
                      <a:pt x="119" y="23"/>
                    </a:lnTo>
                    <a:lnTo>
                      <a:pt x="119" y="23"/>
                    </a:lnTo>
                    <a:lnTo>
                      <a:pt x="119" y="23"/>
                    </a:lnTo>
                    <a:lnTo>
                      <a:pt x="127" y="30"/>
                    </a:lnTo>
                    <a:lnTo>
                      <a:pt x="127" y="30"/>
                    </a:lnTo>
                    <a:lnTo>
                      <a:pt x="129" y="33"/>
                    </a:lnTo>
                    <a:lnTo>
                      <a:pt x="129" y="38"/>
                    </a:lnTo>
                    <a:lnTo>
                      <a:pt x="129" y="38"/>
                    </a:lnTo>
                    <a:lnTo>
                      <a:pt x="129" y="41"/>
                    </a:lnTo>
                    <a:lnTo>
                      <a:pt x="127" y="46"/>
                    </a:lnTo>
                    <a:lnTo>
                      <a:pt x="123" y="49"/>
                    </a:lnTo>
                    <a:lnTo>
                      <a:pt x="118" y="52"/>
                    </a:lnTo>
                    <a:lnTo>
                      <a:pt x="118" y="52"/>
                    </a:lnTo>
                    <a:lnTo>
                      <a:pt x="105" y="56"/>
                    </a:lnTo>
                    <a:lnTo>
                      <a:pt x="85" y="57"/>
                    </a:lnTo>
                    <a:lnTo>
                      <a:pt x="85" y="57"/>
                    </a:lnTo>
                    <a:lnTo>
                      <a:pt x="62" y="56"/>
                    </a:lnTo>
                    <a:lnTo>
                      <a:pt x="54" y="56"/>
                    </a:lnTo>
                    <a:lnTo>
                      <a:pt x="48" y="52"/>
                    </a:lnTo>
                    <a:lnTo>
                      <a:pt x="48" y="52"/>
                    </a:lnTo>
                    <a:lnTo>
                      <a:pt x="43" y="51"/>
                    </a:lnTo>
                    <a:lnTo>
                      <a:pt x="39" y="47"/>
                    </a:lnTo>
                    <a:lnTo>
                      <a:pt x="38" y="43"/>
                    </a:lnTo>
                    <a:lnTo>
                      <a:pt x="36" y="38"/>
                    </a:lnTo>
                    <a:lnTo>
                      <a:pt x="36" y="38"/>
                    </a:lnTo>
                    <a:lnTo>
                      <a:pt x="38" y="33"/>
                    </a:lnTo>
                    <a:lnTo>
                      <a:pt x="39" y="30"/>
                    </a:lnTo>
                    <a:lnTo>
                      <a:pt x="44" y="23"/>
                    </a:lnTo>
                    <a:lnTo>
                      <a:pt x="44" y="23"/>
                    </a:lnTo>
                    <a:lnTo>
                      <a:pt x="15" y="23"/>
                    </a:lnTo>
                    <a:lnTo>
                      <a:pt x="15" y="34"/>
                    </a:lnTo>
                    <a:lnTo>
                      <a:pt x="0" y="34"/>
                    </a:lnTo>
                    <a:lnTo>
                      <a:pt x="0" y="7"/>
                    </a:lnTo>
                    <a:lnTo>
                      <a:pt x="114" y="7"/>
                    </a:lnTo>
                    <a:lnTo>
                      <a:pt x="114" y="0"/>
                    </a:lnTo>
                    <a:lnTo>
                      <a:pt x="129" y="0"/>
                    </a:lnTo>
                    <a:close/>
                    <a:moveTo>
                      <a:pt x="87" y="23"/>
                    </a:moveTo>
                    <a:lnTo>
                      <a:pt x="72" y="23"/>
                    </a:lnTo>
                    <a:lnTo>
                      <a:pt x="72" y="23"/>
                    </a:lnTo>
                    <a:lnTo>
                      <a:pt x="62" y="23"/>
                    </a:lnTo>
                    <a:lnTo>
                      <a:pt x="56" y="25"/>
                    </a:lnTo>
                    <a:lnTo>
                      <a:pt x="56" y="25"/>
                    </a:lnTo>
                    <a:lnTo>
                      <a:pt x="52" y="28"/>
                    </a:lnTo>
                    <a:lnTo>
                      <a:pt x="51" y="33"/>
                    </a:lnTo>
                    <a:lnTo>
                      <a:pt x="51" y="33"/>
                    </a:lnTo>
                    <a:lnTo>
                      <a:pt x="52" y="36"/>
                    </a:lnTo>
                    <a:lnTo>
                      <a:pt x="57" y="39"/>
                    </a:lnTo>
                    <a:lnTo>
                      <a:pt x="57" y="39"/>
                    </a:lnTo>
                    <a:lnTo>
                      <a:pt x="65" y="39"/>
                    </a:lnTo>
                    <a:lnTo>
                      <a:pt x="79" y="41"/>
                    </a:lnTo>
                    <a:lnTo>
                      <a:pt x="98" y="41"/>
                    </a:lnTo>
                    <a:lnTo>
                      <a:pt x="98" y="41"/>
                    </a:lnTo>
                    <a:lnTo>
                      <a:pt x="106" y="39"/>
                    </a:lnTo>
                    <a:lnTo>
                      <a:pt x="111" y="38"/>
                    </a:lnTo>
                    <a:lnTo>
                      <a:pt x="114" y="36"/>
                    </a:lnTo>
                    <a:lnTo>
                      <a:pt x="114" y="33"/>
                    </a:lnTo>
                    <a:lnTo>
                      <a:pt x="114" y="33"/>
                    </a:lnTo>
                    <a:lnTo>
                      <a:pt x="113" y="28"/>
                    </a:lnTo>
                    <a:lnTo>
                      <a:pt x="109" y="25"/>
                    </a:lnTo>
                    <a:lnTo>
                      <a:pt x="109" y="25"/>
                    </a:lnTo>
                    <a:lnTo>
                      <a:pt x="101" y="23"/>
                    </a:lnTo>
                    <a:lnTo>
                      <a:pt x="87" y="23"/>
                    </a:lnTo>
                    <a:lnTo>
                      <a:pt x="8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7" name="Freeform 140"/>
              <p:cNvSpPr>
                <a:spLocks noEditPoints="1"/>
              </p:cNvSpPr>
              <p:nvPr/>
            </p:nvSpPr>
            <p:spPr bwMode="auto">
              <a:xfrm>
                <a:off x="4746" y="2085"/>
                <a:ext cx="132" cy="27"/>
              </a:xfrm>
              <a:custGeom>
                <a:avLst/>
                <a:gdLst>
                  <a:gd name="T0" fmla="*/ 117 w 132"/>
                  <a:gd name="T1" fmla="*/ 21 h 27"/>
                  <a:gd name="T2" fmla="*/ 57 w 132"/>
                  <a:gd name="T3" fmla="*/ 21 h 27"/>
                  <a:gd name="T4" fmla="*/ 57 w 132"/>
                  <a:gd name="T5" fmla="*/ 27 h 27"/>
                  <a:gd name="T6" fmla="*/ 42 w 132"/>
                  <a:gd name="T7" fmla="*/ 27 h 27"/>
                  <a:gd name="T8" fmla="*/ 42 w 132"/>
                  <a:gd name="T9" fmla="*/ 5 h 27"/>
                  <a:gd name="T10" fmla="*/ 117 w 132"/>
                  <a:gd name="T11" fmla="*/ 5 h 27"/>
                  <a:gd name="T12" fmla="*/ 117 w 132"/>
                  <a:gd name="T13" fmla="*/ 0 h 27"/>
                  <a:gd name="T14" fmla="*/ 132 w 132"/>
                  <a:gd name="T15" fmla="*/ 0 h 27"/>
                  <a:gd name="T16" fmla="*/ 132 w 132"/>
                  <a:gd name="T17" fmla="*/ 27 h 27"/>
                  <a:gd name="T18" fmla="*/ 117 w 132"/>
                  <a:gd name="T19" fmla="*/ 27 h 27"/>
                  <a:gd name="T20" fmla="*/ 117 w 132"/>
                  <a:gd name="T21" fmla="*/ 21 h 27"/>
                  <a:gd name="T22" fmla="*/ 0 w 132"/>
                  <a:gd name="T23" fmla="*/ 13 h 27"/>
                  <a:gd name="T24" fmla="*/ 0 w 132"/>
                  <a:gd name="T25" fmla="*/ 13 h 27"/>
                  <a:gd name="T26" fmla="*/ 2 w 132"/>
                  <a:gd name="T27" fmla="*/ 9 h 27"/>
                  <a:gd name="T28" fmla="*/ 3 w 132"/>
                  <a:gd name="T29" fmla="*/ 6 h 27"/>
                  <a:gd name="T30" fmla="*/ 3 w 132"/>
                  <a:gd name="T31" fmla="*/ 6 h 27"/>
                  <a:gd name="T32" fmla="*/ 7 w 132"/>
                  <a:gd name="T33" fmla="*/ 3 h 27"/>
                  <a:gd name="T34" fmla="*/ 11 w 132"/>
                  <a:gd name="T35" fmla="*/ 3 h 27"/>
                  <a:gd name="T36" fmla="*/ 11 w 132"/>
                  <a:gd name="T37" fmla="*/ 3 h 27"/>
                  <a:gd name="T38" fmla="*/ 15 w 132"/>
                  <a:gd name="T39" fmla="*/ 3 h 27"/>
                  <a:gd name="T40" fmla="*/ 18 w 132"/>
                  <a:gd name="T41" fmla="*/ 6 h 27"/>
                  <a:gd name="T42" fmla="*/ 18 w 132"/>
                  <a:gd name="T43" fmla="*/ 6 h 27"/>
                  <a:gd name="T44" fmla="*/ 21 w 132"/>
                  <a:gd name="T45" fmla="*/ 9 h 27"/>
                  <a:gd name="T46" fmla="*/ 21 w 132"/>
                  <a:gd name="T47" fmla="*/ 13 h 27"/>
                  <a:gd name="T48" fmla="*/ 21 w 132"/>
                  <a:gd name="T49" fmla="*/ 13 h 27"/>
                  <a:gd name="T50" fmla="*/ 21 w 132"/>
                  <a:gd name="T51" fmla="*/ 18 h 27"/>
                  <a:gd name="T52" fmla="*/ 18 w 132"/>
                  <a:gd name="T53" fmla="*/ 21 h 27"/>
                  <a:gd name="T54" fmla="*/ 18 w 132"/>
                  <a:gd name="T55" fmla="*/ 21 h 27"/>
                  <a:gd name="T56" fmla="*/ 15 w 132"/>
                  <a:gd name="T57" fmla="*/ 22 h 27"/>
                  <a:gd name="T58" fmla="*/ 11 w 132"/>
                  <a:gd name="T59" fmla="*/ 24 h 27"/>
                  <a:gd name="T60" fmla="*/ 11 w 132"/>
                  <a:gd name="T61" fmla="*/ 24 h 27"/>
                  <a:gd name="T62" fmla="*/ 7 w 132"/>
                  <a:gd name="T63" fmla="*/ 22 h 27"/>
                  <a:gd name="T64" fmla="*/ 3 w 132"/>
                  <a:gd name="T65" fmla="*/ 21 h 27"/>
                  <a:gd name="T66" fmla="*/ 3 w 132"/>
                  <a:gd name="T67" fmla="*/ 21 h 27"/>
                  <a:gd name="T68" fmla="*/ 2 w 132"/>
                  <a:gd name="T69" fmla="*/ 18 h 27"/>
                  <a:gd name="T70" fmla="*/ 0 w 132"/>
                  <a:gd name="T71" fmla="*/ 13 h 27"/>
                  <a:gd name="T72" fmla="*/ 0 w 132"/>
                  <a:gd name="T7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27">
                    <a:moveTo>
                      <a:pt x="117" y="21"/>
                    </a:moveTo>
                    <a:lnTo>
                      <a:pt x="57" y="21"/>
                    </a:lnTo>
                    <a:lnTo>
                      <a:pt x="57" y="27"/>
                    </a:lnTo>
                    <a:lnTo>
                      <a:pt x="42" y="27"/>
                    </a:lnTo>
                    <a:lnTo>
                      <a:pt x="42" y="5"/>
                    </a:lnTo>
                    <a:lnTo>
                      <a:pt x="117" y="5"/>
                    </a:lnTo>
                    <a:lnTo>
                      <a:pt x="117" y="0"/>
                    </a:lnTo>
                    <a:lnTo>
                      <a:pt x="132" y="0"/>
                    </a:lnTo>
                    <a:lnTo>
                      <a:pt x="132" y="27"/>
                    </a:lnTo>
                    <a:lnTo>
                      <a:pt x="117" y="27"/>
                    </a:lnTo>
                    <a:lnTo>
                      <a:pt x="117" y="21"/>
                    </a:lnTo>
                    <a:close/>
                    <a:moveTo>
                      <a:pt x="0" y="13"/>
                    </a:moveTo>
                    <a:lnTo>
                      <a:pt x="0" y="13"/>
                    </a:lnTo>
                    <a:lnTo>
                      <a:pt x="2" y="9"/>
                    </a:lnTo>
                    <a:lnTo>
                      <a:pt x="3" y="6"/>
                    </a:lnTo>
                    <a:lnTo>
                      <a:pt x="3" y="6"/>
                    </a:lnTo>
                    <a:lnTo>
                      <a:pt x="7" y="3"/>
                    </a:lnTo>
                    <a:lnTo>
                      <a:pt x="11" y="3"/>
                    </a:lnTo>
                    <a:lnTo>
                      <a:pt x="11" y="3"/>
                    </a:lnTo>
                    <a:lnTo>
                      <a:pt x="15" y="3"/>
                    </a:lnTo>
                    <a:lnTo>
                      <a:pt x="18" y="6"/>
                    </a:lnTo>
                    <a:lnTo>
                      <a:pt x="18" y="6"/>
                    </a:lnTo>
                    <a:lnTo>
                      <a:pt x="21" y="9"/>
                    </a:lnTo>
                    <a:lnTo>
                      <a:pt x="21" y="13"/>
                    </a:lnTo>
                    <a:lnTo>
                      <a:pt x="21" y="13"/>
                    </a:lnTo>
                    <a:lnTo>
                      <a:pt x="21" y="18"/>
                    </a:lnTo>
                    <a:lnTo>
                      <a:pt x="18" y="21"/>
                    </a:lnTo>
                    <a:lnTo>
                      <a:pt x="18" y="21"/>
                    </a:lnTo>
                    <a:lnTo>
                      <a:pt x="15" y="22"/>
                    </a:lnTo>
                    <a:lnTo>
                      <a:pt x="11" y="24"/>
                    </a:lnTo>
                    <a:lnTo>
                      <a:pt x="11" y="24"/>
                    </a:lnTo>
                    <a:lnTo>
                      <a:pt x="7" y="22"/>
                    </a:lnTo>
                    <a:lnTo>
                      <a:pt x="3" y="21"/>
                    </a:lnTo>
                    <a:lnTo>
                      <a:pt x="3" y="21"/>
                    </a:lnTo>
                    <a:lnTo>
                      <a:pt x="2" y="18"/>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8" name="Freeform 141"/>
              <p:cNvSpPr>
                <a:spLocks noEditPoints="1"/>
              </p:cNvSpPr>
              <p:nvPr/>
            </p:nvSpPr>
            <p:spPr bwMode="auto">
              <a:xfrm>
                <a:off x="4785" y="2029"/>
                <a:ext cx="95" cy="49"/>
              </a:xfrm>
              <a:custGeom>
                <a:avLst/>
                <a:gdLst>
                  <a:gd name="T0" fmla="*/ 70 w 95"/>
                  <a:gd name="T1" fmla="*/ 0 h 49"/>
                  <a:gd name="T2" fmla="*/ 82 w 95"/>
                  <a:gd name="T3" fmla="*/ 5 h 49"/>
                  <a:gd name="T4" fmla="*/ 88 w 95"/>
                  <a:gd name="T5" fmla="*/ 10 h 49"/>
                  <a:gd name="T6" fmla="*/ 95 w 95"/>
                  <a:gd name="T7" fmla="*/ 23 h 49"/>
                  <a:gd name="T8" fmla="*/ 95 w 95"/>
                  <a:gd name="T9" fmla="*/ 30 h 49"/>
                  <a:gd name="T10" fmla="*/ 88 w 95"/>
                  <a:gd name="T11" fmla="*/ 39 h 49"/>
                  <a:gd name="T12" fmla="*/ 83 w 95"/>
                  <a:gd name="T13" fmla="*/ 43 h 49"/>
                  <a:gd name="T14" fmla="*/ 70 w 95"/>
                  <a:gd name="T15" fmla="*/ 47 h 49"/>
                  <a:gd name="T16" fmla="*/ 49 w 95"/>
                  <a:gd name="T17" fmla="*/ 49 h 49"/>
                  <a:gd name="T18" fmla="*/ 20 w 95"/>
                  <a:gd name="T19" fmla="*/ 46 h 49"/>
                  <a:gd name="T20" fmla="*/ 13 w 95"/>
                  <a:gd name="T21" fmla="*/ 43 h 49"/>
                  <a:gd name="T22" fmla="*/ 3 w 95"/>
                  <a:gd name="T23" fmla="*/ 34 h 49"/>
                  <a:gd name="T24" fmla="*/ 0 w 95"/>
                  <a:gd name="T25" fmla="*/ 25 h 49"/>
                  <a:gd name="T26" fmla="*/ 2 w 95"/>
                  <a:gd name="T27" fmla="*/ 20 h 49"/>
                  <a:gd name="T28" fmla="*/ 7 w 95"/>
                  <a:gd name="T29" fmla="*/ 10 h 49"/>
                  <a:gd name="T30" fmla="*/ 10 w 95"/>
                  <a:gd name="T31" fmla="*/ 7 h 49"/>
                  <a:gd name="T32" fmla="*/ 23 w 95"/>
                  <a:gd name="T33" fmla="*/ 2 h 49"/>
                  <a:gd name="T34" fmla="*/ 52 w 95"/>
                  <a:gd name="T35" fmla="*/ 0 h 49"/>
                  <a:gd name="T36" fmla="*/ 56 w 95"/>
                  <a:gd name="T37" fmla="*/ 31 h 49"/>
                  <a:gd name="T38" fmla="*/ 67 w 95"/>
                  <a:gd name="T39" fmla="*/ 31 h 49"/>
                  <a:gd name="T40" fmla="*/ 73 w 95"/>
                  <a:gd name="T41" fmla="*/ 30 h 49"/>
                  <a:gd name="T42" fmla="*/ 80 w 95"/>
                  <a:gd name="T43" fmla="*/ 23 h 49"/>
                  <a:gd name="T44" fmla="*/ 78 w 95"/>
                  <a:gd name="T45" fmla="*/ 20 h 49"/>
                  <a:gd name="T46" fmla="*/ 72 w 95"/>
                  <a:gd name="T47" fmla="*/ 17 h 49"/>
                  <a:gd name="T48" fmla="*/ 65 w 95"/>
                  <a:gd name="T49" fmla="*/ 15 h 49"/>
                  <a:gd name="T50" fmla="*/ 39 w 95"/>
                  <a:gd name="T51" fmla="*/ 17 h 49"/>
                  <a:gd name="T52" fmla="*/ 31 w 95"/>
                  <a:gd name="T53" fmla="*/ 17 h 49"/>
                  <a:gd name="T54" fmla="*/ 20 w 95"/>
                  <a:gd name="T55" fmla="*/ 18 h 49"/>
                  <a:gd name="T56" fmla="*/ 15 w 95"/>
                  <a:gd name="T57" fmla="*/ 25 h 49"/>
                  <a:gd name="T58" fmla="*/ 16 w 95"/>
                  <a:gd name="T59" fmla="*/ 28 h 49"/>
                  <a:gd name="T60" fmla="*/ 20 w 95"/>
                  <a:gd name="T61" fmla="*/ 30 h 49"/>
                  <a:gd name="T62" fmla="*/ 36 w 95"/>
                  <a:gd name="T63"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 h="49">
                    <a:moveTo>
                      <a:pt x="65" y="15"/>
                    </a:moveTo>
                    <a:lnTo>
                      <a:pt x="70" y="0"/>
                    </a:lnTo>
                    <a:lnTo>
                      <a:pt x="70" y="0"/>
                    </a:lnTo>
                    <a:lnTo>
                      <a:pt x="82" y="5"/>
                    </a:lnTo>
                    <a:lnTo>
                      <a:pt x="88" y="10"/>
                    </a:lnTo>
                    <a:lnTo>
                      <a:pt x="88" y="10"/>
                    </a:lnTo>
                    <a:lnTo>
                      <a:pt x="93" y="17"/>
                    </a:lnTo>
                    <a:lnTo>
                      <a:pt x="95" y="23"/>
                    </a:lnTo>
                    <a:lnTo>
                      <a:pt x="95" y="23"/>
                    </a:lnTo>
                    <a:lnTo>
                      <a:pt x="95" y="30"/>
                    </a:lnTo>
                    <a:lnTo>
                      <a:pt x="91" y="34"/>
                    </a:lnTo>
                    <a:lnTo>
                      <a:pt x="88" y="39"/>
                    </a:lnTo>
                    <a:lnTo>
                      <a:pt x="83" y="43"/>
                    </a:lnTo>
                    <a:lnTo>
                      <a:pt x="83" y="43"/>
                    </a:lnTo>
                    <a:lnTo>
                      <a:pt x="77" y="46"/>
                    </a:lnTo>
                    <a:lnTo>
                      <a:pt x="70" y="47"/>
                    </a:lnTo>
                    <a:lnTo>
                      <a:pt x="49" y="49"/>
                    </a:lnTo>
                    <a:lnTo>
                      <a:pt x="49" y="49"/>
                    </a:lnTo>
                    <a:lnTo>
                      <a:pt x="28" y="47"/>
                    </a:lnTo>
                    <a:lnTo>
                      <a:pt x="20" y="46"/>
                    </a:lnTo>
                    <a:lnTo>
                      <a:pt x="13" y="43"/>
                    </a:lnTo>
                    <a:lnTo>
                      <a:pt x="13" y="43"/>
                    </a:lnTo>
                    <a:lnTo>
                      <a:pt x="8" y="39"/>
                    </a:lnTo>
                    <a:lnTo>
                      <a:pt x="3" y="34"/>
                    </a:lnTo>
                    <a:lnTo>
                      <a:pt x="2" y="30"/>
                    </a:lnTo>
                    <a:lnTo>
                      <a:pt x="0" y="25"/>
                    </a:lnTo>
                    <a:lnTo>
                      <a:pt x="0" y="25"/>
                    </a:lnTo>
                    <a:lnTo>
                      <a:pt x="2" y="20"/>
                    </a:lnTo>
                    <a:lnTo>
                      <a:pt x="3" y="15"/>
                    </a:lnTo>
                    <a:lnTo>
                      <a:pt x="7" y="10"/>
                    </a:lnTo>
                    <a:lnTo>
                      <a:pt x="10" y="7"/>
                    </a:lnTo>
                    <a:lnTo>
                      <a:pt x="10" y="7"/>
                    </a:lnTo>
                    <a:lnTo>
                      <a:pt x="16" y="3"/>
                    </a:lnTo>
                    <a:lnTo>
                      <a:pt x="23" y="2"/>
                    </a:lnTo>
                    <a:lnTo>
                      <a:pt x="39" y="0"/>
                    </a:lnTo>
                    <a:lnTo>
                      <a:pt x="52" y="0"/>
                    </a:lnTo>
                    <a:lnTo>
                      <a:pt x="52" y="31"/>
                    </a:lnTo>
                    <a:lnTo>
                      <a:pt x="56" y="31"/>
                    </a:lnTo>
                    <a:lnTo>
                      <a:pt x="56" y="31"/>
                    </a:lnTo>
                    <a:lnTo>
                      <a:pt x="67" y="31"/>
                    </a:lnTo>
                    <a:lnTo>
                      <a:pt x="73" y="30"/>
                    </a:lnTo>
                    <a:lnTo>
                      <a:pt x="73" y="30"/>
                    </a:lnTo>
                    <a:lnTo>
                      <a:pt x="78" y="28"/>
                    </a:lnTo>
                    <a:lnTo>
                      <a:pt x="80" y="23"/>
                    </a:lnTo>
                    <a:lnTo>
                      <a:pt x="80" y="23"/>
                    </a:lnTo>
                    <a:lnTo>
                      <a:pt x="78" y="20"/>
                    </a:lnTo>
                    <a:lnTo>
                      <a:pt x="77" y="18"/>
                    </a:lnTo>
                    <a:lnTo>
                      <a:pt x="72" y="17"/>
                    </a:lnTo>
                    <a:lnTo>
                      <a:pt x="65" y="15"/>
                    </a:lnTo>
                    <a:lnTo>
                      <a:pt x="65" y="15"/>
                    </a:lnTo>
                    <a:close/>
                    <a:moveTo>
                      <a:pt x="39" y="31"/>
                    </a:moveTo>
                    <a:lnTo>
                      <a:pt x="39" y="17"/>
                    </a:lnTo>
                    <a:lnTo>
                      <a:pt x="31" y="17"/>
                    </a:lnTo>
                    <a:lnTo>
                      <a:pt x="31" y="17"/>
                    </a:lnTo>
                    <a:lnTo>
                      <a:pt x="25" y="17"/>
                    </a:lnTo>
                    <a:lnTo>
                      <a:pt x="20" y="18"/>
                    </a:lnTo>
                    <a:lnTo>
                      <a:pt x="16" y="21"/>
                    </a:lnTo>
                    <a:lnTo>
                      <a:pt x="15" y="25"/>
                    </a:lnTo>
                    <a:lnTo>
                      <a:pt x="15" y="25"/>
                    </a:lnTo>
                    <a:lnTo>
                      <a:pt x="16" y="28"/>
                    </a:lnTo>
                    <a:lnTo>
                      <a:pt x="20" y="30"/>
                    </a:lnTo>
                    <a:lnTo>
                      <a:pt x="20" y="30"/>
                    </a:lnTo>
                    <a:lnTo>
                      <a:pt x="26" y="31"/>
                    </a:lnTo>
                    <a:lnTo>
                      <a:pt x="36" y="31"/>
                    </a:lnTo>
                    <a:lnTo>
                      <a:pt x="3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9" name="Freeform 142"/>
              <p:cNvSpPr>
                <a:spLocks/>
              </p:cNvSpPr>
              <p:nvPr/>
            </p:nvSpPr>
            <p:spPr bwMode="auto">
              <a:xfrm>
                <a:off x="4787" y="1979"/>
                <a:ext cx="91" cy="44"/>
              </a:xfrm>
              <a:custGeom>
                <a:avLst/>
                <a:gdLst>
                  <a:gd name="T0" fmla="*/ 60 w 91"/>
                  <a:gd name="T1" fmla="*/ 44 h 44"/>
                  <a:gd name="T2" fmla="*/ 60 w 91"/>
                  <a:gd name="T3" fmla="*/ 27 h 44"/>
                  <a:gd name="T4" fmla="*/ 73 w 91"/>
                  <a:gd name="T5" fmla="*/ 26 h 44"/>
                  <a:gd name="T6" fmla="*/ 78 w 91"/>
                  <a:gd name="T7" fmla="*/ 21 h 44"/>
                  <a:gd name="T8" fmla="*/ 78 w 91"/>
                  <a:gd name="T9" fmla="*/ 18 h 44"/>
                  <a:gd name="T10" fmla="*/ 70 w 91"/>
                  <a:gd name="T11" fmla="*/ 14 h 44"/>
                  <a:gd name="T12" fmla="*/ 63 w 91"/>
                  <a:gd name="T13" fmla="*/ 16 h 44"/>
                  <a:gd name="T14" fmla="*/ 60 w 91"/>
                  <a:gd name="T15" fmla="*/ 18 h 44"/>
                  <a:gd name="T16" fmla="*/ 50 w 91"/>
                  <a:gd name="T17" fmla="*/ 27 h 44"/>
                  <a:gd name="T18" fmla="*/ 37 w 91"/>
                  <a:gd name="T19" fmla="*/ 40 h 44"/>
                  <a:gd name="T20" fmla="*/ 31 w 91"/>
                  <a:gd name="T21" fmla="*/ 42 h 44"/>
                  <a:gd name="T22" fmla="*/ 23 w 91"/>
                  <a:gd name="T23" fmla="*/ 44 h 44"/>
                  <a:gd name="T24" fmla="*/ 6 w 91"/>
                  <a:gd name="T25" fmla="*/ 39 h 44"/>
                  <a:gd name="T26" fmla="*/ 1 w 91"/>
                  <a:gd name="T27" fmla="*/ 34 h 44"/>
                  <a:gd name="T28" fmla="*/ 0 w 91"/>
                  <a:gd name="T29" fmla="*/ 27 h 44"/>
                  <a:gd name="T30" fmla="*/ 1 w 91"/>
                  <a:gd name="T31" fmla="*/ 21 h 44"/>
                  <a:gd name="T32" fmla="*/ 8 w 91"/>
                  <a:gd name="T33" fmla="*/ 16 h 44"/>
                  <a:gd name="T34" fmla="*/ 1 w 91"/>
                  <a:gd name="T35" fmla="*/ 1 h 44"/>
                  <a:gd name="T36" fmla="*/ 31 w 91"/>
                  <a:gd name="T37" fmla="*/ 16 h 44"/>
                  <a:gd name="T38" fmla="*/ 23 w 91"/>
                  <a:gd name="T39" fmla="*/ 16 h 44"/>
                  <a:gd name="T40" fmla="*/ 18 w 91"/>
                  <a:gd name="T41" fmla="*/ 18 h 44"/>
                  <a:gd name="T42" fmla="*/ 14 w 91"/>
                  <a:gd name="T43" fmla="*/ 23 h 44"/>
                  <a:gd name="T44" fmla="*/ 14 w 91"/>
                  <a:gd name="T45" fmla="*/ 24 h 44"/>
                  <a:gd name="T46" fmla="*/ 21 w 91"/>
                  <a:gd name="T47" fmla="*/ 27 h 44"/>
                  <a:gd name="T48" fmla="*/ 26 w 91"/>
                  <a:gd name="T49" fmla="*/ 27 h 44"/>
                  <a:gd name="T50" fmla="*/ 31 w 91"/>
                  <a:gd name="T51" fmla="*/ 26 h 44"/>
                  <a:gd name="T52" fmla="*/ 39 w 91"/>
                  <a:gd name="T53" fmla="*/ 16 h 44"/>
                  <a:gd name="T54" fmla="*/ 45 w 91"/>
                  <a:gd name="T55" fmla="*/ 8 h 44"/>
                  <a:gd name="T56" fmla="*/ 52 w 91"/>
                  <a:gd name="T57" fmla="*/ 3 h 44"/>
                  <a:gd name="T58" fmla="*/ 68 w 91"/>
                  <a:gd name="T59" fmla="*/ 0 h 44"/>
                  <a:gd name="T60" fmla="*/ 78 w 91"/>
                  <a:gd name="T61" fmla="*/ 0 h 44"/>
                  <a:gd name="T62" fmla="*/ 85 w 91"/>
                  <a:gd name="T63" fmla="*/ 5 h 44"/>
                  <a:gd name="T64" fmla="*/ 91 w 91"/>
                  <a:gd name="T65" fmla="*/ 16 h 44"/>
                  <a:gd name="T66" fmla="*/ 91 w 91"/>
                  <a:gd name="T67" fmla="*/ 19 h 44"/>
                  <a:gd name="T68" fmla="*/ 85 w 91"/>
                  <a:gd name="T69" fmla="*/ 27 h 44"/>
                  <a:gd name="T70" fmla="*/ 91 w 91"/>
                  <a:gd name="T71"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1" h="44">
                    <a:moveTo>
                      <a:pt x="91" y="44"/>
                    </a:moveTo>
                    <a:lnTo>
                      <a:pt x="60" y="44"/>
                    </a:lnTo>
                    <a:lnTo>
                      <a:pt x="60" y="27"/>
                    </a:lnTo>
                    <a:lnTo>
                      <a:pt x="60" y="27"/>
                    </a:lnTo>
                    <a:lnTo>
                      <a:pt x="68" y="27"/>
                    </a:lnTo>
                    <a:lnTo>
                      <a:pt x="73" y="26"/>
                    </a:lnTo>
                    <a:lnTo>
                      <a:pt x="76" y="24"/>
                    </a:lnTo>
                    <a:lnTo>
                      <a:pt x="78" y="21"/>
                    </a:lnTo>
                    <a:lnTo>
                      <a:pt x="78" y="21"/>
                    </a:lnTo>
                    <a:lnTo>
                      <a:pt x="78" y="18"/>
                    </a:lnTo>
                    <a:lnTo>
                      <a:pt x="76" y="16"/>
                    </a:lnTo>
                    <a:lnTo>
                      <a:pt x="70" y="14"/>
                    </a:lnTo>
                    <a:lnTo>
                      <a:pt x="70" y="14"/>
                    </a:lnTo>
                    <a:lnTo>
                      <a:pt x="63" y="16"/>
                    </a:lnTo>
                    <a:lnTo>
                      <a:pt x="60" y="18"/>
                    </a:lnTo>
                    <a:lnTo>
                      <a:pt x="60" y="18"/>
                    </a:lnTo>
                    <a:lnTo>
                      <a:pt x="50" y="27"/>
                    </a:lnTo>
                    <a:lnTo>
                      <a:pt x="50" y="27"/>
                    </a:lnTo>
                    <a:lnTo>
                      <a:pt x="44" y="36"/>
                    </a:lnTo>
                    <a:lnTo>
                      <a:pt x="37" y="40"/>
                    </a:lnTo>
                    <a:lnTo>
                      <a:pt x="37" y="40"/>
                    </a:lnTo>
                    <a:lnTo>
                      <a:pt x="31" y="42"/>
                    </a:lnTo>
                    <a:lnTo>
                      <a:pt x="23" y="44"/>
                    </a:lnTo>
                    <a:lnTo>
                      <a:pt x="23" y="44"/>
                    </a:lnTo>
                    <a:lnTo>
                      <a:pt x="14" y="42"/>
                    </a:lnTo>
                    <a:lnTo>
                      <a:pt x="6" y="39"/>
                    </a:lnTo>
                    <a:lnTo>
                      <a:pt x="6" y="39"/>
                    </a:lnTo>
                    <a:lnTo>
                      <a:pt x="1" y="34"/>
                    </a:lnTo>
                    <a:lnTo>
                      <a:pt x="0" y="27"/>
                    </a:lnTo>
                    <a:lnTo>
                      <a:pt x="0" y="27"/>
                    </a:lnTo>
                    <a:lnTo>
                      <a:pt x="0" y="24"/>
                    </a:lnTo>
                    <a:lnTo>
                      <a:pt x="1" y="21"/>
                    </a:lnTo>
                    <a:lnTo>
                      <a:pt x="8" y="16"/>
                    </a:lnTo>
                    <a:lnTo>
                      <a:pt x="8" y="16"/>
                    </a:lnTo>
                    <a:lnTo>
                      <a:pt x="1" y="16"/>
                    </a:lnTo>
                    <a:lnTo>
                      <a:pt x="1" y="1"/>
                    </a:lnTo>
                    <a:lnTo>
                      <a:pt x="31" y="1"/>
                    </a:lnTo>
                    <a:lnTo>
                      <a:pt x="31" y="16"/>
                    </a:lnTo>
                    <a:lnTo>
                      <a:pt x="31" y="16"/>
                    </a:lnTo>
                    <a:lnTo>
                      <a:pt x="23" y="16"/>
                    </a:lnTo>
                    <a:lnTo>
                      <a:pt x="18" y="18"/>
                    </a:lnTo>
                    <a:lnTo>
                      <a:pt x="18" y="18"/>
                    </a:lnTo>
                    <a:lnTo>
                      <a:pt x="14" y="19"/>
                    </a:lnTo>
                    <a:lnTo>
                      <a:pt x="14" y="23"/>
                    </a:lnTo>
                    <a:lnTo>
                      <a:pt x="14" y="23"/>
                    </a:lnTo>
                    <a:lnTo>
                      <a:pt x="14" y="24"/>
                    </a:lnTo>
                    <a:lnTo>
                      <a:pt x="16" y="26"/>
                    </a:lnTo>
                    <a:lnTo>
                      <a:pt x="21" y="27"/>
                    </a:lnTo>
                    <a:lnTo>
                      <a:pt x="21" y="27"/>
                    </a:lnTo>
                    <a:lnTo>
                      <a:pt x="26" y="27"/>
                    </a:lnTo>
                    <a:lnTo>
                      <a:pt x="31" y="26"/>
                    </a:lnTo>
                    <a:lnTo>
                      <a:pt x="31" y="26"/>
                    </a:lnTo>
                    <a:lnTo>
                      <a:pt x="34" y="23"/>
                    </a:lnTo>
                    <a:lnTo>
                      <a:pt x="39" y="16"/>
                    </a:lnTo>
                    <a:lnTo>
                      <a:pt x="39" y="16"/>
                    </a:lnTo>
                    <a:lnTo>
                      <a:pt x="45" y="8"/>
                    </a:lnTo>
                    <a:lnTo>
                      <a:pt x="52" y="3"/>
                    </a:lnTo>
                    <a:lnTo>
                      <a:pt x="52" y="3"/>
                    </a:lnTo>
                    <a:lnTo>
                      <a:pt x="58" y="0"/>
                    </a:lnTo>
                    <a:lnTo>
                      <a:pt x="68" y="0"/>
                    </a:lnTo>
                    <a:lnTo>
                      <a:pt x="68" y="0"/>
                    </a:lnTo>
                    <a:lnTo>
                      <a:pt x="78" y="0"/>
                    </a:lnTo>
                    <a:lnTo>
                      <a:pt x="85" y="5"/>
                    </a:lnTo>
                    <a:lnTo>
                      <a:pt x="85" y="5"/>
                    </a:lnTo>
                    <a:lnTo>
                      <a:pt x="89" y="9"/>
                    </a:lnTo>
                    <a:lnTo>
                      <a:pt x="91" y="16"/>
                    </a:lnTo>
                    <a:lnTo>
                      <a:pt x="91" y="16"/>
                    </a:lnTo>
                    <a:lnTo>
                      <a:pt x="91" y="19"/>
                    </a:lnTo>
                    <a:lnTo>
                      <a:pt x="89" y="23"/>
                    </a:lnTo>
                    <a:lnTo>
                      <a:pt x="85" y="27"/>
                    </a:lnTo>
                    <a:lnTo>
                      <a:pt x="85" y="27"/>
                    </a:lnTo>
                    <a:lnTo>
                      <a:pt x="91" y="27"/>
                    </a:lnTo>
                    <a:lnTo>
                      <a:pt x="9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0" name="Freeform 143"/>
              <p:cNvSpPr>
                <a:spLocks noEditPoints="1"/>
              </p:cNvSpPr>
              <p:nvPr/>
            </p:nvSpPr>
            <p:spPr bwMode="auto">
              <a:xfrm>
                <a:off x="3136" y="1461"/>
                <a:ext cx="59" cy="101"/>
              </a:xfrm>
              <a:custGeom>
                <a:avLst/>
                <a:gdLst>
                  <a:gd name="T0" fmla="*/ 0 w 59"/>
                  <a:gd name="T1" fmla="*/ 101 h 101"/>
                  <a:gd name="T2" fmla="*/ 0 w 59"/>
                  <a:gd name="T3" fmla="*/ 88 h 101"/>
                  <a:gd name="T4" fmla="*/ 8 w 59"/>
                  <a:gd name="T5" fmla="*/ 88 h 101"/>
                  <a:gd name="T6" fmla="*/ 8 w 59"/>
                  <a:gd name="T7" fmla="*/ 11 h 101"/>
                  <a:gd name="T8" fmla="*/ 0 w 59"/>
                  <a:gd name="T9" fmla="*/ 11 h 101"/>
                  <a:gd name="T10" fmla="*/ 0 w 59"/>
                  <a:gd name="T11" fmla="*/ 0 h 101"/>
                  <a:gd name="T12" fmla="*/ 28 w 59"/>
                  <a:gd name="T13" fmla="*/ 0 h 101"/>
                  <a:gd name="T14" fmla="*/ 28 w 59"/>
                  <a:gd name="T15" fmla="*/ 11 h 101"/>
                  <a:gd name="T16" fmla="*/ 23 w 59"/>
                  <a:gd name="T17" fmla="*/ 11 h 101"/>
                  <a:gd name="T18" fmla="*/ 23 w 59"/>
                  <a:gd name="T19" fmla="*/ 88 h 101"/>
                  <a:gd name="T20" fmla="*/ 28 w 59"/>
                  <a:gd name="T21" fmla="*/ 88 h 101"/>
                  <a:gd name="T22" fmla="*/ 28 w 59"/>
                  <a:gd name="T23" fmla="*/ 101 h 101"/>
                  <a:gd name="T24" fmla="*/ 0 w 59"/>
                  <a:gd name="T25" fmla="*/ 101 h 101"/>
                  <a:gd name="T26" fmla="*/ 31 w 59"/>
                  <a:gd name="T27" fmla="*/ 101 h 101"/>
                  <a:gd name="T28" fmla="*/ 31 w 59"/>
                  <a:gd name="T29" fmla="*/ 88 h 101"/>
                  <a:gd name="T30" fmla="*/ 37 w 59"/>
                  <a:gd name="T31" fmla="*/ 88 h 101"/>
                  <a:gd name="T32" fmla="*/ 23 w 59"/>
                  <a:gd name="T33" fmla="*/ 48 h 101"/>
                  <a:gd name="T34" fmla="*/ 37 w 59"/>
                  <a:gd name="T35" fmla="*/ 11 h 101"/>
                  <a:gd name="T36" fmla="*/ 31 w 59"/>
                  <a:gd name="T37" fmla="*/ 11 h 101"/>
                  <a:gd name="T38" fmla="*/ 31 w 59"/>
                  <a:gd name="T39" fmla="*/ 0 h 101"/>
                  <a:gd name="T40" fmla="*/ 57 w 59"/>
                  <a:gd name="T41" fmla="*/ 0 h 101"/>
                  <a:gd name="T42" fmla="*/ 57 w 59"/>
                  <a:gd name="T43" fmla="*/ 11 h 101"/>
                  <a:gd name="T44" fmla="*/ 50 w 59"/>
                  <a:gd name="T45" fmla="*/ 11 h 101"/>
                  <a:gd name="T46" fmla="*/ 37 w 59"/>
                  <a:gd name="T47" fmla="*/ 45 h 101"/>
                  <a:gd name="T48" fmla="*/ 52 w 59"/>
                  <a:gd name="T49" fmla="*/ 88 h 101"/>
                  <a:gd name="T50" fmla="*/ 59 w 59"/>
                  <a:gd name="T51" fmla="*/ 88 h 101"/>
                  <a:gd name="T52" fmla="*/ 59 w 59"/>
                  <a:gd name="T53" fmla="*/ 101 h 101"/>
                  <a:gd name="T54" fmla="*/ 31 w 59"/>
                  <a:gd name="T5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 h="101">
                    <a:moveTo>
                      <a:pt x="0" y="101"/>
                    </a:moveTo>
                    <a:lnTo>
                      <a:pt x="0" y="88"/>
                    </a:lnTo>
                    <a:lnTo>
                      <a:pt x="8" y="88"/>
                    </a:lnTo>
                    <a:lnTo>
                      <a:pt x="8" y="11"/>
                    </a:lnTo>
                    <a:lnTo>
                      <a:pt x="0" y="11"/>
                    </a:lnTo>
                    <a:lnTo>
                      <a:pt x="0" y="0"/>
                    </a:lnTo>
                    <a:lnTo>
                      <a:pt x="28" y="0"/>
                    </a:lnTo>
                    <a:lnTo>
                      <a:pt x="28" y="11"/>
                    </a:lnTo>
                    <a:lnTo>
                      <a:pt x="23" y="11"/>
                    </a:lnTo>
                    <a:lnTo>
                      <a:pt x="23" y="88"/>
                    </a:lnTo>
                    <a:lnTo>
                      <a:pt x="28" y="88"/>
                    </a:lnTo>
                    <a:lnTo>
                      <a:pt x="28" y="101"/>
                    </a:lnTo>
                    <a:lnTo>
                      <a:pt x="0" y="101"/>
                    </a:lnTo>
                    <a:close/>
                    <a:moveTo>
                      <a:pt x="31" y="101"/>
                    </a:moveTo>
                    <a:lnTo>
                      <a:pt x="31" y="88"/>
                    </a:lnTo>
                    <a:lnTo>
                      <a:pt x="37" y="88"/>
                    </a:lnTo>
                    <a:lnTo>
                      <a:pt x="23" y="48"/>
                    </a:lnTo>
                    <a:lnTo>
                      <a:pt x="37" y="11"/>
                    </a:lnTo>
                    <a:lnTo>
                      <a:pt x="31" y="11"/>
                    </a:lnTo>
                    <a:lnTo>
                      <a:pt x="31" y="0"/>
                    </a:lnTo>
                    <a:lnTo>
                      <a:pt x="57" y="0"/>
                    </a:lnTo>
                    <a:lnTo>
                      <a:pt x="57" y="11"/>
                    </a:lnTo>
                    <a:lnTo>
                      <a:pt x="50" y="11"/>
                    </a:lnTo>
                    <a:lnTo>
                      <a:pt x="37" y="45"/>
                    </a:lnTo>
                    <a:lnTo>
                      <a:pt x="52" y="88"/>
                    </a:lnTo>
                    <a:lnTo>
                      <a:pt x="59" y="88"/>
                    </a:lnTo>
                    <a:lnTo>
                      <a:pt x="59" y="101"/>
                    </a:lnTo>
                    <a:lnTo>
                      <a:pt x="3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1" name="Freeform 144"/>
              <p:cNvSpPr>
                <a:spLocks noEditPoints="1"/>
              </p:cNvSpPr>
              <p:nvPr/>
            </p:nvSpPr>
            <p:spPr bwMode="auto">
              <a:xfrm>
                <a:off x="3199" y="1459"/>
                <a:ext cx="22" cy="103"/>
              </a:xfrm>
              <a:custGeom>
                <a:avLst/>
                <a:gdLst>
                  <a:gd name="T0" fmla="*/ 5 w 22"/>
                  <a:gd name="T1" fmla="*/ 90 h 103"/>
                  <a:gd name="T2" fmla="*/ 5 w 22"/>
                  <a:gd name="T3" fmla="*/ 44 h 103"/>
                  <a:gd name="T4" fmla="*/ 0 w 22"/>
                  <a:gd name="T5" fmla="*/ 44 h 103"/>
                  <a:gd name="T6" fmla="*/ 0 w 22"/>
                  <a:gd name="T7" fmla="*/ 33 h 103"/>
                  <a:gd name="T8" fmla="*/ 18 w 22"/>
                  <a:gd name="T9" fmla="*/ 33 h 103"/>
                  <a:gd name="T10" fmla="*/ 18 w 22"/>
                  <a:gd name="T11" fmla="*/ 90 h 103"/>
                  <a:gd name="T12" fmla="*/ 22 w 22"/>
                  <a:gd name="T13" fmla="*/ 90 h 103"/>
                  <a:gd name="T14" fmla="*/ 22 w 22"/>
                  <a:gd name="T15" fmla="*/ 103 h 103"/>
                  <a:gd name="T16" fmla="*/ 0 w 22"/>
                  <a:gd name="T17" fmla="*/ 103 h 103"/>
                  <a:gd name="T18" fmla="*/ 0 w 22"/>
                  <a:gd name="T19" fmla="*/ 90 h 103"/>
                  <a:gd name="T20" fmla="*/ 5 w 22"/>
                  <a:gd name="T21" fmla="*/ 90 h 103"/>
                  <a:gd name="T22" fmla="*/ 10 w 22"/>
                  <a:gd name="T23" fmla="*/ 0 h 103"/>
                  <a:gd name="T24" fmla="*/ 10 w 22"/>
                  <a:gd name="T25" fmla="*/ 0 h 103"/>
                  <a:gd name="T26" fmla="*/ 13 w 22"/>
                  <a:gd name="T27" fmla="*/ 0 h 103"/>
                  <a:gd name="T28" fmla="*/ 17 w 22"/>
                  <a:gd name="T29" fmla="*/ 2 h 103"/>
                  <a:gd name="T30" fmla="*/ 17 w 22"/>
                  <a:gd name="T31" fmla="*/ 2 h 103"/>
                  <a:gd name="T32" fmla="*/ 18 w 22"/>
                  <a:gd name="T33" fmla="*/ 5 h 103"/>
                  <a:gd name="T34" fmla="*/ 18 w 22"/>
                  <a:gd name="T35" fmla="*/ 8 h 103"/>
                  <a:gd name="T36" fmla="*/ 18 w 22"/>
                  <a:gd name="T37" fmla="*/ 8 h 103"/>
                  <a:gd name="T38" fmla="*/ 18 w 22"/>
                  <a:gd name="T39" fmla="*/ 11 h 103"/>
                  <a:gd name="T40" fmla="*/ 17 w 22"/>
                  <a:gd name="T41" fmla="*/ 13 h 103"/>
                  <a:gd name="T42" fmla="*/ 17 w 22"/>
                  <a:gd name="T43" fmla="*/ 13 h 103"/>
                  <a:gd name="T44" fmla="*/ 13 w 22"/>
                  <a:gd name="T45" fmla="*/ 15 h 103"/>
                  <a:gd name="T46" fmla="*/ 10 w 22"/>
                  <a:gd name="T47" fmla="*/ 16 h 103"/>
                  <a:gd name="T48" fmla="*/ 10 w 22"/>
                  <a:gd name="T49" fmla="*/ 16 h 103"/>
                  <a:gd name="T50" fmla="*/ 9 w 22"/>
                  <a:gd name="T51" fmla="*/ 15 h 103"/>
                  <a:gd name="T52" fmla="*/ 5 w 22"/>
                  <a:gd name="T53" fmla="*/ 13 h 103"/>
                  <a:gd name="T54" fmla="*/ 5 w 22"/>
                  <a:gd name="T55" fmla="*/ 13 h 103"/>
                  <a:gd name="T56" fmla="*/ 4 w 22"/>
                  <a:gd name="T57" fmla="*/ 11 h 103"/>
                  <a:gd name="T58" fmla="*/ 2 w 22"/>
                  <a:gd name="T59" fmla="*/ 8 h 103"/>
                  <a:gd name="T60" fmla="*/ 2 w 22"/>
                  <a:gd name="T61" fmla="*/ 8 h 103"/>
                  <a:gd name="T62" fmla="*/ 4 w 22"/>
                  <a:gd name="T63" fmla="*/ 5 h 103"/>
                  <a:gd name="T64" fmla="*/ 5 w 22"/>
                  <a:gd name="T65" fmla="*/ 2 h 103"/>
                  <a:gd name="T66" fmla="*/ 5 w 22"/>
                  <a:gd name="T67" fmla="*/ 2 h 103"/>
                  <a:gd name="T68" fmla="*/ 9 w 22"/>
                  <a:gd name="T69" fmla="*/ 0 h 103"/>
                  <a:gd name="T70" fmla="*/ 10 w 22"/>
                  <a:gd name="T71" fmla="*/ 0 h 103"/>
                  <a:gd name="T72" fmla="*/ 10 w 22"/>
                  <a:gd name="T7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03">
                    <a:moveTo>
                      <a:pt x="5" y="90"/>
                    </a:moveTo>
                    <a:lnTo>
                      <a:pt x="5" y="44"/>
                    </a:lnTo>
                    <a:lnTo>
                      <a:pt x="0" y="44"/>
                    </a:lnTo>
                    <a:lnTo>
                      <a:pt x="0" y="33"/>
                    </a:lnTo>
                    <a:lnTo>
                      <a:pt x="18" y="33"/>
                    </a:lnTo>
                    <a:lnTo>
                      <a:pt x="18" y="90"/>
                    </a:lnTo>
                    <a:lnTo>
                      <a:pt x="22" y="90"/>
                    </a:lnTo>
                    <a:lnTo>
                      <a:pt x="22" y="103"/>
                    </a:lnTo>
                    <a:lnTo>
                      <a:pt x="0" y="103"/>
                    </a:lnTo>
                    <a:lnTo>
                      <a:pt x="0" y="90"/>
                    </a:lnTo>
                    <a:lnTo>
                      <a:pt x="5" y="90"/>
                    </a:lnTo>
                    <a:close/>
                    <a:moveTo>
                      <a:pt x="10" y="0"/>
                    </a:moveTo>
                    <a:lnTo>
                      <a:pt x="10" y="0"/>
                    </a:lnTo>
                    <a:lnTo>
                      <a:pt x="13" y="0"/>
                    </a:lnTo>
                    <a:lnTo>
                      <a:pt x="17" y="2"/>
                    </a:lnTo>
                    <a:lnTo>
                      <a:pt x="17" y="2"/>
                    </a:lnTo>
                    <a:lnTo>
                      <a:pt x="18" y="5"/>
                    </a:lnTo>
                    <a:lnTo>
                      <a:pt x="18" y="8"/>
                    </a:lnTo>
                    <a:lnTo>
                      <a:pt x="18" y="8"/>
                    </a:lnTo>
                    <a:lnTo>
                      <a:pt x="18" y="11"/>
                    </a:lnTo>
                    <a:lnTo>
                      <a:pt x="17" y="13"/>
                    </a:lnTo>
                    <a:lnTo>
                      <a:pt x="17" y="13"/>
                    </a:lnTo>
                    <a:lnTo>
                      <a:pt x="13" y="15"/>
                    </a:lnTo>
                    <a:lnTo>
                      <a:pt x="10" y="16"/>
                    </a:lnTo>
                    <a:lnTo>
                      <a:pt x="10" y="16"/>
                    </a:lnTo>
                    <a:lnTo>
                      <a:pt x="9" y="15"/>
                    </a:lnTo>
                    <a:lnTo>
                      <a:pt x="5" y="13"/>
                    </a:lnTo>
                    <a:lnTo>
                      <a:pt x="5" y="13"/>
                    </a:lnTo>
                    <a:lnTo>
                      <a:pt x="4" y="11"/>
                    </a:lnTo>
                    <a:lnTo>
                      <a:pt x="2" y="8"/>
                    </a:lnTo>
                    <a:lnTo>
                      <a:pt x="2" y="8"/>
                    </a:lnTo>
                    <a:lnTo>
                      <a:pt x="4" y="5"/>
                    </a:lnTo>
                    <a:lnTo>
                      <a:pt x="5" y="2"/>
                    </a:lnTo>
                    <a:lnTo>
                      <a:pt x="5" y="2"/>
                    </a:lnTo>
                    <a:lnTo>
                      <a:pt x="9"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2" name="Freeform 145"/>
              <p:cNvSpPr>
                <a:spLocks noEditPoints="1"/>
              </p:cNvSpPr>
              <p:nvPr/>
            </p:nvSpPr>
            <p:spPr bwMode="auto">
              <a:xfrm>
                <a:off x="3229" y="1459"/>
                <a:ext cx="21" cy="103"/>
              </a:xfrm>
              <a:custGeom>
                <a:avLst/>
                <a:gdLst>
                  <a:gd name="T0" fmla="*/ 5 w 21"/>
                  <a:gd name="T1" fmla="*/ 90 h 103"/>
                  <a:gd name="T2" fmla="*/ 5 w 21"/>
                  <a:gd name="T3" fmla="*/ 44 h 103"/>
                  <a:gd name="T4" fmla="*/ 0 w 21"/>
                  <a:gd name="T5" fmla="*/ 44 h 103"/>
                  <a:gd name="T6" fmla="*/ 0 w 21"/>
                  <a:gd name="T7" fmla="*/ 33 h 103"/>
                  <a:gd name="T8" fmla="*/ 18 w 21"/>
                  <a:gd name="T9" fmla="*/ 33 h 103"/>
                  <a:gd name="T10" fmla="*/ 18 w 21"/>
                  <a:gd name="T11" fmla="*/ 90 h 103"/>
                  <a:gd name="T12" fmla="*/ 21 w 21"/>
                  <a:gd name="T13" fmla="*/ 90 h 103"/>
                  <a:gd name="T14" fmla="*/ 21 w 21"/>
                  <a:gd name="T15" fmla="*/ 103 h 103"/>
                  <a:gd name="T16" fmla="*/ 0 w 21"/>
                  <a:gd name="T17" fmla="*/ 103 h 103"/>
                  <a:gd name="T18" fmla="*/ 0 w 21"/>
                  <a:gd name="T19" fmla="*/ 90 h 103"/>
                  <a:gd name="T20" fmla="*/ 5 w 21"/>
                  <a:gd name="T21" fmla="*/ 90 h 103"/>
                  <a:gd name="T22" fmla="*/ 11 w 21"/>
                  <a:gd name="T23" fmla="*/ 0 h 103"/>
                  <a:gd name="T24" fmla="*/ 11 w 21"/>
                  <a:gd name="T25" fmla="*/ 0 h 103"/>
                  <a:gd name="T26" fmla="*/ 14 w 21"/>
                  <a:gd name="T27" fmla="*/ 0 h 103"/>
                  <a:gd name="T28" fmla="*/ 16 w 21"/>
                  <a:gd name="T29" fmla="*/ 2 h 103"/>
                  <a:gd name="T30" fmla="*/ 16 w 21"/>
                  <a:gd name="T31" fmla="*/ 2 h 103"/>
                  <a:gd name="T32" fmla="*/ 18 w 21"/>
                  <a:gd name="T33" fmla="*/ 5 h 103"/>
                  <a:gd name="T34" fmla="*/ 19 w 21"/>
                  <a:gd name="T35" fmla="*/ 8 h 103"/>
                  <a:gd name="T36" fmla="*/ 19 w 21"/>
                  <a:gd name="T37" fmla="*/ 8 h 103"/>
                  <a:gd name="T38" fmla="*/ 18 w 21"/>
                  <a:gd name="T39" fmla="*/ 11 h 103"/>
                  <a:gd name="T40" fmla="*/ 16 w 21"/>
                  <a:gd name="T41" fmla="*/ 13 h 103"/>
                  <a:gd name="T42" fmla="*/ 16 w 21"/>
                  <a:gd name="T43" fmla="*/ 13 h 103"/>
                  <a:gd name="T44" fmla="*/ 14 w 21"/>
                  <a:gd name="T45" fmla="*/ 15 h 103"/>
                  <a:gd name="T46" fmla="*/ 11 w 21"/>
                  <a:gd name="T47" fmla="*/ 16 h 103"/>
                  <a:gd name="T48" fmla="*/ 11 w 21"/>
                  <a:gd name="T49" fmla="*/ 16 h 103"/>
                  <a:gd name="T50" fmla="*/ 8 w 21"/>
                  <a:gd name="T51" fmla="*/ 15 h 103"/>
                  <a:gd name="T52" fmla="*/ 5 w 21"/>
                  <a:gd name="T53" fmla="*/ 13 h 103"/>
                  <a:gd name="T54" fmla="*/ 5 w 21"/>
                  <a:gd name="T55" fmla="*/ 13 h 103"/>
                  <a:gd name="T56" fmla="*/ 3 w 21"/>
                  <a:gd name="T57" fmla="*/ 11 h 103"/>
                  <a:gd name="T58" fmla="*/ 3 w 21"/>
                  <a:gd name="T59" fmla="*/ 8 h 103"/>
                  <a:gd name="T60" fmla="*/ 3 w 21"/>
                  <a:gd name="T61" fmla="*/ 8 h 103"/>
                  <a:gd name="T62" fmla="*/ 3 w 21"/>
                  <a:gd name="T63" fmla="*/ 5 h 103"/>
                  <a:gd name="T64" fmla="*/ 5 w 21"/>
                  <a:gd name="T65" fmla="*/ 2 h 103"/>
                  <a:gd name="T66" fmla="*/ 5 w 21"/>
                  <a:gd name="T67" fmla="*/ 2 h 103"/>
                  <a:gd name="T68" fmla="*/ 8 w 21"/>
                  <a:gd name="T69" fmla="*/ 0 h 103"/>
                  <a:gd name="T70" fmla="*/ 11 w 21"/>
                  <a:gd name="T71" fmla="*/ 0 h 103"/>
                  <a:gd name="T72" fmla="*/ 11 w 21"/>
                  <a:gd name="T7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3">
                    <a:moveTo>
                      <a:pt x="5" y="90"/>
                    </a:moveTo>
                    <a:lnTo>
                      <a:pt x="5" y="44"/>
                    </a:lnTo>
                    <a:lnTo>
                      <a:pt x="0" y="44"/>
                    </a:lnTo>
                    <a:lnTo>
                      <a:pt x="0" y="33"/>
                    </a:lnTo>
                    <a:lnTo>
                      <a:pt x="18" y="33"/>
                    </a:lnTo>
                    <a:lnTo>
                      <a:pt x="18" y="90"/>
                    </a:lnTo>
                    <a:lnTo>
                      <a:pt x="21" y="90"/>
                    </a:lnTo>
                    <a:lnTo>
                      <a:pt x="21" y="103"/>
                    </a:lnTo>
                    <a:lnTo>
                      <a:pt x="0" y="103"/>
                    </a:lnTo>
                    <a:lnTo>
                      <a:pt x="0" y="90"/>
                    </a:lnTo>
                    <a:lnTo>
                      <a:pt x="5" y="90"/>
                    </a:lnTo>
                    <a:close/>
                    <a:moveTo>
                      <a:pt x="11" y="0"/>
                    </a:moveTo>
                    <a:lnTo>
                      <a:pt x="11" y="0"/>
                    </a:lnTo>
                    <a:lnTo>
                      <a:pt x="14" y="0"/>
                    </a:lnTo>
                    <a:lnTo>
                      <a:pt x="16" y="2"/>
                    </a:lnTo>
                    <a:lnTo>
                      <a:pt x="16" y="2"/>
                    </a:lnTo>
                    <a:lnTo>
                      <a:pt x="18" y="5"/>
                    </a:lnTo>
                    <a:lnTo>
                      <a:pt x="19" y="8"/>
                    </a:lnTo>
                    <a:lnTo>
                      <a:pt x="19" y="8"/>
                    </a:lnTo>
                    <a:lnTo>
                      <a:pt x="18" y="11"/>
                    </a:lnTo>
                    <a:lnTo>
                      <a:pt x="16" y="13"/>
                    </a:lnTo>
                    <a:lnTo>
                      <a:pt x="16" y="13"/>
                    </a:lnTo>
                    <a:lnTo>
                      <a:pt x="14" y="15"/>
                    </a:lnTo>
                    <a:lnTo>
                      <a:pt x="11" y="16"/>
                    </a:lnTo>
                    <a:lnTo>
                      <a:pt x="11" y="16"/>
                    </a:lnTo>
                    <a:lnTo>
                      <a:pt x="8" y="15"/>
                    </a:lnTo>
                    <a:lnTo>
                      <a:pt x="5" y="13"/>
                    </a:lnTo>
                    <a:lnTo>
                      <a:pt x="5" y="13"/>
                    </a:lnTo>
                    <a:lnTo>
                      <a:pt x="3" y="11"/>
                    </a:lnTo>
                    <a:lnTo>
                      <a:pt x="3" y="8"/>
                    </a:lnTo>
                    <a:lnTo>
                      <a:pt x="3" y="8"/>
                    </a:lnTo>
                    <a:lnTo>
                      <a:pt x="3" y="5"/>
                    </a:lnTo>
                    <a:lnTo>
                      <a:pt x="5" y="2"/>
                    </a:lnTo>
                    <a:lnTo>
                      <a:pt x="5" y="2"/>
                    </a:lnTo>
                    <a:lnTo>
                      <a:pt x="8" y="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3" name="Freeform 146"/>
              <p:cNvSpPr>
                <a:spLocks/>
              </p:cNvSpPr>
              <p:nvPr/>
            </p:nvSpPr>
            <p:spPr bwMode="auto">
              <a:xfrm>
                <a:off x="3256" y="1470"/>
                <a:ext cx="30" cy="92"/>
              </a:xfrm>
              <a:custGeom>
                <a:avLst/>
                <a:gdLst>
                  <a:gd name="T0" fmla="*/ 20 w 30"/>
                  <a:gd name="T1" fmla="*/ 33 h 92"/>
                  <a:gd name="T2" fmla="*/ 20 w 30"/>
                  <a:gd name="T3" fmla="*/ 74 h 92"/>
                  <a:gd name="T4" fmla="*/ 20 w 30"/>
                  <a:gd name="T5" fmla="*/ 74 h 92"/>
                  <a:gd name="T6" fmla="*/ 22 w 30"/>
                  <a:gd name="T7" fmla="*/ 79 h 92"/>
                  <a:gd name="T8" fmla="*/ 23 w 30"/>
                  <a:gd name="T9" fmla="*/ 80 h 92"/>
                  <a:gd name="T10" fmla="*/ 25 w 30"/>
                  <a:gd name="T11" fmla="*/ 80 h 92"/>
                  <a:gd name="T12" fmla="*/ 25 w 30"/>
                  <a:gd name="T13" fmla="*/ 80 h 92"/>
                  <a:gd name="T14" fmla="*/ 30 w 30"/>
                  <a:gd name="T15" fmla="*/ 79 h 92"/>
                  <a:gd name="T16" fmla="*/ 30 w 30"/>
                  <a:gd name="T17" fmla="*/ 90 h 92"/>
                  <a:gd name="T18" fmla="*/ 30 w 30"/>
                  <a:gd name="T19" fmla="*/ 90 h 92"/>
                  <a:gd name="T20" fmla="*/ 20 w 30"/>
                  <a:gd name="T21" fmla="*/ 92 h 92"/>
                  <a:gd name="T22" fmla="*/ 20 w 30"/>
                  <a:gd name="T23" fmla="*/ 92 h 92"/>
                  <a:gd name="T24" fmla="*/ 13 w 30"/>
                  <a:gd name="T25" fmla="*/ 90 h 92"/>
                  <a:gd name="T26" fmla="*/ 10 w 30"/>
                  <a:gd name="T27" fmla="*/ 87 h 92"/>
                  <a:gd name="T28" fmla="*/ 10 w 30"/>
                  <a:gd name="T29" fmla="*/ 87 h 92"/>
                  <a:gd name="T30" fmla="*/ 7 w 30"/>
                  <a:gd name="T31" fmla="*/ 82 h 92"/>
                  <a:gd name="T32" fmla="*/ 7 w 30"/>
                  <a:gd name="T33" fmla="*/ 74 h 92"/>
                  <a:gd name="T34" fmla="*/ 7 w 30"/>
                  <a:gd name="T35" fmla="*/ 33 h 92"/>
                  <a:gd name="T36" fmla="*/ 0 w 30"/>
                  <a:gd name="T37" fmla="*/ 33 h 92"/>
                  <a:gd name="T38" fmla="*/ 0 w 30"/>
                  <a:gd name="T39" fmla="*/ 22 h 92"/>
                  <a:gd name="T40" fmla="*/ 7 w 30"/>
                  <a:gd name="T41" fmla="*/ 22 h 92"/>
                  <a:gd name="T42" fmla="*/ 7 w 30"/>
                  <a:gd name="T43" fmla="*/ 8 h 92"/>
                  <a:gd name="T44" fmla="*/ 7 w 30"/>
                  <a:gd name="T45" fmla="*/ 8 h 92"/>
                  <a:gd name="T46" fmla="*/ 20 w 30"/>
                  <a:gd name="T47" fmla="*/ 0 h 92"/>
                  <a:gd name="T48" fmla="*/ 20 w 30"/>
                  <a:gd name="T49" fmla="*/ 22 h 92"/>
                  <a:gd name="T50" fmla="*/ 28 w 30"/>
                  <a:gd name="T51" fmla="*/ 22 h 92"/>
                  <a:gd name="T52" fmla="*/ 28 w 30"/>
                  <a:gd name="T53" fmla="*/ 33 h 92"/>
                  <a:gd name="T54" fmla="*/ 20 w 30"/>
                  <a:gd name="T55" fmla="*/ 3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92">
                    <a:moveTo>
                      <a:pt x="20" y="33"/>
                    </a:moveTo>
                    <a:lnTo>
                      <a:pt x="20" y="74"/>
                    </a:lnTo>
                    <a:lnTo>
                      <a:pt x="20" y="74"/>
                    </a:lnTo>
                    <a:lnTo>
                      <a:pt x="22" y="79"/>
                    </a:lnTo>
                    <a:lnTo>
                      <a:pt x="23" y="80"/>
                    </a:lnTo>
                    <a:lnTo>
                      <a:pt x="25" y="80"/>
                    </a:lnTo>
                    <a:lnTo>
                      <a:pt x="25" y="80"/>
                    </a:lnTo>
                    <a:lnTo>
                      <a:pt x="30" y="79"/>
                    </a:lnTo>
                    <a:lnTo>
                      <a:pt x="30" y="90"/>
                    </a:lnTo>
                    <a:lnTo>
                      <a:pt x="30" y="90"/>
                    </a:lnTo>
                    <a:lnTo>
                      <a:pt x="20" y="92"/>
                    </a:lnTo>
                    <a:lnTo>
                      <a:pt x="20" y="92"/>
                    </a:lnTo>
                    <a:lnTo>
                      <a:pt x="13" y="90"/>
                    </a:lnTo>
                    <a:lnTo>
                      <a:pt x="10" y="87"/>
                    </a:lnTo>
                    <a:lnTo>
                      <a:pt x="10" y="87"/>
                    </a:lnTo>
                    <a:lnTo>
                      <a:pt x="7" y="82"/>
                    </a:lnTo>
                    <a:lnTo>
                      <a:pt x="7" y="74"/>
                    </a:lnTo>
                    <a:lnTo>
                      <a:pt x="7" y="33"/>
                    </a:lnTo>
                    <a:lnTo>
                      <a:pt x="0" y="33"/>
                    </a:lnTo>
                    <a:lnTo>
                      <a:pt x="0" y="22"/>
                    </a:lnTo>
                    <a:lnTo>
                      <a:pt x="7" y="22"/>
                    </a:lnTo>
                    <a:lnTo>
                      <a:pt x="7" y="8"/>
                    </a:lnTo>
                    <a:lnTo>
                      <a:pt x="7" y="8"/>
                    </a:lnTo>
                    <a:lnTo>
                      <a:pt x="20" y="0"/>
                    </a:lnTo>
                    <a:lnTo>
                      <a:pt x="20" y="22"/>
                    </a:lnTo>
                    <a:lnTo>
                      <a:pt x="28" y="22"/>
                    </a:lnTo>
                    <a:lnTo>
                      <a:pt x="28" y="33"/>
                    </a:lnTo>
                    <a:lnTo>
                      <a:pt x="2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4" name="Freeform 147"/>
              <p:cNvSpPr>
                <a:spLocks noEditPoints="1"/>
              </p:cNvSpPr>
              <p:nvPr/>
            </p:nvSpPr>
            <p:spPr bwMode="auto">
              <a:xfrm>
                <a:off x="3294" y="1490"/>
                <a:ext cx="37" cy="73"/>
              </a:xfrm>
              <a:custGeom>
                <a:avLst/>
                <a:gdLst>
                  <a:gd name="T0" fmla="*/ 18 w 37"/>
                  <a:gd name="T1" fmla="*/ 73 h 73"/>
                  <a:gd name="T2" fmla="*/ 18 w 37"/>
                  <a:gd name="T3" fmla="*/ 73 h 73"/>
                  <a:gd name="T4" fmla="*/ 15 w 37"/>
                  <a:gd name="T5" fmla="*/ 72 h 73"/>
                  <a:gd name="T6" fmla="*/ 10 w 37"/>
                  <a:gd name="T7" fmla="*/ 70 h 73"/>
                  <a:gd name="T8" fmla="*/ 6 w 37"/>
                  <a:gd name="T9" fmla="*/ 67 h 73"/>
                  <a:gd name="T10" fmla="*/ 5 w 37"/>
                  <a:gd name="T11" fmla="*/ 63 h 73"/>
                  <a:gd name="T12" fmla="*/ 5 w 37"/>
                  <a:gd name="T13" fmla="*/ 63 h 73"/>
                  <a:gd name="T14" fmla="*/ 0 w 37"/>
                  <a:gd name="T15" fmla="*/ 52 h 73"/>
                  <a:gd name="T16" fmla="*/ 0 w 37"/>
                  <a:gd name="T17" fmla="*/ 36 h 73"/>
                  <a:gd name="T18" fmla="*/ 0 w 37"/>
                  <a:gd name="T19" fmla="*/ 36 h 73"/>
                  <a:gd name="T20" fmla="*/ 0 w 37"/>
                  <a:gd name="T21" fmla="*/ 19 h 73"/>
                  <a:gd name="T22" fmla="*/ 5 w 37"/>
                  <a:gd name="T23" fmla="*/ 8 h 73"/>
                  <a:gd name="T24" fmla="*/ 5 w 37"/>
                  <a:gd name="T25" fmla="*/ 8 h 73"/>
                  <a:gd name="T26" fmla="*/ 6 w 37"/>
                  <a:gd name="T27" fmla="*/ 5 h 73"/>
                  <a:gd name="T28" fmla="*/ 10 w 37"/>
                  <a:gd name="T29" fmla="*/ 2 h 73"/>
                  <a:gd name="T30" fmla="*/ 15 w 37"/>
                  <a:gd name="T31" fmla="*/ 0 h 73"/>
                  <a:gd name="T32" fmla="*/ 18 w 37"/>
                  <a:gd name="T33" fmla="*/ 0 h 73"/>
                  <a:gd name="T34" fmla="*/ 18 w 37"/>
                  <a:gd name="T35" fmla="*/ 0 h 73"/>
                  <a:gd name="T36" fmla="*/ 23 w 37"/>
                  <a:gd name="T37" fmla="*/ 0 h 73"/>
                  <a:gd name="T38" fmla="*/ 26 w 37"/>
                  <a:gd name="T39" fmla="*/ 2 h 73"/>
                  <a:gd name="T40" fmla="*/ 29 w 37"/>
                  <a:gd name="T41" fmla="*/ 5 h 73"/>
                  <a:gd name="T42" fmla="*/ 33 w 37"/>
                  <a:gd name="T43" fmla="*/ 8 h 73"/>
                  <a:gd name="T44" fmla="*/ 36 w 37"/>
                  <a:gd name="T45" fmla="*/ 19 h 73"/>
                  <a:gd name="T46" fmla="*/ 37 w 37"/>
                  <a:gd name="T47" fmla="*/ 36 h 73"/>
                  <a:gd name="T48" fmla="*/ 37 w 37"/>
                  <a:gd name="T49" fmla="*/ 36 h 73"/>
                  <a:gd name="T50" fmla="*/ 36 w 37"/>
                  <a:gd name="T51" fmla="*/ 52 h 73"/>
                  <a:gd name="T52" fmla="*/ 33 w 37"/>
                  <a:gd name="T53" fmla="*/ 63 h 73"/>
                  <a:gd name="T54" fmla="*/ 29 w 37"/>
                  <a:gd name="T55" fmla="*/ 67 h 73"/>
                  <a:gd name="T56" fmla="*/ 26 w 37"/>
                  <a:gd name="T57" fmla="*/ 70 h 73"/>
                  <a:gd name="T58" fmla="*/ 23 w 37"/>
                  <a:gd name="T59" fmla="*/ 72 h 73"/>
                  <a:gd name="T60" fmla="*/ 18 w 37"/>
                  <a:gd name="T61" fmla="*/ 73 h 73"/>
                  <a:gd name="T62" fmla="*/ 18 w 37"/>
                  <a:gd name="T63" fmla="*/ 73 h 73"/>
                  <a:gd name="T64" fmla="*/ 18 w 37"/>
                  <a:gd name="T65" fmla="*/ 11 h 73"/>
                  <a:gd name="T66" fmla="*/ 18 w 37"/>
                  <a:gd name="T67" fmla="*/ 11 h 73"/>
                  <a:gd name="T68" fmla="*/ 16 w 37"/>
                  <a:gd name="T69" fmla="*/ 11 h 73"/>
                  <a:gd name="T70" fmla="*/ 15 w 37"/>
                  <a:gd name="T71" fmla="*/ 16 h 73"/>
                  <a:gd name="T72" fmla="*/ 15 w 37"/>
                  <a:gd name="T73" fmla="*/ 16 h 73"/>
                  <a:gd name="T74" fmla="*/ 13 w 37"/>
                  <a:gd name="T75" fmla="*/ 36 h 73"/>
                  <a:gd name="T76" fmla="*/ 13 w 37"/>
                  <a:gd name="T77" fmla="*/ 36 h 73"/>
                  <a:gd name="T78" fmla="*/ 13 w 37"/>
                  <a:gd name="T79" fmla="*/ 52 h 73"/>
                  <a:gd name="T80" fmla="*/ 13 w 37"/>
                  <a:gd name="T81" fmla="*/ 52 h 73"/>
                  <a:gd name="T82" fmla="*/ 15 w 37"/>
                  <a:gd name="T83" fmla="*/ 59 h 73"/>
                  <a:gd name="T84" fmla="*/ 15 w 37"/>
                  <a:gd name="T85" fmla="*/ 59 h 73"/>
                  <a:gd name="T86" fmla="*/ 16 w 37"/>
                  <a:gd name="T87" fmla="*/ 60 h 73"/>
                  <a:gd name="T88" fmla="*/ 18 w 37"/>
                  <a:gd name="T89" fmla="*/ 60 h 73"/>
                  <a:gd name="T90" fmla="*/ 18 w 37"/>
                  <a:gd name="T91" fmla="*/ 60 h 73"/>
                  <a:gd name="T92" fmla="*/ 21 w 37"/>
                  <a:gd name="T93" fmla="*/ 60 h 73"/>
                  <a:gd name="T94" fmla="*/ 23 w 37"/>
                  <a:gd name="T95" fmla="*/ 55 h 73"/>
                  <a:gd name="T96" fmla="*/ 23 w 37"/>
                  <a:gd name="T97" fmla="*/ 55 h 73"/>
                  <a:gd name="T98" fmla="*/ 24 w 37"/>
                  <a:gd name="T99" fmla="*/ 36 h 73"/>
                  <a:gd name="T100" fmla="*/ 24 w 37"/>
                  <a:gd name="T101" fmla="*/ 36 h 73"/>
                  <a:gd name="T102" fmla="*/ 23 w 37"/>
                  <a:gd name="T103" fmla="*/ 16 h 73"/>
                  <a:gd name="T104" fmla="*/ 23 w 37"/>
                  <a:gd name="T105" fmla="*/ 16 h 73"/>
                  <a:gd name="T106" fmla="*/ 21 w 37"/>
                  <a:gd name="T107" fmla="*/ 11 h 73"/>
                  <a:gd name="T108" fmla="*/ 18 w 37"/>
                  <a:gd name="T109" fmla="*/ 11 h 73"/>
                  <a:gd name="T110" fmla="*/ 18 w 37"/>
                  <a:gd name="T111"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73">
                    <a:moveTo>
                      <a:pt x="18" y="73"/>
                    </a:moveTo>
                    <a:lnTo>
                      <a:pt x="18" y="73"/>
                    </a:lnTo>
                    <a:lnTo>
                      <a:pt x="15" y="72"/>
                    </a:lnTo>
                    <a:lnTo>
                      <a:pt x="10" y="70"/>
                    </a:lnTo>
                    <a:lnTo>
                      <a:pt x="6" y="67"/>
                    </a:lnTo>
                    <a:lnTo>
                      <a:pt x="5" y="63"/>
                    </a:lnTo>
                    <a:lnTo>
                      <a:pt x="5" y="63"/>
                    </a:lnTo>
                    <a:lnTo>
                      <a:pt x="0" y="52"/>
                    </a:lnTo>
                    <a:lnTo>
                      <a:pt x="0" y="36"/>
                    </a:lnTo>
                    <a:lnTo>
                      <a:pt x="0" y="36"/>
                    </a:lnTo>
                    <a:lnTo>
                      <a:pt x="0" y="19"/>
                    </a:lnTo>
                    <a:lnTo>
                      <a:pt x="5" y="8"/>
                    </a:lnTo>
                    <a:lnTo>
                      <a:pt x="5" y="8"/>
                    </a:lnTo>
                    <a:lnTo>
                      <a:pt x="6" y="5"/>
                    </a:lnTo>
                    <a:lnTo>
                      <a:pt x="10" y="2"/>
                    </a:lnTo>
                    <a:lnTo>
                      <a:pt x="15" y="0"/>
                    </a:lnTo>
                    <a:lnTo>
                      <a:pt x="18" y="0"/>
                    </a:lnTo>
                    <a:lnTo>
                      <a:pt x="18" y="0"/>
                    </a:lnTo>
                    <a:lnTo>
                      <a:pt x="23" y="0"/>
                    </a:lnTo>
                    <a:lnTo>
                      <a:pt x="26" y="2"/>
                    </a:lnTo>
                    <a:lnTo>
                      <a:pt x="29" y="5"/>
                    </a:lnTo>
                    <a:lnTo>
                      <a:pt x="33" y="8"/>
                    </a:lnTo>
                    <a:lnTo>
                      <a:pt x="36" y="19"/>
                    </a:lnTo>
                    <a:lnTo>
                      <a:pt x="37" y="36"/>
                    </a:lnTo>
                    <a:lnTo>
                      <a:pt x="37" y="36"/>
                    </a:lnTo>
                    <a:lnTo>
                      <a:pt x="36" y="52"/>
                    </a:lnTo>
                    <a:lnTo>
                      <a:pt x="33" y="63"/>
                    </a:lnTo>
                    <a:lnTo>
                      <a:pt x="29" y="67"/>
                    </a:lnTo>
                    <a:lnTo>
                      <a:pt x="26" y="70"/>
                    </a:lnTo>
                    <a:lnTo>
                      <a:pt x="23" y="72"/>
                    </a:lnTo>
                    <a:lnTo>
                      <a:pt x="18" y="73"/>
                    </a:lnTo>
                    <a:lnTo>
                      <a:pt x="18" y="73"/>
                    </a:lnTo>
                    <a:close/>
                    <a:moveTo>
                      <a:pt x="18" y="11"/>
                    </a:moveTo>
                    <a:lnTo>
                      <a:pt x="18" y="11"/>
                    </a:lnTo>
                    <a:lnTo>
                      <a:pt x="16" y="11"/>
                    </a:lnTo>
                    <a:lnTo>
                      <a:pt x="15" y="16"/>
                    </a:lnTo>
                    <a:lnTo>
                      <a:pt x="15" y="16"/>
                    </a:lnTo>
                    <a:lnTo>
                      <a:pt x="13" y="36"/>
                    </a:lnTo>
                    <a:lnTo>
                      <a:pt x="13" y="36"/>
                    </a:lnTo>
                    <a:lnTo>
                      <a:pt x="13" y="52"/>
                    </a:lnTo>
                    <a:lnTo>
                      <a:pt x="13" y="52"/>
                    </a:lnTo>
                    <a:lnTo>
                      <a:pt x="15" y="59"/>
                    </a:lnTo>
                    <a:lnTo>
                      <a:pt x="15" y="59"/>
                    </a:lnTo>
                    <a:lnTo>
                      <a:pt x="16" y="60"/>
                    </a:lnTo>
                    <a:lnTo>
                      <a:pt x="18" y="60"/>
                    </a:lnTo>
                    <a:lnTo>
                      <a:pt x="18" y="60"/>
                    </a:lnTo>
                    <a:lnTo>
                      <a:pt x="21" y="60"/>
                    </a:lnTo>
                    <a:lnTo>
                      <a:pt x="23" y="55"/>
                    </a:lnTo>
                    <a:lnTo>
                      <a:pt x="23" y="55"/>
                    </a:lnTo>
                    <a:lnTo>
                      <a:pt x="24" y="36"/>
                    </a:lnTo>
                    <a:lnTo>
                      <a:pt x="24" y="36"/>
                    </a:lnTo>
                    <a:lnTo>
                      <a:pt x="23" y="16"/>
                    </a:lnTo>
                    <a:lnTo>
                      <a:pt x="23" y="16"/>
                    </a:lnTo>
                    <a:lnTo>
                      <a:pt x="21" y="11"/>
                    </a:lnTo>
                    <a:lnTo>
                      <a:pt x="18" y="11"/>
                    </a:lnTo>
                    <a:lnTo>
                      <a:pt x="1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5" name="Freeform 148"/>
              <p:cNvSpPr>
                <a:spLocks/>
              </p:cNvSpPr>
              <p:nvPr/>
            </p:nvSpPr>
            <p:spPr bwMode="auto">
              <a:xfrm>
                <a:off x="3340" y="1490"/>
                <a:ext cx="35" cy="72"/>
              </a:xfrm>
              <a:custGeom>
                <a:avLst/>
                <a:gdLst>
                  <a:gd name="T0" fmla="*/ 1 w 35"/>
                  <a:gd name="T1" fmla="*/ 47 h 72"/>
                  <a:gd name="T2" fmla="*/ 13 w 35"/>
                  <a:gd name="T3" fmla="*/ 47 h 72"/>
                  <a:gd name="T4" fmla="*/ 16 w 35"/>
                  <a:gd name="T5" fmla="*/ 60 h 72"/>
                  <a:gd name="T6" fmla="*/ 17 w 35"/>
                  <a:gd name="T7" fmla="*/ 60 h 72"/>
                  <a:gd name="T8" fmla="*/ 22 w 35"/>
                  <a:gd name="T9" fmla="*/ 55 h 72"/>
                  <a:gd name="T10" fmla="*/ 22 w 35"/>
                  <a:gd name="T11" fmla="*/ 50 h 72"/>
                  <a:gd name="T12" fmla="*/ 21 w 35"/>
                  <a:gd name="T13" fmla="*/ 47 h 72"/>
                  <a:gd name="T14" fmla="*/ 13 w 35"/>
                  <a:gd name="T15" fmla="*/ 39 h 72"/>
                  <a:gd name="T16" fmla="*/ 3 w 35"/>
                  <a:gd name="T17" fmla="*/ 29 h 72"/>
                  <a:gd name="T18" fmla="*/ 1 w 35"/>
                  <a:gd name="T19" fmla="*/ 24 h 72"/>
                  <a:gd name="T20" fmla="*/ 0 w 35"/>
                  <a:gd name="T21" fmla="*/ 18 h 72"/>
                  <a:gd name="T22" fmla="*/ 3 w 35"/>
                  <a:gd name="T23" fmla="*/ 5 h 72"/>
                  <a:gd name="T24" fmla="*/ 8 w 35"/>
                  <a:gd name="T25" fmla="*/ 2 h 72"/>
                  <a:gd name="T26" fmla="*/ 13 w 35"/>
                  <a:gd name="T27" fmla="*/ 0 h 72"/>
                  <a:gd name="T28" fmla="*/ 21 w 35"/>
                  <a:gd name="T29" fmla="*/ 6 h 72"/>
                  <a:gd name="T30" fmla="*/ 21 w 35"/>
                  <a:gd name="T31" fmla="*/ 2 h 72"/>
                  <a:gd name="T32" fmla="*/ 34 w 35"/>
                  <a:gd name="T33" fmla="*/ 24 h 72"/>
                  <a:gd name="T34" fmla="*/ 21 w 35"/>
                  <a:gd name="T35" fmla="*/ 24 h 72"/>
                  <a:gd name="T36" fmla="*/ 21 w 35"/>
                  <a:gd name="T37" fmla="*/ 13 h 72"/>
                  <a:gd name="T38" fmla="*/ 16 w 35"/>
                  <a:gd name="T39" fmla="*/ 11 h 72"/>
                  <a:gd name="T40" fmla="*/ 13 w 35"/>
                  <a:gd name="T41" fmla="*/ 13 h 72"/>
                  <a:gd name="T42" fmla="*/ 13 w 35"/>
                  <a:gd name="T43" fmla="*/ 16 h 72"/>
                  <a:gd name="T44" fmla="*/ 14 w 35"/>
                  <a:gd name="T45" fmla="*/ 23 h 72"/>
                  <a:gd name="T46" fmla="*/ 21 w 35"/>
                  <a:gd name="T47" fmla="*/ 29 h 72"/>
                  <a:gd name="T48" fmla="*/ 27 w 35"/>
                  <a:gd name="T49" fmla="*/ 36 h 72"/>
                  <a:gd name="T50" fmla="*/ 32 w 35"/>
                  <a:gd name="T51" fmla="*/ 41 h 72"/>
                  <a:gd name="T52" fmla="*/ 35 w 35"/>
                  <a:gd name="T53" fmla="*/ 54 h 72"/>
                  <a:gd name="T54" fmla="*/ 34 w 35"/>
                  <a:gd name="T55" fmla="*/ 60 h 72"/>
                  <a:gd name="T56" fmla="*/ 31 w 35"/>
                  <a:gd name="T57" fmla="*/ 67 h 72"/>
                  <a:gd name="T58" fmla="*/ 21 w 35"/>
                  <a:gd name="T59" fmla="*/ 72 h 72"/>
                  <a:gd name="T60" fmla="*/ 16 w 35"/>
                  <a:gd name="T61" fmla="*/ 70 h 72"/>
                  <a:gd name="T62" fmla="*/ 13 w 35"/>
                  <a:gd name="T63" fmla="*/ 65 h 72"/>
                  <a:gd name="T64" fmla="*/ 1 w 35"/>
                  <a:gd name="T6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72">
                    <a:moveTo>
                      <a:pt x="1" y="72"/>
                    </a:moveTo>
                    <a:lnTo>
                      <a:pt x="1" y="47"/>
                    </a:lnTo>
                    <a:lnTo>
                      <a:pt x="13" y="47"/>
                    </a:lnTo>
                    <a:lnTo>
                      <a:pt x="13" y="47"/>
                    </a:lnTo>
                    <a:lnTo>
                      <a:pt x="14" y="57"/>
                    </a:lnTo>
                    <a:lnTo>
                      <a:pt x="16" y="60"/>
                    </a:lnTo>
                    <a:lnTo>
                      <a:pt x="17" y="60"/>
                    </a:lnTo>
                    <a:lnTo>
                      <a:pt x="17" y="60"/>
                    </a:lnTo>
                    <a:lnTo>
                      <a:pt x="21" y="59"/>
                    </a:lnTo>
                    <a:lnTo>
                      <a:pt x="22" y="55"/>
                    </a:lnTo>
                    <a:lnTo>
                      <a:pt x="22" y="55"/>
                    </a:lnTo>
                    <a:lnTo>
                      <a:pt x="22" y="50"/>
                    </a:lnTo>
                    <a:lnTo>
                      <a:pt x="21" y="47"/>
                    </a:lnTo>
                    <a:lnTo>
                      <a:pt x="21" y="47"/>
                    </a:lnTo>
                    <a:lnTo>
                      <a:pt x="13" y="39"/>
                    </a:lnTo>
                    <a:lnTo>
                      <a:pt x="13" y="39"/>
                    </a:lnTo>
                    <a:lnTo>
                      <a:pt x="6" y="34"/>
                    </a:lnTo>
                    <a:lnTo>
                      <a:pt x="3" y="29"/>
                    </a:lnTo>
                    <a:lnTo>
                      <a:pt x="3" y="29"/>
                    </a:lnTo>
                    <a:lnTo>
                      <a:pt x="1" y="24"/>
                    </a:lnTo>
                    <a:lnTo>
                      <a:pt x="0" y="18"/>
                    </a:lnTo>
                    <a:lnTo>
                      <a:pt x="0" y="18"/>
                    </a:lnTo>
                    <a:lnTo>
                      <a:pt x="1" y="11"/>
                    </a:lnTo>
                    <a:lnTo>
                      <a:pt x="3" y="5"/>
                    </a:lnTo>
                    <a:lnTo>
                      <a:pt x="3" y="5"/>
                    </a:lnTo>
                    <a:lnTo>
                      <a:pt x="8" y="2"/>
                    </a:lnTo>
                    <a:lnTo>
                      <a:pt x="13" y="0"/>
                    </a:lnTo>
                    <a:lnTo>
                      <a:pt x="13" y="0"/>
                    </a:lnTo>
                    <a:lnTo>
                      <a:pt x="17" y="2"/>
                    </a:lnTo>
                    <a:lnTo>
                      <a:pt x="21" y="6"/>
                    </a:lnTo>
                    <a:lnTo>
                      <a:pt x="21" y="6"/>
                    </a:lnTo>
                    <a:lnTo>
                      <a:pt x="21" y="2"/>
                    </a:lnTo>
                    <a:lnTo>
                      <a:pt x="34" y="2"/>
                    </a:lnTo>
                    <a:lnTo>
                      <a:pt x="34" y="24"/>
                    </a:lnTo>
                    <a:lnTo>
                      <a:pt x="21" y="24"/>
                    </a:lnTo>
                    <a:lnTo>
                      <a:pt x="21" y="24"/>
                    </a:lnTo>
                    <a:lnTo>
                      <a:pt x="21" y="13"/>
                    </a:lnTo>
                    <a:lnTo>
                      <a:pt x="21" y="13"/>
                    </a:lnTo>
                    <a:lnTo>
                      <a:pt x="19" y="11"/>
                    </a:lnTo>
                    <a:lnTo>
                      <a:pt x="16" y="11"/>
                    </a:lnTo>
                    <a:lnTo>
                      <a:pt x="16" y="11"/>
                    </a:lnTo>
                    <a:lnTo>
                      <a:pt x="13" y="13"/>
                    </a:lnTo>
                    <a:lnTo>
                      <a:pt x="13" y="16"/>
                    </a:lnTo>
                    <a:lnTo>
                      <a:pt x="13" y="16"/>
                    </a:lnTo>
                    <a:lnTo>
                      <a:pt x="13" y="21"/>
                    </a:lnTo>
                    <a:lnTo>
                      <a:pt x="14" y="23"/>
                    </a:lnTo>
                    <a:lnTo>
                      <a:pt x="14" y="23"/>
                    </a:lnTo>
                    <a:lnTo>
                      <a:pt x="21" y="29"/>
                    </a:lnTo>
                    <a:lnTo>
                      <a:pt x="21" y="29"/>
                    </a:lnTo>
                    <a:lnTo>
                      <a:pt x="27" y="36"/>
                    </a:lnTo>
                    <a:lnTo>
                      <a:pt x="32" y="41"/>
                    </a:lnTo>
                    <a:lnTo>
                      <a:pt x="32" y="41"/>
                    </a:lnTo>
                    <a:lnTo>
                      <a:pt x="34" y="46"/>
                    </a:lnTo>
                    <a:lnTo>
                      <a:pt x="35" y="54"/>
                    </a:lnTo>
                    <a:lnTo>
                      <a:pt x="35" y="54"/>
                    </a:lnTo>
                    <a:lnTo>
                      <a:pt x="34" y="60"/>
                    </a:lnTo>
                    <a:lnTo>
                      <a:pt x="31" y="67"/>
                    </a:lnTo>
                    <a:lnTo>
                      <a:pt x="31" y="67"/>
                    </a:lnTo>
                    <a:lnTo>
                      <a:pt x="27" y="70"/>
                    </a:lnTo>
                    <a:lnTo>
                      <a:pt x="21" y="72"/>
                    </a:lnTo>
                    <a:lnTo>
                      <a:pt x="21" y="72"/>
                    </a:lnTo>
                    <a:lnTo>
                      <a:pt x="16" y="70"/>
                    </a:lnTo>
                    <a:lnTo>
                      <a:pt x="13" y="65"/>
                    </a:lnTo>
                    <a:lnTo>
                      <a:pt x="13" y="65"/>
                    </a:lnTo>
                    <a:lnTo>
                      <a:pt x="13" y="72"/>
                    </a:lnTo>
                    <a:lnTo>
                      <a:pt x="1"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6" name="Freeform 149"/>
              <p:cNvSpPr>
                <a:spLocks noEditPoints="1"/>
              </p:cNvSpPr>
              <p:nvPr/>
            </p:nvSpPr>
            <p:spPr bwMode="auto">
              <a:xfrm>
                <a:off x="3556" y="2696"/>
                <a:ext cx="121" cy="60"/>
              </a:xfrm>
              <a:custGeom>
                <a:avLst/>
                <a:gdLst>
                  <a:gd name="T0" fmla="*/ 121 w 121"/>
                  <a:gd name="T1" fmla="*/ 60 h 60"/>
                  <a:gd name="T2" fmla="*/ 106 w 121"/>
                  <a:gd name="T3" fmla="*/ 60 h 60"/>
                  <a:gd name="T4" fmla="*/ 106 w 121"/>
                  <a:gd name="T5" fmla="*/ 52 h 60"/>
                  <a:gd name="T6" fmla="*/ 15 w 121"/>
                  <a:gd name="T7" fmla="*/ 52 h 60"/>
                  <a:gd name="T8" fmla="*/ 15 w 121"/>
                  <a:gd name="T9" fmla="*/ 60 h 60"/>
                  <a:gd name="T10" fmla="*/ 0 w 121"/>
                  <a:gd name="T11" fmla="*/ 60 h 60"/>
                  <a:gd name="T12" fmla="*/ 0 w 121"/>
                  <a:gd name="T13" fmla="*/ 39 h 60"/>
                  <a:gd name="T14" fmla="*/ 0 w 121"/>
                  <a:gd name="T15" fmla="*/ 39 h 60"/>
                  <a:gd name="T16" fmla="*/ 2 w 121"/>
                  <a:gd name="T17" fmla="*/ 29 h 60"/>
                  <a:gd name="T18" fmla="*/ 4 w 121"/>
                  <a:gd name="T19" fmla="*/ 21 h 60"/>
                  <a:gd name="T20" fmla="*/ 8 w 121"/>
                  <a:gd name="T21" fmla="*/ 14 h 60"/>
                  <a:gd name="T22" fmla="*/ 15 w 121"/>
                  <a:gd name="T23" fmla="*/ 9 h 60"/>
                  <a:gd name="T24" fmla="*/ 15 w 121"/>
                  <a:gd name="T25" fmla="*/ 9 h 60"/>
                  <a:gd name="T26" fmla="*/ 23 w 121"/>
                  <a:gd name="T27" fmla="*/ 5 h 60"/>
                  <a:gd name="T28" fmla="*/ 35 w 121"/>
                  <a:gd name="T29" fmla="*/ 1 h 60"/>
                  <a:gd name="T30" fmla="*/ 48 w 121"/>
                  <a:gd name="T31" fmla="*/ 0 h 60"/>
                  <a:gd name="T32" fmla="*/ 62 w 121"/>
                  <a:gd name="T33" fmla="*/ 0 h 60"/>
                  <a:gd name="T34" fmla="*/ 62 w 121"/>
                  <a:gd name="T35" fmla="*/ 0 h 60"/>
                  <a:gd name="T36" fmla="*/ 75 w 121"/>
                  <a:gd name="T37" fmla="*/ 0 h 60"/>
                  <a:gd name="T38" fmla="*/ 88 w 121"/>
                  <a:gd name="T39" fmla="*/ 1 h 60"/>
                  <a:gd name="T40" fmla="*/ 98 w 121"/>
                  <a:gd name="T41" fmla="*/ 5 h 60"/>
                  <a:gd name="T42" fmla="*/ 106 w 121"/>
                  <a:gd name="T43" fmla="*/ 9 h 60"/>
                  <a:gd name="T44" fmla="*/ 106 w 121"/>
                  <a:gd name="T45" fmla="*/ 9 h 60"/>
                  <a:gd name="T46" fmla="*/ 113 w 121"/>
                  <a:gd name="T47" fmla="*/ 14 h 60"/>
                  <a:gd name="T48" fmla="*/ 118 w 121"/>
                  <a:gd name="T49" fmla="*/ 21 h 60"/>
                  <a:gd name="T50" fmla="*/ 121 w 121"/>
                  <a:gd name="T51" fmla="*/ 29 h 60"/>
                  <a:gd name="T52" fmla="*/ 121 w 121"/>
                  <a:gd name="T53" fmla="*/ 39 h 60"/>
                  <a:gd name="T54" fmla="*/ 121 w 121"/>
                  <a:gd name="T55" fmla="*/ 60 h 60"/>
                  <a:gd name="T56" fmla="*/ 15 w 121"/>
                  <a:gd name="T57" fmla="*/ 34 h 60"/>
                  <a:gd name="T58" fmla="*/ 106 w 121"/>
                  <a:gd name="T59" fmla="*/ 34 h 60"/>
                  <a:gd name="T60" fmla="*/ 106 w 121"/>
                  <a:gd name="T61" fmla="*/ 34 h 60"/>
                  <a:gd name="T62" fmla="*/ 106 w 121"/>
                  <a:gd name="T63" fmla="*/ 31 h 60"/>
                  <a:gd name="T64" fmla="*/ 105 w 121"/>
                  <a:gd name="T65" fmla="*/ 27 h 60"/>
                  <a:gd name="T66" fmla="*/ 101 w 121"/>
                  <a:gd name="T67" fmla="*/ 24 h 60"/>
                  <a:gd name="T68" fmla="*/ 96 w 121"/>
                  <a:gd name="T69" fmla="*/ 22 h 60"/>
                  <a:gd name="T70" fmla="*/ 96 w 121"/>
                  <a:gd name="T71" fmla="*/ 22 h 60"/>
                  <a:gd name="T72" fmla="*/ 83 w 121"/>
                  <a:gd name="T73" fmla="*/ 19 h 60"/>
                  <a:gd name="T74" fmla="*/ 64 w 121"/>
                  <a:gd name="T75" fmla="*/ 18 h 60"/>
                  <a:gd name="T76" fmla="*/ 64 w 121"/>
                  <a:gd name="T77" fmla="*/ 18 h 60"/>
                  <a:gd name="T78" fmla="*/ 48 w 121"/>
                  <a:gd name="T79" fmla="*/ 19 h 60"/>
                  <a:gd name="T80" fmla="*/ 35 w 121"/>
                  <a:gd name="T81" fmla="*/ 19 h 60"/>
                  <a:gd name="T82" fmla="*/ 35 w 121"/>
                  <a:gd name="T83" fmla="*/ 19 h 60"/>
                  <a:gd name="T84" fmla="*/ 25 w 121"/>
                  <a:gd name="T85" fmla="*/ 21 h 60"/>
                  <a:gd name="T86" fmla="*/ 20 w 121"/>
                  <a:gd name="T87" fmla="*/ 24 h 60"/>
                  <a:gd name="T88" fmla="*/ 20 w 121"/>
                  <a:gd name="T89" fmla="*/ 24 h 60"/>
                  <a:gd name="T90" fmla="*/ 17 w 121"/>
                  <a:gd name="T91" fmla="*/ 29 h 60"/>
                  <a:gd name="T92" fmla="*/ 15 w 121"/>
                  <a:gd name="T93" fmla="*/ 34 h 60"/>
                  <a:gd name="T94" fmla="*/ 15 w 121"/>
                  <a:gd name="T9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60">
                    <a:moveTo>
                      <a:pt x="121" y="60"/>
                    </a:moveTo>
                    <a:lnTo>
                      <a:pt x="106" y="60"/>
                    </a:lnTo>
                    <a:lnTo>
                      <a:pt x="106" y="52"/>
                    </a:lnTo>
                    <a:lnTo>
                      <a:pt x="15" y="52"/>
                    </a:lnTo>
                    <a:lnTo>
                      <a:pt x="15" y="60"/>
                    </a:lnTo>
                    <a:lnTo>
                      <a:pt x="0" y="60"/>
                    </a:lnTo>
                    <a:lnTo>
                      <a:pt x="0" y="39"/>
                    </a:lnTo>
                    <a:lnTo>
                      <a:pt x="0" y="39"/>
                    </a:lnTo>
                    <a:lnTo>
                      <a:pt x="2" y="29"/>
                    </a:lnTo>
                    <a:lnTo>
                      <a:pt x="4" y="21"/>
                    </a:lnTo>
                    <a:lnTo>
                      <a:pt x="8" y="14"/>
                    </a:lnTo>
                    <a:lnTo>
                      <a:pt x="15" y="9"/>
                    </a:lnTo>
                    <a:lnTo>
                      <a:pt x="15" y="9"/>
                    </a:lnTo>
                    <a:lnTo>
                      <a:pt x="23" y="5"/>
                    </a:lnTo>
                    <a:lnTo>
                      <a:pt x="35" y="1"/>
                    </a:lnTo>
                    <a:lnTo>
                      <a:pt x="48" y="0"/>
                    </a:lnTo>
                    <a:lnTo>
                      <a:pt x="62" y="0"/>
                    </a:lnTo>
                    <a:lnTo>
                      <a:pt x="62" y="0"/>
                    </a:lnTo>
                    <a:lnTo>
                      <a:pt x="75" y="0"/>
                    </a:lnTo>
                    <a:lnTo>
                      <a:pt x="88" y="1"/>
                    </a:lnTo>
                    <a:lnTo>
                      <a:pt x="98" y="5"/>
                    </a:lnTo>
                    <a:lnTo>
                      <a:pt x="106" y="9"/>
                    </a:lnTo>
                    <a:lnTo>
                      <a:pt x="106" y="9"/>
                    </a:lnTo>
                    <a:lnTo>
                      <a:pt x="113" y="14"/>
                    </a:lnTo>
                    <a:lnTo>
                      <a:pt x="118" y="21"/>
                    </a:lnTo>
                    <a:lnTo>
                      <a:pt x="121" y="29"/>
                    </a:lnTo>
                    <a:lnTo>
                      <a:pt x="121" y="39"/>
                    </a:lnTo>
                    <a:lnTo>
                      <a:pt x="121" y="60"/>
                    </a:lnTo>
                    <a:close/>
                    <a:moveTo>
                      <a:pt x="15" y="34"/>
                    </a:moveTo>
                    <a:lnTo>
                      <a:pt x="106" y="34"/>
                    </a:lnTo>
                    <a:lnTo>
                      <a:pt x="106" y="34"/>
                    </a:lnTo>
                    <a:lnTo>
                      <a:pt x="106" y="31"/>
                    </a:lnTo>
                    <a:lnTo>
                      <a:pt x="105" y="27"/>
                    </a:lnTo>
                    <a:lnTo>
                      <a:pt x="101" y="24"/>
                    </a:lnTo>
                    <a:lnTo>
                      <a:pt x="96" y="22"/>
                    </a:lnTo>
                    <a:lnTo>
                      <a:pt x="96" y="22"/>
                    </a:lnTo>
                    <a:lnTo>
                      <a:pt x="83" y="19"/>
                    </a:lnTo>
                    <a:lnTo>
                      <a:pt x="64" y="18"/>
                    </a:lnTo>
                    <a:lnTo>
                      <a:pt x="64" y="18"/>
                    </a:lnTo>
                    <a:lnTo>
                      <a:pt x="48" y="19"/>
                    </a:lnTo>
                    <a:lnTo>
                      <a:pt x="35" y="19"/>
                    </a:lnTo>
                    <a:lnTo>
                      <a:pt x="35" y="19"/>
                    </a:lnTo>
                    <a:lnTo>
                      <a:pt x="25" y="21"/>
                    </a:lnTo>
                    <a:lnTo>
                      <a:pt x="20" y="24"/>
                    </a:lnTo>
                    <a:lnTo>
                      <a:pt x="20" y="24"/>
                    </a:lnTo>
                    <a:lnTo>
                      <a:pt x="17" y="29"/>
                    </a:lnTo>
                    <a:lnTo>
                      <a:pt x="15"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7" name="Freeform 150"/>
              <p:cNvSpPr>
                <a:spLocks noEditPoints="1"/>
              </p:cNvSpPr>
              <p:nvPr/>
            </p:nvSpPr>
            <p:spPr bwMode="auto">
              <a:xfrm>
                <a:off x="3555" y="2663"/>
                <a:ext cx="122" cy="26"/>
              </a:xfrm>
              <a:custGeom>
                <a:avLst/>
                <a:gdLst>
                  <a:gd name="T0" fmla="*/ 109 w 122"/>
                  <a:gd name="T1" fmla="*/ 21 h 26"/>
                  <a:gd name="T2" fmla="*/ 52 w 122"/>
                  <a:gd name="T3" fmla="*/ 21 h 26"/>
                  <a:gd name="T4" fmla="*/ 52 w 122"/>
                  <a:gd name="T5" fmla="*/ 26 h 26"/>
                  <a:gd name="T6" fmla="*/ 39 w 122"/>
                  <a:gd name="T7" fmla="*/ 26 h 26"/>
                  <a:gd name="T8" fmla="*/ 39 w 122"/>
                  <a:gd name="T9" fmla="*/ 5 h 26"/>
                  <a:gd name="T10" fmla="*/ 109 w 122"/>
                  <a:gd name="T11" fmla="*/ 5 h 26"/>
                  <a:gd name="T12" fmla="*/ 109 w 122"/>
                  <a:gd name="T13" fmla="*/ 0 h 26"/>
                  <a:gd name="T14" fmla="*/ 122 w 122"/>
                  <a:gd name="T15" fmla="*/ 0 h 26"/>
                  <a:gd name="T16" fmla="*/ 122 w 122"/>
                  <a:gd name="T17" fmla="*/ 26 h 26"/>
                  <a:gd name="T18" fmla="*/ 109 w 122"/>
                  <a:gd name="T19" fmla="*/ 26 h 26"/>
                  <a:gd name="T20" fmla="*/ 109 w 122"/>
                  <a:gd name="T21" fmla="*/ 21 h 26"/>
                  <a:gd name="T22" fmla="*/ 0 w 122"/>
                  <a:gd name="T23" fmla="*/ 13 h 26"/>
                  <a:gd name="T24" fmla="*/ 0 w 122"/>
                  <a:gd name="T25" fmla="*/ 13 h 26"/>
                  <a:gd name="T26" fmla="*/ 0 w 122"/>
                  <a:gd name="T27" fmla="*/ 10 h 26"/>
                  <a:gd name="T28" fmla="*/ 3 w 122"/>
                  <a:gd name="T29" fmla="*/ 7 h 26"/>
                  <a:gd name="T30" fmla="*/ 3 w 122"/>
                  <a:gd name="T31" fmla="*/ 7 h 26"/>
                  <a:gd name="T32" fmla="*/ 6 w 122"/>
                  <a:gd name="T33" fmla="*/ 5 h 26"/>
                  <a:gd name="T34" fmla="*/ 9 w 122"/>
                  <a:gd name="T35" fmla="*/ 3 h 26"/>
                  <a:gd name="T36" fmla="*/ 9 w 122"/>
                  <a:gd name="T37" fmla="*/ 3 h 26"/>
                  <a:gd name="T38" fmla="*/ 13 w 122"/>
                  <a:gd name="T39" fmla="*/ 5 h 26"/>
                  <a:gd name="T40" fmla="*/ 16 w 122"/>
                  <a:gd name="T41" fmla="*/ 7 h 26"/>
                  <a:gd name="T42" fmla="*/ 16 w 122"/>
                  <a:gd name="T43" fmla="*/ 7 h 26"/>
                  <a:gd name="T44" fmla="*/ 18 w 122"/>
                  <a:gd name="T45" fmla="*/ 10 h 26"/>
                  <a:gd name="T46" fmla="*/ 19 w 122"/>
                  <a:gd name="T47" fmla="*/ 13 h 26"/>
                  <a:gd name="T48" fmla="*/ 19 w 122"/>
                  <a:gd name="T49" fmla="*/ 13 h 26"/>
                  <a:gd name="T50" fmla="*/ 18 w 122"/>
                  <a:gd name="T51" fmla="*/ 18 h 26"/>
                  <a:gd name="T52" fmla="*/ 16 w 122"/>
                  <a:gd name="T53" fmla="*/ 20 h 26"/>
                  <a:gd name="T54" fmla="*/ 16 w 122"/>
                  <a:gd name="T55" fmla="*/ 20 h 26"/>
                  <a:gd name="T56" fmla="*/ 13 w 122"/>
                  <a:gd name="T57" fmla="*/ 23 h 26"/>
                  <a:gd name="T58" fmla="*/ 9 w 122"/>
                  <a:gd name="T59" fmla="*/ 23 h 26"/>
                  <a:gd name="T60" fmla="*/ 9 w 122"/>
                  <a:gd name="T61" fmla="*/ 23 h 26"/>
                  <a:gd name="T62" fmla="*/ 6 w 122"/>
                  <a:gd name="T63" fmla="*/ 23 h 26"/>
                  <a:gd name="T64" fmla="*/ 3 w 122"/>
                  <a:gd name="T65" fmla="*/ 20 h 26"/>
                  <a:gd name="T66" fmla="*/ 3 w 122"/>
                  <a:gd name="T67" fmla="*/ 20 h 26"/>
                  <a:gd name="T68" fmla="*/ 0 w 122"/>
                  <a:gd name="T69" fmla="*/ 18 h 26"/>
                  <a:gd name="T70" fmla="*/ 0 w 122"/>
                  <a:gd name="T71" fmla="*/ 13 h 26"/>
                  <a:gd name="T72" fmla="*/ 0 w 122"/>
                  <a:gd name="T7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26">
                    <a:moveTo>
                      <a:pt x="109" y="21"/>
                    </a:moveTo>
                    <a:lnTo>
                      <a:pt x="52" y="21"/>
                    </a:lnTo>
                    <a:lnTo>
                      <a:pt x="52" y="26"/>
                    </a:lnTo>
                    <a:lnTo>
                      <a:pt x="39" y="26"/>
                    </a:lnTo>
                    <a:lnTo>
                      <a:pt x="39" y="5"/>
                    </a:lnTo>
                    <a:lnTo>
                      <a:pt x="109" y="5"/>
                    </a:lnTo>
                    <a:lnTo>
                      <a:pt x="109" y="0"/>
                    </a:lnTo>
                    <a:lnTo>
                      <a:pt x="122" y="0"/>
                    </a:lnTo>
                    <a:lnTo>
                      <a:pt x="122" y="26"/>
                    </a:lnTo>
                    <a:lnTo>
                      <a:pt x="109" y="26"/>
                    </a:lnTo>
                    <a:lnTo>
                      <a:pt x="109" y="21"/>
                    </a:lnTo>
                    <a:close/>
                    <a:moveTo>
                      <a:pt x="0" y="13"/>
                    </a:moveTo>
                    <a:lnTo>
                      <a:pt x="0" y="13"/>
                    </a:lnTo>
                    <a:lnTo>
                      <a:pt x="0" y="10"/>
                    </a:lnTo>
                    <a:lnTo>
                      <a:pt x="3" y="7"/>
                    </a:lnTo>
                    <a:lnTo>
                      <a:pt x="3" y="7"/>
                    </a:lnTo>
                    <a:lnTo>
                      <a:pt x="6" y="5"/>
                    </a:lnTo>
                    <a:lnTo>
                      <a:pt x="9" y="3"/>
                    </a:lnTo>
                    <a:lnTo>
                      <a:pt x="9" y="3"/>
                    </a:lnTo>
                    <a:lnTo>
                      <a:pt x="13" y="5"/>
                    </a:lnTo>
                    <a:lnTo>
                      <a:pt x="16" y="7"/>
                    </a:lnTo>
                    <a:lnTo>
                      <a:pt x="16" y="7"/>
                    </a:lnTo>
                    <a:lnTo>
                      <a:pt x="18" y="10"/>
                    </a:lnTo>
                    <a:lnTo>
                      <a:pt x="19" y="13"/>
                    </a:lnTo>
                    <a:lnTo>
                      <a:pt x="19" y="13"/>
                    </a:lnTo>
                    <a:lnTo>
                      <a:pt x="18" y="18"/>
                    </a:lnTo>
                    <a:lnTo>
                      <a:pt x="16" y="20"/>
                    </a:lnTo>
                    <a:lnTo>
                      <a:pt x="16" y="20"/>
                    </a:lnTo>
                    <a:lnTo>
                      <a:pt x="13" y="23"/>
                    </a:lnTo>
                    <a:lnTo>
                      <a:pt x="9" y="23"/>
                    </a:lnTo>
                    <a:lnTo>
                      <a:pt x="9" y="23"/>
                    </a:lnTo>
                    <a:lnTo>
                      <a:pt x="6" y="23"/>
                    </a:lnTo>
                    <a:lnTo>
                      <a:pt x="3" y="20"/>
                    </a:lnTo>
                    <a:lnTo>
                      <a:pt x="3" y="20"/>
                    </a:lnTo>
                    <a:lnTo>
                      <a:pt x="0" y="18"/>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8" name="Freeform 151"/>
              <p:cNvSpPr>
                <a:spLocks noEditPoints="1"/>
              </p:cNvSpPr>
              <p:nvPr/>
            </p:nvSpPr>
            <p:spPr bwMode="auto">
              <a:xfrm>
                <a:off x="3555" y="2575"/>
                <a:ext cx="125" cy="57"/>
              </a:xfrm>
              <a:custGeom>
                <a:avLst/>
                <a:gdLst>
                  <a:gd name="T0" fmla="*/ 63 w 125"/>
                  <a:gd name="T1" fmla="*/ 0 h 57"/>
                  <a:gd name="T2" fmla="*/ 89 w 125"/>
                  <a:gd name="T3" fmla="*/ 2 h 57"/>
                  <a:gd name="T4" fmla="*/ 109 w 125"/>
                  <a:gd name="T5" fmla="*/ 7 h 57"/>
                  <a:gd name="T6" fmla="*/ 120 w 125"/>
                  <a:gd name="T7" fmla="*/ 16 h 57"/>
                  <a:gd name="T8" fmla="*/ 125 w 125"/>
                  <a:gd name="T9" fmla="*/ 28 h 57"/>
                  <a:gd name="T10" fmla="*/ 124 w 125"/>
                  <a:gd name="T11" fmla="*/ 34 h 57"/>
                  <a:gd name="T12" fmla="*/ 115 w 125"/>
                  <a:gd name="T13" fmla="*/ 46 h 57"/>
                  <a:gd name="T14" fmla="*/ 109 w 125"/>
                  <a:gd name="T15" fmla="*/ 49 h 57"/>
                  <a:gd name="T16" fmla="*/ 89 w 125"/>
                  <a:gd name="T17" fmla="*/ 54 h 57"/>
                  <a:gd name="T18" fmla="*/ 63 w 125"/>
                  <a:gd name="T19" fmla="*/ 57 h 57"/>
                  <a:gd name="T20" fmla="*/ 44 w 125"/>
                  <a:gd name="T21" fmla="*/ 55 h 57"/>
                  <a:gd name="T22" fmla="*/ 27 w 125"/>
                  <a:gd name="T23" fmla="*/ 54 h 57"/>
                  <a:gd name="T24" fmla="*/ 6 w 125"/>
                  <a:gd name="T25" fmla="*/ 44 h 57"/>
                  <a:gd name="T26" fmla="*/ 1 w 125"/>
                  <a:gd name="T27" fmla="*/ 36 h 57"/>
                  <a:gd name="T28" fmla="*/ 0 w 125"/>
                  <a:gd name="T29" fmla="*/ 28 h 57"/>
                  <a:gd name="T30" fmla="*/ 3 w 125"/>
                  <a:gd name="T31" fmla="*/ 16 h 57"/>
                  <a:gd name="T32" fmla="*/ 16 w 125"/>
                  <a:gd name="T33" fmla="*/ 8 h 57"/>
                  <a:gd name="T34" fmla="*/ 24 w 125"/>
                  <a:gd name="T35" fmla="*/ 5 h 57"/>
                  <a:gd name="T36" fmla="*/ 49 w 125"/>
                  <a:gd name="T37" fmla="*/ 0 h 57"/>
                  <a:gd name="T38" fmla="*/ 63 w 125"/>
                  <a:gd name="T39" fmla="*/ 0 h 57"/>
                  <a:gd name="T40" fmla="*/ 63 w 125"/>
                  <a:gd name="T41" fmla="*/ 38 h 57"/>
                  <a:gd name="T42" fmla="*/ 99 w 125"/>
                  <a:gd name="T43" fmla="*/ 36 h 57"/>
                  <a:gd name="T44" fmla="*/ 106 w 125"/>
                  <a:gd name="T45" fmla="*/ 33 h 57"/>
                  <a:gd name="T46" fmla="*/ 109 w 125"/>
                  <a:gd name="T47" fmla="*/ 28 h 57"/>
                  <a:gd name="T48" fmla="*/ 107 w 125"/>
                  <a:gd name="T49" fmla="*/ 26 h 57"/>
                  <a:gd name="T50" fmla="*/ 99 w 125"/>
                  <a:gd name="T51" fmla="*/ 21 h 57"/>
                  <a:gd name="T52" fmla="*/ 86 w 125"/>
                  <a:gd name="T53" fmla="*/ 20 h 57"/>
                  <a:gd name="T54" fmla="*/ 63 w 125"/>
                  <a:gd name="T55" fmla="*/ 20 h 57"/>
                  <a:gd name="T56" fmla="*/ 26 w 125"/>
                  <a:gd name="T57" fmla="*/ 21 h 57"/>
                  <a:gd name="T58" fmla="*/ 18 w 125"/>
                  <a:gd name="T59" fmla="*/ 23 h 57"/>
                  <a:gd name="T60" fmla="*/ 16 w 125"/>
                  <a:gd name="T61" fmla="*/ 28 h 57"/>
                  <a:gd name="T62" fmla="*/ 16 w 125"/>
                  <a:gd name="T63" fmla="*/ 31 h 57"/>
                  <a:gd name="T64" fmla="*/ 26 w 125"/>
                  <a:gd name="T65" fmla="*/ 36 h 57"/>
                  <a:gd name="T66" fmla="*/ 40 w 125"/>
                  <a:gd name="T67" fmla="*/ 38 h 57"/>
                  <a:gd name="T68" fmla="*/ 63 w 125"/>
                  <a:gd name="T69"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57">
                    <a:moveTo>
                      <a:pt x="63" y="0"/>
                    </a:moveTo>
                    <a:lnTo>
                      <a:pt x="63" y="0"/>
                    </a:lnTo>
                    <a:lnTo>
                      <a:pt x="78" y="0"/>
                    </a:lnTo>
                    <a:lnTo>
                      <a:pt x="89" y="2"/>
                    </a:lnTo>
                    <a:lnTo>
                      <a:pt x="101" y="5"/>
                    </a:lnTo>
                    <a:lnTo>
                      <a:pt x="109" y="7"/>
                    </a:lnTo>
                    <a:lnTo>
                      <a:pt x="115" y="11"/>
                    </a:lnTo>
                    <a:lnTo>
                      <a:pt x="120" y="16"/>
                    </a:lnTo>
                    <a:lnTo>
                      <a:pt x="124" y="21"/>
                    </a:lnTo>
                    <a:lnTo>
                      <a:pt x="125" y="28"/>
                    </a:lnTo>
                    <a:lnTo>
                      <a:pt x="125" y="28"/>
                    </a:lnTo>
                    <a:lnTo>
                      <a:pt x="124" y="34"/>
                    </a:lnTo>
                    <a:lnTo>
                      <a:pt x="120" y="41"/>
                    </a:lnTo>
                    <a:lnTo>
                      <a:pt x="115" y="46"/>
                    </a:lnTo>
                    <a:lnTo>
                      <a:pt x="109" y="49"/>
                    </a:lnTo>
                    <a:lnTo>
                      <a:pt x="109" y="49"/>
                    </a:lnTo>
                    <a:lnTo>
                      <a:pt x="101" y="52"/>
                    </a:lnTo>
                    <a:lnTo>
                      <a:pt x="89" y="54"/>
                    </a:lnTo>
                    <a:lnTo>
                      <a:pt x="78" y="55"/>
                    </a:lnTo>
                    <a:lnTo>
                      <a:pt x="63" y="57"/>
                    </a:lnTo>
                    <a:lnTo>
                      <a:pt x="63" y="57"/>
                    </a:lnTo>
                    <a:lnTo>
                      <a:pt x="44" y="55"/>
                    </a:lnTo>
                    <a:lnTo>
                      <a:pt x="27" y="54"/>
                    </a:lnTo>
                    <a:lnTo>
                      <a:pt x="27" y="54"/>
                    </a:lnTo>
                    <a:lnTo>
                      <a:pt x="16" y="49"/>
                    </a:lnTo>
                    <a:lnTo>
                      <a:pt x="6" y="44"/>
                    </a:lnTo>
                    <a:lnTo>
                      <a:pt x="6" y="44"/>
                    </a:lnTo>
                    <a:lnTo>
                      <a:pt x="1" y="36"/>
                    </a:lnTo>
                    <a:lnTo>
                      <a:pt x="0" y="28"/>
                    </a:lnTo>
                    <a:lnTo>
                      <a:pt x="0" y="28"/>
                    </a:lnTo>
                    <a:lnTo>
                      <a:pt x="1" y="21"/>
                    </a:lnTo>
                    <a:lnTo>
                      <a:pt x="3" y="16"/>
                    </a:lnTo>
                    <a:lnTo>
                      <a:pt x="8" y="11"/>
                    </a:lnTo>
                    <a:lnTo>
                      <a:pt x="16" y="8"/>
                    </a:lnTo>
                    <a:lnTo>
                      <a:pt x="16" y="8"/>
                    </a:lnTo>
                    <a:lnTo>
                      <a:pt x="24" y="5"/>
                    </a:lnTo>
                    <a:lnTo>
                      <a:pt x="36" y="2"/>
                    </a:lnTo>
                    <a:lnTo>
                      <a:pt x="49" y="0"/>
                    </a:lnTo>
                    <a:lnTo>
                      <a:pt x="63" y="0"/>
                    </a:lnTo>
                    <a:lnTo>
                      <a:pt x="63" y="0"/>
                    </a:lnTo>
                    <a:close/>
                    <a:moveTo>
                      <a:pt x="63" y="38"/>
                    </a:moveTo>
                    <a:lnTo>
                      <a:pt x="63" y="38"/>
                    </a:lnTo>
                    <a:lnTo>
                      <a:pt x="86" y="38"/>
                    </a:lnTo>
                    <a:lnTo>
                      <a:pt x="99" y="36"/>
                    </a:lnTo>
                    <a:lnTo>
                      <a:pt x="99" y="36"/>
                    </a:lnTo>
                    <a:lnTo>
                      <a:pt x="106" y="33"/>
                    </a:lnTo>
                    <a:lnTo>
                      <a:pt x="107" y="31"/>
                    </a:lnTo>
                    <a:lnTo>
                      <a:pt x="109" y="28"/>
                    </a:lnTo>
                    <a:lnTo>
                      <a:pt x="109" y="28"/>
                    </a:lnTo>
                    <a:lnTo>
                      <a:pt x="107" y="26"/>
                    </a:lnTo>
                    <a:lnTo>
                      <a:pt x="106" y="25"/>
                    </a:lnTo>
                    <a:lnTo>
                      <a:pt x="99" y="21"/>
                    </a:lnTo>
                    <a:lnTo>
                      <a:pt x="99" y="21"/>
                    </a:lnTo>
                    <a:lnTo>
                      <a:pt x="86" y="20"/>
                    </a:lnTo>
                    <a:lnTo>
                      <a:pt x="63" y="20"/>
                    </a:lnTo>
                    <a:lnTo>
                      <a:pt x="63" y="20"/>
                    </a:lnTo>
                    <a:lnTo>
                      <a:pt x="40" y="20"/>
                    </a:lnTo>
                    <a:lnTo>
                      <a:pt x="26" y="21"/>
                    </a:lnTo>
                    <a:lnTo>
                      <a:pt x="26" y="21"/>
                    </a:lnTo>
                    <a:lnTo>
                      <a:pt x="18" y="23"/>
                    </a:lnTo>
                    <a:lnTo>
                      <a:pt x="16" y="26"/>
                    </a:lnTo>
                    <a:lnTo>
                      <a:pt x="16" y="28"/>
                    </a:lnTo>
                    <a:lnTo>
                      <a:pt x="16" y="28"/>
                    </a:lnTo>
                    <a:lnTo>
                      <a:pt x="16" y="31"/>
                    </a:lnTo>
                    <a:lnTo>
                      <a:pt x="18" y="33"/>
                    </a:lnTo>
                    <a:lnTo>
                      <a:pt x="26" y="36"/>
                    </a:lnTo>
                    <a:lnTo>
                      <a:pt x="26" y="36"/>
                    </a:lnTo>
                    <a:lnTo>
                      <a:pt x="40" y="38"/>
                    </a:lnTo>
                    <a:lnTo>
                      <a:pt x="63" y="38"/>
                    </a:lnTo>
                    <a:lnTo>
                      <a:pt x="6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9" name="Freeform 152"/>
              <p:cNvSpPr>
                <a:spLocks/>
              </p:cNvSpPr>
              <p:nvPr/>
            </p:nvSpPr>
            <p:spPr bwMode="auto">
              <a:xfrm>
                <a:off x="3594" y="2513"/>
                <a:ext cx="85" cy="57"/>
              </a:xfrm>
              <a:custGeom>
                <a:avLst/>
                <a:gdLst>
                  <a:gd name="T0" fmla="*/ 0 w 85"/>
                  <a:gd name="T1" fmla="*/ 7 h 57"/>
                  <a:gd name="T2" fmla="*/ 70 w 85"/>
                  <a:gd name="T3" fmla="*/ 7 h 57"/>
                  <a:gd name="T4" fmla="*/ 70 w 85"/>
                  <a:gd name="T5" fmla="*/ 0 h 57"/>
                  <a:gd name="T6" fmla="*/ 83 w 85"/>
                  <a:gd name="T7" fmla="*/ 0 h 57"/>
                  <a:gd name="T8" fmla="*/ 83 w 85"/>
                  <a:gd name="T9" fmla="*/ 23 h 57"/>
                  <a:gd name="T10" fmla="*/ 76 w 85"/>
                  <a:gd name="T11" fmla="*/ 23 h 57"/>
                  <a:gd name="T12" fmla="*/ 76 w 85"/>
                  <a:gd name="T13" fmla="*/ 23 h 57"/>
                  <a:gd name="T14" fmla="*/ 76 w 85"/>
                  <a:gd name="T15" fmla="*/ 23 h 57"/>
                  <a:gd name="T16" fmla="*/ 83 w 85"/>
                  <a:gd name="T17" fmla="*/ 29 h 57"/>
                  <a:gd name="T18" fmla="*/ 85 w 85"/>
                  <a:gd name="T19" fmla="*/ 33 h 57"/>
                  <a:gd name="T20" fmla="*/ 85 w 85"/>
                  <a:gd name="T21" fmla="*/ 36 h 57"/>
                  <a:gd name="T22" fmla="*/ 85 w 85"/>
                  <a:gd name="T23" fmla="*/ 36 h 57"/>
                  <a:gd name="T24" fmla="*/ 83 w 85"/>
                  <a:gd name="T25" fmla="*/ 43 h 57"/>
                  <a:gd name="T26" fmla="*/ 80 w 85"/>
                  <a:gd name="T27" fmla="*/ 46 h 57"/>
                  <a:gd name="T28" fmla="*/ 73 w 85"/>
                  <a:gd name="T29" fmla="*/ 49 h 57"/>
                  <a:gd name="T30" fmla="*/ 63 w 85"/>
                  <a:gd name="T31" fmla="*/ 51 h 57"/>
                  <a:gd name="T32" fmla="*/ 13 w 85"/>
                  <a:gd name="T33" fmla="*/ 51 h 57"/>
                  <a:gd name="T34" fmla="*/ 13 w 85"/>
                  <a:gd name="T35" fmla="*/ 57 h 57"/>
                  <a:gd name="T36" fmla="*/ 0 w 85"/>
                  <a:gd name="T37" fmla="*/ 57 h 57"/>
                  <a:gd name="T38" fmla="*/ 0 w 85"/>
                  <a:gd name="T39" fmla="*/ 34 h 57"/>
                  <a:gd name="T40" fmla="*/ 62 w 85"/>
                  <a:gd name="T41" fmla="*/ 34 h 57"/>
                  <a:gd name="T42" fmla="*/ 62 w 85"/>
                  <a:gd name="T43" fmla="*/ 34 h 57"/>
                  <a:gd name="T44" fmla="*/ 68 w 85"/>
                  <a:gd name="T45" fmla="*/ 34 h 57"/>
                  <a:gd name="T46" fmla="*/ 68 w 85"/>
                  <a:gd name="T47" fmla="*/ 34 h 57"/>
                  <a:gd name="T48" fmla="*/ 70 w 85"/>
                  <a:gd name="T49" fmla="*/ 33 h 57"/>
                  <a:gd name="T50" fmla="*/ 70 w 85"/>
                  <a:gd name="T51" fmla="*/ 29 h 57"/>
                  <a:gd name="T52" fmla="*/ 70 w 85"/>
                  <a:gd name="T53" fmla="*/ 29 h 57"/>
                  <a:gd name="T54" fmla="*/ 70 w 85"/>
                  <a:gd name="T55" fmla="*/ 28 h 57"/>
                  <a:gd name="T56" fmla="*/ 68 w 85"/>
                  <a:gd name="T57" fmla="*/ 25 h 57"/>
                  <a:gd name="T58" fmla="*/ 68 w 85"/>
                  <a:gd name="T59" fmla="*/ 25 h 57"/>
                  <a:gd name="T60" fmla="*/ 65 w 85"/>
                  <a:gd name="T61" fmla="*/ 23 h 57"/>
                  <a:gd name="T62" fmla="*/ 13 w 85"/>
                  <a:gd name="T63" fmla="*/ 23 h 57"/>
                  <a:gd name="T64" fmla="*/ 13 w 85"/>
                  <a:gd name="T65" fmla="*/ 29 h 57"/>
                  <a:gd name="T66" fmla="*/ 0 w 85"/>
                  <a:gd name="T67" fmla="*/ 29 h 57"/>
                  <a:gd name="T68" fmla="*/ 0 w 85"/>
                  <a:gd name="T69"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57">
                    <a:moveTo>
                      <a:pt x="0" y="7"/>
                    </a:moveTo>
                    <a:lnTo>
                      <a:pt x="70" y="7"/>
                    </a:lnTo>
                    <a:lnTo>
                      <a:pt x="70" y="0"/>
                    </a:lnTo>
                    <a:lnTo>
                      <a:pt x="83" y="0"/>
                    </a:lnTo>
                    <a:lnTo>
                      <a:pt x="83" y="23"/>
                    </a:lnTo>
                    <a:lnTo>
                      <a:pt x="76" y="23"/>
                    </a:lnTo>
                    <a:lnTo>
                      <a:pt x="76" y="23"/>
                    </a:lnTo>
                    <a:lnTo>
                      <a:pt x="76" y="23"/>
                    </a:lnTo>
                    <a:lnTo>
                      <a:pt x="83" y="29"/>
                    </a:lnTo>
                    <a:lnTo>
                      <a:pt x="85" y="33"/>
                    </a:lnTo>
                    <a:lnTo>
                      <a:pt x="85" y="36"/>
                    </a:lnTo>
                    <a:lnTo>
                      <a:pt x="85" y="36"/>
                    </a:lnTo>
                    <a:lnTo>
                      <a:pt x="83" y="43"/>
                    </a:lnTo>
                    <a:lnTo>
                      <a:pt x="80" y="46"/>
                    </a:lnTo>
                    <a:lnTo>
                      <a:pt x="73" y="49"/>
                    </a:lnTo>
                    <a:lnTo>
                      <a:pt x="63" y="51"/>
                    </a:lnTo>
                    <a:lnTo>
                      <a:pt x="13" y="51"/>
                    </a:lnTo>
                    <a:lnTo>
                      <a:pt x="13" y="57"/>
                    </a:lnTo>
                    <a:lnTo>
                      <a:pt x="0" y="57"/>
                    </a:lnTo>
                    <a:lnTo>
                      <a:pt x="0" y="34"/>
                    </a:lnTo>
                    <a:lnTo>
                      <a:pt x="62" y="34"/>
                    </a:lnTo>
                    <a:lnTo>
                      <a:pt x="62" y="34"/>
                    </a:lnTo>
                    <a:lnTo>
                      <a:pt x="68" y="34"/>
                    </a:lnTo>
                    <a:lnTo>
                      <a:pt x="68" y="34"/>
                    </a:lnTo>
                    <a:lnTo>
                      <a:pt x="70" y="33"/>
                    </a:lnTo>
                    <a:lnTo>
                      <a:pt x="70" y="29"/>
                    </a:lnTo>
                    <a:lnTo>
                      <a:pt x="70" y="29"/>
                    </a:lnTo>
                    <a:lnTo>
                      <a:pt x="70" y="28"/>
                    </a:lnTo>
                    <a:lnTo>
                      <a:pt x="68" y="25"/>
                    </a:lnTo>
                    <a:lnTo>
                      <a:pt x="68" y="25"/>
                    </a:lnTo>
                    <a:lnTo>
                      <a:pt x="65" y="23"/>
                    </a:lnTo>
                    <a:lnTo>
                      <a:pt x="13" y="23"/>
                    </a:lnTo>
                    <a:lnTo>
                      <a:pt x="13" y="29"/>
                    </a:lnTo>
                    <a:lnTo>
                      <a:pt x="0" y="29"/>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0" name="Freeform 153"/>
              <p:cNvSpPr>
                <a:spLocks/>
              </p:cNvSpPr>
              <p:nvPr/>
            </p:nvSpPr>
            <p:spPr bwMode="auto">
              <a:xfrm>
                <a:off x="3556" y="2396"/>
                <a:ext cx="121" cy="89"/>
              </a:xfrm>
              <a:custGeom>
                <a:avLst/>
                <a:gdLst>
                  <a:gd name="T0" fmla="*/ 121 w 121"/>
                  <a:gd name="T1" fmla="*/ 89 h 89"/>
                  <a:gd name="T2" fmla="*/ 106 w 121"/>
                  <a:gd name="T3" fmla="*/ 89 h 89"/>
                  <a:gd name="T4" fmla="*/ 106 w 121"/>
                  <a:gd name="T5" fmla="*/ 80 h 89"/>
                  <a:gd name="T6" fmla="*/ 15 w 121"/>
                  <a:gd name="T7" fmla="*/ 80 h 89"/>
                  <a:gd name="T8" fmla="*/ 15 w 121"/>
                  <a:gd name="T9" fmla="*/ 89 h 89"/>
                  <a:gd name="T10" fmla="*/ 0 w 121"/>
                  <a:gd name="T11" fmla="*/ 89 h 89"/>
                  <a:gd name="T12" fmla="*/ 0 w 121"/>
                  <a:gd name="T13" fmla="*/ 54 h 89"/>
                  <a:gd name="T14" fmla="*/ 26 w 121"/>
                  <a:gd name="T15" fmla="*/ 49 h 89"/>
                  <a:gd name="T16" fmla="*/ 26 w 121"/>
                  <a:gd name="T17" fmla="*/ 49 h 89"/>
                  <a:gd name="T18" fmla="*/ 41 w 121"/>
                  <a:gd name="T19" fmla="*/ 47 h 89"/>
                  <a:gd name="T20" fmla="*/ 64 w 121"/>
                  <a:gd name="T21" fmla="*/ 45 h 89"/>
                  <a:gd name="T22" fmla="*/ 64 w 121"/>
                  <a:gd name="T23" fmla="*/ 44 h 89"/>
                  <a:gd name="T24" fmla="*/ 43 w 121"/>
                  <a:gd name="T25" fmla="*/ 42 h 89"/>
                  <a:gd name="T26" fmla="*/ 43 w 121"/>
                  <a:gd name="T27" fmla="*/ 42 h 89"/>
                  <a:gd name="T28" fmla="*/ 23 w 121"/>
                  <a:gd name="T29" fmla="*/ 39 h 89"/>
                  <a:gd name="T30" fmla="*/ 0 w 121"/>
                  <a:gd name="T31" fmla="*/ 36 h 89"/>
                  <a:gd name="T32" fmla="*/ 0 w 121"/>
                  <a:gd name="T33" fmla="*/ 0 h 89"/>
                  <a:gd name="T34" fmla="*/ 15 w 121"/>
                  <a:gd name="T35" fmla="*/ 0 h 89"/>
                  <a:gd name="T36" fmla="*/ 15 w 121"/>
                  <a:gd name="T37" fmla="*/ 8 h 89"/>
                  <a:gd name="T38" fmla="*/ 106 w 121"/>
                  <a:gd name="T39" fmla="*/ 8 h 89"/>
                  <a:gd name="T40" fmla="*/ 106 w 121"/>
                  <a:gd name="T41" fmla="*/ 0 h 89"/>
                  <a:gd name="T42" fmla="*/ 121 w 121"/>
                  <a:gd name="T43" fmla="*/ 0 h 89"/>
                  <a:gd name="T44" fmla="*/ 121 w 121"/>
                  <a:gd name="T45" fmla="*/ 34 h 89"/>
                  <a:gd name="T46" fmla="*/ 106 w 121"/>
                  <a:gd name="T47" fmla="*/ 34 h 89"/>
                  <a:gd name="T48" fmla="*/ 106 w 121"/>
                  <a:gd name="T49" fmla="*/ 26 h 89"/>
                  <a:gd name="T50" fmla="*/ 46 w 121"/>
                  <a:gd name="T51" fmla="*/ 26 h 89"/>
                  <a:gd name="T52" fmla="*/ 13 w 121"/>
                  <a:gd name="T53" fmla="*/ 24 h 89"/>
                  <a:gd name="T54" fmla="*/ 13 w 121"/>
                  <a:gd name="T55" fmla="*/ 26 h 89"/>
                  <a:gd name="T56" fmla="*/ 54 w 121"/>
                  <a:gd name="T57" fmla="*/ 31 h 89"/>
                  <a:gd name="T58" fmla="*/ 121 w 121"/>
                  <a:gd name="T59" fmla="*/ 42 h 89"/>
                  <a:gd name="T60" fmla="*/ 121 w 121"/>
                  <a:gd name="T61" fmla="*/ 47 h 89"/>
                  <a:gd name="T62" fmla="*/ 59 w 121"/>
                  <a:gd name="T63" fmla="*/ 58 h 89"/>
                  <a:gd name="T64" fmla="*/ 13 w 121"/>
                  <a:gd name="T65" fmla="*/ 65 h 89"/>
                  <a:gd name="T66" fmla="*/ 13 w 121"/>
                  <a:gd name="T67" fmla="*/ 67 h 89"/>
                  <a:gd name="T68" fmla="*/ 46 w 121"/>
                  <a:gd name="T69" fmla="*/ 65 h 89"/>
                  <a:gd name="T70" fmla="*/ 106 w 121"/>
                  <a:gd name="T71" fmla="*/ 65 h 89"/>
                  <a:gd name="T72" fmla="*/ 106 w 121"/>
                  <a:gd name="T73" fmla="*/ 57 h 89"/>
                  <a:gd name="T74" fmla="*/ 121 w 121"/>
                  <a:gd name="T75" fmla="*/ 57 h 89"/>
                  <a:gd name="T76" fmla="*/ 121 w 121"/>
                  <a:gd name="T7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89">
                    <a:moveTo>
                      <a:pt x="121" y="89"/>
                    </a:moveTo>
                    <a:lnTo>
                      <a:pt x="106" y="89"/>
                    </a:lnTo>
                    <a:lnTo>
                      <a:pt x="106" y="80"/>
                    </a:lnTo>
                    <a:lnTo>
                      <a:pt x="15" y="80"/>
                    </a:lnTo>
                    <a:lnTo>
                      <a:pt x="15" y="89"/>
                    </a:lnTo>
                    <a:lnTo>
                      <a:pt x="0" y="89"/>
                    </a:lnTo>
                    <a:lnTo>
                      <a:pt x="0" y="54"/>
                    </a:lnTo>
                    <a:lnTo>
                      <a:pt x="26" y="49"/>
                    </a:lnTo>
                    <a:lnTo>
                      <a:pt x="26" y="49"/>
                    </a:lnTo>
                    <a:lnTo>
                      <a:pt x="41" y="47"/>
                    </a:lnTo>
                    <a:lnTo>
                      <a:pt x="64" y="45"/>
                    </a:lnTo>
                    <a:lnTo>
                      <a:pt x="64" y="44"/>
                    </a:lnTo>
                    <a:lnTo>
                      <a:pt x="43" y="42"/>
                    </a:lnTo>
                    <a:lnTo>
                      <a:pt x="43" y="42"/>
                    </a:lnTo>
                    <a:lnTo>
                      <a:pt x="23" y="39"/>
                    </a:lnTo>
                    <a:lnTo>
                      <a:pt x="0" y="36"/>
                    </a:lnTo>
                    <a:lnTo>
                      <a:pt x="0" y="0"/>
                    </a:lnTo>
                    <a:lnTo>
                      <a:pt x="15" y="0"/>
                    </a:lnTo>
                    <a:lnTo>
                      <a:pt x="15" y="8"/>
                    </a:lnTo>
                    <a:lnTo>
                      <a:pt x="106" y="8"/>
                    </a:lnTo>
                    <a:lnTo>
                      <a:pt x="106" y="0"/>
                    </a:lnTo>
                    <a:lnTo>
                      <a:pt x="121" y="0"/>
                    </a:lnTo>
                    <a:lnTo>
                      <a:pt x="121" y="34"/>
                    </a:lnTo>
                    <a:lnTo>
                      <a:pt x="106" y="34"/>
                    </a:lnTo>
                    <a:lnTo>
                      <a:pt x="106" y="26"/>
                    </a:lnTo>
                    <a:lnTo>
                      <a:pt x="46" y="26"/>
                    </a:lnTo>
                    <a:lnTo>
                      <a:pt x="13" y="24"/>
                    </a:lnTo>
                    <a:lnTo>
                      <a:pt x="13" y="26"/>
                    </a:lnTo>
                    <a:lnTo>
                      <a:pt x="54" y="31"/>
                    </a:lnTo>
                    <a:lnTo>
                      <a:pt x="121" y="42"/>
                    </a:lnTo>
                    <a:lnTo>
                      <a:pt x="121" y="47"/>
                    </a:lnTo>
                    <a:lnTo>
                      <a:pt x="59" y="58"/>
                    </a:lnTo>
                    <a:lnTo>
                      <a:pt x="13" y="65"/>
                    </a:lnTo>
                    <a:lnTo>
                      <a:pt x="13" y="67"/>
                    </a:lnTo>
                    <a:lnTo>
                      <a:pt x="46" y="65"/>
                    </a:lnTo>
                    <a:lnTo>
                      <a:pt x="106" y="65"/>
                    </a:lnTo>
                    <a:lnTo>
                      <a:pt x="106" y="57"/>
                    </a:lnTo>
                    <a:lnTo>
                      <a:pt x="121" y="57"/>
                    </a:lnTo>
                    <a:lnTo>
                      <a:pt x="121"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1" name="Freeform 154"/>
              <p:cNvSpPr>
                <a:spLocks noEditPoints="1"/>
              </p:cNvSpPr>
              <p:nvPr/>
            </p:nvSpPr>
            <p:spPr bwMode="auto">
              <a:xfrm>
                <a:off x="3558" y="2345"/>
                <a:ext cx="122" cy="44"/>
              </a:xfrm>
              <a:custGeom>
                <a:avLst/>
                <a:gdLst>
                  <a:gd name="T0" fmla="*/ 99 w 122"/>
                  <a:gd name="T1" fmla="*/ 0 h 44"/>
                  <a:gd name="T2" fmla="*/ 109 w 122"/>
                  <a:gd name="T3" fmla="*/ 4 h 44"/>
                  <a:gd name="T4" fmla="*/ 116 w 122"/>
                  <a:gd name="T5" fmla="*/ 8 h 44"/>
                  <a:gd name="T6" fmla="*/ 122 w 122"/>
                  <a:gd name="T7" fmla="*/ 22 h 44"/>
                  <a:gd name="T8" fmla="*/ 121 w 122"/>
                  <a:gd name="T9" fmla="*/ 28 h 44"/>
                  <a:gd name="T10" fmla="*/ 116 w 122"/>
                  <a:gd name="T11" fmla="*/ 36 h 44"/>
                  <a:gd name="T12" fmla="*/ 111 w 122"/>
                  <a:gd name="T13" fmla="*/ 39 h 44"/>
                  <a:gd name="T14" fmla="*/ 98 w 122"/>
                  <a:gd name="T15" fmla="*/ 44 h 44"/>
                  <a:gd name="T16" fmla="*/ 78 w 122"/>
                  <a:gd name="T17" fmla="*/ 44 h 44"/>
                  <a:gd name="T18" fmla="*/ 50 w 122"/>
                  <a:gd name="T19" fmla="*/ 43 h 44"/>
                  <a:gd name="T20" fmla="*/ 44 w 122"/>
                  <a:gd name="T21" fmla="*/ 39 h 44"/>
                  <a:gd name="T22" fmla="*/ 36 w 122"/>
                  <a:gd name="T23" fmla="*/ 33 h 44"/>
                  <a:gd name="T24" fmla="*/ 33 w 122"/>
                  <a:gd name="T25" fmla="*/ 22 h 44"/>
                  <a:gd name="T26" fmla="*/ 34 w 122"/>
                  <a:gd name="T27" fmla="*/ 17 h 44"/>
                  <a:gd name="T28" fmla="*/ 39 w 122"/>
                  <a:gd name="T29" fmla="*/ 10 h 44"/>
                  <a:gd name="T30" fmla="*/ 42 w 122"/>
                  <a:gd name="T31" fmla="*/ 7 h 44"/>
                  <a:gd name="T32" fmla="*/ 54 w 122"/>
                  <a:gd name="T33" fmla="*/ 2 h 44"/>
                  <a:gd name="T34" fmla="*/ 81 w 122"/>
                  <a:gd name="T35" fmla="*/ 0 h 44"/>
                  <a:gd name="T36" fmla="*/ 85 w 122"/>
                  <a:gd name="T37" fmla="*/ 30 h 44"/>
                  <a:gd name="T38" fmla="*/ 94 w 122"/>
                  <a:gd name="T39" fmla="*/ 28 h 44"/>
                  <a:gd name="T40" fmla="*/ 103 w 122"/>
                  <a:gd name="T41" fmla="*/ 28 h 44"/>
                  <a:gd name="T42" fmla="*/ 108 w 122"/>
                  <a:gd name="T43" fmla="*/ 22 h 44"/>
                  <a:gd name="T44" fmla="*/ 106 w 122"/>
                  <a:gd name="T45" fmla="*/ 18 h 44"/>
                  <a:gd name="T46" fmla="*/ 99 w 122"/>
                  <a:gd name="T47" fmla="*/ 15 h 44"/>
                  <a:gd name="T48" fmla="*/ 94 w 122"/>
                  <a:gd name="T49" fmla="*/ 13 h 44"/>
                  <a:gd name="T50" fmla="*/ 26 w 122"/>
                  <a:gd name="T51" fmla="*/ 22 h 44"/>
                  <a:gd name="T52" fmla="*/ 0 w 122"/>
                  <a:gd name="T53" fmla="*/ 23 h 44"/>
                  <a:gd name="T54" fmla="*/ 70 w 122"/>
                  <a:gd name="T55" fmla="*/ 30 h 44"/>
                  <a:gd name="T56" fmla="*/ 62 w 122"/>
                  <a:gd name="T57" fmla="*/ 15 h 44"/>
                  <a:gd name="T58" fmla="*/ 55 w 122"/>
                  <a:gd name="T59" fmla="*/ 15 h 44"/>
                  <a:gd name="T60" fmla="*/ 47 w 122"/>
                  <a:gd name="T61" fmla="*/ 18 h 44"/>
                  <a:gd name="T62" fmla="*/ 47 w 122"/>
                  <a:gd name="T63" fmla="*/ 22 h 44"/>
                  <a:gd name="T64" fmla="*/ 50 w 122"/>
                  <a:gd name="T65" fmla="*/ 28 h 44"/>
                  <a:gd name="T66" fmla="*/ 57 w 122"/>
                  <a:gd name="T67" fmla="*/ 30 h 44"/>
                  <a:gd name="T68" fmla="*/ 70 w 122"/>
                  <a:gd name="T6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44">
                    <a:moveTo>
                      <a:pt x="94" y="13"/>
                    </a:moveTo>
                    <a:lnTo>
                      <a:pt x="99" y="0"/>
                    </a:lnTo>
                    <a:lnTo>
                      <a:pt x="99" y="0"/>
                    </a:lnTo>
                    <a:lnTo>
                      <a:pt x="109" y="4"/>
                    </a:lnTo>
                    <a:lnTo>
                      <a:pt x="116" y="8"/>
                    </a:lnTo>
                    <a:lnTo>
                      <a:pt x="116" y="8"/>
                    </a:lnTo>
                    <a:lnTo>
                      <a:pt x="121" y="15"/>
                    </a:lnTo>
                    <a:lnTo>
                      <a:pt x="122" y="22"/>
                    </a:lnTo>
                    <a:lnTo>
                      <a:pt x="122" y="22"/>
                    </a:lnTo>
                    <a:lnTo>
                      <a:pt x="121" y="28"/>
                    </a:lnTo>
                    <a:lnTo>
                      <a:pt x="119" y="33"/>
                    </a:lnTo>
                    <a:lnTo>
                      <a:pt x="116" y="36"/>
                    </a:lnTo>
                    <a:lnTo>
                      <a:pt x="111" y="39"/>
                    </a:lnTo>
                    <a:lnTo>
                      <a:pt x="111" y="39"/>
                    </a:lnTo>
                    <a:lnTo>
                      <a:pt x="106" y="43"/>
                    </a:lnTo>
                    <a:lnTo>
                      <a:pt x="98" y="44"/>
                    </a:lnTo>
                    <a:lnTo>
                      <a:pt x="78" y="44"/>
                    </a:lnTo>
                    <a:lnTo>
                      <a:pt x="78" y="44"/>
                    </a:lnTo>
                    <a:lnTo>
                      <a:pt x="59" y="44"/>
                    </a:lnTo>
                    <a:lnTo>
                      <a:pt x="50" y="43"/>
                    </a:lnTo>
                    <a:lnTo>
                      <a:pt x="44" y="39"/>
                    </a:lnTo>
                    <a:lnTo>
                      <a:pt x="44" y="39"/>
                    </a:lnTo>
                    <a:lnTo>
                      <a:pt x="39" y="36"/>
                    </a:lnTo>
                    <a:lnTo>
                      <a:pt x="36" y="33"/>
                    </a:lnTo>
                    <a:lnTo>
                      <a:pt x="34" y="28"/>
                    </a:lnTo>
                    <a:lnTo>
                      <a:pt x="33" y="22"/>
                    </a:lnTo>
                    <a:lnTo>
                      <a:pt x="33" y="22"/>
                    </a:lnTo>
                    <a:lnTo>
                      <a:pt x="34" y="17"/>
                    </a:lnTo>
                    <a:lnTo>
                      <a:pt x="36" y="13"/>
                    </a:lnTo>
                    <a:lnTo>
                      <a:pt x="39" y="10"/>
                    </a:lnTo>
                    <a:lnTo>
                      <a:pt x="42" y="7"/>
                    </a:lnTo>
                    <a:lnTo>
                      <a:pt x="42" y="7"/>
                    </a:lnTo>
                    <a:lnTo>
                      <a:pt x="47" y="4"/>
                    </a:lnTo>
                    <a:lnTo>
                      <a:pt x="54" y="2"/>
                    </a:lnTo>
                    <a:lnTo>
                      <a:pt x="68" y="0"/>
                    </a:lnTo>
                    <a:lnTo>
                      <a:pt x="81" y="0"/>
                    </a:lnTo>
                    <a:lnTo>
                      <a:pt x="81" y="30"/>
                    </a:lnTo>
                    <a:lnTo>
                      <a:pt x="85" y="30"/>
                    </a:lnTo>
                    <a:lnTo>
                      <a:pt x="85" y="30"/>
                    </a:lnTo>
                    <a:lnTo>
                      <a:pt x="94" y="28"/>
                    </a:lnTo>
                    <a:lnTo>
                      <a:pt x="103" y="28"/>
                    </a:lnTo>
                    <a:lnTo>
                      <a:pt x="103" y="28"/>
                    </a:lnTo>
                    <a:lnTo>
                      <a:pt x="106" y="25"/>
                    </a:lnTo>
                    <a:lnTo>
                      <a:pt x="108" y="22"/>
                    </a:lnTo>
                    <a:lnTo>
                      <a:pt x="108" y="22"/>
                    </a:lnTo>
                    <a:lnTo>
                      <a:pt x="106" y="18"/>
                    </a:lnTo>
                    <a:lnTo>
                      <a:pt x="104" y="17"/>
                    </a:lnTo>
                    <a:lnTo>
                      <a:pt x="99" y="15"/>
                    </a:lnTo>
                    <a:lnTo>
                      <a:pt x="94" y="13"/>
                    </a:lnTo>
                    <a:lnTo>
                      <a:pt x="94" y="13"/>
                    </a:lnTo>
                    <a:close/>
                    <a:moveTo>
                      <a:pt x="26" y="12"/>
                    </a:moveTo>
                    <a:lnTo>
                      <a:pt x="26" y="22"/>
                    </a:lnTo>
                    <a:lnTo>
                      <a:pt x="0" y="39"/>
                    </a:lnTo>
                    <a:lnTo>
                      <a:pt x="0" y="23"/>
                    </a:lnTo>
                    <a:lnTo>
                      <a:pt x="26" y="12"/>
                    </a:lnTo>
                    <a:close/>
                    <a:moveTo>
                      <a:pt x="70" y="30"/>
                    </a:moveTo>
                    <a:lnTo>
                      <a:pt x="70" y="15"/>
                    </a:lnTo>
                    <a:lnTo>
                      <a:pt x="62" y="15"/>
                    </a:lnTo>
                    <a:lnTo>
                      <a:pt x="62" y="15"/>
                    </a:lnTo>
                    <a:lnTo>
                      <a:pt x="55" y="15"/>
                    </a:lnTo>
                    <a:lnTo>
                      <a:pt x="50" y="17"/>
                    </a:lnTo>
                    <a:lnTo>
                      <a:pt x="47" y="18"/>
                    </a:lnTo>
                    <a:lnTo>
                      <a:pt x="47" y="22"/>
                    </a:lnTo>
                    <a:lnTo>
                      <a:pt x="47" y="22"/>
                    </a:lnTo>
                    <a:lnTo>
                      <a:pt x="47" y="26"/>
                    </a:lnTo>
                    <a:lnTo>
                      <a:pt x="50" y="28"/>
                    </a:lnTo>
                    <a:lnTo>
                      <a:pt x="50" y="28"/>
                    </a:lnTo>
                    <a:lnTo>
                      <a:pt x="57" y="30"/>
                    </a:lnTo>
                    <a:lnTo>
                      <a:pt x="65" y="30"/>
                    </a:lnTo>
                    <a:lnTo>
                      <a:pt x="7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2" name="Freeform 155"/>
              <p:cNvSpPr>
                <a:spLocks/>
              </p:cNvSpPr>
              <p:nvPr/>
            </p:nvSpPr>
            <p:spPr bwMode="auto">
              <a:xfrm>
                <a:off x="3592" y="2296"/>
                <a:ext cx="87" cy="43"/>
              </a:xfrm>
              <a:custGeom>
                <a:avLst/>
                <a:gdLst>
                  <a:gd name="T0" fmla="*/ 57 w 87"/>
                  <a:gd name="T1" fmla="*/ 41 h 43"/>
                  <a:gd name="T2" fmla="*/ 57 w 87"/>
                  <a:gd name="T3" fmla="*/ 28 h 43"/>
                  <a:gd name="T4" fmla="*/ 69 w 87"/>
                  <a:gd name="T5" fmla="*/ 27 h 43"/>
                  <a:gd name="T6" fmla="*/ 74 w 87"/>
                  <a:gd name="T7" fmla="*/ 22 h 43"/>
                  <a:gd name="T8" fmla="*/ 74 w 87"/>
                  <a:gd name="T9" fmla="*/ 18 h 43"/>
                  <a:gd name="T10" fmla="*/ 65 w 87"/>
                  <a:gd name="T11" fmla="*/ 15 h 43"/>
                  <a:gd name="T12" fmla="*/ 60 w 87"/>
                  <a:gd name="T13" fmla="*/ 17 h 43"/>
                  <a:gd name="T14" fmla="*/ 57 w 87"/>
                  <a:gd name="T15" fmla="*/ 18 h 43"/>
                  <a:gd name="T16" fmla="*/ 47 w 87"/>
                  <a:gd name="T17" fmla="*/ 28 h 43"/>
                  <a:gd name="T18" fmla="*/ 36 w 87"/>
                  <a:gd name="T19" fmla="*/ 40 h 43"/>
                  <a:gd name="T20" fmla="*/ 30 w 87"/>
                  <a:gd name="T21" fmla="*/ 41 h 43"/>
                  <a:gd name="T22" fmla="*/ 23 w 87"/>
                  <a:gd name="T23" fmla="*/ 43 h 43"/>
                  <a:gd name="T24" fmla="*/ 7 w 87"/>
                  <a:gd name="T25" fmla="*/ 38 h 43"/>
                  <a:gd name="T26" fmla="*/ 2 w 87"/>
                  <a:gd name="T27" fmla="*/ 33 h 43"/>
                  <a:gd name="T28" fmla="*/ 0 w 87"/>
                  <a:gd name="T29" fmla="*/ 28 h 43"/>
                  <a:gd name="T30" fmla="*/ 7 w 87"/>
                  <a:gd name="T31" fmla="*/ 17 h 43"/>
                  <a:gd name="T32" fmla="*/ 2 w 87"/>
                  <a:gd name="T33" fmla="*/ 17 h 43"/>
                  <a:gd name="T34" fmla="*/ 30 w 87"/>
                  <a:gd name="T35" fmla="*/ 2 h 43"/>
                  <a:gd name="T36" fmla="*/ 30 w 87"/>
                  <a:gd name="T37" fmla="*/ 17 h 43"/>
                  <a:gd name="T38" fmla="*/ 16 w 87"/>
                  <a:gd name="T39" fmla="*/ 18 h 43"/>
                  <a:gd name="T40" fmla="*/ 13 w 87"/>
                  <a:gd name="T41" fmla="*/ 20 h 43"/>
                  <a:gd name="T42" fmla="*/ 13 w 87"/>
                  <a:gd name="T43" fmla="*/ 23 h 43"/>
                  <a:gd name="T44" fmla="*/ 15 w 87"/>
                  <a:gd name="T45" fmla="*/ 27 h 43"/>
                  <a:gd name="T46" fmla="*/ 20 w 87"/>
                  <a:gd name="T47" fmla="*/ 28 h 43"/>
                  <a:gd name="T48" fmla="*/ 28 w 87"/>
                  <a:gd name="T49" fmla="*/ 25 h 43"/>
                  <a:gd name="T50" fmla="*/ 36 w 87"/>
                  <a:gd name="T51" fmla="*/ 17 h 43"/>
                  <a:gd name="T52" fmla="*/ 43 w 87"/>
                  <a:gd name="T53" fmla="*/ 9 h 43"/>
                  <a:gd name="T54" fmla="*/ 49 w 87"/>
                  <a:gd name="T55" fmla="*/ 4 h 43"/>
                  <a:gd name="T56" fmla="*/ 64 w 87"/>
                  <a:gd name="T57" fmla="*/ 0 h 43"/>
                  <a:gd name="T58" fmla="*/ 74 w 87"/>
                  <a:gd name="T59" fmla="*/ 2 h 43"/>
                  <a:gd name="T60" fmla="*/ 80 w 87"/>
                  <a:gd name="T61" fmla="*/ 5 h 43"/>
                  <a:gd name="T62" fmla="*/ 87 w 87"/>
                  <a:gd name="T63" fmla="*/ 17 h 43"/>
                  <a:gd name="T64" fmla="*/ 85 w 87"/>
                  <a:gd name="T65" fmla="*/ 23 h 43"/>
                  <a:gd name="T66" fmla="*/ 78 w 87"/>
                  <a:gd name="T67" fmla="*/ 28 h 43"/>
                  <a:gd name="T68" fmla="*/ 85 w 87"/>
                  <a:gd name="T69" fmla="*/ 4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 h="43">
                    <a:moveTo>
                      <a:pt x="85" y="41"/>
                    </a:moveTo>
                    <a:lnTo>
                      <a:pt x="57" y="41"/>
                    </a:lnTo>
                    <a:lnTo>
                      <a:pt x="57" y="28"/>
                    </a:lnTo>
                    <a:lnTo>
                      <a:pt x="57" y="28"/>
                    </a:lnTo>
                    <a:lnTo>
                      <a:pt x="64" y="28"/>
                    </a:lnTo>
                    <a:lnTo>
                      <a:pt x="69" y="27"/>
                    </a:lnTo>
                    <a:lnTo>
                      <a:pt x="72" y="23"/>
                    </a:lnTo>
                    <a:lnTo>
                      <a:pt x="74" y="22"/>
                    </a:lnTo>
                    <a:lnTo>
                      <a:pt x="74" y="22"/>
                    </a:lnTo>
                    <a:lnTo>
                      <a:pt x="74" y="18"/>
                    </a:lnTo>
                    <a:lnTo>
                      <a:pt x="72" y="17"/>
                    </a:lnTo>
                    <a:lnTo>
                      <a:pt x="65" y="15"/>
                    </a:lnTo>
                    <a:lnTo>
                      <a:pt x="65" y="15"/>
                    </a:lnTo>
                    <a:lnTo>
                      <a:pt x="60" y="17"/>
                    </a:lnTo>
                    <a:lnTo>
                      <a:pt x="57" y="18"/>
                    </a:lnTo>
                    <a:lnTo>
                      <a:pt x="57" y="18"/>
                    </a:lnTo>
                    <a:lnTo>
                      <a:pt x="47" y="28"/>
                    </a:lnTo>
                    <a:lnTo>
                      <a:pt x="47" y="28"/>
                    </a:lnTo>
                    <a:lnTo>
                      <a:pt x="43" y="35"/>
                    </a:lnTo>
                    <a:lnTo>
                      <a:pt x="36" y="40"/>
                    </a:lnTo>
                    <a:lnTo>
                      <a:pt x="36" y="40"/>
                    </a:lnTo>
                    <a:lnTo>
                      <a:pt x="30" y="41"/>
                    </a:lnTo>
                    <a:lnTo>
                      <a:pt x="23" y="43"/>
                    </a:lnTo>
                    <a:lnTo>
                      <a:pt x="23" y="43"/>
                    </a:lnTo>
                    <a:lnTo>
                      <a:pt x="13" y="41"/>
                    </a:lnTo>
                    <a:lnTo>
                      <a:pt x="7" y="38"/>
                    </a:lnTo>
                    <a:lnTo>
                      <a:pt x="7" y="38"/>
                    </a:lnTo>
                    <a:lnTo>
                      <a:pt x="2" y="33"/>
                    </a:lnTo>
                    <a:lnTo>
                      <a:pt x="0" y="28"/>
                    </a:lnTo>
                    <a:lnTo>
                      <a:pt x="0" y="28"/>
                    </a:lnTo>
                    <a:lnTo>
                      <a:pt x="2" y="22"/>
                    </a:lnTo>
                    <a:lnTo>
                      <a:pt x="7" y="17"/>
                    </a:lnTo>
                    <a:lnTo>
                      <a:pt x="7" y="17"/>
                    </a:lnTo>
                    <a:lnTo>
                      <a:pt x="2" y="17"/>
                    </a:lnTo>
                    <a:lnTo>
                      <a:pt x="2" y="2"/>
                    </a:lnTo>
                    <a:lnTo>
                      <a:pt x="30" y="2"/>
                    </a:lnTo>
                    <a:lnTo>
                      <a:pt x="30" y="17"/>
                    </a:lnTo>
                    <a:lnTo>
                      <a:pt x="30" y="17"/>
                    </a:lnTo>
                    <a:lnTo>
                      <a:pt x="21" y="17"/>
                    </a:lnTo>
                    <a:lnTo>
                      <a:pt x="16" y="18"/>
                    </a:lnTo>
                    <a:lnTo>
                      <a:pt x="16" y="18"/>
                    </a:lnTo>
                    <a:lnTo>
                      <a:pt x="13" y="20"/>
                    </a:lnTo>
                    <a:lnTo>
                      <a:pt x="13" y="23"/>
                    </a:lnTo>
                    <a:lnTo>
                      <a:pt x="13" y="23"/>
                    </a:lnTo>
                    <a:lnTo>
                      <a:pt x="13" y="25"/>
                    </a:lnTo>
                    <a:lnTo>
                      <a:pt x="15" y="27"/>
                    </a:lnTo>
                    <a:lnTo>
                      <a:pt x="20" y="28"/>
                    </a:lnTo>
                    <a:lnTo>
                      <a:pt x="20" y="28"/>
                    </a:lnTo>
                    <a:lnTo>
                      <a:pt x="25" y="27"/>
                    </a:lnTo>
                    <a:lnTo>
                      <a:pt x="28" y="25"/>
                    </a:lnTo>
                    <a:lnTo>
                      <a:pt x="28" y="25"/>
                    </a:lnTo>
                    <a:lnTo>
                      <a:pt x="36" y="17"/>
                    </a:lnTo>
                    <a:lnTo>
                      <a:pt x="36" y="17"/>
                    </a:lnTo>
                    <a:lnTo>
                      <a:pt x="43" y="9"/>
                    </a:lnTo>
                    <a:lnTo>
                      <a:pt x="49" y="4"/>
                    </a:lnTo>
                    <a:lnTo>
                      <a:pt x="49" y="4"/>
                    </a:lnTo>
                    <a:lnTo>
                      <a:pt x="56" y="2"/>
                    </a:lnTo>
                    <a:lnTo>
                      <a:pt x="64" y="0"/>
                    </a:lnTo>
                    <a:lnTo>
                      <a:pt x="64" y="0"/>
                    </a:lnTo>
                    <a:lnTo>
                      <a:pt x="74" y="2"/>
                    </a:lnTo>
                    <a:lnTo>
                      <a:pt x="80" y="5"/>
                    </a:lnTo>
                    <a:lnTo>
                      <a:pt x="80" y="5"/>
                    </a:lnTo>
                    <a:lnTo>
                      <a:pt x="85" y="10"/>
                    </a:lnTo>
                    <a:lnTo>
                      <a:pt x="87" y="17"/>
                    </a:lnTo>
                    <a:lnTo>
                      <a:pt x="87" y="17"/>
                    </a:lnTo>
                    <a:lnTo>
                      <a:pt x="85" y="23"/>
                    </a:lnTo>
                    <a:lnTo>
                      <a:pt x="78" y="28"/>
                    </a:lnTo>
                    <a:lnTo>
                      <a:pt x="78" y="28"/>
                    </a:lnTo>
                    <a:lnTo>
                      <a:pt x="85" y="28"/>
                    </a:lnTo>
                    <a:lnTo>
                      <a:pt x="8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3" name="Freeform 156"/>
              <p:cNvSpPr>
                <a:spLocks noEditPoints="1"/>
              </p:cNvSpPr>
              <p:nvPr/>
            </p:nvSpPr>
            <p:spPr bwMode="auto">
              <a:xfrm>
                <a:off x="3555" y="2265"/>
                <a:ext cx="122" cy="27"/>
              </a:xfrm>
              <a:custGeom>
                <a:avLst/>
                <a:gdLst>
                  <a:gd name="T0" fmla="*/ 109 w 122"/>
                  <a:gd name="T1" fmla="*/ 20 h 27"/>
                  <a:gd name="T2" fmla="*/ 52 w 122"/>
                  <a:gd name="T3" fmla="*/ 20 h 27"/>
                  <a:gd name="T4" fmla="*/ 52 w 122"/>
                  <a:gd name="T5" fmla="*/ 27 h 27"/>
                  <a:gd name="T6" fmla="*/ 39 w 122"/>
                  <a:gd name="T7" fmla="*/ 27 h 27"/>
                  <a:gd name="T8" fmla="*/ 39 w 122"/>
                  <a:gd name="T9" fmla="*/ 5 h 27"/>
                  <a:gd name="T10" fmla="*/ 109 w 122"/>
                  <a:gd name="T11" fmla="*/ 5 h 27"/>
                  <a:gd name="T12" fmla="*/ 109 w 122"/>
                  <a:gd name="T13" fmla="*/ 0 h 27"/>
                  <a:gd name="T14" fmla="*/ 122 w 122"/>
                  <a:gd name="T15" fmla="*/ 0 h 27"/>
                  <a:gd name="T16" fmla="*/ 122 w 122"/>
                  <a:gd name="T17" fmla="*/ 27 h 27"/>
                  <a:gd name="T18" fmla="*/ 109 w 122"/>
                  <a:gd name="T19" fmla="*/ 27 h 27"/>
                  <a:gd name="T20" fmla="*/ 109 w 122"/>
                  <a:gd name="T21" fmla="*/ 20 h 27"/>
                  <a:gd name="T22" fmla="*/ 0 w 122"/>
                  <a:gd name="T23" fmla="*/ 14 h 27"/>
                  <a:gd name="T24" fmla="*/ 0 w 122"/>
                  <a:gd name="T25" fmla="*/ 14 h 27"/>
                  <a:gd name="T26" fmla="*/ 0 w 122"/>
                  <a:gd name="T27" fmla="*/ 9 h 27"/>
                  <a:gd name="T28" fmla="*/ 3 w 122"/>
                  <a:gd name="T29" fmla="*/ 5 h 27"/>
                  <a:gd name="T30" fmla="*/ 3 w 122"/>
                  <a:gd name="T31" fmla="*/ 5 h 27"/>
                  <a:gd name="T32" fmla="*/ 6 w 122"/>
                  <a:gd name="T33" fmla="*/ 4 h 27"/>
                  <a:gd name="T34" fmla="*/ 9 w 122"/>
                  <a:gd name="T35" fmla="*/ 4 h 27"/>
                  <a:gd name="T36" fmla="*/ 9 w 122"/>
                  <a:gd name="T37" fmla="*/ 4 h 27"/>
                  <a:gd name="T38" fmla="*/ 13 w 122"/>
                  <a:gd name="T39" fmla="*/ 4 h 27"/>
                  <a:gd name="T40" fmla="*/ 16 w 122"/>
                  <a:gd name="T41" fmla="*/ 5 h 27"/>
                  <a:gd name="T42" fmla="*/ 16 w 122"/>
                  <a:gd name="T43" fmla="*/ 5 h 27"/>
                  <a:gd name="T44" fmla="*/ 18 w 122"/>
                  <a:gd name="T45" fmla="*/ 9 h 27"/>
                  <a:gd name="T46" fmla="*/ 19 w 122"/>
                  <a:gd name="T47" fmla="*/ 14 h 27"/>
                  <a:gd name="T48" fmla="*/ 19 w 122"/>
                  <a:gd name="T49" fmla="*/ 14 h 27"/>
                  <a:gd name="T50" fmla="*/ 18 w 122"/>
                  <a:gd name="T51" fmla="*/ 17 h 27"/>
                  <a:gd name="T52" fmla="*/ 16 w 122"/>
                  <a:gd name="T53" fmla="*/ 20 h 27"/>
                  <a:gd name="T54" fmla="*/ 16 w 122"/>
                  <a:gd name="T55" fmla="*/ 20 h 27"/>
                  <a:gd name="T56" fmla="*/ 13 w 122"/>
                  <a:gd name="T57" fmla="*/ 22 h 27"/>
                  <a:gd name="T58" fmla="*/ 9 w 122"/>
                  <a:gd name="T59" fmla="*/ 22 h 27"/>
                  <a:gd name="T60" fmla="*/ 9 w 122"/>
                  <a:gd name="T61" fmla="*/ 22 h 27"/>
                  <a:gd name="T62" fmla="*/ 6 w 122"/>
                  <a:gd name="T63" fmla="*/ 22 h 27"/>
                  <a:gd name="T64" fmla="*/ 3 w 122"/>
                  <a:gd name="T65" fmla="*/ 20 h 27"/>
                  <a:gd name="T66" fmla="*/ 3 w 122"/>
                  <a:gd name="T67" fmla="*/ 20 h 27"/>
                  <a:gd name="T68" fmla="*/ 0 w 122"/>
                  <a:gd name="T69" fmla="*/ 17 h 27"/>
                  <a:gd name="T70" fmla="*/ 0 w 122"/>
                  <a:gd name="T71" fmla="*/ 14 h 27"/>
                  <a:gd name="T72" fmla="*/ 0 w 122"/>
                  <a:gd name="T7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27">
                    <a:moveTo>
                      <a:pt x="109" y="20"/>
                    </a:moveTo>
                    <a:lnTo>
                      <a:pt x="52" y="20"/>
                    </a:lnTo>
                    <a:lnTo>
                      <a:pt x="52" y="27"/>
                    </a:lnTo>
                    <a:lnTo>
                      <a:pt x="39" y="27"/>
                    </a:lnTo>
                    <a:lnTo>
                      <a:pt x="39" y="5"/>
                    </a:lnTo>
                    <a:lnTo>
                      <a:pt x="109" y="5"/>
                    </a:lnTo>
                    <a:lnTo>
                      <a:pt x="109" y="0"/>
                    </a:lnTo>
                    <a:lnTo>
                      <a:pt x="122" y="0"/>
                    </a:lnTo>
                    <a:lnTo>
                      <a:pt x="122" y="27"/>
                    </a:lnTo>
                    <a:lnTo>
                      <a:pt x="109" y="27"/>
                    </a:lnTo>
                    <a:lnTo>
                      <a:pt x="109" y="20"/>
                    </a:lnTo>
                    <a:close/>
                    <a:moveTo>
                      <a:pt x="0" y="14"/>
                    </a:moveTo>
                    <a:lnTo>
                      <a:pt x="0" y="14"/>
                    </a:lnTo>
                    <a:lnTo>
                      <a:pt x="0" y="9"/>
                    </a:lnTo>
                    <a:lnTo>
                      <a:pt x="3" y="5"/>
                    </a:lnTo>
                    <a:lnTo>
                      <a:pt x="3" y="5"/>
                    </a:lnTo>
                    <a:lnTo>
                      <a:pt x="6" y="4"/>
                    </a:lnTo>
                    <a:lnTo>
                      <a:pt x="9" y="4"/>
                    </a:lnTo>
                    <a:lnTo>
                      <a:pt x="9" y="4"/>
                    </a:lnTo>
                    <a:lnTo>
                      <a:pt x="13" y="4"/>
                    </a:lnTo>
                    <a:lnTo>
                      <a:pt x="16" y="5"/>
                    </a:lnTo>
                    <a:lnTo>
                      <a:pt x="16" y="5"/>
                    </a:lnTo>
                    <a:lnTo>
                      <a:pt x="18" y="9"/>
                    </a:lnTo>
                    <a:lnTo>
                      <a:pt x="19" y="14"/>
                    </a:lnTo>
                    <a:lnTo>
                      <a:pt x="19" y="14"/>
                    </a:lnTo>
                    <a:lnTo>
                      <a:pt x="18" y="17"/>
                    </a:lnTo>
                    <a:lnTo>
                      <a:pt x="16" y="20"/>
                    </a:lnTo>
                    <a:lnTo>
                      <a:pt x="16" y="20"/>
                    </a:lnTo>
                    <a:lnTo>
                      <a:pt x="13" y="22"/>
                    </a:lnTo>
                    <a:lnTo>
                      <a:pt x="9" y="22"/>
                    </a:lnTo>
                    <a:lnTo>
                      <a:pt x="9" y="22"/>
                    </a:lnTo>
                    <a:lnTo>
                      <a:pt x="6" y="22"/>
                    </a:lnTo>
                    <a:lnTo>
                      <a:pt x="3" y="20"/>
                    </a:lnTo>
                    <a:lnTo>
                      <a:pt x="3" y="20"/>
                    </a:lnTo>
                    <a:lnTo>
                      <a:pt x="0" y="17"/>
                    </a:lnTo>
                    <a:lnTo>
                      <a:pt x="0" y="14"/>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4" name="Freeform 157"/>
              <p:cNvSpPr>
                <a:spLocks noEditPoints="1"/>
              </p:cNvSpPr>
              <p:nvPr/>
            </p:nvSpPr>
            <p:spPr bwMode="auto">
              <a:xfrm>
                <a:off x="4167" y="1555"/>
                <a:ext cx="92" cy="181"/>
              </a:xfrm>
              <a:custGeom>
                <a:avLst/>
                <a:gdLst>
                  <a:gd name="T0" fmla="*/ 14 w 92"/>
                  <a:gd name="T1" fmla="*/ 21 h 181"/>
                  <a:gd name="T2" fmla="*/ 0 w 92"/>
                  <a:gd name="T3" fmla="*/ 0 h 181"/>
                  <a:gd name="T4" fmla="*/ 40 w 92"/>
                  <a:gd name="T5" fmla="*/ 0 h 181"/>
                  <a:gd name="T6" fmla="*/ 61 w 92"/>
                  <a:gd name="T7" fmla="*/ 3 h 181"/>
                  <a:gd name="T8" fmla="*/ 75 w 92"/>
                  <a:gd name="T9" fmla="*/ 13 h 181"/>
                  <a:gd name="T10" fmla="*/ 80 w 92"/>
                  <a:gd name="T11" fmla="*/ 20 h 181"/>
                  <a:gd name="T12" fmla="*/ 87 w 92"/>
                  <a:gd name="T13" fmla="*/ 36 h 181"/>
                  <a:gd name="T14" fmla="*/ 88 w 92"/>
                  <a:gd name="T15" fmla="*/ 46 h 181"/>
                  <a:gd name="T16" fmla="*/ 87 w 92"/>
                  <a:gd name="T17" fmla="*/ 60 h 181"/>
                  <a:gd name="T18" fmla="*/ 80 w 92"/>
                  <a:gd name="T19" fmla="*/ 73 h 181"/>
                  <a:gd name="T20" fmla="*/ 77 w 92"/>
                  <a:gd name="T21" fmla="*/ 77 h 181"/>
                  <a:gd name="T22" fmla="*/ 67 w 92"/>
                  <a:gd name="T23" fmla="*/ 83 h 181"/>
                  <a:gd name="T24" fmla="*/ 61 w 92"/>
                  <a:gd name="T25" fmla="*/ 85 h 181"/>
                  <a:gd name="T26" fmla="*/ 67 w 92"/>
                  <a:gd name="T27" fmla="*/ 86 h 181"/>
                  <a:gd name="T28" fmla="*/ 79 w 92"/>
                  <a:gd name="T29" fmla="*/ 95 h 181"/>
                  <a:gd name="T30" fmla="*/ 84 w 92"/>
                  <a:gd name="T31" fmla="*/ 99 h 181"/>
                  <a:gd name="T32" fmla="*/ 90 w 92"/>
                  <a:gd name="T33" fmla="*/ 112 h 181"/>
                  <a:gd name="T34" fmla="*/ 92 w 92"/>
                  <a:gd name="T35" fmla="*/ 129 h 181"/>
                  <a:gd name="T36" fmla="*/ 92 w 92"/>
                  <a:gd name="T37" fmla="*/ 140 h 181"/>
                  <a:gd name="T38" fmla="*/ 85 w 92"/>
                  <a:gd name="T39" fmla="*/ 160 h 181"/>
                  <a:gd name="T40" fmla="*/ 79 w 92"/>
                  <a:gd name="T41" fmla="*/ 166 h 181"/>
                  <a:gd name="T42" fmla="*/ 62 w 92"/>
                  <a:gd name="T43" fmla="*/ 176 h 181"/>
                  <a:gd name="T44" fmla="*/ 40 w 92"/>
                  <a:gd name="T45" fmla="*/ 181 h 181"/>
                  <a:gd name="T46" fmla="*/ 0 w 92"/>
                  <a:gd name="T47" fmla="*/ 158 h 181"/>
                  <a:gd name="T48" fmla="*/ 40 w 92"/>
                  <a:gd name="T49" fmla="*/ 21 h 181"/>
                  <a:gd name="T50" fmla="*/ 40 w 92"/>
                  <a:gd name="T51" fmla="*/ 75 h 181"/>
                  <a:gd name="T52" fmla="*/ 51 w 92"/>
                  <a:gd name="T53" fmla="*/ 73 h 181"/>
                  <a:gd name="T54" fmla="*/ 59 w 92"/>
                  <a:gd name="T55" fmla="*/ 67 h 181"/>
                  <a:gd name="T56" fmla="*/ 62 w 92"/>
                  <a:gd name="T57" fmla="*/ 59 h 181"/>
                  <a:gd name="T58" fmla="*/ 62 w 92"/>
                  <a:gd name="T59" fmla="*/ 49 h 181"/>
                  <a:gd name="T60" fmla="*/ 58 w 92"/>
                  <a:gd name="T61" fmla="*/ 28 h 181"/>
                  <a:gd name="T62" fmla="*/ 56 w 92"/>
                  <a:gd name="T63" fmla="*/ 25 h 181"/>
                  <a:gd name="T64" fmla="*/ 40 w 92"/>
                  <a:gd name="T65" fmla="*/ 21 h 181"/>
                  <a:gd name="T66" fmla="*/ 40 w 92"/>
                  <a:gd name="T67" fmla="*/ 96 h 181"/>
                  <a:gd name="T68" fmla="*/ 40 w 92"/>
                  <a:gd name="T69" fmla="*/ 158 h 181"/>
                  <a:gd name="T70" fmla="*/ 51 w 92"/>
                  <a:gd name="T71" fmla="*/ 156 h 181"/>
                  <a:gd name="T72" fmla="*/ 59 w 92"/>
                  <a:gd name="T73" fmla="*/ 152 h 181"/>
                  <a:gd name="T74" fmla="*/ 62 w 92"/>
                  <a:gd name="T75" fmla="*/ 147 h 181"/>
                  <a:gd name="T76" fmla="*/ 66 w 92"/>
                  <a:gd name="T77" fmla="*/ 129 h 181"/>
                  <a:gd name="T78" fmla="*/ 66 w 92"/>
                  <a:gd name="T79" fmla="*/ 116 h 181"/>
                  <a:gd name="T80" fmla="*/ 62 w 92"/>
                  <a:gd name="T81" fmla="*/ 108 h 181"/>
                  <a:gd name="T82" fmla="*/ 53 w 92"/>
                  <a:gd name="T83" fmla="*/ 98 h 181"/>
                  <a:gd name="T84" fmla="*/ 46 w 92"/>
                  <a:gd name="T85" fmla="*/ 98 h 181"/>
                  <a:gd name="T86" fmla="*/ 40 w 92"/>
                  <a:gd name="T87" fmla="*/ 9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81">
                    <a:moveTo>
                      <a:pt x="14" y="158"/>
                    </a:moveTo>
                    <a:lnTo>
                      <a:pt x="14" y="21"/>
                    </a:lnTo>
                    <a:lnTo>
                      <a:pt x="0" y="21"/>
                    </a:lnTo>
                    <a:lnTo>
                      <a:pt x="0" y="0"/>
                    </a:lnTo>
                    <a:lnTo>
                      <a:pt x="40" y="0"/>
                    </a:lnTo>
                    <a:lnTo>
                      <a:pt x="40" y="0"/>
                    </a:lnTo>
                    <a:lnTo>
                      <a:pt x="51" y="0"/>
                    </a:lnTo>
                    <a:lnTo>
                      <a:pt x="61" y="3"/>
                    </a:lnTo>
                    <a:lnTo>
                      <a:pt x="69" y="7"/>
                    </a:lnTo>
                    <a:lnTo>
                      <a:pt x="75" y="13"/>
                    </a:lnTo>
                    <a:lnTo>
                      <a:pt x="75" y="13"/>
                    </a:lnTo>
                    <a:lnTo>
                      <a:pt x="80" y="20"/>
                    </a:lnTo>
                    <a:lnTo>
                      <a:pt x="85" y="28"/>
                    </a:lnTo>
                    <a:lnTo>
                      <a:pt x="87" y="36"/>
                    </a:lnTo>
                    <a:lnTo>
                      <a:pt x="88" y="46"/>
                    </a:lnTo>
                    <a:lnTo>
                      <a:pt x="88" y="46"/>
                    </a:lnTo>
                    <a:lnTo>
                      <a:pt x="88" y="54"/>
                    </a:lnTo>
                    <a:lnTo>
                      <a:pt x="87" y="60"/>
                    </a:lnTo>
                    <a:lnTo>
                      <a:pt x="84" y="67"/>
                    </a:lnTo>
                    <a:lnTo>
                      <a:pt x="80" y="73"/>
                    </a:lnTo>
                    <a:lnTo>
                      <a:pt x="80" y="73"/>
                    </a:lnTo>
                    <a:lnTo>
                      <a:pt x="77" y="77"/>
                    </a:lnTo>
                    <a:lnTo>
                      <a:pt x="72" y="80"/>
                    </a:lnTo>
                    <a:lnTo>
                      <a:pt x="67" y="83"/>
                    </a:lnTo>
                    <a:lnTo>
                      <a:pt x="61" y="85"/>
                    </a:lnTo>
                    <a:lnTo>
                      <a:pt x="61" y="85"/>
                    </a:lnTo>
                    <a:lnTo>
                      <a:pt x="61" y="85"/>
                    </a:lnTo>
                    <a:lnTo>
                      <a:pt x="67" y="86"/>
                    </a:lnTo>
                    <a:lnTo>
                      <a:pt x="74" y="90"/>
                    </a:lnTo>
                    <a:lnTo>
                      <a:pt x="79" y="95"/>
                    </a:lnTo>
                    <a:lnTo>
                      <a:pt x="84" y="99"/>
                    </a:lnTo>
                    <a:lnTo>
                      <a:pt x="84" y="99"/>
                    </a:lnTo>
                    <a:lnTo>
                      <a:pt x="88" y="106"/>
                    </a:lnTo>
                    <a:lnTo>
                      <a:pt x="90" y="112"/>
                    </a:lnTo>
                    <a:lnTo>
                      <a:pt x="92" y="121"/>
                    </a:lnTo>
                    <a:lnTo>
                      <a:pt x="92" y="129"/>
                    </a:lnTo>
                    <a:lnTo>
                      <a:pt x="92" y="129"/>
                    </a:lnTo>
                    <a:lnTo>
                      <a:pt x="92" y="140"/>
                    </a:lnTo>
                    <a:lnTo>
                      <a:pt x="88" y="150"/>
                    </a:lnTo>
                    <a:lnTo>
                      <a:pt x="85" y="160"/>
                    </a:lnTo>
                    <a:lnTo>
                      <a:pt x="79" y="166"/>
                    </a:lnTo>
                    <a:lnTo>
                      <a:pt x="79" y="166"/>
                    </a:lnTo>
                    <a:lnTo>
                      <a:pt x="71" y="173"/>
                    </a:lnTo>
                    <a:lnTo>
                      <a:pt x="62" y="176"/>
                    </a:lnTo>
                    <a:lnTo>
                      <a:pt x="53" y="179"/>
                    </a:lnTo>
                    <a:lnTo>
                      <a:pt x="40" y="181"/>
                    </a:lnTo>
                    <a:lnTo>
                      <a:pt x="0" y="181"/>
                    </a:lnTo>
                    <a:lnTo>
                      <a:pt x="0" y="158"/>
                    </a:lnTo>
                    <a:lnTo>
                      <a:pt x="14" y="158"/>
                    </a:lnTo>
                    <a:close/>
                    <a:moveTo>
                      <a:pt x="40" y="21"/>
                    </a:moveTo>
                    <a:lnTo>
                      <a:pt x="40" y="75"/>
                    </a:lnTo>
                    <a:lnTo>
                      <a:pt x="40" y="75"/>
                    </a:lnTo>
                    <a:lnTo>
                      <a:pt x="51" y="73"/>
                    </a:lnTo>
                    <a:lnTo>
                      <a:pt x="51" y="73"/>
                    </a:lnTo>
                    <a:lnTo>
                      <a:pt x="56" y="72"/>
                    </a:lnTo>
                    <a:lnTo>
                      <a:pt x="59" y="67"/>
                    </a:lnTo>
                    <a:lnTo>
                      <a:pt x="59" y="67"/>
                    </a:lnTo>
                    <a:lnTo>
                      <a:pt x="62" y="59"/>
                    </a:lnTo>
                    <a:lnTo>
                      <a:pt x="62" y="49"/>
                    </a:lnTo>
                    <a:lnTo>
                      <a:pt x="62" y="49"/>
                    </a:lnTo>
                    <a:lnTo>
                      <a:pt x="61" y="36"/>
                    </a:lnTo>
                    <a:lnTo>
                      <a:pt x="58" y="28"/>
                    </a:lnTo>
                    <a:lnTo>
                      <a:pt x="58" y="28"/>
                    </a:lnTo>
                    <a:lnTo>
                      <a:pt x="56" y="25"/>
                    </a:lnTo>
                    <a:lnTo>
                      <a:pt x="51" y="23"/>
                    </a:lnTo>
                    <a:lnTo>
                      <a:pt x="40" y="21"/>
                    </a:lnTo>
                    <a:lnTo>
                      <a:pt x="40" y="21"/>
                    </a:lnTo>
                    <a:close/>
                    <a:moveTo>
                      <a:pt x="40" y="96"/>
                    </a:moveTo>
                    <a:lnTo>
                      <a:pt x="40" y="158"/>
                    </a:lnTo>
                    <a:lnTo>
                      <a:pt x="40" y="158"/>
                    </a:lnTo>
                    <a:lnTo>
                      <a:pt x="46" y="158"/>
                    </a:lnTo>
                    <a:lnTo>
                      <a:pt x="51" y="156"/>
                    </a:lnTo>
                    <a:lnTo>
                      <a:pt x="56" y="155"/>
                    </a:lnTo>
                    <a:lnTo>
                      <a:pt x="59" y="152"/>
                    </a:lnTo>
                    <a:lnTo>
                      <a:pt x="59" y="152"/>
                    </a:lnTo>
                    <a:lnTo>
                      <a:pt x="62" y="147"/>
                    </a:lnTo>
                    <a:lnTo>
                      <a:pt x="64" y="142"/>
                    </a:lnTo>
                    <a:lnTo>
                      <a:pt x="66" y="129"/>
                    </a:lnTo>
                    <a:lnTo>
                      <a:pt x="66" y="129"/>
                    </a:lnTo>
                    <a:lnTo>
                      <a:pt x="66" y="116"/>
                    </a:lnTo>
                    <a:lnTo>
                      <a:pt x="62" y="108"/>
                    </a:lnTo>
                    <a:lnTo>
                      <a:pt x="62" y="108"/>
                    </a:lnTo>
                    <a:lnTo>
                      <a:pt x="58" y="101"/>
                    </a:lnTo>
                    <a:lnTo>
                      <a:pt x="53" y="98"/>
                    </a:lnTo>
                    <a:lnTo>
                      <a:pt x="53" y="98"/>
                    </a:lnTo>
                    <a:lnTo>
                      <a:pt x="46" y="98"/>
                    </a:lnTo>
                    <a:lnTo>
                      <a:pt x="40" y="96"/>
                    </a:ln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5" name="Freeform 158"/>
              <p:cNvSpPr>
                <a:spLocks noEditPoints="1"/>
              </p:cNvSpPr>
              <p:nvPr/>
            </p:nvSpPr>
            <p:spPr bwMode="auto">
              <a:xfrm>
                <a:off x="4267" y="1552"/>
                <a:ext cx="39" cy="184"/>
              </a:xfrm>
              <a:custGeom>
                <a:avLst/>
                <a:gdLst>
                  <a:gd name="T0" fmla="*/ 10 w 39"/>
                  <a:gd name="T1" fmla="*/ 163 h 184"/>
                  <a:gd name="T2" fmla="*/ 10 w 39"/>
                  <a:gd name="T3" fmla="*/ 78 h 184"/>
                  <a:gd name="T4" fmla="*/ 0 w 39"/>
                  <a:gd name="T5" fmla="*/ 78 h 184"/>
                  <a:gd name="T6" fmla="*/ 0 w 39"/>
                  <a:gd name="T7" fmla="*/ 57 h 184"/>
                  <a:gd name="T8" fmla="*/ 32 w 39"/>
                  <a:gd name="T9" fmla="*/ 57 h 184"/>
                  <a:gd name="T10" fmla="*/ 32 w 39"/>
                  <a:gd name="T11" fmla="*/ 163 h 184"/>
                  <a:gd name="T12" fmla="*/ 39 w 39"/>
                  <a:gd name="T13" fmla="*/ 163 h 184"/>
                  <a:gd name="T14" fmla="*/ 39 w 39"/>
                  <a:gd name="T15" fmla="*/ 184 h 184"/>
                  <a:gd name="T16" fmla="*/ 0 w 39"/>
                  <a:gd name="T17" fmla="*/ 184 h 184"/>
                  <a:gd name="T18" fmla="*/ 0 w 39"/>
                  <a:gd name="T19" fmla="*/ 163 h 184"/>
                  <a:gd name="T20" fmla="*/ 10 w 39"/>
                  <a:gd name="T21" fmla="*/ 163 h 184"/>
                  <a:gd name="T22" fmla="*/ 19 w 39"/>
                  <a:gd name="T23" fmla="*/ 0 h 184"/>
                  <a:gd name="T24" fmla="*/ 19 w 39"/>
                  <a:gd name="T25" fmla="*/ 0 h 184"/>
                  <a:gd name="T26" fmla="*/ 26 w 39"/>
                  <a:gd name="T27" fmla="*/ 1 h 184"/>
                  <a:gd name="T28" fmla="*/ 31 w 39"/>
                  <a:gd name="T29" fmla="*/ 5 h 184"/>
                  <a:gd name="T30" fmla="*/ 31 w 39"/>
                  <a:gd name="T31" fmla="*/ 5 h 184"/>
                  <a:gd name="T32" fmla="*/ 34 w 39"/>
                  <a:gd name="T33" fmla="*/ 8 h 184"/>
                  <a:gd name="T34" fmla="*/ 34 w 39"/>
                  <a:gd name="T35" fmla="*/ 14 h 184"/>
                  <a:gd name="T36" fmla="*/ 34 w 39"/>
                  <a:gd name="T37" fmla="*/ 14 h 184"/>
                  <a:gd name="T38" fmla="*/ 34 w 39"/>
                  <a:gd name="T39" fmla="*/ 19 h 184"/>
                  <a:gd name="T40" fmla="*/ 31 w 39"/>
                  <a:gd name="T41" fmla="*/ 24 h 184"/>
                  <a:gd name="T42" fmla="*/ 31 w 39"/>
                  <a:gd name="T43" fmla="*/ 24 h 184"/>
                  <a:gd name="T44" fmla="*/ 26 w 39"/>
                  <a:gd name="T45" fmla="*/ 28 h 184"/>
                  <a:gd name="T46" fmla="*/ 19 w 39"/>
                  <a:gd name="T47" fmla="*/ 29 h 184"/>
                  <a:gd name="T48" fmla="*/ 19 w 39"/>
                  <a:gd name="T49" fmla="*/ 29 h 184"/>
                  <a:gd name="T50" fmla="*/ 15 w 39"/>
                  <a:gd name="T51" fmla="*/ 28 h 184"/>
                  <a:gd name="T52" fmla="*/ 10 w 39"/>
                  <a:gd name="T53" fmla="*/ 24 h 184"/>
                  <a:gd name="T54" fmla="*/ 10 w 39"/>
                  <a:gd name="T55" fmla="*/ 24 h 184"/>
                  <a:gd name="T56" fmla="*/ 6 w 39"/>
                  <a:gd name="T57" fmla="*/ 19 h 184"/>
                  <a:gd name="T58" fmla="*/ 5 w 39"/>
                  <a:gd name="T59" fmla="*/ 14 h 184"/>
                  <a:gd name="T60" fmla="*/ 5 w 39"/>
                  <a:gd name="T61" fmla="*/ 14 h 184"/>
                  <a:gd name="T62" fmla="*/ 6 w 39"/>
                  <a:gd name="T63" fmla="*/ 8 h 184"/>
                  <a:gd name="T64" fmla="*/ 10 w 39"/>
                  <a:gd name="T65" fmla="*/ 5 h 184"/>
                  <a:gd name="T66" fmla="*/ 10 w 39"/>
                  <a:gd name="T67" fmla="*/ 5 h 184"/>
                  <a:gd name="T68" fmla="*/ 15 w 39"/>
                  <a:gd name="T69" fmla="*/ 1 h 184"/>
                  <a:gd name="T70" fmla="*/ 19 w 39"/>
                  <a:gd name="T71" fmla="*/ 0 h 184"/>
                  <a:gd name="T72" fmla="*/ 19 w 39"/>
                  <a:gd name="T7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184">
                    <a:moveTo>
                      <a:pt x="10" y="163"/>
                    </a:moveTo>
                    <a:lnTo>
                      <a:pt x="10" y="78"/>
                    </a:lnTo>
                    <a:lnTo>
                      <a:pt x="0" y="78"/>
                    </a:lnTo>
                    <a:lnTo>
                      <a:pt x="0" y="57"/>
                    </a:lnTo>
                    <a:lnTo>
                      <a:pt x="32" y="57"/>
                    </a:lnTo>
                    <a:lnTo>
                      <a:pt x="32" y="163"/>
                    </a:lnTo>
                    <a:lnTo>
                      <a:pt x="39" y="163"/>
                    </a:lnTo>
                    <a:lnTo>
                      <a:pt x="39" y="184"/>
                    </a:lnTo>
                    <a:lnTo>
                      <a:pt x="0" y="184"/>
                    </a:lnTo>
                    <a:lnTo>
                      <a:pt x="0" y="163"/>
                    </a:lnTo>
                    <a:lnTo>
                      <a:pt x="10" y="163"/>
                    </a:lnTo>
                    <a:close/>
                    <a:moveTo>
                      <a:pt x="19" y="0"/>
                    </a:moveTo>
                    <a:lnTo>
                      <a:pt x="19" y="0"/>
                    </a:lnTo>
                    <a:lnTo>
                      <a:pt x="26" y="1"/>
                    </a:lnTo>
                    <a:lnTo>
                      <a:pt x="31" y="5"/>
                    </a:lnTo>
                    <a:lnTo>
                      <a:pt x="31" y="5"/>
                    </a:lnTo>
                    <a:lnTo>
                      <a:pt x="34" y="8"/>
                    </a:lnTo>
                    <a:lnTo>
                      <a:pt x="34" y="14"/>
                    </a:lnTo>
                    <a:lnTo>
                      <a:pt x="34" y="14"/>
                    </a:lnTo>
                    <a:lnTo>
                      <a:pt x="34" y="19"/>
                    </a:lnTo>
                    <a:lnTo>
                      <a:pt x="31" y="24"/>
                    </a:lnTo>
                    <a:lnTo>
                      <a:pt x="31" y="24"/>
                    </a:lnTo>
                    <a:lnTo>
                      <a:pt x="26" y="28"/>
                    </a:lnTo>
                    <a:lnTo>
                      <a:pt x="19" y="29"/>
                    </a:lnTo>
                    <a:lnTo>
                      <a:pt x="19" y="29"/>
                    </a:lnTo>
                    <a:lnTo>
                      <a:pt x="15" y="28"/>
                    </a:lnTo>
                    <a:lnTo>
                      <a:pt x="10" y="24"/>
                    </a:lnTo>
                    <a:lnTo>
                      <a:pt x="10" y="24"/>
                    </a:lnTo>
                    <a:lnTo>
                      <a:pt x="6" y="19"/>
                    </a:lnTo>
                    <a:lnTo>
                      <a:pt x="5" y="14"/>
                    </a:lnTo>
                    <a:lnTo>
                      <a:pt x="5" y="14"/>
                    </a:lnTo>
                    <a:lnTo>
                      <a:pt x="6" y="8"/>
                    </a:lnTo>
                    <a:lnTo>
                      <a:pt x="10" y="5"/>
                    </a:lnTo>
                    <a:lnTo>
                      <a:pt x="10" y="5"/>
                    </a:lnTo>
                    <a:lnTo>
                      <a:pt x="15" y="1"/>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6" name="Freeform 159"/>
              <p:cNvSpPr>
                <a:spLocks/>
              </p:cNvSpPr>
              <p:nvPr/>
            </p:nvSpPr>
            <p:spPr bwMode="auto">
              <a:xfrm>
                <a:off x="4311" y="1609"/>
                <a:ext cx="93" cy="169"/>
              </a:xfrm>
              <a:custGeom>
                <a:avLst/>
                <a:gdLst>
                  <a:gd name="T0" fmla="*/ 11 w 93"/>
                  <a:gd name="T1" fmla="*/ 169 h 169"/>
                  <a:gd name="T2" fmla="*/ 11 w 93"/>
                  <a:gd name="T3" fmla="*/ 150 h 169"/>
                  <a:gd name="T4" fmla="*/ 31 w 93"/>
                  <a:gd name="T5" fmla="*/ 150 h 169"/>
                  <a:gd name="T6" fmla="*/ 37 w 93"/>
                  <a:gd name="T7" fmla="*/ 124 h 169"/>
                  <a:gd name="T8" fmla="*/ 10 w 93"/>
                  <a:gd name="T9" fmla="*/ 21 h 169"/>
                  <a:gd name="T10" fmla="*/ 0 w 93"/>
                  <a:gd name="T11" fmla="*/ 21 h 169"/>
                  <a:gd name="T12" fmla="*/ 0 w 93"/>
                  <a:gd name="T13" fmla="*/ 0 h 169"/>
                  <a:gd name="T14" fmla="*/ 41 w 93"/>
                  <a:gd name="T15" fmla="*/ 0 h 169"/>
                  <a:gd name="T16" fmla="*/ 41 w 93"/>
                  <a:gd name="T17" fmla="*/ 21 h 169"/>
                  <a:gd name="T18" fmla="*/ 31 w 93"/>
                  <a:gd name="T19" fmla="*/ 21 h 169"/>
                  <a:gd name="T20" fmla="*/ 47 w 93"/>
                  <a:gd name="T21" fmla="*/ 88 h 169"/>
                  <a:gd name="T22" fmla="*/ 49 w 93"/>
                  <a:gd name="T23" fmla="*/ 88 h 169"/>
                  <a:gd name="T24" fmla="*/ 63 w 93"/>
                  <a:gd name="T25" fmla="*/ 21 h 169"/>
                  <a:gd name="T26" fmla="*/ 54 w 93"/>
                  <a:gd name="T27" fmla="*/ 21 h 169"/>
                  <a:gd name="T28" fmla="*/ 54 w 93"/>
                  <a:gd name="T29" fmla="*/ 0 h 169"/>
                  <a:gd name="T30" fmla="*/ 93 w 93"/>
                  <a:gd name="T31" fmla="*/ 0 h 169"/>
                  <a:gd name="T32" fmla="*/ 93 w 93"/>
                  <a:gd name="T33" fmla="*/ 21 h 169"/>
                  <a:gd name="T34" fmla="*/ 85 w 93"/>
                  <a:gd name="T35" fmla="*/ 21 h 169"/>
                  <a:gd name="T36" fmla="*/ 47 w 93"/>
                  <a:gd name="T37" fmla="*/ 169 h 169"/>
                  <a:gd name="T38" fmla="*/ 11 w 93"/>
                  <a:gd name="T3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169">
                    <a:moveTo>
                      <a:pt x="11" y="169"/>
                    </a:moveTo>
                    <a:lnTo>
                      <a:pt x="11" y="150"/>
                    </a:lnTo>
                    <a:lnTo>
                      <a:pt x="31" y="150"/>
                    </a:lnTo>
                    <a:lnTo>
                      <a:pt x="37" y="124"/>
                    </a:lnTo>
                    <a:lnTo>
                      <a:pt x="10" y="21"/>
                    </a:lnTo>
                    <a:lnTo>
                      <a:pt x="0" y="21"/>
                    </a:lnTo>
                    <a:lnTo>
                      <a:pt x="0" y="0"/>
                    </a:lnTo>
                    <a:lnTo>
                      <a:pt x="41" y="0"/>
                    </a:lnTo>
                    <a:lnTo>
                      <a:pt x="41" y="21"/>
                    </a:lnTo>
                    <a:lnTo>
                      <a:pt x="31" y="21"/>
                    </a:lnTo>
                    <a:lnTo>
                      <a:pt x="47" y="88"/>
                    </a:lnTo>
                    <a:lnTo>
                      <a:pt x="49" y="88"/>
                    </a:lnTo>
                    <a:lnTo>
                      <a:pt x="63" y="21"/>
                    </a:lnTo>
                    <a:lnTo>
                      <a:pt x="54" y="21"/>
                    </a:lnTo>
                    <a:lnTo>
                      <a:pt x="54" y="0"/>
                    </a:lnTo>
                    <a:lnTo>
                      <a:pt x="93" y="0"/>
                    </a:lnTo>
                    <a:lnTo>
                      <a:pt x="93" y="21"/>
                    </a:lnTo>
                    <a:lnTo>
                      <a:pt x="85" y="21"/>
                    </a:lnTo>
                    <a:lnTo>
                      <a:pt x="47" y="169"/>
                    </a:lnTo>
                    <a:lnTo>
                      <a:pt x="11"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7" name="Freeform 160"/>
              <p:cNvSpPr>
                <a:spLocks noEditPoints="1"/>
              </p:cNvSpPr>
              <p:nvPr/>
            </p:nvSpPr>
            <p:spPr bwMode="auto">
              <a:xfrm>
                <a:off x="4404" y="1607"/>
                <a:ext cx="80" cy="129"/>
              </a:xfrm>
              <a:custGeom>
                <a:avLst/>
                <a:gdLst>
                  <a:gd name="T0" fmla="*/ 80 w 80"/>
                  <a:gd name="T1" fmla="*/ 129 h 129"/>
                  <a:gd name="T2" fmla="*/ 47 w 80"/>
                  <a:gd name="T3" fmla="*/ 118 h 129"/>
                  <a:gd name="T4" fmla="*/ 47 w 80"/>
                  <a:gd name="T5" fmla="*/ 118 h 129"/>
                  <a:gd name="T6" fmla="*/ 39 w 80"/>
                  <a:gd name="T7" fmla="*/ 127 h 129"/>
                  <a:gd name="T8" fmla="*/ 27 w 80"/>
                  <a:gd name="T9" fmla="*/ 129 h 129"/>
                  <a:gd name="T10" fmla="*/ 21 w 80"/>
                  <a:gd name="T11" fmla="*/ 129 h 129"/>
                  <a:gd name="T12" fmla="*/ 11 w 80"/>
                  <a:gd name="T13" fmla="*/ 124 h 129"/>
                  <a:gd name="T14" fmla="*/ 8 w 80"/>
                  <a:gd name="T15" fmla="*/ 119 h 129"/>
                  <a:gd name="T16" fmla="*/ 1 w 80"/>
                  <a:gd name="T17" fmla="*/ 106 h 129"/>
                  <a:gd name="T18" fmla="*/ 0 w 80"/>
                  <a:gd name="T19" fmla="*/ 91 h 129"/>
                  <a:gd name="T20" fmla="*/ 0 w 80"/>
                  <a:gd name="T21" fmla="*/ 82 h 129"/>
                  <a:gd name="T22" fmla="*/ 5 w 80"/>
                  <a:gd name="T23" fmla="*/ 67 h 129"/>
                  <a:gd name="T24" fmla="*/ 8 w 80"/>
                  <a:gd name="T25" fmla="*/ 62 h 129"/>
                  <a:gd name="T26" fmla="*/ 18 w 80"/>
                  <a:gd name="T27" fmla="*/ 54 h 129"/>
                  <a:gd name="T28" fmla="*/ 29 w 80"/>
                  <a:gd name="T29" fmla="*/ 51 h 129"/>
                  <a:gd name="T30" fmla="*/ 36 w 80"/>
                  <a:gd name="T31" fmla="*/ 52 h 129"/>
                  <a:gd name="T32" fmla="*/ 44 w 80"/>
                  <a:gd name="T33" fmla="*/ 56 h 129"/>
                  <a:gd name="T34" fmla="*/ 47 w 80"/>
                  <a:gd name="T35" fmla="*/ 38 h 129"/>
                  <a:gd name="T36" fmla="*/ 47 w 80"/>
                  <a:gd name="T37" fmla="*/ 28 h 129"/>
                  <a:gd name="T38" fmla="*/ 45 w 80"/>
                  <a:gd name="T39" fmla="*/ 23 h 129"/>
                  <a:gd name="T40" fmla="*/ 36 w 80"/>
                  <a:gd name="T41" fmla="*/ 20 h 129"/>
                  <a:gd name="T42" fmla="*/ 31 w 80"/>
                  <a:gd name="T43" fmla="*/ 20 h 129"/>
                  <a:gd name="T44" fmla="*/ 26 w 80"/>
                  <a:gd name="T45" fmla="*/ 28 h 129"/>
                  <a:gd name="T46" fmla="*/ 3 w 80"/>
                  <a:gd name="T47" fmla="*/ 30 h 129"/>
                  <a:gd name="T48" fmla="*/ 5 w 80"/>
                  <a:gd name="T49" fmla="*/ 23 h 129"/>
                  <a:gd name="T50" fmla="*/ 11 w 80"/>
                  <a:gd name="T51" fmla="*/ 12 h 129"/>
                  <a:gd name="T52" fmla="*/ 14 w 80"/>
                  <a:gd name="T53" fmla="*/ 7 h 129"/>
                  <a:gd name="T54" fmla="*/ 24 w 80"/>
                  <a:gd name="T55" fmla="*/ 2 h 129"/>
                  <a:gd name="T56" fmla="*/ 37 w 80"/>
                  <a:gd name="T57" fmla="*/ 0 h 129"/>
                  <a:gd name="T58" fmla="*/ 44 w 80"/>
                  <a:gd name="T59" fmla="*/ 0 h 129"/>
                  <a:gd name="T60" fmla="*/ 55 w 80"/>
                  <a:gd name="T61" fmla="*/ 5 h 129"/>
                  <a:gd name="T62" fmla="*/ 60 w 80"/>
                  <a:gd name="T63" fmla="*/ 8 h 129"/>
                  <a:gd name="T64" fmla="*/ 68 w 80"/>
                  <a:gd name="T65" fmla="*/ 20 h 129"/>
                  <a:gd name="T66" fmla="*/ 70 w 80"/>
                  <a:gd name="T67" fmla="*/ 34 h 129"/>
                  <a:gd name="T68" fmla="*/ 80 w 80"/>
                  <a:gd name="T69" fmla="*/ 108 h 129"/>
                  <a:gd name="T70" fmla="*/ 47 w 80"/>
                  <a:gd name="T71" fmla="*/ 75 h 129"/>
                  <a:gd name="T72" fmla="*/ 42 w 80"/>
                  <a:gd name="T73" fmla="*/ 72 h 129"/>
                  <a:gd name="T74" fmla="*/ 37 w 80"/>
                  <a:gd name="T75" fmla="*/ 70 h 129"/>
                  <a:gd name="T76" fmla="*/ 27 w 80"/>
                  <a:gd name="T77" fmla="*/ 75 h 129"/>
                  <a:gd name="T78" fmla="*/ 24 w 80"/>
                  <a:gd name="T79" fmla="*/ 90 h 129"/>
                  <a:gd name="T80" fmla="*/ 24 w 80"/>
                  <a:gd name="T81" fmla="*/ 100 h 129"/>
                  <a:gd name="T82" fmla="*/ 31 w 80"/>
                  <a:gd name="T83" fmla="*/ 109 h 129"/>
                  <a:gd name="T84" fmla="*/ 37 w 80"/>
                  <a:gd name="T85" fmla="*/ 109 h 129"/>
                  <a:gd name="T86" fmla="*/ 47 w 80"/>
                  <a:gd name="T87"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129">
                    <a:moveTo>
                      <a:pt x="80" y="108"/>
                    </a:moveTo>
                    <a:lnTo>
                      <a:pt x="80" y="129"/>
                    </a:lnTo>
                    <a:lnTo>
                      <a:pt x="47" y="129"/>
                    </a:lnTo>
                    <a:lnTo>
                      <a:pt x="47" y="118"/>
                    </a:lnTo>
                    <a:lnTo>
                      <a:pt x="47" y="118"/>
                    </a:lnTo>
                    <a:lnTo>
                      <a:pt x="47" y="118"/>
                    </a:lnTo>
                    <a:lnTo>
                      <a:pt x="44" y="122"/>
                    </a:lnTo>
                    <a:lnTo>
                      <a:pt x="39" y="127"/>
                    </a:lnTo>
                    <a:lnTo>
                      <a:pt x="32" y="129"/>
                    </a:lnTo>
                    <a:lnTo>
                      <a:pt x="27" y="129"/>
                    </a:lnTo>
                    <a:lnTo>
                      <a:pt x="27" y="129"/>
                    </a:lnTo>
                    <a:lnTo>
                      <a:pt x="21" y="129"/>
                    </a:lnTo>
                    <a:lnTo>
                      <a:pt x="16" y="127"/>
                    </a:lnTo>
                    <a:lnTo>
                      <a:pt x="11" y="124"/>
                    </a:lnTo>
                    <a:lnTo>
                      <a:pt x="8" y="119"/>
                    </a:lnTo>
                    <a:lnTo>
                      <a:pt x="8" y="119"/>
                    </a:lnTo>
                    <a:lnTo>
                      <a:pt x="5" y="113"/>
                    </a:lnTo>
                    <a:lnTo>
                      <a:pt x="1" y="106"/>
                    </a:lnTo>
                    <a:lnTo>
                      <a:pt x="0" y="100"/>
                    </a:lnTo>
                    <a:lnTo>
                      <a:pt x="0" y="91"/>
                    </a:lnTo>
                    <a:lnTo>
                      <a:pt x="0" y="91"/>
                    </a:lnTo>
                    <a:lnTo>
                      <a:pt x="0" y="82"/>
                    </a:lnTo>
                    <a:lnTo>
                      <a:pt x="1" y="74"/>
                    </a:lnTo>
                    <a:lnTo>
                      <a:pt x="5" y="67"/>
                    </a:lnTo>
                    <a:lnTo>
                      <a:pt x="8" y="62"/>
                    </a:lnTo>
                    <a:lnTo>
                      <a:pt x="8" y="62"/>
                    </a:lnTo>
                    <a:lnTo>
                      <a:pt x="13" y="57"/>
                    </a:lnTo>
                    <a:lnTo>
                      <a:pt x="18" y="54"/>
                    </a:lnTo>
                    <a:lnTo>
                      <a:pt x="24" y="52"/>
                    </a:lnTo>
                    <a:lnTo>
                      <a:pt x="29" y="51"/>
                    </a:lnTo>
                    <a:lnTo>
                      <a:pt x="29" y="51"/>
                    </a:lnTo>
                    <a:lnTo>
                      <a:pt x="36" y="52"/>
                    </a:lnTo>
                    <a:lnTo>
                      <a:pt x="39" y="54"/>
                    </a:lnTo>
                    <a:lnTo>
                      <a:pt x="44" y="56"/>
                    </a:lnTo>
                    <a:lnTo>
                      <a:pt x="47" y="60"/>
                    </a:lnTo>
                    <a:lnTo>
                      <a:pt x="47" y="38"/>
                    </a:lnTo>
                    <a:lnTo>
                      <a:pt x="47" y="38"/>
                    </a:lnTo>
                    <a:lnTo>
                      <a:pt x="47" y="28"/>
                    </a:lnTo>
                    <a:lnTo>
                      <a:pt x="45" y="23"/>
                    </a:lnTo>
                    <a:lnTo>
                      <a:pt x="45" y="23"/>
                    </a:lnTo>
                    <a:lnTo>
                      <a:pt x="41" y="20"/>
                    </a:lnTo>
                    <a:lnTo>
                      <a:pt x="36" y="20"/>
                    </a:lnTo>
                    <a:lnTo>
                      <a:pt x="36" y="20"/>
                    </a:lnTo>
                    <a:lnTo>
                      <a:pt x="31" y="20"/>
                    </a:lnTo>
                    <a:lnTo>
                      <a:pt x="27" y="23"/>
                    </a:lnTo>
                    <a:lnTo>
                      <a:pt x="26" y="28"/>
                    </a:lnTo>
                    <a:lnTo>
                      <a:pt x="24" y="36"/>
                    </a:lnTo>
                    <a:lnTo>
                      <a:pt x="3" y="30"/>
                    </a:lnTo>
                    <a:lnTo>
                      <a:pt x="3" y="30"/>
                    </a:lnTo>
                    <a:lnTo>
                      <a:pt x="5" y="23"/>
                    </a:lnTo>
                    <a:lnTo>
                      <a:pt x="8" y="17"/>
                    </a:lnTo>
                    <a:lnTo>
                      <a:pt x="11" y="12"/>
                    </a:lnTo>
                    <a:lnTo>
                      <a:pt x="14" y="7"/>
                    </a:lnTo>
                    <a:lnTo>
                      <a:pt x="14" y="7"/>
                    </a:lnTo>
                    <a:lnTo>
                      <a:pt x="19" y="3"/>
                    </a:lnTo>
                    <a:lnTo>
                      <a:pt x="24" y="2"/>
                    </a:lnTo>
                    <a:lnTo>
                      <a:pt x="31" y="0"/>
                    </a:lnTo>
                    <a:lnTo>
                      <a:pt x="37" y="0"/>
                    </a:lnTo>
                    <a:lnTo>
                      <a:pt x="37" y="0"/>
                    </a:lnTo>
                    <a:lnTo>
                      <a:pt x="44" y="0"/>
                    </a:lnTo>
                    <a:lnTo>
                      <a:pt x="50" y="2"/>
                    </a:lnTo>
                    <a:lnTo>
                      <a:pt x="55" y="5"/>
                    </a:lnTo>
                    <a:lnTo>
                      <a:pt x="60" y="8"/>
                    </a:lnTo>
                    <a:lnTo>
                      <a:pt x="60" y="8"/>
                    </a:lnTo>
                    <a:lnTo>
                      <a:pt x="65" y="13"/>
                    </a:lnTo>
                    <a:lnTo>
                      <a:pt x="68" y="20"/>
                    </a:lnTo>
                    <a:lnTo>
                      <a:pt x="70" y="26"/>
                    </a:lnTo>
                    <a:lnTo>
                      <a:pt x="70" y="34"/>
                    </a:lnTo>
                    <a:lnTo>
                      <a:pt x="70" y="108"/>
                    </a:lnTo>
                    <a:lnTo>
                      <a:pt x="80" y="108"/>
                    </a:lnTo>
                    <a:close/>
                    <a:moveTo>
                      <a:pt x="47" y="103"/>
                    </a:moveTo>
                    <a:lnTo>
                      <a:pt x="47" y="75"/>
                    </a:lnTo>
                    <a:lnTo>
                      <a:pt x="47" y="75"/>
                    </a:lnTo>
                    <a:lnTo>
                      <a:pt x="42" y="72"/>
                    </a:lnTo>
                    <a:lnTo>
                      <a:pt x="37" y="70"/>
                    </a:lnTo>
                    <a:lnTo>
                      <a:pt x="37" y="70"/>
                    </a:lnTo>
                    <a:lnTo>
                      <a:pt x="31" y="72"/>
                    </a:lnTo>
                    <a:lnTo>
                      <a:pt x="27" y="75"/>
                    </a:lnTo>
                    <a:lnTo>
                      <a:pt x="24" y="82"/>
                    </a:lnTo>
                    <a:lnTo>
                      <a:pt x="24" y="90"/>
                    </a:lnTo>
                    <a:lnTo>
                      <a:pt x="24" y="90"/>
                    </a:lnTo>
                    <a:lnTo>
                      <a:pt x="24" y="100"/>
                    </a:lnTo>
                    <a:lnTo>
                      <a:pt x="27" y="104"/>
                    </a:lnTo>
                    <a:lnTo>
                      <a:pt x="31" y="109"/>
                    </a:lnTo>
                    <a:lnTo>
                      <a:pt x="37" y="109"/>
                    </a:lnTo>
                    <a:lnTo>
                      <a:pt x="37" y="109"/>
                    </a:lnTo>
                    <a:lnTo>
                      <a:pt x="42" y="108"/>
                    </a:lnTo>
                    <a:lnTo>
                      <a:pt x="47" y="103"/>
                    </a:lnTo>
                    <a:lnTo>
                      <a:pt x="47"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8" name="Freeform 161"/>
              <p:cNvSpPr>
                <a:spLocks/>
              </p:cNvSpPr>
              <p:nvPr/>
            </p:nvSpPr>
            <p:spPr bwMode="auto">
              <a:xfrm>
                <a:off x="4487" y="1607"/>
                <a:ext cx="83" cy="129"/>
              </a:xfrm>
              <a:custGeom>
                <a:avLst/>
                <a:gdLst>
                  <a:gd name="T0" fmla="*/ 2 w 83"/>
                  <a:gd name="T1" fmla="*/ 129 h 129"/>
                  <a:gd name="T2" fmla="*/ 2 w 83"/>
                  <a:gd name="T3" fmla="*/ 108 h 129"/>
                  <a:gd name="T4" fmla="*/ 10 w 83"/>
                  <a:gd name="T5" fmla="*/ 108 h 129"/>
                  <a:gd name="T6" fmla="*/ 10 w 83"/>
                  <a:gd name="T7" fmla="*/ 23 h 129"/>
                  <a:gd name="T8" fmla="*/ 0 w 83"/>
                  <a:gd name="T9" fmla="*/ 23 h 129"/>
                  <a:gd name="T10" fmla="*/ 0 w 83"/>
                  <a:gd name="T11" fmla="*/ 2 h 129"/>
                  <a:gd name="T12" fmla="*/ 32 w 83"/>
                  <a:gd name="T13" fmla="*/ 2 h 129"/>
                  <a:gd name="T14" fmla="*/ 32 w 83"/>
                  <a:gd name="T15" fmla="*/ 13 h 129"/>
                  <a:gd name="T16" fmla="*/ 32 w 83"/>
                  <a:gd name="T17" fmla="*/ 13 h 129"/>
                  <a:gd name="T18" fmla="*/ 32 w 83"/>
                  <a:gd name="T19" fmla="*/ 13 h 129"/>
                  <a:gd name="T20" fmla="*/ 37 w 83"/>
                  <a:gd name="T21" fmla="*/ 7 h 129"/>
                  <a:gd name="T22" fmla="*/ 42 w 83"/>
                  <a:gd name="T23" fmla="*/ 3 h 129"/>
                  <a:gd name="T24" fmla="*/ 47 w 83"/>
                  <a:gd name="T25" fmla="*/ 2 h 129"/>
                  <a:gd name="T26" fmla="*/ 52 w 83"/>
                  <a:gd name="T27" fmla="*/ 0 h 129"/>
                  <a:gd name="T28" fmla="*/ 52 w 83"/>
                  <a:gd name="T29" fmla="*/ 0 h 129"/>
                  <a:gd name="T30" fmla="*/ 57 w 83"/>
                  <a:gd name="T31" fmla="*/ 2 h 129"/>
                  <a:gd name="T32" fmla="*/ 62 w 83"/>
                  <a:gd name="T33" fmla="*/ 3 h 129"/>
                  <a:gd name="T34" fmla="*/ 65 w 83"/>
                  <a:gd name="T35" fmla="*/ 5 h 129"/>
                  <a:gd name="T36" fmla="*/ 68 w 83"/>
                  <a:gd name="T37" fmla="*/ 10 h 129"/>
                  <a:gd name="T38" fmla="*/ 68 w 83"/>
                  <a:gd name="T39" fmla="*/ 10 h 129"/>
                  <a:gd name="T40" fmla="*/ 72 w 83"/>
                  <a:gd name="T41" fmla="*/ 20 h 129"/>
                  <a:gd name="T42" fmla="*/ 73 w 83"/>
                  <a:gd name="T43" fmla="*/ 33 h 129"/>
                  <a:gd name="T44" fmla="*/ 73 w 83"/>
                  <a:gd name="T45" fmla="*/ 108 h 129"/>
                  <a:gd name="T46" fmla="*/ 83 w 83"/>
                  <a:gd name="T47" fmla="*/ 108 h 129"/>
                  <a:gd name="T48" fmla="*/ 83 w 83"/>
                  <a:gd name="T49" fmla="*/ 129 h 129"/>
                  <a:gd name="T50" fmla="*/ 50 w 83"/>
                  <a:gd name="T51" fmla="*/ 129 h 129"/>
                  <a:gd name="T52" fmla="*/ 50 w 83"/>
                  <a:gd name="T53" fmla="*/ 36 h 129"/>
                  <a:gd name="T54" fmla="*/ 50 w 83"/>
                  <a:gd name="T55" fmla="*/ 36 h 129"/>
                  <a:gd name="T56" fmla="*/ 50 w 83"/>
                  <a:gd name="T57" fmla="*/ 30 h 129"/>
                  <a:gd name="T58" fmla="*/ 49 w 83"/>
                  <a:gd name="T59" fmla="*/ 25 h 129"/>
                  <a:gd name="T60" fmla="*/ 49 w 83"/>
                  <a:gd name="T61" fmla="*/ 25 h 129"/>
                  <a:gd name="T62" fmla="*/ 47 w 83"/>
                  <a:gd name="T63" fmla="*/ 23 h 129"/>
                  <a:gd name="T64" fmla="*/ 44 w 83"/>
                  <a:gd name="T65" fmla="*/ 21 h 129"/>
                  <a:gd name="T66" fmla="*/ 44 w 83"/>
                  <a:gd name="T67" fmla="*/ 21 h 129"/>
                  <a:gd name="T68" fmla="*/ 39 w 83"/>
                  <a:gd name="T69" fmla="*/ 23 h 129"/>
                  <a:gd name="T70" fmla="*/ 36 w 83"/>
                  <a:gd name="T71" fmla="*/ 26 h 129"/>
                  <a:gd name="T72" fmla="*/ 36 w 83"/>
                  <a:gd name="T73" fmla="*/ 26 h 129"/>
                  <a:gd name="T74" fmla="*/ 32 w 83"/>
                  <a:gd name="T75" fmla="*/ 31 h 129"/>
                  <a:gd name="T76" fmla="*/ 32 w 83"/>
                  <a:gd name="T77" fmla="*/ 108 h 129"/>
                  <a:gd name="T78" fmla="*/ 42 w 83"/>
                  <a:gd name="T79" fmla="*/ 108 h 129"/>
                  <a:gd name="T80" fmla="*/ 42 w 83"/>
                  <a:gd name="T81" fmla="*/ 129 h 129"/>
                  <a:gd name="T82" fmla="*/ 2 w 83"/>
                  <a:gd name="T8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29">
                    <a:moveTo>
                      <a:pt x="2" y="129"/>
                    </a:moveTo>
                    <a:lnTo>
                      <a:pt x="2" y="108"/>
                    </a:lnTo>
                    <a:lnTo>
                      <a:pt x="10" y="108"/>
                    </a:lnTo>
                    <a:lnTo>
                      <a:pt x="10" y="23"/>
                    </a:lnTo>
                    <a:lnTo>
                      <a:pt x="0" y="23"/>
                    </a:lnTo>
                    <a:lnTo>
                      <a:pt x="0" y="2"/>
                    </a:lnTo>
                    <a:lnTo>
                      <a:pt x="32" y="2"/>
                    </a:lnTo>
                    <a:lnTo>
                      <a:pt x="32" y="13"/>
                    </a:lnTo>
                    <a:lnTo>
                      <a:pt x="32" y="13"/>
                    </a:lnTo>
                    <a:lnTo>
                      <a:pt x="32" y="13"/>
                    </a:lnTo>
                    <a:lnTo>
                      <a:pt x="37" y="7"/>
                    </a:lnTo>
                    <a:lnTo>
                      <a:pt x="42" y="3"/>
                    </a:lnTo>
                    <a:lnTo>
                      <a:pt x="47" y="2"/>
                    </a:lnTo>
                    <a:lnTo>
                      <a:pt x="52" y="0"/>
                    </a:lnTo>
                    <a:lnTo>
                      <a:pt x="52" y="0"/>
                    </a:lnTo>
                    <a:lnTo>
                      <a:pt x="57" y="2"/>
                    </a:lnTo>
                    <a:lnTo>
                      <a:pt x="62" y="3"/>
                    </a:lnTo>
                    <a:lnTo>
                      <a:pt x="65" y="5"/>
                    </a:lnTo>
                    <a:lnTo>
                      <a:pt x="68" y="10"/>
                    </a:lnTo>
                    <a:lnTo>
                      <a:pt x="68" y="10"/>
                    </a:lnTo>
                    <a:lnTo>
                      <a:pt x="72" y="20"/>
                    </a:lnTo>
                    <a:lnTo>
                      <a:pt x="73" y="33"/>
                    </a:lnTo>
                    <a:lnTo>
                      <a:pt x="73" y="108"/>
                    </a:lnTo>
                    <a:lnTo>
                      <a:pt x="83" y="108"/>
                    </a:lnTo>
                    <a:lnTo>
                      <a:pt x="83" y="129"/>
                    </a:lnTo>
                    <a:lnTo>
                      <a:pt x="50" y="129"/>
                    </a:lnTo>
                    <a:lnTo>
                      <a:pt x="50" y="36"/>
                    </a:lnTo>
                    <a:lnTo>
                      <a:pt x="50" y="36"/>
                    </a:lnTo>
                    <a:lnTo>
                      <a:pt x="50" y="30"/>
                    </a:lnTo>
                    <a:lnTo>
                      <a:pt x="49" y="25"/>
                    </a:lnTo>
                    <a:lnTo>
                      <a:pt x="49" y="25"/>
                    </a:lnTo>
                    <a:lnTo>
                      <a:pt x="47" y="23"/>
                    </a:lnTo>
                    <a:lnTo>
                      <a:pt x="44" y="21"/>
                    </a:lnTo>
                    <a:lnTo>
                      <a:pt x="44" y="21"/>
                    </a:lnTo>
                    <a:lnTo>
                      <a:pt x="39" y="23"/>
                    </a:lnTo>
                    <a:lnTo>
                      <a:pt x="36" y="26"/>
                    </a:lnTo>
                    <a:lnTo>
                      <a:pt x="36" y="26"/>
                    </a:lnTo>
                    <a:lnTo>
                      <a:pt x="32" y="31"/>
                    </a:lnTo>
                    <a:lnTo>
                      <a:pt x="32" y="108"/>
                    </a:lnTo>
                    <a:lnTo>
                      <a:pt x="42" y="108"/>
                    </a:lnTo>
                    <a:lnTo>
                      <a:pt x="42" y="129"/>
                    </a:lnTo>
                    <a:lnTo>
                      <a:pt x="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9" name="Freeform 162"/>
              <p:cNvSpPr>
                <a:spLocks/>
              </p:cNvSpPr>
              <p:nvPr/>
            </p:nvSpPr>
            <p:spPr bwMode="auto">
              <a:xfrm>
                <a:off x="2960" y="1508"/>
                <a:ext cx="160" cy="65"/>
              </a:xfrm>
              <a:custGeom>
                <a:avLst/>
                <a:gdLst>
                  <a:gd name="T0" fmla="*/ 104 w 160"/>
                  <a:gd name="T1" fmla="*/ 63 h 65"/>
                  <a:gd name="T2" fmla="*/ 119 w 160"/>
                  <a:gd name="T3" fmla="*/ 45 h 65"/>
                  <a:gd name="T4" fmla="*/ 129 w 160"/>
                  <a:gd name="T5" fmla="*/ 44 h 65"/>
                  <a:gd name="T6" fmla="*/ 135 w 160"/>
                  <a:gd name="T7" fmla="*/ 42 h 65"/>
                  <a:gd name="T8" fmla="*/ 140 w 160"/>
                  <a:gd name="T9" fmla="*/ 32 h 65"/>
                  <a:gd name="T10" fmla="*/ 140 w 160"/>
                  <a:gd name="T11" fmla="*/ 28 h 65"/>
                  <a:gd name="T12" fmla="*/ 137 w 160"/>
                  <a:gd name="T13" fmla="*/ 24 h 65"/>
                  <a:gd name="T14" fmla="*/ 125 w 160"/>
                  <a:gd name="T15" fmla="*/ 21 h 65"/>
                  <a:gd name="T16" fmla="*/ 119 w 160"/>
                  <a:gd name="T17" fmla="*/ 23 h 65"/>
                  <a:gd name="T18" fmla="*/ 112 w 160"/>
                  <a:gd name="T19" fmla="*/ 24 h 65"/>
                  <a:gd name="T20" fmla="*/ 101 w 160"/>
                  <a:gd name="T21" fmla="*/ 29 h 65"/>
                  <a:gd name="T22" fmla="*/ 81 w 160"/>
                  <a:gd name="T23" fmla="*/ 44 h 65"/>
                  <a:gd name="T24" fmla="*/ 57 w 160"/>
                  <a:gd name="T25" fmla="*/ 62 h 65"/>
                  <a:gd name="T26" fmla="*/ 45 w 160"/>
                  <a:gd name="T27" fmla="*/ 65 h 65"/>
                  <a:gd name="T28" fmla="*/ 34 w 160"/>
                  <a:gd name="T29" fmla="*/ 65 h 65"/>
                  <a:gd name="T30" fmla="*/ 14 w 160"/>
                  <a:gd name="T31" fmla="*/ 62 h 65"/>
                  <a:gd name="T32" fmla="*/ 10 w 160"/>
                  <a:gd name="T33" fmla="*/ 58 h 65"/>
                  <a:gd name="T34" fmla="*/ 1 w 160"/>
                  <a:gd name="T35" fmla="*/ 50 h 65"/>
                  <a:gd name="T36" fmla="*/ 0 w 160"/>
                  <a:gd name="T37" fmla="*/ 41 h 65"/>
                  <a:gd name="T38" fmla="*/ 1 w 160"/>
                  <a:gd name="T39" fmla="*/ 32 h 65"/>
                  <a:gd name="T40" fmla="*/ 1 w 160"/>
                  <a:gd name="T41" fmla="*/ 24 h 65"/>
                  <a:gd name="T42" fmla="*/ 49 w 160"/>
                  <a:gd name="T43" fmla="*/ 5 h 65"/>
                  <a:gd name="T44" fmla="*/ 37 w 160"/>
                  <a:gd name="T45" fmla="*/ 24 h 65"/>
                  <a:gd name="T46" fmla="*/ 29 w 160"/>
                  <a:gd name="T47" fmla="*/ 24 h 65"/>
                  <a:gd name="T48" fmla="*/ 23 w 160"/>
                  <a:gd name="T49" fmla="*/ 28 h 65"/>
                  <a:gd name="T50" fmla="*/ 18 w 160"/>
                  <a:gd name="T51" fmla="*/ 34 h 65"/>
                  <a:gd name="T52" fmla="*/ 19 w 160"/>
                  <a:gd name="T53" fmla="*/ 39 h 65"/>
                  <a:gd name="T54" fmla="*/ 24 w 160"/>
                  <a:gd name="T55" fmla="*/ 44 h 65"/>
                  <a:gd name="T56" fmla="*/ 29 w 160"/>
                  <a:gd name="T57" fmla="*/ 44 h 65"/>
                  <a:gd name="T58" fmla="*/ 44 w 160"/>
                  <a:gd name="T59" fmla="*/ 42 h 65"/>
                  <a:gd name="T60" fmla="*/ 50 w 160"/>
                  <a:gd name="T61" fmla="*/ 37 h 65"/>
                  <a:gd name="T62" fmla="*/ 70 w 160"/>
                  <a:gd name="T63" fmla="*/ 21 h 65"/>
                  <a:gd name="T64" fmla="*/ 85 w 160"/>
                  <a:gd name="T65" fmla="*/ 11 h 65"/>
                  <a:gd name="T66" fmla="*/ 111 w 160"/>
                  <a:gd name="T67" fmla="*/ 0 h 65"/>
                  <a:gd name="T68" fmla="*/ 122 w 160"/>
                  <a:gd name="T69" fmla="*/ 0 h 65"/>
                  <a:gd name="T70" fmla="*/ 137 w 160"/>
                  <a:gd name="T71" fmla="*/ 1 h 65"/>
                  <a:gd name="T72" fmla="*/ 150 w 160"/>
                  <a:gd name="T73" fmla="*/ 8 h 65"/>
                  <a:gd name="T74" fmla="*/ 155 w 160"/>
                  <a:gd name="T75" fmla="*/ 11 h 65"/>
                  <a:gd name="T76" fmla="*/ 160 w 160"/>
                  <a:gd name="T77" fmla="*/ 21 h 65"/>
                  <a:gd name="T78" fmla="*/ 160 w 160"/>
                  <a:gd name="T79" fmla="*/ 28 h 65"/>
                  <a:gd name="T80" fmla="*/ 153 w 160"/>
                  <a:gd name="T81" fmla="*/ 45 h 65"/>
                  <a:gd name="T82" fmla="*/ 158 w 160"/>
                  <a:gd name="T83"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65">
                    <a:moveTo>
                      <a:pt x="158" y="63"/>
                    </a:moveTo>
                    <a:lnTo>
                      <a:pt x="104" y="63"/>
                    </a:lnTo>
                    <a:lnTo>
                      <a:pt x="104" y="45"/>
                    </a:lnTo>
                    <a:lnTo>
                      <a:pt x="119" y="45"/>
                    </a:lnTo>
                    <a:lnTo>
                      <a:pt x="119" y="45"/>
                    </a:lnTo>
                    <a:lnTo>
                      <a:pt x="129" y="44"/>
                    </a:lnTo>
                    <a:lnTo>
                      <a:pt x="135" y="42"/>
                    </a:lnTo>
                    <a:lnTo>
                      <a:pt x="135" y="42"/>
                    </a:lnTo>
                    <a:lnTo>
                      <a:pt x="140" y="39"/>
                    </a:lnTo>
                    <a:lnTo>
                      <a:pt x="140" y="32"/>
                    </a:lnTo>
                    <a:lnTo>
                      <a:pt x="140" y="32"/>
                    </a:lnTo>
                    <a:lnTo>
                      <a:pt x="140" y="28"/>
                    </a:lnTo>
                    <a:lnTo>
                      <a:pt x="137" y="24"/>
                    </a:lnTo>
                    <a:lnTo>
                      <a:pt x="137" y="24"/>
                    </a:lnTo>
                    <a:lnTo>
                      <a:pt x="132" y="23"/>
                    </a:lnTo>
                    <a:lnTo>
                      <a:pt x="125" y="21"/>
                    </a:lnTo>
                    <a:lnTo>
                      <a:pt x="125" y="21"/>
                    </a:lnTo>
                    <a:lnTo>
                      <a:pt x="119" y="23"/>
                    </a:lnTo>
                    <a:lnTo>
                      <a:pt x="112" y="24"/>
                    </a:lnTo>
                    <a:lnTo>
                      <a:pt x="112" y="24"/>
                    </a:lnTo>
                    <a:lnTo>
                      <a:pt x="101" y="29"/>
                    </a:lnTo>
                    <a:lnTo>
                      <a:pt x="101" y="29"/>
                    </a:lnTo>
                    <a:lnTo>
                      <a:pt x="81" y="44"/>
                    </a:lnTo>
                    <a:lnTo>
                      <a:pt x="81" y="44"/>
                    </a:lnTo>
                    <a:lnTo>
                      <a:pt x="68" y="55"/>
                    </a:lnTo>
                    <a:lnTo>
                      <a:pt x="57" y="62"/>
                    </a:lnTo>
                    <a:lnTo>
                      <a:pt x="57" y="62"/>
                    </a:lnTo>
                    <a:lnTo>
                      <a:pt x="45" y="65"/>
                    </a:lnTo>
                    <a:lnTo>
                      <a:pt x="34" y="65"/>
                    </a:lnTo>
                    <a:lnTo>
                      <a:pt x="34" y="65"/>
                    </a:lnTo>
                    <a:lnTo>
                      <a:pt x="21" y="63"/>
                    </a:lnTo>
                    <a:lnTo>
                      <a:pt x="14" y="62"/>
                    </a:lnTo>
                    <a:lnTo>
                      <a:pt x="10" y="58"/>
                    </a:lnTo>
                    <a:lnTo>
                      <a:pt x="10" y="58"/>
                    </a:lnTo>
                    <a:lnTo>
                      <a:pt x="5" y="55"/>
                    </a:lnTo>
                    <a:lnTo>
                      <a:pt x="1" y="50"/>
                    </a:lnTo>
                    <a:lnTo>
                      <a:pt x="0" y="45"/>
                    </a:lnTo>
                    <a:lnTo>
                      <a:pt x="0" y="41"/>
                    </a:lnTo>
                    <a:lnTo>
                      <a:pt x="0" y="41"/>
                    </a:lnTo>
                    <a:lnTo>
                      <a:pt x="1" y="32"/>
                    </a:lnTo>
                    <a:lnTo>
                      <a:pt x="6" y="24"/>
                    </a:lnTo>
                    <a:lnTo>
                      <a:pt x="1" y="24"/>
                    </a:lnTo>
                    <a:lnTo>
                      <a:pt x="1" y="5"/>
                    </a:lnTo>
                    <a:lnTo>
                      <a:pt x="49" y="5"/>
                    </a:lnTo>
                    <a:lnTo>
                      <a:pt x="49" y="24"/>
                    </a:lnTo>
                    <a:lnTo>
                      <a:pt x="37" y="24"/>
                    </a:lnTo>
                    <a:lnTo>
                      <a:pt x="37" y="24"/>
                    </a:lnTo>
                    <a:lnTo>
                      <a:pt x="29" y="24"/>
                    </a:lnTo>
                    <a:lnTo>
                      <a:pt x="23" y="28"/>
                    </a:lnTo>
                    <a:lnTo>
                      <a:pt x="23" y="28"/>
                    </a:lnTo>
                    <a:lnTo>
                      <a:pt x="19" y="31"/>
                    </a:lnTo>
                    <a:lnTo>
                      <a:pt x="18" y="34"/>
                    </a:lnTo>
                    <a:lnTo>
                      <a:pt x="18" y="34"/>
                    </a:lnTo>
                    <a:lnTo>
                      <a:pt x="19" y="39"/>
                    </a:lnTo>
                    <a:lnTo>
                      <a:pt x="21" y="42"/>
                    </a:lnTo>
                    <a:lnTo>
                      <a:pt x="24" y="44"/>
                    </a:lnTo>
                    <a:lnTo>
                      <a:pt x="29" y="44"/>
                    </a:lnTo>
                    <a:lnTo>
                      <a:pt x="29" y="44"/>
                    </a:lnTo>
                    <a:lnTo>
                      <a:pt x="37" y="44"/>
                    </a:lnTo>
                    <a:lnTo>
                      <a:pt x="44" y="42"/>
                    </a:lnTo>
                    <a:lnTo>
                      <a:pt x="44" y="42"/>
                    </a:lnTo>
                    <a:lnTo>
                      <a:pt x="50" y="37"/>
                    </a:lnTo>
                    <a:lnTo>
                      <a:pt x="59" y="32"/>
                    </a:lnTo>
                    <a:lnTo>
                      <a:pt x="70" y="21"/>
                    </a:lnTo>
                    <a:lnTo>
                      <a:pt x="70" y="21"/>
                    </a:lnTo>
                    <a:lnTo>
                      <a:pt x="85" y="11"/>
                    </a:lnTo>
                    <a:lnTo>
                      <a:pt x="98" y="5"/>
                    </a:lnTo>
                    <a:lnTo>
                      <a:pt x="111" y="0"/>
                    </a:lnTo>
                    <a:lnTo>
                      <a:pt x="122" y="0"/>
                    </a:lnTo>
                    <a:lnTo>
                      <a:pt x="122" y="0"/>
                    </a:lnTo>
                    <a:lnTo>
                      <a:pt x="130" y="0"/>
                    </a:lnTo>
                    <a:lnTo>
                      <a:pt x="137" y="1"/>
                    </a:lnTo>
                    <a:lnTo>
                      <a:pt x="143" y="3"/>
                    </a:lnTo>
                    <a:lnTo>
                      <a:pt x="150" y="8"/>
                    </a:lnTo>
                    <a:lnTo>
                      <a:pt x="150" y="8"/>
                    </a:lnTo>
                    <a:lnTo>
                      <a:pt x="155" y="11"/>
                    </a:lnTo>
                    <a:lnTo>
                      <a:pt x="158" y="16"/>
                    </a:lnTo>
                    <a:lnTo>
                      <a:pt x="160" y="21"/>
                    </a:lnTo>
                    <a:lnTo>
                      <a:pt x="160" y="28"/>
                    </a:lnTo>
                    <a:lnTo>
                      <a:pt x="160" y="28"/>
                    </a:lnTo>
                    <a:lnTo>
                      <a:pt x="158" y="37"/>
                    </a:lnTo>
                    <a:lnTo>
                      <a:pt x="153" y="45"/>
                    </a:lnTo>
                    <a:lnTo>
                      <a:pt x="158" y="45"/>
                    </a:lnTo>
                    <a:lnTo>
                      <a:pt x="158"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0" name="Freeform 163"/>
              <p:cNvSpPr>
                <a:spLocks/>
              </p:cNvSpPr>
              <p:nvPr/>
            </p:nvSpPr>
            <p:spPr bwMode="auto">
              <a:xfrm>
                <a:off x="3009" y="1425"/>
                <a:ext cx="109" cy="75"/>
              </a:xfrm>
              <a:custGeom>
                <a:avLst/>
                <a:gdLst>
                  <a:gd name="T0" fmla="*/ 0 w 109"/>
                  <a:gd name="T1" fmla="*/ 9 h 75"/>
                  <a:gd name="T2" fmla="*/ 91 w 109"/>
                  <a:gd name="T3" fmla="*/ 9 h 75"/>
                  <a:gd name="T4" fmla="*/ 91 w 109"/>
                  <a:gd name="T5" fmla="*/ 0 h 75"/>
                  <a:gd name="T6" fmla="*/ 109 w 109"/>
                  <a:gd name="T7" fmla="*/ 0 h 75"/>
                  <a:gd name="T8" fmla="*/ 109 w 109"/>
                  <a:gd name="T9" fmla="*/ 29 h 75"/>
                  <a:gd name="T10" fmla="*/ 99 w 109"/>
                  <a:gd name="T11" fmla="*/ 29 h 75"/>
                  <a:gd name="T12" fmla="*/ 99 w 109"/>
                  <a:gd name="T13" fmla="*/ 29 h 75"/>
                  <a:gd name="T14" fmla="*/ 99 w 109"/>
                  <a:gd name="T15" fmla="*/ 29 h 75"/>
                  <a:gd name="T16" fmla="*/ 104 w 109"/>
                  <a:gd name="T17" fmla="*/ 32 h 75"/>
                  <a:gd name="T18" fmla="*/ 107 w 109"/>
                  <a:gd name="T19" fmla="*/ 37 h 75"/>
                  <a:gd name="T20" fmla="*/ 109 w 109"/>
                  <a:gd name="T21" fmla="*/ 42 h 75"/>
                  <a:gd name="T22" fmla="*/ 109 w 109"/>
                  <a:gd name="T23" fmla="*/ 47 h 75"/>
                  <a:gd name="T24" fmla="*/ 109 w 109"/>
                  <a:gd name="T25" fmla="*/ 47 h 75"/>
                  <a:gd name="T26" fmla="*/ 107 w 109"/>
                  <a:gd name="T27" fmla="*/ 55 h 75"/>
                  <a:gd name="T28" fmla="*/ 106 w 109"/>
                  <a:gd name="T29" fmla="*/ 58 h 75"/>
                  <a:gd name="T30" fmla="*/ 102 w 109"/>
                  <a:gd name="T31" fmla="*/ 60 h 75"/>
                  <a:gd name="T32" fmla="*/ 94 w 109"/>
                  <a:gd name="T33" fmla="*/ 63 h 75"/>
                  <a:gd name="T34" fmla="*/ 83 w 109"/>
                  <a:gd name="T35" fmla="*/ 65 h 75"/>
                  <a:gd name="T36" fmla="*/ 18 w 109"/>
                  <a:gd name="T37" fmla="*/ 65 h 75"/>
                  <a:gd name="T38" fmla="*/ 18 w 109"/>
                  <a:gd name="T39" fmla="*/ 75 h 75"/>
                  <a:gd name="T40" fmla="*/ 0 w 109"/>
                  <a:gd name="T41" fmla="*/ 75 h 75"/>
                  <a:gd name="T42" fmla="*/ 0 w 109"/>
                  <a:gd name="T43" fmla="*/ 45 h 75"/>
                  <a:gd name="T44" fmla="*/ 80 w 109"/>
                  <a:gd name="T45" fmla="*/ 45 h 75"/>
                  <a:gd name="T46" fmla="*/ 80 w 109"/>
                  <a:gd name="T47" fmla="*/ 45 h 75"/>
                  <a:gd name="T48" fmla="*/ 89 w 109"/>
                  <a:gd name="T49" fmla="*/ 44 h 75"/>
                  <a:gd name="T50" fmla="*/ 89 w 109"/>
                  <a:gd name="T51" fmla="*/ 44 h 75"/>
                  <a:gd name="T52" fmla="*/ 91 w 109"/>
                  <a:gd name="T53" fmla="*/ 42 h 75"/>
                  <a:gd name="T54" fmla="*/ 91 w 109"/>
                  <a:gd name="T55" fmla="*/ 39 h 75"/>
                  <a:gd name="T56" fmla="*/ 91 w 109"/>
                  <a:gd name="T57" fmla="*/ 39 h 75"/>
                  <a:gd name="T58" fmla="*/ 91 w 109"/>
                  <a:gd name="T59" fmla="*/ 36 h 75"/>
                  <a:gd name="T60" fmla="*/ 88 w 109"/>
                  <a:gd name="T61" fmla="*/ 32 h 75"/>
                  <a:gd name="T62" fmla="*/ 88 w 109"/>
                  <a:gd name="T63" fmla="*/ 32 h 75"/>
                  <a:gd name="T64" fmla="*/ 84 w 109"/>
                  <a:gd name="T65" fmla="*/ 29 h 75"/>
                  <a:gd name="T66" fmla="*/ 18 w 109"/>
                  <a:gd name="T67" fmla="*/ 29 h 75"/>
                  <a:gd name="T68" fmla="*/ 18 w 109"/>
                  <a:gd name="T69" fmla="*/ 39 h 75"/>
                  <a:gd name="T70" fmla="*/ 0 w 109"/>
                  <a:gd name="T71" fmla="*/ 39 h 75"/>
                  <a:gd name="T72" fmla="*/ 0 w 109"/>
                  <a:gd name="T7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75">
                    <a:moveTo>
                      <a:pt x="0" y="9"/>
                    </a:moveTo>
                    <a:lnTo>
                      <a:pt x="91" y="9"/>
                    </a:lnTo>
                    <a:lnTo>
                      <a:pt x="91" y="0"/>
                    </a:lnTo>
                    <a:lnTo>
                      <a:pt x="109" y="0"/>
                    </a:lnTo>
                    <a:lnTo>
                      <a:pt x="109" y="29"/>
                    </a:lnTo>
                    <a:lnTo>
                      <a:pt x="99" y="29"/>
                    </a:lnTo>
                    <a:lnTo>
                      <a:pt x="99" y="29"/>
                    </a:lnTo>
                    <a:lnTo>
                      <a:pt x="99" y="29"/>
                    </a:lnTo>
                    <a:lnTo>
                      <a:pt x="104" y="32"/>
                    </a:lnTo>
                    <a:lnTo>
                      <a:pt x="107" y="37"/>
                    </a:lnTo>
                    <a:lnTo>
                      <a:pt x="109" y="42"/>
                    </a:lnTo>
                    <a:lnTo>
                      <a:pt x="109" y="47"/>
                    </a:lnTo>
                    <a:lnTo>
                      <a:pt x="109" y="47"/>
                    </a:lnTo>
                    <a:lnTo>
                      <a:pt x="107" y="55"/>
                    </a:lnTo>
                    <a:lnTo>
                      <a:pt x="106" y="58"/>
                    </a:lnTo>
                    <a:lnTo>
                      <a:pt x="102" y="60"/>
                    </a:lnTo>
                    <a:lnTo>
                      <a:pt x="94" y="63"/>
                    </a:lnTo>
                    <a:lnTo>
                      <a:pt x="83" y="65"/>
                    </a:lnTo>
                    <a:lnTo>
                      <a:pt x="18" y="65"/>
                    </a:lnTo>
                    <a:lnTo>
                      <a:pt x="18" y="75"/>
                    </a:lnTo>
                    <a:lnTo>
                      <a:pt x="0" y="75"/>
                    </a:lnTo>
                    <a:lnTo>
                      <a:pt x="0" y="45"/>
                    </a:lnTo>
                    <a:lnTo>
                      <a:pt x="80" y="45"/>
                    </a:lnTo>
                    <a:lnTo>
                      <a:pt x="80" y="45"/>
                    </a:lnTo>
                    <a:lnTo>
                      <a:pt x="89" y="44"/>
                    </a:lnTo>
                    <a:lnTo>
                      <a:pt x="89" y="44"/>
                    </a:lnTo>
                    <a:lnTo>
                      <a:pt x="91" y="42"/>
                    </a:lnTo>
                    <a:lnTo>
                      <a:pt x="91" y="39"/>
                    </a:lnTo>
                    <a:lnTo>
                      <a:pt x="91" y="39"/>
                    </a:lnTo>
                    <a:lnTo>
                      <a:pt x="91" y="36"/>
                    </a:lnTo>
                    <a:lnTo>
                      <a:pt x="88" y="32"/>
                    </a:lnTo>
                    <a:lnTo>
                      <a:pt x="88" y="32"/>
                    </a:lnTo>
                    <a:lnTo>
                      <a:pt x="84" y="29"/>
                    </a:lnTo>
                    <a:lnTo>
                      <a:pt x="18" y="29"/>
                    </a:lnTo>
                    <a:lnTo>
                      <a:pt x="18" y="39"/>
                    </a:lnTo>
                    <a:lnTo>
                      <a:pt x="0" y="3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1" name="Freeform 164"/>
              <p:cNvSpPr>
                <a:spLocks/>
              </p:cNvSpPr>
              <p:nvPr/>
            </p:nvSpPr>
            <p:spPr bwMode="auto">
              <a:xfrm>
                <a:off x="2961" y="1348"/>
                <a:ext cx="157" cy="73"/>
              </a:xfrm>
              <a:custGeom>
                <a:avLst/>
                <a:gdLst>
                  <a:gd name="T0" fmla="*/ 157 w 157"/>
                  <a:gd name="T1" fmla="*/ 73 h 73"/>
                  <a:gd name="T2" fmla="*/ 139 w 157"/>
                  <a:gd name="T3" fmla="*/ 73 h 73"/>
                  <a:gd name="T4" fmla="*/ 139 w 157"/>
                  <a:gd name="T5" fmla="*/ 65 h 73"/>
                  <a:gd name="T6" fmla="*/ 18 w 157"/>
                  <a:gd name="T7" fmla="*/ 65 h 73"/>
                  <a:gd name="T8" fmla="*/ 18 w 157"/>
                  <a:gd name="T9" fmla="*/ 73 h 73"/>
                  <a:gd name="T10" fmla="*/ 0 w 157"/>
                  <a:gd name="T11" fmla="*/ 73 h 73"/>
                  <a:gd name="T12" fmla="*/ 0 w 157"/>
                  <a:gd name="T13" fmla="*/ 44 h 73"/>
                  <a:gd name="T14" fmla="*/ 100 w 157"/>
                  <a:gd name="T15" fmla="*/ 44 h 73"/>
                  <a:gd name="T16" fmla="*/ 100 w 157"/>
                  <a:gd name="T17" fmla="*/ 44 h 73"/>
                  <a:gd name="T18" fmla="*/ 66 w 157"/>
                  <a:gd name="T19" fmla="*/ 28 h 73"/>
                  <a:gd name="T20" fmla="*/ 66 w 157"/>
                  <a:gd name="T21" fmla="*/ 38 h 73"/>
                  <a:gd name="T22" fmla="*/ 48 w 157"/>
                  <a:gd name="T23" fmla="*/ 38 h 73"/>
                  <a:gd name="T24" fmla="*/ 48 w 157"/>
                  <a:gd name="T25" fmla="*/ 0 h 73"/>
                  <a:gd name="T26" fmla="*/ 66 w 157"/>
                  <a:gd name="T27" fmla="*/ 0 h 73"/>
                  <a:gd name="T28" fmla="*/ 66 w 157"/>
                  <a:gd name="T29" fmla="*/ 10 h 73"/>
                  <a:gd name="T30" fmla="*/ 97 w 157"/>
                  <a:gd name="T31" fmla="*/ 25 h 73"/>
                  <a:gd name="T32" fmla="*/ 139 w 157"/>
                  <a:gd name="T33" fmla="*/ 8 h 73"/>
                  <a:gd name="T34" fmla="*/ 139 w 157"/>
                  <a:gd name="T35" fmla="*/ 0 h 73"/>
                  <a:gd name="T36" fmla="*/ 157 w 157"/>
                  <a:gd name="T37" fmla="*/ 0 h 73"/>
                  <a:gd name="T38" fmla="*/ 157 w 157"/>
                  <a:gd name="T39" fmla="*/ 21 h 73"/>
                  <a:gd name="T40" fmla="*/ 100 w 157"/>
                  <a:gd name="T41" fmla="*/ 44 h 73"/>
                  <a:gd name="T42" fmla="*/ 100 w 157"/>
                  <a:gd name="T43" fmla="*/ 44 h 73"/>
                  <a:gd name="T44" fmla="*/ 139 w 157"/>
                  <a:gd name="T45" fmla="*/ 44 h 73"/>
                  <a:gd name="T46" fmla="*/ 139 w 157"/>
                  <a:gd name="T47" fmla="*/ 36 h 73"/>
                  <a:gd name="T48" fmla="*/ 157 w 157"/>
                  <a:gd name="T49" fmla="*/ 36 h 73"/>
                  <a:gd name="T50" fmla="*/ 157 w 157"/>
                  <a:gd name="T5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73">
                    <a:moveTo>
                      <a:pt x="157" y="73"/>
                    </a:moveTo>
                    <a:lnTo>
                      <a:pt x="139" y="73"/>
                    </a:lnTo>
                    <a:lnTo>
                      <a:pt x="139" y="65"/>
                    </a:lnTo>
                    <a:lnTo>
                      <a:pt x="18" y="65"/>
                    </a:lnTo>
                    <a:lnTo>
                      <a:pt x="18" y="73"/>
                    </a:lnTo>
                    <a:lnTo>
                      <a:pt x="0" y="73"/>
                    </a:lnTo>
                    <a:lnTo>
                      <a:pt x="0" y="44"/>
                    </a:lnTo>
                    <a:lnTo>
                      <a:pt x="100" y="44"/>
                    </a:lnTo>
                    <a:lnTo>
                      <a:pt x="100" y="44"/>
                    </a:lnTo>
                    <a:lnTo>
                      <a:pt x="66" y="28"/>
                    </a:lnTo>
                    <a:lnTo>
                      <a:pt x="66" y="38"/>
                    </a:lnTo>
                    <a:lnTo>
                      <a:pt x="48" y="38"/>
                    </a:lnTo>
                    <a:lnTo>
                      <a:pt x="48" y="0"/>
                    </a:lnTo>
                    <a:lnTo>
                      <a:pt x="66" y="0"/>
                    </a:lnTo>
                    <a:lnTo>
                      <a:pt x="66" y="10"/>
                    </a:lnTo>
                    <a:lnTo>
                      <a:pt x="97" y="25"/>
                    </a:lnTo>
                    <a:lnTo>
                      <a:pt x="139" y="8"/>
                    </a:lnTo>
                    <a:lnTo>
                      <a:pt x="139" y="0"/>
                    </a:lnTo>
                    <a:lnTo>
                      <a:pt x="157" y="0"/>
                    </a:lnTo>
                    <a:lnTo>
                      <a:pt x="157" y="21"/>
                    </a:lnTo>
                    <a:lnTo>
                      <a:pt x="100" y="44"/>
                    </a:lnTo>
                    <a:lnTo>
                      <a:pt x="100" y="44"/>
                    </a:lnTo>
                    <a:lnTo>
                      <a:pt x="139" y="44"/>
                    </a:lnTo>
                    <a:lnTo>
                      <a:pt x="139" y="36"/>
                    </a:lnTo>
                    <a:lnTo>
                      <a:pt x="157" y="36"/>
                    </a:lnTo>
                    <a:lnTo>
                      <a:pt x="15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2" name="Freeform 165"/>
              <p:cNvSpPr>
                <a:spLocks/>
              </p:cNvSpPr>
              <p:nvPr/>
            </p:nvSpPr>
            <p:spPr bwMode="auto">
              <a:xfrm>
                <a:off x="3007" y="1289"/>
                <a:ext cx="111" cy="56"/>
              </a:xfrm>
              <a:custGeom>
                <a:avLst/>
                <a:gdLst>
                  <a:gd name="T0" fmla="*/ 73 w 111"/>
                  <a:gd name="T1" fmla="*/ 56 h 56"/>
                  <a:gd name="T2" fmla="*/ 73 w 111"/>
                  <a:gd name="T3" fmla="*/ 36 h 56"/>
                  <a:gd name="T4" fmla="*/ 90 w 111"/>
                  <a:gd name="T5" fmla="*/ 35 h 56"/>
                  <a:gd name="T6" fmla="*/ 95 w 111"/>
                  <a:gd name="T7" fmla="*/ 28 h 56"/>
                  <a:gd name="T8" fmla="*/ 95 w 111"/>
                  <a:gd name="T9" fmla="*/ 25 h 56"/>
                  <a:gd name="T10" fmla="*/ 90 w 111"/>
                  <a:gd name="T11" fmla="*/ 22 h 56"/>
                  <a:gd name="T12" fmla="*/ 85 w 111"/>
                  <a:gd name="T13" fmla="*/ 20 h 56"/>
                  <a:gd name="T14" fmla="*/ 73 w 111"/>
                  <a:gd name="T15" fmla="*/ 25 h 56"/>
                  <a:gd name="T16" fmla="*/ 62 w 111"/>
                  <a:gd name="T17" fmla="*/ 36 h 56"/>
                  <a:gd name="T18" fmla="*/ 54 w 111"/>
                  <a:gd name="T19" fmla="*/ 46 h 56"/>
                  <a:gd name="T20" fmla="*/ 47 w 111"/>
                  <a:gd name="T21" fmla="*/ 53 h 56"/>
                  <a:gd name="T22" fmla="*/ 29 w 111"/>
                  <a:gd name="T23" fmla="*/ 56 h 56"/>
                  <a:gd name="T24" fmla="*/ 18 w 111"/>
                  <a:gd name="T25" fmla="*/ 54 h 56"/>
                  <a:gd name="T26" fmla="*/ 8 w 111"/>
                  <a:gd name="T27" fmla="*/ 51 h 56"/>
                  <a:gd name="T28" fmla="*/ 2 w 111"/>
                  <a:gd name="T29" fmla="*/ 41 h 56"/>
                  <a:gd name="T30" fmla="*/ 0 w 111"/>
                  <a:gd name="T31" fmla="*/ 36 h 56"/>
                  <a:gd name="T32" fmla="*/ 3 w 111"/>
                  <a:gd name="T33" fmla="*/ 28 h 56"/>
                  <a:gd name="T34" fmla="*/ 10 w 111"/>
                  <a:gd name="T35" fmla="*/ 22 h 56"/>
                  <a:gd name="T36" fmla="*/ 2 w 111"/>
                  <a:gd name="T37" fmla="*/ 22 h 56"/>
                  <a:gd name="T38" fmla="*/ 38 w 111"/>
                  <a:gd name="T39" fmla="*/ 4 h 56"/>
                  <a:gd name="T40" fmla="*/ 38 w 111"/>
                  <a:gd name="T41" fmla="*/ 22 h 56"/>
                  <a:gd name="T42" fmla="*/ 21 w 111"/>
                  <a:gd name="T43" fmla="*/ 23 h 56"/>
                  <a:gd name="T44" fmla="*/ 18 w 111"/>
                  <a:gd name="T45" fmla="*/ 27 h 56"/>
                  <a:gd name="T46" fmla="*/ 18 w 111"/>
                  <a:gd name="T47" fmla="*/ 30 h 56"/>
                  <a:gd name="T48" fmla="*/ 20 w 111"/>
                  <a:gd name="T49" fmla="*/ 35 h 56"/>
                  <a:gd name="T50" fmla="*/ 26 w 111"/>
                  <a:gd name="T51" fmla="*/ 36 h 56"/>
                  <a:gd name="T52" fmla="*/ 33 w 111"/>
                  <a:gd name="T53" fmla="*/ 36 h 56"/>
                  <a:gd name="T54" fmla="*/ 38 w 111"/>
                  <a:gd name="T55" fmla="*/ 33 h 56"/>
                  <a:gd name="T56" fmla="*/ 47 w 111"/>
                  <a:gd name="T57" fmla="*/ 22 h 56"/>
                  <a:gd name="T58" fmla="*/ 56 w 111"/>
                  <a:gd name="T59" fmla="*/ 12 h 56"/>
                  <a:gd name="T60" fmla="*/ 64 w 111"/>
                  <a:gd name="T61" fmla="*/ 5 h 56"/>
                  <a:gd name="T62" fmla="*/ 83 w 111"/>
                  <a:gd name="T63" fmla="*/ 0 h 56"/>
                  <a:gd name="T64" fmla="*/ 95 w 111"/>
                  <a:gd name="T65" fmla="*/ 2 h 56"/>
                  <a:gd name="T66" fmla="*/ 103 w 111"/>
                  <a:gd name="T67" fmla="*/ 7 h 56"/>
                  <a:gd name="T68" fmla="*/ 109 w 111"/>
                  <a:gd name="T69" fmla="*/ 14 h 56"/>
                  <a:gd name="T70" fmla="*/ 111 w 111"/>
                  <a:gd name="T71" fmla="*/ 22 h 56"/>
                  <a:gd name="T72" fmla="*/ 111 w 111"/>
                  <a:gd name="T73" fmla="*/ 27 h 56"/>
                  <a:gd name="T74" fmla="*/ 106 w 111"/>
                  <a:gd name="T75" fmla="*/ 33 h 56"/>
                  <a:gd name="T76" fmla="*/ 103 w 111"/>
                  <a:gd name="T77" fmla="*/ 36 h 56"/>
                  <a:gd name="T78" fmla="*/ 111 w 111"/>
                  <a:gd name="T7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 h="56">
                    <a:moveTo>
                      <a:pt x="111" y="56"/>
                    </a:moveTo>
                    <a:lnTo>
                      <a:pt x="73" y="56"/>
                    </a:lnTo>
                    <a:lnTo>
                      <a:pt x="73" y="36"/>
                    </a:lnTo>
                    <a:lnTo>
                      <a:pt x="73" y="36"/>
                    </a:lnTo>
                    <a:lnTo>
                      <a:pt x="83" y="36"/>
                    </a:lnTo>
                    <a:lnTo>
                      <a:pt x="90" y="35"/>
                    </a:lnTo>
                    <a:lnTo>
                      <a:pt x="93" y="31"/>
                    </a:lnTo>
                    <a:lnTo>
                      <a:pt x="95" y="28"/>
                    </a:lnTo>
                    <a:lnTo>
                      <a:pt x="95" y="28"/>
                    </a:lnTo>
                    <a:lnTo>
                      <a:pt x="95" y="25"/>
                    </a:lnTo>
                    <a:lnTo>
                      <a:pt x="93" y="23"/>
                    </a:lnTo>
                    <a:lnTo>
                      <a:pt x="90" y="22"/>
                    </a:lnTo>
                    <a:lnTo>
                      <a:pt x="85" y="20"/>
                    </a:lnTo>
                    <a:lnTo>
                      <a:pt x="85" y="20"/>
                    </a:lnTo>
                    <a:lnTo>
                      <a:pt x="78" y="22"/>
                    </a:lnTo>
                    <a:lnTo>
                      <a:pt x="73" y="25"/>
                    </a:lnTo>
                    <a:lnTo>
                      <a:pt x="73" y="25"/>
                    </a:lnTo>
                    <a:lnTo>
                      <a:pt x="62" y="36"/>
                    </a:lnTo>
                    <a:lnTo>
                      <a:pt x="62" y="36"/>
                    </a:lnTo>
                    <a:lnTo>
                      <a:pt x="54" y="46"/>
                    </a:lnTo>
                    <a:lnTo>
                      <a:pt x="47" y="53"/>
                    </a:lnTo>
                    <a:lnTo>
                      <a:pt x="47" y="53"/>
                    </a:lnTo>
                    <a:lnTo>
                      <a:pt x="39" y="56"/>
                    </a:lnTo>
                    <a:lnTo>
                      <a:pt x="29" y="56"/>
                    </a:lnTo>
                    <a:lnTo>
                      <a:pt x="29" y="56"/>
                    </a:lnTo>
                    <a:lnTo>
                      <a:pt x="18" y="54"/>
                    </a:lnTo>
                    <a:lnTo>
                      <a:pt x="8" y="51"/>
                    </a:lnTo>
                    <a:lnTo>
                      <a:pt x="8" y="51"/>
                    </a:lnTo>
                    <a:lnTo>
                      <a:pt x="3" y="44"/>
                    </a:lnTo>
                    <a:lnTo>
                      <a:pt x="2" y="41"/>
                    </a:lnTo>
                    <a:lnTo>
                      <a:pt x="0" y="36"/>
                    </a:lnTo>
                    <a:lnTo>
                      <a:pt x="0" y="36"/>
                    </a:lnTo>
                    <a:lnTo>
                      <a:pt x="2" y="31"/>
                    </a:lnTo>
                    <a:lnTo>
                      <a:pt x="3" y="28"/>
                    </a:lnTo>
                    <a:lnTo>
                      <a:pt x="7" y="25"/>
                    </a:lnTo>
                    <a:lnTo>
                      <a:pt x="10" y="22"/>
                    </a:lnTo>
                    <a:lnTo>
                      <a:pt x="10" y="22"/>
                    </a:lnTo>
                    <a:lnTo>
                      <a:pt x="2" y="22"/>
                    </a:lnTo>
                    <a:lnTo>
                      <a:pt x="2" y="4"/>
                    </a:lnTo>
                    <a:lnTo>
                      <a:pt x="38" y="4"/>
                    </a:lnTo>
                    <a:lnTo>
                      <a:pt x="38" y="22"/>
                    </a:lnTo>
                    <a:lnTo>
                      <a:pt x="38" y="22"/>
                    </a:lnTo>
                    <a:lnTo>
                      <a:pt x="28" y="22"/>
                    </a:lnTo>
                    <a:lnTo>
                      <a:pt x="21" y="23"/>
                    </a:lnTo>
                    <a:lnTo>
                      <a:pt x="21" y="23"/>
                    </a:lnTo>
                    <a:lnTo>
                      <a:pt x="18" y="27"/>
                    </a:lnTo>
                    <a:lnTo>
                      <a:pt x="18" y="30"/>
                    </a:lnTo>
                    <a:lnTo>
                      <a:pt x="18" y="30"/>
                    </a:lnTo>
                    <a:lnTo>
                      <a:pt x="18" y="33"/>
                    </a:lnTo>
                    <a:lnTo>
                      <a:pt x="20" y="35"/>
                    </a:lnTo>
                    <a:lnTo>
                      <a:pt x="23" y="36"/>
                    </a:lnTo>
                    <a:lnTo>
                      <a:pt x="26" y="36"/>
                    </a:lnTo>
                    <a:lnTo>
                      <a:pt x="26" y="36"/>
                    </a:lnTo>
                    <a:lnTo>
                      <a:pt x="33" y="36"/>
                    </a:lnTo>
                    <a:lnTo>
                      <a:pt x="38" y="33"/>
                    </a:lnTo>
                    <a:lnTo>
                      <a:pt x="38" y="33"/>
                    </a:lnTo>
                    <a:lnTo>
                      <a:pt x="42" y="30"/>
                    </a:lnTo>
                    <a:lnTo>
                      <a:pt x="47" y="22"/>
                    </a:lnTo>
                    <a:lnTo>
                      <a:pt x="47" y="22"/>
                    </a:lnTo>
                    <a:lnTo>
                      <a:pt x="56" y="12"/>
                    </a:lnTo>
                    <a:lnTo>
                      <a:pt x="64" y="5"/>
                    </a:lnTo>
                    <a:lnTo>
                      <a:pt x="64" y="5"/>
                    </a:lnTo>
                    <a:lnTo>
                      <a:pt x="72" y="2"/>
                    </a:lnTo>
                    <a:lnTo>
                      <a:pt x="83" y="0"/>
                    </a:lnTo>
                    <a:lnTo>
                      <a:pt x="83" y="0"/>
                    </a:lnTo>
                    <a:lnTo>
                      <a:pt x="95" y="2"/>
                    </a:lnTo>
                    <a:lnTo>
                      <a:pt x="103" y="7"/>
                    </a:lnTo>
                    <a:lnTo>
                      <a:pt x="103" y="7"/>
                    </a:lnTo>
                    <a:lnTo>
                      <a:pt x="108" y="10"/>
                    </a:lnTo>
                    <a:lnTo>
                      <a:pt x="109" y="14"/>
                    </a:lnTo>
                    <a:lnTo>
                      <a:pt x="111" y="18"/>
                    </a:lnTo>
                    <a:lnTo>
                      <a:pt x="111" y="22"/>
                    </a:lnTo>
                    <a:lnTo>
                      <a:pt x="111" y="22"/>
                    </a:lnTo>
                    <a:lnTo>
                      <a:pt x="111" y="27"/>
                    </a:lnTo>
                    <a:lnTo>
                      <a:pt x="109" y="30"/>
                    </a:lnTo>
                    <a:lnTo>
                      <a:pt x="106" y="33"/>
                    </a:lnTo>
                    <a:lnTo>
                      <a:pt x="103" y="36"/>
                    </a:lnTo>
                    <a:lnTo>
                      <a:pt x="103" y="36"/>
                    </a:lnTo>
                    <a:lnTo>
                      <a:pt x="111" y="36"/>
                    </a:lnTo>
                    <a:lnTo>
                      <a:pt x="111"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3" name="Freeform 166"/>
              <p:cNvSpPr>
                <a:spLocks noEditPoints="1"/>
              </p:cNvSpPr>
              <p:nvPr/>
            </p:nvSpPr>
            <p:spPr bwMode="auto">
              <a:xfrm>
                <a:off x="3007" y="1211"/>
                <a:ext cx="111" cy="70"/>
              </a:xfrm>
              <a:custGeom>
                <a:avLst/>
                <a:gdLst>
                  <a:gd name="T0" fmla="*/ 111 w 111"/>
                  <a:gd name="T1" fmla="*/ 0 h 70"/>
                  <a:gd name="T2" fmla="*/ 101 w 111"/>
                  <a:gd name="T3" fmla="*/ 28 h 70"/>
                  <a:gd name="T4" fmla="*/ 101 w 111"/>
                  <a:gd name="T5" fmla="*/ 28 h 70"/>
                  <a:gd name="T6" fmla="*/ 109 w 111"/>
                  <a:gd name="T7" fmla="*/ 36 h 70"/>
                  <a:gd name="T8" fmla="*/ 111 w 111"/>
                  <a:gd name="T9" fmla="*/ 46 h 70"/>
                  <a:gd name="T10" fmla="*/ 111 w 111"/>
                  <a:gd name="T11" fmla="*/ 52 h 70"/>
                  <a:gd name="T12" fmla="*/ 106 w 111"/>
                  <a:gd name="T13" fmla="*/ 61 h 70"/>
                  <a:gd name="T14" fmla="*/ 103 w 111"/>
                  <a:gd name="T15" fmla="*/ 64 h 70"/>
                  <a:gd name="T16" fmla="*/ 91 w 111"/>
                  <a:gd name="T17" fmla="*/ 69 h 70"/>
                  <a:gd name="T18" fmla="*/ 78 w 111"/>
                  <a:gd name="T19" fmla="*/ 70 h 70"/>
                  <a:gd name="T20" fmla="*/ 64 w 111"/>
                  <a:gd name="T21" fmla="*/ 69 h 70"/>
                  <a:gd name="T22" fmla="*/ 52 w 111"/>
                  <a:gd name="T23" fmla="*/ 64 h 70"/>
                  <a:gd name="T24" fmla="*/ 49 w 111"/>
                  <a:gd name="T25" fmla="*/ 59 h 70"/>
                  <a:gd name="T26" fmla="*/ 44 w 111"/>
                  <a:gd name="T27" fmla="*/ 49 h 70"/>
                  <a:gd name="T28" fmla="*/ 44 w 111"/>
                  <a:gd name="T29" fmla="*/ 44 h 70"/>
                  <a:gd name="T30" fmla="*/ 46 w 111"/>
                  <a:gd name="T31" fmla="*/ 36 h 70"/>
                  <a:gd name="T32" fmla="*/ 52 w 111"/>
                  <a:gd name="T33" fmla="*/ 28 h 70"/>
                  <a:gd name="T34" fmla="*/ 33 w 111"/>
                  <a:gd name="T35" fmla="*/ 28 h 70"/>
                  <a:gd name="T36" fmla="*/ 20 w 111"/>
                  <a:gd name="T37" fmla="*/ 31 h 70"/>
                  <a:gd name="T38" fmla="*/ 18 w 111"/>
                  <a:gd name="T39" fmla="*/ 34 h 70"/>
                  <a:gd name="T40" fmla="*/ 16 w 111"/>
                  <a:gd name="T41" fmla="*/ 38 h 70"/>
                  <a:gd name="T42" fmla="*/ 20 w 111"/>
                  <a:gd name="T43" fmla="*/ 46 h 70"/>
                  <a:gd name="T44" fmla="*/ 31 w 111"/>
                  <a:gd name="T45" fmla="*/ 49 h 70"/>
                  <a:gd name="T46" fmla="*/ 25 w 111"/>
                  <a:gd name="T47" fmla="*/ 67 h 70"/>
                  <a:gd name="T48" fmla="*/ 10 w 111"/>
                  <a:gd name="T49" fmla="*/ 61 h 70"/>
                  <a:gd name="T50" fmla="*/ 7 w 111"/>
                  <a:gd name="T51" fmla="*/ 57 h 70"/>
                  <a:gd name="T52" fmla="*/ 0 w 111"/>
                  <a:gd name="T53" fmla="*/ 38 h 70"/>
                  <a:gd name="T54" fmla="*/ 0 w 111"/>
                  <a:gd name="T55" fmla="*/ 31 h 70"/>
                  <a:gd name="T56" fmla="*/ 3 w 111"/>
                  <a:gd name="T57" fmla="*/ 21 h 70"/>
                  <a:gd name="T58" fmla="*/ 8 w 111"/>
                  <a:gd name="T59" fmla="*/ 17 h 70"/>
                  <a:gd name="T60" fmla="*/ 16 w 111"/>
                  <a:gd name="T61" fmla="*/ 10 h 70"/>
                  <a:gd name="T62" fmla="*/ 29 w 111"/>
                  <a:gd name="T63" fmla="*/ 8 h 70"/>
                  <a:gd name="T64" fmla="*/ 93 w 111"/>
                  <a:gd name="T65" fmla="*/ 0 h 70"/>
                  <a:gd name="T66" fmla="*/ 65 w 111"/>
                  <a:gd name="T67" fmla="*/ 28 h 70"/>
                  <a:gd name="T68" fmla="*/ 62 w 111"/>
                  <a:gd name="T69" fmla="*/ 33 h 70"/>
                  <a:gd name="T70" fmla="*/ 60 w 111"/>
                  <a:gd name="T71" fmla="*/ 38 h 70"/>
                  <a:gd name="T72" fmla="*/ 65 w 111"/>
                  <a:gd name="T73" fmla="*/ 46 h 70"/>
                  <a:gd name="T74" fmla="*/ 78 w 111"/>
                  <a:gd name="T75" fmla="*/ 49 h 70"/>
                  <a:gd name="T76" fmla="*/ 85 w 111"/>
                  <a:gd name="T77" fmla="*/ 49 h 70"/>
                  <a:gd name="T78" fmla="*/ 93 w 111"/>
                  <a:gd name="T79" fmla="*/ 43 h 70"/>
                  <a:gd name="T80" fmla="*/ 95 w 111"/>
                  <a:gd name="T81" fmla="*/ 38 h 70"/>
                  <a:gd name="T82" fmla="*/ 90 w 111"/>
                  <a:gd name="T8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70">
                    <a:moveTo>
                      <a:pt x="93" y="0"/>
                    </a:moveTo>
                    <a:lnTo>
                      <a:pt x="111" y="0"/>
                    </a:lnTo>
                    <a:lnTo>
                      <a:pt x="111" y="28"/>
                    </a:lnTo>
                    <a:lnTo>
                      <a:pt x="101" y="28"/>
                    </a:lnTo>
                    <a:lnTo>
                      <a:pt x="101" y="28"/>
                    </a:lnTo>
                    <a:lnTo>
                      <a:pt x="101" y="28"/>
                    </a:lnTo>
                    <a:lnTo>
                      <a:pt x="106" y="33"/>
                    </a:lnTo>
                    <a:lnTo>
                      <a:pt x="109" y="36"/>
                    </a:lnTo>
                    <a:lnTo>
                      <a:pt x="111" y="41"/>
                    </a:lnTo>
                    <a:lnTo>
                      <a:pt x="111" y="46"/>
                    </a:lnTo>
                    <a:lnTo>
                      <a:pt x="111" y="46"/>
                    </a:lnTo>
                    <a:lnTo>
                      <a:pt x="111" y="52"/>
                    </a:lnTo>
                    <a:lnTo>
                      <a:pt x="109" y="56"/>
                    </a:lnTo>
                    <a:lnTo>
                      <a:pt x="106" y="61"/>
                    </a:lnTo>
                    <a:lnTo>
                      <a:pt x="103" y="64"/>
                    </a:lnTo>
                    <a:lnTo>
                      <a:pt x="103" y="64"/>
                    </a:lnTo>
                    <a:lnTo>
                      <a:pt x="98" y="67"/>
                    </a:lnTo>
                    <a:lnTo>
                      <a:pt x="91" y="69"/>
                    </a:lnTo>
                    <a:lnTo>
                      <a:pt x="78" y="70"/>
                    </a:lnTo>
                    <a:lnTo>
                      <a:pt x="78" y="70"/>
                    </a:lnTo>
                    <a:lnTo>
                      <a:pt x="70" y="70"/>
                    </a:lnTo>
                    <a:lnTo>
                      <a:pt x="64" y="69"/>
                    </a:lnTo>
                    <a:lnTo>
                      <a:pt x="57" y="67"/>
                    </a:lnTo>
                    <a:lnTo>
                      <a:pt x="52" y="64"/>
                    </a:lnTo>
                    <a:lnTo>
                      <a:pt x="52" y="64"/>
                    </a:lnTo>
                    <a:lnTo>
                      <a:pt x="49" y="59"/>
                    </a:lnTo>
                    <a:lnTo>
                      <a:pt x="46" y="54"/>
                    </a:lnTo>
                    <a:lnTo>
                      <a:pt x="44" y="49"/>
                    </a:lnTo>
                    <a:lnTo>
                      <a:pt x="44" y="44"/>
                    </a:lnTo>
                    <a:lnTo>
                      <a:pt x="44" y="44"/>
                    </a:lnTo>
                    <a:lnTo>
                      <a:pt x="44" y="39"/>
                    </a:lnTo>
                    <a:lnTo>
                      <a:pt x="46" y="36"/>
                    </a:lnTo>
                    <a:lnTo>
                      <a:pt x="49" y="31"/>
                    </a:lnTo>
                    <a:lnTo>
                      <a:pt x="52" y="28"/>
                    </a:lnTo>
                    <a:lnTo>
                      <a:pt x="33" y="28"/>
                    </a:lnTo>
                    <a:lnTo>
                      <a:pt x="33" y="28"/>
                    </a:lnTo>
                    <a:lnTo>
                      <a:pt x="25" y="30"/>
                    </a:lnTo>
                    <a:lnTo>
                      <a:pt x="20" y="31"/>
                    </a:lnTo>
                    <a:lnTo>
                      <a:pt x="20" y="31"/>
                    </a:lnTo>
                    <a:lnTo>
                      <a:pt x="18" y="34"/>
                    </a:lnTo>
                    <a:lnTo>
                      <a:pt x="16" y="38"/>
                    </a:lnTo>
                    <a:lnTo>
                      <a:pt x="16" y="38"/>
                    </a:lnTo>
                    <a:lnTo>
                      <a:pt x="18" y="43"/>
                    </a:lnTo>
                    <a:lnTo>
                      <a:pt x="20" y="46"/>
                    </a:lnTo>
                    <a:lnTo>
                      <a:pt x="25" y="48"/>
                    </a:lnTo>
                    <a:lnTo>
                      <a:pt x="31" y="49"/>
                    </a:lnTo>
                    <a:lnTo>
                      <a:pt x="25" y="67"/>
                    </a:lnTo>
                    <a:lnTo>
                      <a:pt x="25" y="67"/>
                    </a:lnTo>
                    <a:lnTo>
                      <a:pt x="15" y="64"/>
                    </a:lnTo>
                    <a:lnTo>
                      <a:pt x="10" y="61"/>
                    </a:lnTo>
                    <a:lnTo>
                      <a:pt x="7" y="57"/>
                    </a:lnTo>
                    <a:lnTo>
                      <a:pt x="7" y="57"/>
                    </a:lnTo>
                    <a:lnTo>
                      <a:pt x="2" y="49"/>
                    </a:lnTo>
                    <a:lnTo>
                      <a:pt x="0" y="38"/>
                    </a:lnTo>
                    <a:lnTo>
                      <a:pt x="0" y="38"/>
                    </a:lnTo>
                    <a:lnTo>
                      <a:pt x="0" y="31"/>
                    </a:lnTo>
                    <a:lnTo>
                      <a:pt x="2" y="26"/>
                    </a:lnTo>
                    <a:lnTo>
                      <a:pt x="3" y="21"/>
                    </a:lnTo>
                    <a:lnTo>
                      <a:pt x="8" y="17"/>
                    </a:lnTo>
                    <a:lnTo>
                      <a:pt x="8" y="17"/>
                    </a:lnTo>
                    <a:lnTo>
                      <a:pt x="12" y="13"/>
                    </a:lnTo>
                    <a:lnTo>
                      <a:pt x="16" y="10"/>
                    </a:lnTo>
                    <a:lnTo>
                      <a:pt x="23" y="8"/>
                    </a:lnTo>
                    <a:lnTo>
                      <a:pt x="29" y="8"/>
                    </a:lnTo>
                    <a:lnTo>
                      <a:pt x="93" y="8"/>
                    </a:lnTo>
                    <a:lnTo>
                      <a:pt x="93" y="0"/>
                    </a:lnTo>
                    <a:close/>
                    <a:moveTo>
                      <a:pt x="90" y="28"/>
                    </a:moveTo>
                    <a:lnTo>
                      <a:pt x="65" y="28"/>
                    </a:lnTo>
                    <a:lnTo>
                      <a:pt x="65" y="28"/>
                    </a:lnTo>
                    <a:lnTo>
                      <a:pt x="62" y="33"/>
                    </a:lnTo>
                    <a:lnTo>
                      <a:pt x="60" y="38"/>
                    </a:lnTo>
                    <a:lnTo>
                      <a:pt x="60" y="38"/>
                    </a:lnTo>
                    <a:lnTo>
                      <a:pt x="60" y="43"/>
                    </a:lnTo>
                    <a:lnTo>
                      <a:pt x="65" y="46"/>
                    </a:lnTo>
                    <a:lnTo>
                      <a:pt x="70" y="49"/>
                    </a:lnTo>
                    <a:lnTo>
                      <a:pt x="78" y="49"/>
                    </a:lnTo>
                    <a:lnTo>
                      <a:pt x="78" y="49"/>
                    </a:lnTo>
                    <a:lnTo>
                      <a:pt x="85" y="49"/>
                    </a:lnTo>
                    <a:lnTo>
                      <a:pt x="90" y="46"/>
                    </a:lnTo>
                    <a:lnTo>
                      <a:pt x="93" y="43"/>
                    </a:lnTo>
                    <a:lnTo>
                      <a:pt x="95" y="38"/>
                    </a:lnTo>
                    <a:lnTo>
                      <a:pt x="95" y="38"/>
                    </a:lnTo>
                    <a:lnTo>
                      <a:pt x="93" y="33"/>
                    </a:lnTo>
                    <a:lnTo>
                      <a:pt x="90" y="28"/>
                    </a:lnTo>
                    <a:lnTo>
                      <a:pt x="9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4" name="Freeform 167"/>
              <p:cNvSpPr>
                <a:spLocks/>
              </p:cNvSpPr>
              <p:nvPr/>
            </p:nvSpPr>
            <p:spPr bwMode="auto">
              <a:xfrm>
                <a:off x="3007" y="1097"/>
                <a:ext cx="111" cy="111"/>
              </a:xfrm>
              <a:custGeom>
                <a:avLst/>
                <a:gdLst>
                  <a:gd name="T0" fmla="*/ 93 w 111"/>
                  <a:gd name="T1" fmla="*/ 111 h 111"/>
                  <a:gd name="T2" fmla="*/ 20 w 111"/>
                  <a:gd name="T3" fmla="*/ 103 h 111"/>
                  <a:gd name="T4" fmla="*/ 2 w 111"/>
                  <a:gd name="T5" fmla="*/ 111 h 111"/>
                  <a:gd name="T6" fmla="*/ 12 w 111"/>
                  <a:gd name="T7" fmla="*/ 83 h 111"/>
                  <a:gd name="T8" fmla="*/ 12 w 111"/>
                  <a:gd name="T9" fmla="*/ 82 h 111"/>
                  <a:gd name="T10" fmla="*/ 3 w 111"/>
                  <a:gd name="T11" fmla="*/ 75 h 111"/>
                  <a:gd name="T12" fmla="*/ 0 w 111"/>
                  <a:gd name="T13" fmla="*/ 65 h 111"/>
                  <a:gd name="T14" fmla="*/ 2 w 111"/>
                  <a:gd name="T15" fmla="*/ 60 h 111"/>
                  <a:gd name="T16" fmla="*/ 7 w 111"/>
                  <a:gd name="T17" fmla="*/ 52 h 111"/>
                  <a:gd name="T18" fmla="*/ 12 w 111"/>
                  <a:gd name="T19" fmla="*/ 49 h 111"/>
                  <a:gd name="T20" fmla="*/ 3 w 111"/>
                  <a:gd name="T21" fmla="*/ 41 h 111"/>
                  <a:gd name="T22" fmla="*/ 0 w 111"/>
                  <a:gd name="T23" fmla="*/ 30 h 111"/>
                  <a:gd name="T24" fmla="*/ 2 w 111"/>
                  <a:gd name="T25" fmla="*/ 25 h 111"/>
                  <a:gd name="T26" fmla="*/ 5 w 111"/>
                  <a:gd name="T27" fmla="*/ 17 h 111"/>
                  <a:gd name="T28" fmla="*/ 18 w 111"/>
                  <a:gd name="T29" fmla="*/ 10 h 111"/>
                  <a:gd name="T30" fmla="*/ 93 w 111"/>
                  <a:gd name="T31" fmla="*/ 8 h 111"/>
                  <a:gd name="T32" fmla="*/ 111 w 111"/>
                  <a:gd name="T33" fmla="*/ 0 h 111"/>
                  <a:gd name="T34" fmla="*/ 31 w 111"/>
                  <a:gd name="T35" fmla="*/ 30 h 111"/>
                  <a:gd name="T36" fmla="*/ 21 w 111"/>
                  <a:gd name="T37" fmla="*/ 30 h 111"/>
                  <a:gd name="T38" fmla="*/ 20 w 111"/>
                  <a:gd name="T39" fmla="*/ 33 h 111"/>
                  <a:gd name="T40" fmla="*/ 18 w 111"/>
                  <a:gd name="T41" fmla="*/ 36 h 111"/>
                  <a:gd name="T42" fmla="*/ 21 w 111"/>
                  <a:gd name="T43" fmla="*/ 43 h 111"/>
                  <a:gd name="T44" fmla="*/ 26 w 111"/>
                  <a:gd name="T45" fmla="*/ 46 h 111"/>
                  <a:gd name="T46" fmla="*/ 93 w 111"/>
                  <a:gd name="T47" fmla="*/ 38 h 111"/>
                  <a:gd name="T48" fmla="*/ 111 w 111"/>
                  <a:gd name="T49" fmla="*/ 65 h 111"/>
                  <a:gd name="T50" fmla="*/ 31 w 111"/>
                  <a:gd name="T51" fmla="*/ 65 h 111"/>
                  <a:gd name="T52" fmla="*/ 21 w 111"/>
                  <a:gd name="T53" fmla="*/ 67 h 111"/>
                  <a:gd name="T54" fmla="*/ 20 w 111"/>
                  <a:gd name="T55" fmla="*/ 69 h 111"/>
                  <a:gd name="T56" fmla="*/ 18 w 111"/>
                  <a:gd name="T57" fmla="*/ 72 h 111"/>
                  <a:gd name="T58" fmla="*/ 26 w 111"/>
                  <a:gd name="T59" fmla="*/ 83 h 111"/>
                  <a:gd name="T60" fmla="*/ 93 w 111"/>
                  <a:gd name="T61" fmla="*/ 74 h 111"/>
                  <a:gd name="T62" fmla="*/ 111 w 111"/>
                  <a:gd name="T63"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 h="111">
                    <a:moveTo>
                      <a:pt x="111" y="111"/>
                    </a:moveTo>
                    <a:lnTo>
                      <a:pt x="93" y="111"/>
                    </a:lnTo>
                    <a:lnTo>
                      <a:pt x="93" y="103"/>
                    </a:lnTo>
                    <a:lnTo>
                      <a:pt x="20" y="103"/>
                    </a:lnTo>
                    <a:lnTo>
                      <a:pt x="20" y="111"/>
                    </a:lnTo>
                    <a:lnTo>
                      <a:pt x="2" y="111"/>
                    </a:lnTo>
                    <a:lnTo>
                      <a:pt x="2" y="83"/>
                    </a:lnTo>
                    <a:lnTo>
                      <a:pt x="12" y="83"/>
                    </a:lnTo>
                    <a:lnTo>
                      <a:pt x="12" y="82"/>
                    </a:lnTo>
                    <a:lnTo>
                      <a:pt x="12" y="82"/>
                    </a:lnTo>
                    <a:lnTo>
                      <a:pt x="7" y="78"/>
                    </a:lnTo>
                    <a:lnTo>
                      <a:pt x="3" y="75"/>
                    </a:lnTo>
                    <a:lnTo>
                      <a:pt x="2" y="70"/>
                    </a:lnTo>
                    <a:lnTo>
                      <a:pt x="0" y="65"/>
                    </a:lnTo>
                    <a:lnTo>
                      <a:pt x="0" y="65"/>
                    </a:lnTo>
                    <a:lnTo>
                      <a:pt x="2" y="60"/>
                    </a:lnTo>
                    <a:lnTo>
                      <a:pt x="3" y="56"/>
                    </a:lnTo>
                    <a:lnTo>
                      <a:pt x="7" y="52"/>
                    </a:lnTo>
                    <a:lnTo>
                      <a:pt x="12" y="49"/>
                    </a:lnTo>
                    <a:lnTo>
                      <a:pt x="12" y="49"/>
                    </a:lnTo>
                    <a:lnTo>
                      <a:pt x="7" y="44"/>
                    </a:lnTo>
                    <a:lnTo>
                      <a:pt x="3" y="41"/>
                    </a:lnTo>
                    <a:lnTo>
                      <a:pt x="2" y="36"/>
                    </a:lnTo>
                    <a:lnTo>
                      <a:pt x="0" y="30"/>
                    </a:lnTo>
                    <a:lnTo>
                      <a:pt x="0" y="30"/>
                    </a:lnTo>
                    <a:lnTo>
                      <a:pt x="2" y="25"/>
                    </a:lnTo>
                    <a:lnTo>
                      <a:pt x="3" y="21"/>
                    </a:lnTo>
                    <a:lnTo>
                      <a:pt x="5" y="17"/>
                    </a:lnTo>
                    <a:lnTo>
                      <a:pt x="8" y="15"/>
                    </a:lnTo>
                    <a:lnTo>
                      <a:pt x="18" y="10"/>
                    </a:lnTo>
                    <a:lnTo>
                      <a:pt x="29" y="8"/>
                    </a:lnTo>
                    <a:lnTo>
                      <a:pt x="93" y="8"/>
                    </a:lnTo>
                    <a:lnTo>
                      <a:pt x="93" y="0"/>
                    </a:lnTo>
                    <a:lnTo>
                      <a:pt x="111" y="0"/>
                    </a:lnTo>
                    <a:lnTo>
                      <a:pt x="111" y="30"/>
                    </a:lnTo>
                    <a:lnTo>
                      <a:pt x="31" y="30"/>
                    </a:lnTo>
                    <a:lnTo>
                      <a:pt x="31" y="30"/>
                    </a:lnTo>
                    <a:lnTo>
                      <a:pt x="21" y="30"/>
                    </a:lnTo>
                    <a:lnTo>
                      <a:pt x="21" y="30"/>
                    </a:lnTo>
                    <a:lnTo>
                      <a:pt x="20" y="33"/>
                    </a:lnTo>
                    <a:lnTo>
                      <a:pt x="18" y="36"/>
                    </a:lnTo>
                    <a:lnTo>
                      <a:pt x="18" y="36"/>
                    </a:lnTo>
                    <a:lnTo>
                      <a:pt x="20" y="39"/>
                    </a:lnTo>
                    <a:lnTo>
                      <a:pt x="21" y="43"/>
                    </a:lnTo>
                    <a:lnTo>
                      <a:pt x="21" y="43"/>
                    </a:lnTo>
                    <a:lnTo>
                      <a:pt x="26" y="46"/>
                    </a:lnTo>
                    <a:lnTo>
                      <a:pt x="93" y="46"/>
                    </a:lnTo>
                    <a:lnTo>
                      <a:pt x="93" y="38"/>
                    </a:lnTo>
                    <a:lnTo>
                      <a:pt x="111" y="38"/>
                    </a:lnTo>
                    <a:lnTo>
                      <a:pt x="111" y="65"/>
                    </a:lnTo>
                    <a:lnTo>
                      <a:pt x="31" y="65"/>
                    </a:lnTo>
                    <a:lnTo>
                      <a:pt x="31" y="65"/>
                    </a:lnTo>
                    <a:lnTo>
                      <a:pt x="25" y="65"/>
                    </a:lnTo>
                    <a:lnTo>
                      <a:pt x="21" y="67"/>
                    </a:lnTo>
                    <a:lnTo>
                      <a:pt x="21" y="67"/>
                    </a:lnTo>
                    <a:lnTo>
                      <a:pt x="20" y="69"/>
                    </a:lnTo>
                    <a:lnTo>
                      <a:pt x="18" y="72"/>
                    </a:lnTo>
                    <a:lnTo>
                      <a:pt x="18" y="72"/>
                    </a:lnTo>
                    <a:lnTo>
                      <a:pt x="21" y="78"/>
                    </a:lnTo>
                    <a:lnTo>
                      <a:pt x="26" y="83"/>
                    </a:lnTo>
                    <a:lnTo>
                      <a:pt x="93" y="83"/>
                    </a:lnTo>
                    <a:lnTo>
                      <a:pt x="93" y="74"/>
                    </a:lnTo>
                    <a:lnTo>
                      <a:pt x="111" y="74"/>
                    </a:lnTo>
                    <a:lnTo>
                      <a:pt x="11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5" name="Freeform 168"/>
              <p:cNvSpPr>
                <a:spLocks noEditPoints="1"/>
              </p:cNvSpPr>
              <p:nvPr/>
            </p:nvSpPr>
            <p:spPr bwMode="auto">
              <a:xfrm>
                <a:off x="3007" y="1019"/>
                <a:ext cx="111" cy="72"/>
              </a:xfrm>
              <a:custGeom>
                <a:avLst/>
                <a:gdLst>
                  <a:gd name="T0" fmla="*/ 111 w 111"/>
                  <a:gd name="T1" fmla="*/ 0 h 72"/>
                  <a:gd name="T2" fmla="*/ 101 w 111"/>
                  <a:gd name="T3" fmla="*/ 29 h 72"/>
                  <a:gd name="T4" fmla="*/ 101 w 111"/>
                  <a:gd name="T5" fmla="*/ 29 h 72"/>
                  <a:gd name="T6" fmla="*/ 109 w 111"/>
                  <a:gd name="T7" fmla="*/ 37 h 72"/>
                  <a:gd name="T8" fmla="*/ 111 w 111"/>
                  <a:gd name="T9" fmla="*/ 47 h 72"/>
                  <a:gd name="T10" fmla="*/ 111 w 111"/>
                  <a:gd name="T11" fmla="*/ 52 h 72"/>
                  <a:gd name="T12" fmla="*/ 106 w 111"/>
                  <a:gd name="T13" fmla="*/ 62 h 72"/>
                  <a:gd name="T14" fmla="*/ 103 w 111"/>
                  <a:gd name="T15" fmla="*/ 65 h 72"/>
                  <a:gd name="T16" fmla="*/ 91 w 111"/>
                  <a:gd name="T17" fmla="*/ 70 h 72"/>
                  <a:gd name="T18" fmla="*/ 78 w 111"/>
                  <a:gd name="T19" fmla="*/ 72 h 72"/>
                  <a:gd name="T20" fmla="*/ 64 w 111"/>
                  <a:gd name="T21" fmla="*/ 70 h 72"/>
                  <a:gd name="T22" fmla="*/ 52 w 111"/>
                  <a:gd name="T23" fmla="*/ 64 h 72"/>
                  <a:gd name="T24" fmla="*/ 49 w 111"/>
                  <a:gd name="T25" fmla="*/ 60 h 72"/>
                  <a:gd name="T26" fmla="*/ 44 w 111"/>
                  <a:gd name="T27" fmla="*/ 51 h 72"/>
                  <a:gd name="T28" fmla="*/ 44 w 111"/>
                  <a:gd name="T29" fmla="*/ 46 h 72"/>
                  <a:gd name="T30" fmla="*/ 46 w 111"/>
                  <a:gd name="T31" fmla="*/ 36 h 72"/>
                  <a:gd name="T32" fmla="*/ 52 w 111"/>
                  <a:gd name="T33" fmla="*/ 29 h 72"/>
                  <a:gd name="T34" fmla="*/ 33 w 111"/>
                  <a:gd name="T35" fmla="*/ 29 h 72"/>
                  <a:gd name="T36" fmla="*/ 20 w 111"/>
                  <a:gd name="T37" fmla="*/ 33 h 72"/>
                  <a:gd name="T38" fmla="*/ 18 w 111"/>
                  <a:gd name="T39" fmla="*/ 36 h 72"/>
                  <a:gd name="T40" fmla="*/ 16 w 111"/>
                  <a:gd name="T41" fmla="*/ 39 h 72"/>
                  <a:gd name="T42" fmla="*/ 20 w 111"/>
                  <a:gd name="T43" fmla="*/ 47 h 72"/>
                  <a:gd name="T44" fmla="*/ 31 w 111"/>
                  <a:gd name="T45" fmla="*/ 51 h 72"/>
                  <a:gd name="T46" fmla="*/ 25 w 111"/>
                  <a:gd name="T47" fmla="*/ 68 h 72"/>
                  <a:gd name="T48" fmla="*/ 10 w 111"/>
                  <a:gd name="T49" fmla="*/ 62 h 72"/>
                  <a:gd name="T50" fmla="*/ 7 w 111"/>
                  <a:gd name="T51" fmla="*/ 59 h 72"/>
                  <a:gd name="T52" fmla="*/ 0 w 111"/>
                  <a:gd name="T53" fmla="*/ 39 h 72"/>
                  <a:gd name="T54" fmla="*/ 0 w 111"/>
                  <a:gd name="T55" fmla="*/ 33 h 72"/>
                  <a:gd name="T56" fmla="*/ 3 w 111"/>
                  <a:gd name="T57" fmla="*/ 23 h 72"/>
                  <a:gd name="T58" fmla="*/ 8 w 111"/>
                  <a:gd name="T59" fmla="*/ 18 h 72"/>
                  <a:gd name="T60" fmla="*/ 16 w 111"/>
                  <a:gd name="T61" fmla="*/ 11 h 72"/>
                  <a:gd name="T62" fmla="*/ 29 w 111"/>
                  <a:gd name="T63" fmla="*/ 10 h 72"/>
                  <a:gd name="T64" fmla="*/ 93 w 111"/>
                  <a:gd name="T65" fmla="*/ 0 h 72"/>
                  <a:gd name="T66" fmla="*/ 65 w 111"/>
                  <a:gd name="T67" fmla="*/ 29 h 72"/>
                  <a:gd name="T68" fmla="*/ 62 w 111"/>
                  <a:gd name="T69" fmla="*/ 34 h 72"/>
                  <a:gd name="T70" fmla="*/ 60 w 111"/>
                  <a:gd name="T71" fmla="*/ 39 h 72"/>
                  <a:gd name="T72" fmla="*/ 65 w 111"/>
                  <a:gd name="T73" fmla="*/ 47 h 72"/>
                  <a:gd name="T74" fmla="*/ 78 w 111"/>
                  <a:gd name="T75" fmla="*/ 51 h 72"/>
                  <a:gd name="T76" fmla="*/ 85 w 111"/>
                  <a:gd name="T77" fmla="*/ 51 h 72"/>
                  <a:gd name="T78" fmla="*/ 93 w 111"/>
                  <a:gd name="T79" fmla="*/ 44 h 72"/>
                  <a:gd name="T80" fmla="*/ 95 w 111"/>
                  <a:gd name="T81" fmla="*/ 39 h 72"/>
                  <a:gd name="T82" fmla="*/ 90 w 111"/>
                  <a:gd name="T83" fmla="*/ 2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72">
                    <a:moveTo>
                      <a:pt x="93" y="0"/>
                    </a:moveTo>
                    <a:lnTo>
                      <a:pt x="111" y="0"/>
                    </a:lnTo>
                    <a:lnTo>
                      <a:pt x="111" y="29"/>
                    </a:lnTo>
                    <a:lnTo>
                      <a:pt x="101" y="29"/>
                    </a:lnTo>
                    <a:lnTo>
                      <a:pt x="101" y="29"/>
                    </a:lnTo>
                    <a:lnTo>
                      <a:pt x="101" y="29"/>
                    </a:lnTo>
                    <a:lnTo>
                      <a:pt x="106" y="33"/>
                    </a:lnTo>
                    <a:lnTo>
                      <a:pt x="109" y="37"/>
                    </a:lnTo>
                    <a:lnTo>
                      <a:pt x="111" y="42"/>
                    </a:lnTo>
                    <a:lnTo>
                      <a:pt x="111" y="47"/>
                    </a:lnTo>
                    <a:lnTo>
                      <a:pt x="111" y="47"/>
                    </a:lnTo>
                    <a:lnTo>
                      <a:pt x="111" y="52"/>
                    </a:lnTo>
                    <a:lnTo>
                      <a:pt x="109" y="57"/>
                    </a:lnTo>
                    <a:lnTo>
                      <a:pt x="106" y="62"/>
                    </a:lnTo>
                    <a:lnTo>
                      <a:pt x="103" y="65"/>
                    </a:lnTo>
                    <a:lnTo>
                      <a:pt x="103" y="65"/>
                    </a:lnTo>
                    <a:lnTo>
                      <a:pt x="98" y="68"/>
                    </a:lnTo>
                    <a:lnTo>
                      <a:pt x="91" y="70"/>
                    </a:lnTo>
                    <a:lnTo>
                      <a:pt x="78" y="72"/>
                    </a:lnTo>
                    <a:lnTo>
                      <a:pt x="78" y="72"/>
                    </a:lnTo>
                    <a:lnTo>
                      <a:pt x="70" y="72"/>
                    </a:lnTo>
                    <a:lnTo>
                      <a:pt x="64" y="70"/>
                    </a:lnTo>
                    <a:lnTo>
                      <a:pt x="57" y="67"/>
                    </a:lnTo>
                    <a:lnTo>
                      <a:pt x="52" y="64"/>
                    </a:lnTo>
                    <a:lnTo>
                      <a:pt x="52" y="64"/>
                    </a:lnTo>
                    <a:lnTo>
                      <a:pt x="49" y="60"/>
                    </a:lnTo>
                    <a:lnTo>
                      <a:pt x="46" y="55"/>
                    </a:lnTo>
                    <a:lnTo>
                      <a:pt x="44" y="51"/>
                    </a:lnTo>
                    <a:lnTo>
                      <a:pt x="44" y="46"/>
                    </a:lnTo>
                    <a:lnTo>
                      <a:pt x="44" y="46"/>
                    </a:lnTo>
                    <a:lnTo>
                      <a:pt x="44" y="41"/>
                    </a:lnTo>
                    <a:lnTo>
                      <a:pt x="46" y="36"/>
                    </a:lnTo>
                    <a:lnTo>
                      <a:pt x="49" y="33"/>
                    </a:lnTo>
                    <a:lnTo>
                      <a:pt x="52" y="29"/>
                    </a:lnTo>
                    <a:lnTo>
                      <a:pt x="33" y="29"/>
                    </a:lnTo>
                    <a:lnTo>
                      <a:pt x="33" y="29"/>
                    </a:lnTo>
                    <a:lnTo>
                      <a:pt x="25" y="29"/>
                    </a:lnTo>
                    <a:lnTo>
                      <a:pt x="20" y="33"/>
                    </a:lnTo>
                    <a:lnTo>
                      <a:pt x="20" y="33"/>
                    </a:lnTo>
                    <a:lnTo>
                      <a:pt x="18" y="36"/>
                    </a:lnTo>
                    <a:lnTo>
                      <a:pt x="16" y="39"/>
                    </a:lnTo>
                    <a:lnTo>
                      <a:pt x="16" y="39"/>
                    </a:lnTo>
                    <a:lnTo>
                      <a:pt x="18" y="44"/>
                    </a:lnTo>
                    <a:lnTo>
                      <a:pt x="20" y="47"/>
                    </a:lnTo>
                    <a:lnTo>
                      <a:pt x="25" y="49"/>
                    </a:lnTo>
                    <a:lnTo>
                      <a:pt x="31" y="51"/>
                    </a:lnTo>
                    <a:lnTo>
                      <a:pt x="25" y="68"/>
                    </a:lnTo>
                    <a:lnTo>
                      <a:pt x="25" y="68"/>
                    </a:lnTo>
                    <a:lnTo>
                      <a:pt x="15" y="65"/>
                    </a:lnTo>
                    <a:lnTo>
                      <a:pt x="10" y="62"/>
                    </a:lnTo>
                    <a:lnTo>
                      <a:pt x="7" y="59"/>
                    </a:lnTo>
                    <a:lnTo>
                      <a:pt x="7" y="59"/>
                    </a:lnTo>
                    <a:lnTo>
                      <a:pt x="2" y="49"/>
                    </a:lnTo>
                    <a:lnTo>
                      <a:pt x="0" y="39"/>
                    </a:lnTo>
                    <a:lnTo>
                      <a:pt x="0" y="39"/>
                    </a:lnTo>
                    <a:lnTo>
                      <a:pt x="0" y="33"/>
                    </a:lnTo>
                    <a:lnTo>
                      <a:pt x="2" y="28"/>
                    </a:lnTo>
                    <a:lnTo>
                      <a:pt x="3" y="23"/>
                    </a:lnTo>
                    <a:lnTo>
                      <a:pt x="8" y="18"/>
                    </a:lnTo>
                    <a:lnTo>
                      <a:pt x="8" y="18"/>
                    </a:lnTo>
                    <a:lnTo>
                      <a:pt x="12" y="15"/>
                    </a:lnTo>
                    <a:lnTo>
                      <a:pt x="16" y="11"/>
                    </a:lnTo>
                    <a:lnTo>
                      <a:pt x="23" y="10"/>
                    </a:lnTo>
                    <a:lnTo>
                      <a:pt x="29" y="10"/>
                    </a:lnTo>
                    <a:lnTo>
                      <a:pt x="93" y="10"/>
                    </a:lnTo>
                    <a:lnTo>
                      <a:pt x="93" y="0"/>
                    </a:lnTo>
                    <a:close/>
                    <a:moveTo>
                      <a:pt x="90" y="29"/>
                    </a:moveTo>
                    <a:lnTo>
                      <a:pt x="65" y="29"/>
                    </a:lnTo>
                    <a:lnTo>
                      <a:pt x="65" y="29"/>
                    </a:lnTo>
                    <a:lnTo>
                      <a:pt x="62" y="34"/>
                    </a:lnTo>
                    <a:lnTo>
                      <a:pt x="60" y="39"/>
                    </a:lnTo>
                    <a:lnTo>
                      <a:pt x="60" y="39"/>
                    </a:lnTo>
                    <a:lnTo>
                      <a:pt x="60" y="44"/>
                    </a:lnTo>
                    <a:lnTo>
                      <a:pt x="65" y="47"/>
                    </a:lnTo>
                    <a:lnTo>
                      <a:pt x="70" y="51"/>
                    </a:lnTo>
                    <a:lnTo>
                      <a:pt x="78" y="51"/>
                    </a:lnTo>
                    <a:lnTo>
                      <a:pt x="78" y="51"/>
                    </a:lnTo>
                    <a:lnTo>
                      <a:pt x="85" y="51"/>
                    </a:lnTo>
                    <a:lnTo>
                      <a:pt x="90" y="47"/>
                    </a:lnTo>
                    <a:lnTo>
                      <a:pt x="93" y="44"/>
                    </a:lnTo>
                    <a:lnTo>
                      <a:pt x="95" y="39"/>
                    </a:lnTo>
                    <a:lnTo>
                      <a:pt x="95" y="39"/>
                    </a:lnTo>
                    <a:lnTo>
                      <a:pt x="93" y="34"/>
                    </a:lnTo>
                    <a:lnTo>
                      <a:pt x="90" y="29"/>
                    </a:lnTo>
                    <a:lnTo>
                      <a:pt x="9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6" name="Freeform 169"/>
              <p:cNvSpPr>
                <a:spLocks/>
              </p:cNvSpPr>
              <p:nvPr/>
            </p:nvSpPr>
            <p:spPr bwMode="auto">
              <a:xfrm>
                <a:off x="4805" y="2945"/>
                <a:ext cx="102" cy="54"/>
              </a:xfrm>
              <a:custGeom>
                <a:avLst/>
                <a:gdLst>
                  <a:gd name="T0" fmla="*/ 0 w 102"/>
                  <a:gd name="T1" fmla="*/ 0 h 54"/>
                  <a:gd name="T2" fmla="*/ 37 w 102"/>
                  <a:gd name="T3" fmla="*/ 0 h 54"/>
                  <a:gd name="T4" fmla="*/ 37 w 102"/>
                  <a:gd name="T5" fmla="*/ 11 h 54"/>
                  <a:gd name="T6" fmla="*/ 11 w 102"/>
                  <a:gd name="T7" fmla="*/ 11 h 54"/>
                  <a:gd name="T8" fmla="*/ 11 w 102"/>
                  <a:gd name="T9" fmla="*/ 19 h 54"/>
                  <a:gd name="T10" fmla="*/ 89 w 102"/>
                  <a:gd name="T11" fmla="*/ 19 h 54"/>
                  <a:gd name="T12" fmla="*/ 89 w 102"/>
                  <a:gd name="T13" fmla="*/ 11 h 54"/>
                  <a:gd name="T14" fmla="*/ 102 w 102"/>
                  <a:gd name="T15" fmla="*/ 11 h 54"/>
                  <a:gd name="T16" fmla="*/ 102 w 102"/>
                  <a:gd name="T17" fmla="*/ 42 h 54"/>
                  <a:gd name="T18" fmla="*/ 89 w 102"/>
                  <a:gd name="T19" fmla="*/ 42 h 54"/>
                  <a:gd name="T20" fmla="*/ 89 w 102"/>
                  <a:gd name="T21" fmla="*/ 34 h 54"/>
                  <a:gd name="T22" fmla="*/ 11 w 102"/>
                  <a:gd name="T23" fmla="*/ 34 h 54"/>
                  <a:gd name="T24" fmla="*/ 11 w 102"/>
                  <a:gd name="T25" fmla="*/ 42 h 54"/>
                  <a:gd name="T26" fmla="*/ 37 w 102"/>
                  <a:gd name="T27" fmla="*/ 42 h 54"/>
                  <a:gd name="T28" fmla="*/ 37 w 102"/>
                  <a:gd name="T29" fmla="*/ 54 h 54"/>
                  <a:gd name="T30" fmla="*/ 0 w 102"/>
                  <a:gd name="T31" fmla="*/ 54 h 54"/>
                  <a:gd name="T32" fmla="*/ 0 w 102"/>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4">
                    <a:moveTo>
                      <a:pt x="0" y="0"/>
                    </a:moveTo>
                    <a:lnTo>
                      <a:pt x="37" y="0"/>
                    </a:lnTo>
                    <a:lnTo>
                      <a:pt x="37" y="11"/>
                    </a:lnTo>
                    <a:lnTo>
                      <a:pt x="11" y="11"/>
                    </a:lnTo>
                    <a:lnTo>
                      <a:pt x="11" y="19"/>
                    </a:lnTo>
                    <a:lnTo>
                      <a:pt x="89" y="19"/>
                    </a:lnTo>
                    <a:lnTo>
                      <a:pt x="89" y="11"/>
                    </a:lnTo>
                    <a:lnTo>
                      <a:pt x="102" y="11"/>
                    </a:lnTo>
                    <a:lnTo>
                      <a:pt x="102" y="42"/>
                    </a:lnTo>
                    <a:lnTo>
                      <a:pt x="89" y="42"/>
                    </a:lnTo>
                    <a:lnTo>
                      <a:pt x="89" y="34"/>
                    </a:lnTo>
                    <a:lnTo>
                      <a:pt x="11" y="34"/>
                    </a:lnTo>
                    <a:lnTo>
                      <a:pt x="11" y="42"/>
                    </a:lnTo>
                    <a:lnTo>
                      <a:pt x="37" y="42"/>
                    </a:lnTo>
                    <a:lnTo>
                      <a:pt x="37" y="54"/>
                    </a:lnTo>
                    <a:lnTo>
                      <a:pt x="0" y="5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7" name="Freeform 170"/>
              <p:cNvSpPr>
                <a:spLocks noEditPoints="1"/>
              </p:cNvSpPr>
              <p:nvPr/>
            </p:nvSpPr>
            <p:spPr bwMode="auto">
              <a:xfrm>
                <a:off x="4803" y="2920"/>
                <a:ext cx="104" cy="23"/>
              </a:xfrm>
              <a:custGeom>
                <a:avLst/>
                <a:gdLst>
                  <a:gd name="T0" fmla="*/ 93 w 104"/>
                  <a:gd name="T1" fmla="*/ 17 h 23"/>
                  <a:gd name="T2" fmla="*/ 44 w 104"/>
                  <a:gd name="T3" fmla="*/ 17 h 23"/>
                  <a:gd name="T4" fmla="*/ 44 w 104"/>
                  <a:gd name="T5" fmla="*/ 23 h 23"/>
                  <a:gd name="T6" fmla="*/ 33 w 104"/>
                  <a:gd name="T7" fmla="*/ 23 h 23"/>
                  <a:gd name="T8" fmla="*/ 33 w 104"/>
                  <a:gd name="T9" fmla="*/ 4 h 23"/>
                  <a:gd name="T10" fmla="*/ 93 w 104"/>
                  <a:gd name="T11" fmla="*/ 4 h 23"/>
                  <a:gd name="T12" fmla="*/ 93 w 104"/>
                  <a:gd name="T13" fmla="*/ 0 h 23"/>
                  <a:gd name="T14" fmla="*/ 104 w 104"/>
                  <a:gd name="T15" fmla="*/ 0 h 23"/>
                  <a:gd name="T16" fmla="*/ 104 w 104"/>
                  <a:gd name="T17" fmla="*/ 23 h 23"/>
                  <a:gd name="T18" fmla="*/ 93 w 104"/>
                  <a:gd name="T19" fmla="*/ 23 h 23"/>
                  <a:gd name="T20" fmla="*/ 93 w 104"/>
                  <a:gd name="T21" fmla="*/ 17 h 23"/>
                  <a:gd name="T22" fmla="*/ 0 w 104"/>
                  <a:gd name="T23" fmla="*/ 12 h 23"/>
                  <a:gd name="T24" fmla="*/ 0 w 104"/>
                  <a:gd name="T25" fmla="*/ 12 h 23"/>
                  <a:gd name="T26" fmla="*/ 0 w 104"/>
                  <a:gd name="T27" fmla="*/ 9 h 23"/>
                  <a:gd name="T28" fmla="*/ 2 w 104"/>
                  <a:gd name="T29" fmla="*/ 5 h 23"/>
                  <a:gd name="T30" fmla="*/ 2 w 104"/>
                  <a:gd name="T31" fmla="*/ 5 h 23"/>
                  <a:gd name="T32" fmla="*/ 5 w 104"/>
                  <a:gd name="T33" fmla="*/ 4 h 23"/>
                  <a:gd name="T34" fmla="*/ 8 w 104"/>
                  <a:gd name="T35" fmla="*/ 4 h 23"/>
                  <a:gd name="T36" fmla="*/ 8 w 104"/>
                  <a:gd name="T37" fmla="*/ 4 h 23"/>
                  <a:gd name="T38" fmla="*/ 11 w 104"/>
                  <a:gd name="T39" fmla="*/ 4 h 23"/>
                  <a:gd name="T40" fmla="*/ 15 w 104"/>
                  <a:gd name="T41" fmla="*/ 5 h 23"/>
                  <a:gd name="T42" fmla="*/ 15 w 104"/>
                  <a:gd name="T43" fmla="*/ 5 h 23"/>
                  <a:gd name="T44" fmla="*/ 16 w 104"/>
                  <a:gd name="T45" fmla="*/ 9 h 23"/>
                  <a:gd name="T46" fmla="*/ 16 w 104"/>
                  <a:gd name="T47" fmla="*/ 12 h 23"/>
                  <a:gd name="T48" fmla="*/ 16 w 104"/>
                  <a:gd name="T49" fmla="*/ 12 h 23"/>
                  <a:gd name="T50" fmla="*/ 16 w 104"/>
                  <a:gd name="T51" fmla="*/ 15 h 23"/>
                  <a:gd name="T52" fmla="*/ 15 w 104"/>
                  <a:gd name="T53" fmla="*/ 17 h 23"/>
                  <a:gd name="T54" fmla="*/ 15 w 104"/>
                  <a:gd name="T55" fmla="*/ 17 h 23"/>
                  <a:gd name="T56" fmla="*/ 11 w 104"/>
                  <a:gd name="T57" fmla="*/ 18 h 23"/>
                  <a:gd name="T58" fmla="*/ 8 w 104"/>
                  <a:gd name="T59" fmla="*/ 20 h 23"/>
                  <a:gd name="T60" fmla="*/ 8 w 104"/>
                  <a:gd name="T61" fmla="*/ 20 h 23"/>
                  <a:gd name="T62" fmla="*/ 5 w 104"/>
                  <a:gd name="T63" fmla="*/ 18 h 23"/>
                  <a:gd name="T64" fmla="*/ 2 w 104"/>
                  <a:gd name="T65" fmla="*/ 17 h 23"/>
                  <a:gd name="T66" fmla="*/ 2 w 104"/>
                  <a:gd name="T67" fmla="*/ 17 h 23"/>
                  <a:gd name="T68" fmla="*/ 0 w 104"/>
                  <a:gd name="T69" fmla="*/ 15 h 23"/>
                  <a:gd name="T70" fmla="*/ 0 w 104"/>
                  <a:gd name="T71" fmla="*/ 12 h 23"/>
                  <a:gd name="T72" fmla="*/ 0 w 104"/>
                  <a:gd name="T7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23">
                    <a:moveTo>
                      <a:pt x="93" y="17"/>
                    </a:moveTo>
                    <a:lnTo>
                      <a:pt x="44" y="17"/>
                    </a:lnTo>
                    <a:lnTo>
                      <a:pt x="44" y="23"/>
                    </a:lnTo>
                    <a:lnTo>
                      <a:pt x="33" y="23"/>
                    </a:lnTo>
                    <a:lnTo>
                      <a:pt x="33" y="4"/>
                    </a:lnTo>
                    <a:lnTo>
                      <a:pt x="93" y="4"/>
                    </a:lnTo>
                    <a:lnTo>
                      <a:pt x="93" y="0"/>
                    </a:lnTo>
                    <a:lnTo>
                      <a:pt x="104" y="0"/>
                    </a:lnTo>
                    <a:lnTo>
                      <a:pt x="104" y="23"/>
                    </a:lnTo>
                    <a:lnTo>
                      <a:pt x="93" y="23"/>
                    </a:lnTo>
                    <a:lnTo>
                      <a:pt x="93" y="17"/>
                    </a:lnTo>
                    <a:close/>
                    <a:moveTo>
                      <a:pt x="0" y="12"/>
                    </a:moveTo>
                    <a:lnTo>
                      <a:pt x="0" y="12"/>
                    </a:lnTo>
                    <a:lnTo>
                      <a:pt x="0" y="9"/>
                    </a:lnTo>
                    <a:lnTo>
                      <a:pt x="2" y="5"/>
                    </a:lnTo>
                    <a:lnTo>
                      <a:pt x="2" y="5"/>
                    </a:lnTo>
                    <a:lnTo>
                      <a:pt x="5" y="4"/>
                    </a:lnTo>
                    <a:lnTo>
                      <a:pt x="8" y="4"/>
                    </a:lnTo>
                    <a:lnTo>
                      <a:pt x="8" y="4"/>
                    </a:lnTo>
                    <a:lnTo>
                      <a:pt x="11" y="4"/>
                    </a:lnTo>
                    <a:lnTo>
                      <a:pt x="15" y="5"/>
                    </a:lnTo>
                    <a:lnTo>
                      <a:pt x="15" y="5"/>
                    </a:lnTo>
                    <a:lnTo>
                      <a:pt x="16" y="9"/>
                    </a:lnTo>
                    <a:lnTo>
                      <a:pt x="16" y="12"/>
                    </a:lnTo>
                    <a:lnTo>
                      <a:pt x="16" y="12"/>
                    </a:lnTo>
                    <a:lnTo>
                      <a:pt x="16" y="15"/>
                    </a:lnTo>
                    <a:lnTo>
                      <a:pt x="15" y="17"/>
                    </a:lnTo>
                    <a:lnTo>
                      <a:pt x="15" y="17"/>
                    </a:lnTo>
                    <a:lnTo>
                      <a:pt x="11" y="18"/>
                    </a:lnTo>
                    <a:lnTo>
                      <a:pt x="8" y="20"/>
                    </a:lnTo>
                    <a:lnTo>
                      <a:pt x="8" y="20"/>
                    </a:lnTo>
                    <a:lnTo>
                      <a:pt x="5" y="18"/>
                    </a:lnTo>
                    <a:lnTo>
                      <a:pt x="2" y="17"/>
                    </a:lnTo>
                    <a:lnTo>
                      <a:pt x="2" y="17"/>
                    </a:lnTo>
                    <a:lnTo>
                      <a:pt x="0" y="15"/>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8" name="Freeform 171"/>
              <p:cNvSpPr>
                <a:spLocks/>
              </p:cNvSpPr>
              <p:nvPr/>
            </p:nvSpPr>
            <p:spPr bwMode="auto">
              <a:xfrm>
                <a:off x="4836" y="2870"/>
                <a:ext cx="71" cy="47"/>
              </a:xfrm>
              <a:custGeom>
                <a:avLst/>
                <a:gdLst>
                  <a:gd name="T0" fmla="*/ 71 w 71"/>
                  <a:gd name="T1" fmla="*/ 46 h 47"/>
                  <a:gd name="T2" fmla="*/ 60 w 71"/>
                  <a:gd name="T3" fmla="*/ 46 h 47"/>
                  <a:gd name="T4" fmla="*/ 60 w 71"/>
                  <a:gd name="T5" fmla="*/ 41 h 47"/>
                  <a:gd name="T6" fmla="*/ 11 w 71"/>
                  <a:gd name="T7" fmla="*/ 41 h 47"/>
                  <a:gd name="T8" fmla="*/ 11 w 71"/>
                  <a:gd name="T9" fmla="*/ 47 h 47"/>
                  <a:gd name="T10" fmla="*/ 0 w 71"/>
                  <a:gd name="T11" fmla="*/ 47 h 47"/>
                  <a:gd name="T12" fmla="*/ 0 w 71"/>
                  <a:gd name="T13" fmla="*/ 28 h 47"/>
                  <a:gd name="T14" fmla="*/ 6 w 71"/>
                  <a:gd name="T15" fmla="*/ 28 h 47"/>
                  <a:gd name="T16" fmla="*/ 6 w 71"/>
                  <a:gd name="T17" fmla="*/ 28 h 47"/>
                  <a:gd name="T18" fmla="*/ 6 w 71"/>
                  <a:gd name="T19" fmla="*/ 28 h 47"/>
                  <a:gd name="T20" fmla="*/ 1 w 71"/>
                  <a:gd name="T21" fmla="*/ 23 h 47"/>
                  <a:gd name="T22" fmla="*/ 0 w 71"/>
                  <a:gd name="T23" fmla="*/ 16 h 47"/>
                  <a:gd name="T24" fmla="*/ 0 w 71"/>
                  <a:gd name="T25" fmla="*/ 16 h 47"/>
                  <a:gd name="T26" fmla="*/ 0 w 71"/>
                  <a:gd name="T27" fmla="*/ 11 h 47"/>
                  <a:gd name="T28" fmla="*/ 3 w 71"/>
                  <a:gd name="T29" fmla="*/ 8 h 47"/>
                  <a:gd name="T30" fmla="*/ 3 w 71"/>
                  <a:gd name="T31" fmla="*/ 8 h 47"/>
                  <a:gd name="T32" fmla="*/ 9 w 71"/>
                  <a:gd name="T33" fmla="*/ 5 h 47"/>
                  <a:gd name="T34" fmla="*/ 16 w 71"/>
                  <a:gd name="T35" fmla="*/ 5 h 47"/>
                  <a:gd name="T36" fmla="*/ 60 w 71"/>
                  <a:gd name="T37" fmla="*/ 5 h 47"/>
                  <a:gd name="T38" fmla="*/ 60 w 71"/>
                  <a:gd name="T39" fmla="*/ 0 h 47"/>
                  <a:gd name="T40" fmla="*/ 71 w 71"/>
                  <a:gd name="T41" fmla="*/ 0 h 47"/>
                  <a:gd name="T42" fmla="*/ 71 w 71"/>
                  <a:gd name="T43" fmla="*/ 18 h 47"/>
                  <a:gd name="T44" fmla="*/ 19 w 71"/>
                  <a:gd name="T45" fmla="*/ 18 h 47"/>
                  <a:gd name="T46" fmla="*/ 19 w 71"/>
                  <a:gd name="T47" fmla="*/ 18 h 47"/>
                  <a:gd name="T48" fmla="*/ 13 w 71"/>
                  <a:gd name="T49" fmla="*/ 18 h 47"/>
                  <a:gd name="T50" fmla="*/ 13 w 71"/>
                  <a:gd name="T51" fmla="*/ 18 h 47"/>
                  <a:gd name="T52" fmla="*/ 11 w 71"/>
                  <a:gd name="T53" fmla="*/ 20 h 47"/>
                  <a:gd name="T54" fmla="*/ 11 w 71"/>
                  <a:gd name="T55" fmla="*/ 21 h 47"/>
                  <a:gd name="T56" fmla="*/ 11 w 71"/>
                  <a:gd name="T57" fmla="*/ 21 h 47"/>
                  <a:gd name="T58" fmla="*/ 11 w 71"/>
                  <a:gd name="T59" fmla="*/ 24 h 47"/>
                  <a:gd name="T60" fmla="*/ 13 w 71"/>
                  <a:gd name="T61" fmla="*/ 26 h 47"/>
                  <a:gd name="T62" fmla="*/ 13 w 71"/>
                  <a:gd name="T63" fmla="*/ 26 h 47"/>
                  <a:gd name="T64" fmla="*/ 16 w 71"/>
                  <a:gd name="T65" fmla="*/ 28 h 47"/>
                  <a:gd name="T66" fmla="*/ 60 w 71"/>
                  <a:gd name="T67" fmla="*/ 28 h 47"/>
                  <a:gd name="T68" fmla="*/ 60 w 71"/>
                  <a:gd name="T69" fmla="*/ 23 h 47"/>
                  <a:gd name="T70" fmla="*/ 71 w 71"/>
                  <a:gd name="T71" fmla="*/ 23 h 47"/>
                  <a:gd name="T72" fmla="*/ 71 w 71"/>
                  <a:gd name="T7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47">
                    <a:moveTo>
                      <a:pt x="71" y="46"/>
                    </a:moveTo>
                    <a:lnTo>
                      <a:pt x="60" y="46"/>
                    </a:lnTo>
                    <a:lnTo>
                      <a:pt x="60" y="41"/>
                    </a:lnTo>
                    <a:lnTo>
                      <a:pt x="11" y="41"/>
                    </a:lnTo>
                    <a:lnTo>
                      <a:pt x="11" y="47"/>
                    </a:lnTo>
                    <a:lnTo>
                      <a:pt x="0" y="47"/>
                    </a:lnTo>
                    <a:lnTo>
                      <a:pt x="0" y="28"/>
                    </a:lnTo>
                    <a:lnTo>
                      <a:pt x="6" y="28"/>
                    </a:lnTo>
                    <a:lnTo>
                      <a:pt x="6" y="28"/>
                    </a:lnTo>
                    <a:lnTo>
                      <a:pt x="6" y="28"/>
                    </a:lnTo>
                    <a:lnTo>
                      <a:pt x="1" y="23"/>
                    </a:lnTo>
                    <a:lnTo>
                      <a:pt x="0" y="16"/>
                    </a:lnTo>
                    <a:lnTo>
                      <a:pt x="0" y="16"/>
                    </a:lnTo>
                    <a:lnTo>
                      <a:pt x="0" y="11"/>
                    </a:lnTo>
                    <a:lnTo>
                      <a:pt x="3" y="8"/>
                    </a:lnTo>
                    <a:lnTo>
                      <a:pt x="3" y="8"/>
                    </a:lnTo>
                    <a:lnTo>
                      <a:pt x="9" y="5"/>
                    </a:lnTo>
                    <a:lnTo>
                      <a:pt x="16" y="5"/>
                    </a:lnTo>
                    <a:lnTo>
                      <a:pt x="60" y="5"/>
                    </a:lnTo>
                    <a:lnTo>
                      <a:pt x="60" y="0"/>
                    </a:lnTo>
                    <a:lnTo>
                      <a:pt x="71" y="0"/>
                    </a:lnTo>
                    <a:lnTo>
                      <a:pt x="71" y="18"/>
                    </a:lnTo>
                    <a:lnTo>
                      <a:pt x="19" y="18"/>
                    </a:lnTo>
                    <a:lnTo>
                      <a:pt x="19" y="18"/>
                    </a:lnTo>
                    <a:lnTo>
                      <a:pt x="13" y="18"/>
                    </a:lnTo>
                    <a:lnTo>
                      <a:pt x="13" y="18"/>
                    </a:lnTo>
                    <a:lnTo>
                      <a:pt x="11" y="20"/>
                    </a:lnTo>
                    <a:lnTo>
                      <a:pt x="11" y="21"/>
                    </a:lnTo>
                    <a:lnTo>
                      <a:pt x="11" y="21"/>
                    </a:lnTo>
                    <a:lnTo>
                      <a:pt x="11" y="24"/>
                    </a:lnTo>
                    <a:lnTo>
                      <a:pt x="13" y="26"/>
                    </a:lnTo>
                    <a:lnTo>
                      <a:pt x="13" y="26"/>
                    </a:lnTo>
                    <a:lnTo>
                      <a:pt x="16" y="28"/>
                    </a:lnTo>
                    <a:lnTo>
                      <a:pt x="60" y="28"/>
                    </a:lnTo>
                    <a:lnTo>
                      <a:pt x="60" y="23"/>
                    </a:lnTo>
                    <a:lnTo>
                      <a:pt x="71" y="23"/>
                    </a:lnTo>
                    <a:lnTo>
                      <a:pt x="7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9" name="Freeform 172"/>
              <p:cNvSpPr>
                <a:spLocks noEditPoints="1"/>
              </p:cNvSpPr>
              <p:nvPr/>
            </p:nvSpPr>
            <p:spPr bwMode="auto">
              <a:xfrm>
                <a:off x="4836" y="2819"/>
                <a:ext cx="96" cy="46"/>
              </a:xfrm>
              <a:custGeom>
                <a:avLst/>
                <a:gdLst>
                  <a:gd name="T0" fmla="*/ 11 w 96"/>
                  <a:gd name="T1" fmla="*/ 0 h 46"/>
                  <a:gd name="T2" fmla="*/ 68 w 96"/>
                  <a:gd name="T3" fmla="*/ 5 h 46"/>
                  <a:gd name="T4" fmla="*/ 80 w 96"/>
                  <a:gd name="T5" fmla="*/ 7 h 46"/>
                  <a:gd name="T6" fmla="*/ 88 w 96"/>
                  <a:gd name="T7" fmla="*/ 12 h 46"/>
                  <a:gd name="T8" fmla="*/ 91 w 96"/>
                  <a:gd name="T9" fmla="*/ 15 h 46"/>
                  <a:gd name="T10" fmla="*/ 96 w 96"/>
                  <a:gd name="T11" fmla="*/ 25 h 46"/>
                  <a:gd name="T12" fmla="*/ 96 w 96"/>
                  <a:gd name="T13" fmla="*/ 30 h 46"/>
                  <a:gd name="T14" fmla="*/ 91 w 96"/>
                  <a:gd name="T15" fmla="*/ 46 h 46"/>
                  <a:gd name="T16" fmla="*/ 83 w 96"/>
                  <a:gd name="T17" fmla="*/ 40 h 46"/>
                  <a:gd name="T18" fmla="*/ 84 w 96"/>
                  <a:gd name="T19" fmla="*/ 31 h 46"/>
                  <a:gd name="T20" fmla="*/ 84 w 96"/>
                  <a:gd name="T21" fmla="*/ 25 h 46"/>
                  <a:gd name="T22" fmla="*/ 76 w 96"/>
                  <a:gd name="T23" fmla="*/ 20 h 46"/>
                  <a:gd name="T24" fmla="*/ 63 w 96"/>
                  <a:gd name="T25" fmla="*/ 18 h 46"/>
                  <a:gd name="T26" fmla="*/ 63 w 96"/>
                  <a:gd name="T27" fmla="*/ 20 h 46"/>
                  <a:gd name="T28" fmla="*/ 70 w 96"/>
                  <a:gd name="T29" fmla="*/ 25 h 46"/>
                  <a:gd name="T30" fmla="*/ 71 w 96"/>
                  <a:gd name="T31" fmla="*/ 30 h 46"/>
                  <a:gd name="T32" fmla="*/ 71 w 96"/>
                  <a:gd name="T33" fmla="*/ 33 h 46"/>
                  <a:gd name="T34" fmla="*/ 66 w 96"/>
                  <a:gd name="T35" fmla="*/ 40 h 46"/>
                  <a:gd name="T36" fmla="*/ 50 w 96"/>
                  <a:gd name="T37" fmla="*/ 44 h 46"/>
                  <a:gd name="T38" fmla="*/ 36 w 96"/>
                  <a:gd name="T39" fmla="*/ 46 h 46"/>
                  <a:gd name="T40" fmla="*/ 8 w 96"/>
                  <a:gd name="T41" fmla="*/ 43 h 46"/>
                  <a:gd name="T42" fmla="*/ 3 w 96"/>
                  <a:gd name="T43" fmla="*/ 40 h 46"/>
                  <a:gd name="T44" fmla="*/ 0 w 96"/>
                  <a:gd name="T45" fmla="*/ 35 h 46"/>
                  <a:gd name="T46" fmla="*/ 0 w 96"/>
                  <a:gd name="T47" fmla="*/ 30 h 46"/>
                  <a:gd name="T48" fmla="*/ 5 w 96"/>
                  <a:gd name="T49" fmla="*/ 18 h 46"/>
                  <a:gd name="T50" fmla="*/ 0 w 96"/>
                  <a:gd name="T51" fmla="*/ 0 h 46"/>
                  <a:gd name="T52" fmla="*/ 36 w 96"/>
                  <a:gd name="T53" fmla="*/ 18 h 46"/>
                  <a:gd name="T54" fmla="*/ 22 w 96"/>
                  <a:gd name="T55" fmla="*/ 18 h 46"/>
                  <a:gd name="T56" fmla="*/ 16 w 96"/>
                  <a:gd name="T57" fmla="*/ 20 h 46"/>
                  <a:gd name="T58" fmla="*/ 9 w 96"/>
                  <a:gd name="T59" fmla="*/ 27 h 46"/>
                  <a:gd name="T60" fmla="*/ 11 w 96"/>
                  <a:gd name="T61" fmla="*/ 30 h 46"/>
                  <a:gd name="T62" fmla="*/ 16 w 96"/>
                  <a:gd name="T63" fmla="*/ 31 h 46"/>
                  <a:gd name="T64" fmla="*/ 34 w 96"/>
                  <a:gd name="T65" fmla="*/ 33 h 46"/>
                  <a:gd name="T66" fmla="*/ 53 w 96"/>
                  <a:gd name="T67" fmla="*/ 31 h 46"/>
                  <a:gd name="T68" fmla="*/ 58 w 96"/>
                  <a:gd name="T69" fmla="*/ 30 h 46"/>
                  <a:gd name="T70" fmla="*/ 60 w 96"/>
                  <a:gd name="T71" fmla="*/ 27 h 46"/>
                  <a:gd name="T72" fmla="*/ 55 w 96"/>
                  <a:gd name="T73" fmla="*/ 20 h 46"/>
                  <a:gd name="T74" fmla="*/ 44 w 96"/>
                  <a:gd name="T7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46">
                    <a:moveTo>
                      <a:pt x="0" y="0"/>
                    </a:moveTo>
                    <a:lnTo>
                      <a:pt x="11" y="0"/>
                    </a:lnTo>
                    <a:lnTo>
                      <a:pt x="11" y="5"/>
                    </a:lnTo>
                    <a:lnTo>
                      <a:pt x="68" y="5"/>
                    </a:lnTo>
                    <a:lnTo>
                      <a:pt x="68" y="5"/>
                    </a:lnTo>
                    <a:lnTo>
                      <a:pt x="80" y="7"/>
                    </a:lnTo>
                    <a:lnTo>
                      <a:pt x="84" y="10"/>
                    </a:lnTo>
                    <a:lnTo>
                      <a:pt x="88" y="12"/>
                    </a:lnTo>
                    <a:lnTo>
                      <a:pt x="88" y="12"/>
                    </a:lnTo>
                    <a:lnTo>
                      <a:pt x="91" y="15"/>
                    </a:lnTo>
                    <a:lnTo>
                      <a:pt x="94" y="20"/>
                    </a:lnTo>
                    <a:lnTo>
                      <a:pt x="96" y="25"/>
                    </a:lnTo>
                    <a:lnTo>
                      <a:pt x="96" y="30"/>
                    </a:lnTo>
                    <a:lnTo>
                      <a:pt x="96" y="30"/>
                    </a:lnTo>
                    <a:lnTo>
                      <a:pt x="94" y="38"/>
                    </a:lnTo>
                    <a:lnTo>
                      <a:pt x="91" y="46"/>
                    </a:lnTo>
                    <a:lnTo>
                      <a:pt x="83" y="40"/>
                    </a:lnTo>
                    <a:lnTo>
                      <a:pt x="83" y="40"/>
                    </a:lnTo>
                    <a:lnTo>
                      <a:pt x="84" y="35"/>
                    </a:lnTo>
                    <a:lnTo>
                      <a:pt x="84" y="31"/>
                    </a:lnTo>
                    <a:lnTo>
                      <a:pt x="84" y="31"/>
                    </a:lnTo>
                    <a:lnTo>
                      <a:pt x="84" y="25"/>
                    </a:lnTo>
                    <a:lnTo>
                      <a:pt x="81" y="22"/>
                    </a:lnTo>
                    <a:lnTo>
                      <a:pt x="76" y="20"/>
                    </a:lnTo>
                    <a:lnTo>
                      <a:pt x="71" y="18"/>
                    </a:lnTo>
                    <a:lnTo>
                      <a:pt x="63" y="18"/>
                    </a:lnTo>
                    <a:lnTo>
                      <a:pt x="63" y="20"/>
                    </a:lnTo>
                    <a:lnTo>
                      <a:pt x="63" y="20"/>
                    </a:lnTo>
                    <a:lnTo>
                      <a:pt x="70" y="25"/>
                    </a:lnTo>
                    <a:lnTo>
                      <a:pt x="70" y="25"/>
                    </a:lnTo>
                    <a:lnTo>
                      <a:pt x="71" y="27"/>
                    </a:lnTo>
                    <a:lnTo>
                      <a:pt x="71" y="30"/>
                    </a:lnTo>
                    <a:lnTo>
                      <a:pt x="71" y="30"/>
                    </a:lnTo>
                    <a:lnTo>
                      <a:pt x="71" y="33"/>
                    </a:lnTo>
                    <a:lnTo>
                      <a:pt x="70" y="36"/>
                    </a:lnTo>
                    <a:lnTo>
                      <a:pt x="66" y="40"/>
                    </a:lnTo>
                    <a:lnTo>
                      <a:pt x="62" y="41"/>
                    </a:lnTo>
                    <a:lnTo>
                      <a:pt x="50" y="44"/>
                    </a:lnTo>
                    <a:lnTo>
                      <a:pt x="36" y="46"/>
                    </a:lnTo>
                    <a:lnTo>
                      <a:pt x="36" y="46"/>
                    </a:lnTo>
                    <a:lnTo>
                      <a:pt x="18" y="44"/>
                    </a:lnTo>
                    <a:lnTo>
                      <a:pt x="8" y="43"/>
                    </a:lnTo>
                    <a:lnTo>
                      <a:pt x="8" y="43"/>
                    </a:lnTo>
                    <a:lnTo>
                      <a:pt x="3" y="40"/>
                    </a:lnTo>
                    <a:lnTo>
                      <a:pt x="1" y="38"/>
                    </a:lnTo>
                    <a:lnTo>
                      <a:pt x="0" y="35"/>
                    </a:lnTo>
                    <a:lnTo>
                      <a:pt x="0" y="30"/>
                    </a:lnTo>
                    <a:lnTo>
                      <a:pt x="0" y="30"/>
                    </a:lnTo>
                    <a:lnTo>
                      <a:pt x="0" y="25"/>
                    </a:lnTo>
                    <a:lnTo>
                      <a:pt x="5" y="18"/>
                    </a:lnTo>
                    <a:lnTo>
                      <a:pt x="0" y="18"/>
                    </a:lnTo>
                    <a:lnTo>
                      <a:pt x="0" y="0"/>
                    </a:lnTo>
                    <a:close/>
                    <a:moveTo>
                      <a:pt x="44" y="18"/>
                    </a:moveTo>
                    <a:lnTo>
                      <a:pt x="36" y="18"/>
                    </a:lnTo>
                    <a:lnTo>
                      <a:pt x="36" y="18"/>
                    </a:lnTo>
                    <a:lnTo>
                      <a:pt x="22" y="18"/>
                    </a:lnTo>
                    <a:lnTo>
                      <a:pt x="16" y="20"/>
                    </a:lnTo>
                    <a:lnTo>
                      <a:pt x="16" y="20"/>
                    </a:lnTo>
                    <a:lnTo>
                      <a:pt x="11" y="22"/>
                    </a:lnTo>
                    <a:lnTo>
                      <a:pt x="9" y="27"/>
                    </a:lnTo>
                    <a:lnTo>
                      <a:pt x="9" y="27"/>
                    </a:lnTo>
                    <a:lnTo>
                      <a:pt x="11" y="30"/>
                    </a:lnTo>
                    <a:lnTo>
                      <a:pt x="16" y="31"/>
                    </a:lnTo>
                    <a:lnTo>
                      <a:pt x="16" y="31"/>
                    </a:lnTo>
                    <a:lnTo>
                      <a:pt x="34" y="33"/>
                    </a:lnTo>
                    <a:lnTo>
                      <a:pt x="34" y="33"/>
                    </a:lnTo>
                    <a:lnTo>
                      <a:pt x="47" y="31"/>
                    </a:lnTo>
                    <a:lnTo>
                      <a:pt x="53" y="31"/>
                    </a:lnTo>
                    <a:lnTo>
                      <a:pt x="53" y="31"/>
                    </a:lnTo>
                    <a:lnTo>
                      <a:pt x="58" y="30"/>
                    </a:lnTo>
                    <a:lnTo>
                      <a:pt x="60" y="27"/>
                    </a:lnTo>
                    <a:lnTo>
                      <a:pt x="60" y="27"/>
                    </a:lnTo>
                    <a:lnTo>
                      <a:pt x="58" y="23"/>
                    </a:lnTo>
                    <a:lnTo>
                      <a:pt x="55" y="20"/>
                    </a:lnTo>
                    <a:lnTo>
                      <a:pt x="50" y="20"/>
                    </a:lnTo>
                    <a:lnTo>
                      <a:pt x="44" y="18"/>
                    </a:lnTo>
                    <a:lnTo>
                      <a:pt x="4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0" name="Freeform 173"/>
              <p:cNvSpPr>
                <a:spLocks/>
              </p:cNvSpPr>
              <p:nvPr/>
            </p:nvSpPr>
            <p:spPr bwMode="auto">
              <a:xfrm>
                <a:off x="4805" y="2771"/>
                <a:ext cx="102" cy="47"/>
              </a:xfrm>
              <a:custGeom>
                <a:avLst/>
                <a:gdLst>
                  <a:gd name="T0" fmla="*/ 102 w 102"/>
                  <a:gd name="T1" fmla="*/ 47 h 47"/>
                  <a:gd name="T2" fmla="*/ 91 w 102"/>
                  <a:gd name="T3" fmla="*/ 47 h 47"/>
                  <a:gd name="T4" fmla="*/ 91 w 102"/>
                  <a:gd name="T5" fmla="*/ 42 h 47"/>
                  <a:gd name="T6" fmla="*/ 11 w 102"/>
                  <a:gd name="T7" fmla="*/ 42 h 47"/>
                  <a:gd name="T8" fmla="*/ 11 w 102"/>
                  <a:gd name="T9" fmla="*/ 47 h 47"/>
                  <a:gd name="T10" fmla="*/ 0 w 102"/>
                  <a:gd name="T11" fmla="*/ 47 h 47"/>
                  <a:gd name="T12" fmla="*/ 0 w 102"/>
                  <a:gd name="T13" fmla="*/ 29 h 47"/>
                  <a:gd name="T14" fmla="*/ 65 w 102"/>
                  <a:gd name="T15" fmla="*/ 29 h 47"/>
                  <a:gd name="T16" fmla="*/ 65 w 102"/>
                  <a:gd name="T17" fmla="*/ 29 h 47"/>
                  <a:gd name="T18" fmla="*/ 42 w 102"/>
                  <a:gd name="T19" fmla="*/ 18 h 47"/>
                  <a:gd name="T20" fmla="*/ 42 w 102"/>
                  <a:gd name="T21" fmla="*/ 24 h 47"/>
                  <a:gd name="T22" fmla="*/ 31 w 102"/>
                  <a:gd name="T23" fmla="*/ 24 h 47"/>
                  <a:gd name="T24" fmla="*/ 31 w 102"/>
                  <a:gd name="T25" fmla="*/ 1 h 47"/>
                  <a:gd name="T26" fmla="*/ 42 w 102"/>
                  <a:gd name="T27" fmla="*/ 1 h 47"/>
                  <a:gd name="T28" fmla="*/ 42 w 102"/>
                  <a:gd name="T29" fmla="*/ 6 h 47"/>
                  <a:gd name="T30" fmla="*/ 63 w 102"/>
                  <a:gd name="T31" fmla="*/ 16 h 47"/>
                  <a:gd name="T32" fmla="*/ 91 w 102"/>
                  <a:gd name="T33" fmla="*/ 4 h 47"/>
                  <a:gd name="T34" fmla="*/ 91 w 102"/>
                  <a:gd name="T35" fmla="*/ 0 h 47"/>
                  <a:gd name="T36" fmla="*/ 102 w 102"/>
                  <a:gd name="T37" fmla="*/ 0 h 47"/>
                  <a:gd name="T38" fmla="*/ 102 w 102"/>
                  <a:gd name="T39" fmla="*/ 14 h 47"/>
                  <a:gd name="T40" fmla="*/ 65 w 102"/>
                  <a:gd name="T41" fmla="*/ 29 h 47"/>
                  <a:gd name="T42" fmla="*/ 65 w 102"/>
                  <a:gd name="T43" fmla="*/ 29 h 47"/>
                  <a:gd name="T44" fmla="*/ 91 w 102"/>
                  <a:gd name="T45" fmla="*/ 29 h 47"/>
                  <a:gd name="T46" fmla="*/ 91 w 102"/>
                  <a:gd name="T47" fmla="*/ 22 h 47"/>
                  <a:gd name="T48" fmla="*/ 102 w 102"/>
                  <a:gd name="T49" fmla="*/ 22 h 47"/>
                  <a:gd name="T50" fmla="*/ 102 w 102"/>
                  <a:gd name="T5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47">
                    <a:moveTo>
                      <a:pt x="102" y="47"/>
                    </a:moveTo>
                    <a:lnTo>
                      <a:pt x="91" y="47"/>
                    </a:lnTo>
                    <a:lnTo>
                      <a:pt x="91" y="42"/>
                    </a:lnTo>
                    <a:lnTo>
                      <a:pt x="11" y="42"/>
                    </a:lnTo>
                    <a:lnTo>
                      <a:pt x="11" y="47"/>
                    </a:lnTo>
                    <a:lnTo>
                      <a:pt x="0" y="47"/>
                    </a:lnTo>
                    <a:lnTo>
                      <a:pt x="0" y="29"/>
                    </a:lnTo>
                    <a:lnTo>
                      <a:pt x="65" y="29"/>
                    </a:lnTo>
                    <a:lnTo>
                      <a:pt x="65" y="29"/>
                    </a:lnTo>
                    <a:lnTo>
                      <a:pt x="42" y="18"/>
                    </a:lnTo>
                    <a:lnTo>
                      <a:pt x="42" y="24"/>
                    </a:lnTo>
                    <a:lnTo>
                      <a:pt x="31" y="24"/>
                    </a:lnTo>
                    <a:lnTo>
                      <a:pt x="31" y="1"/>
                    </a:lnTo>
                    <a:lnTo>
                      <a:pt x="42" y="1"/>
                    </a:lnTo>
                    <a:lnTo>
                      <a:pt x="42" y="6"/>
                    </a:lnTo>
                    <a:lnTo>
                      <a:pt x="63" y="16"/>
                    </a:lnTo>
                    <a:lnTo>
                      <a:pt x="91" y="4"/>
                    </a:lnTo>
                    <a:lnTo>
                      <a:pt x="91" y="0"/>
                    </a:lnTo>
                    <a:lnTo>
                      <a:pt x="102" y="0"/>
                    </a:lnTo>
                    <a:lnTo>
                      <a:pt x="102" y="14"/>
                    </a:lnTo>
                    <a:lnTo>
                      <a:pt x="65" y="29"/>
                    </a:lnTo>
                    <a:lnTo>
                      <a:pt x="65" y="29"/>
                    </a:lnTo>
                    <a:lnTo>
                      <a:pt x="91" y="29"/>
                    </a:lnTo>
                    <a:lnTo>
                      <a:pt x="91" y="22"/>
                    </a:lnTo>
                    <a:lnTo>
                      <a:pt x="102" y="22"/>
                    </a:lnTo>
                    <a:lnTo>
                      <a:pt x="102"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1" name="Freeform 174"/>
              <p:cNvSpPr>
                <a:spLocks noEditPoints="1"/>
              </p:cNvSpPr>
              <p:nvPr/>
            </p:nvSpPr>
            <p:spPr bwMode="auto">
              <a:xfrm>
                <a:off x="4803" y="2746"/>
                <a:ext cx="104" cy="23"/>
              </a:xfrm>
              <a:custGeom>
                <a:avLst/>
                <a:gdLst>
                  <a:gd name="T0" fmla="*/ 93 w 104"/>
                  <a:gd name="T1" fmla="*/ 18 h 23"/>
                  <a:gd name="T2" fmla="*/ 44 w 104"/>
                  <a:gd name="T3" fmla="*/ 18 h 23"/>
                  <a:gd name="T4" fmla="*/ 44 w 104"/>
                  <a:gd name="T5" fmla="*/ 23 h 23"/>
                  <a:gd name="T6" fmla="*/ 33 w 104"/>
                  <a:gd name="T7" fmla="*/ 23 h 23"/>
                  <a:gd name="T8" fmla="*/ 33 w 104"/>
                  <a:gd name="T9" fmla="*/ 5 h 23"/>
                  <a:gd name="T10" fmla="*/ 93 w 104"/>
                  <a:gd name="T11" fmla="*/ 5 h 23"/>
                  <a:gd name="T12" fmla="*/ 93 w 104"/>
                  <a:gd name="T13" fmla="*/ 0 h 23"/>
                  <a:gd name="T14" fmla="*/ 104 w 104"/>
                  <a:gd name="T15" fmla="*/ 0 h 23"/>
                  <a:gd name="T16" fmla="*/ 104 w 104"/>
                  <a:gd name="T17" fmla="*/ 23 h 23"/>
                  <a:gd name="T18" fmla="*/ 93 w 104"/>
                  <a:gd name="T19" fmla="*/ 23 h 23"/>
                  <a:gd name="T20" fmla="*/ 93 w 104"/>
                  <a:gd name="T21" fmla="*/ 18 h 23"/>
                  <a:gd name="T22" fmla="*/ 0 w 104"/>
                  <a:gd name="T23" fmla="*/ 12 h 23"/>
                  <a:gd name="T24" fmla="*/ 0 w 104"/>
                  <a:gd name="T25" fmla="*/ 12 h 23"/>
                  <a:gd name="T26" fmla="*/ 0 w 104"/>
                  <a:gd name="T27" fmla="*/ 8 h 23"/>
                  <a:gd name="T28" fmla="*/ 2 w 104"/>
                  <a:gd name="T29" fmla="*/ 7 h 23"/>
                  <a:gd name="T30" fmla="*/ 2 w 104"/>
                  <a:gd name="T31" fmla="*/ 7 h 23"/>
                  <a:gd name="T32" fmla="*/ 5 w 104"/>
                  <a:gd name="T33" fmla="*/ 3 h 23"/>
                  <a:gd name="T34" fmla="*/ 8 w 104"/>
                  <a:gd name="T35" fmla="*/ 3 h 23"/>
                  <a:gd name="T36" fmla="*/ 8 w 104"/>
                  <a:gd name="T37" fmla="*/ 3 h 23"/>
                  <a:gd name="T38" fmla="*/ 11 w 104"/>
                  <a:gd name="T39" fmla="*/ 3 h 23"/>
                  <a:gd name="T40" fmla="*/ 15 w 104"/>
                  <a:gd name="T41" fmla="*/ 7 h 23"/>
                  <a:gd name="T42" fmla="*/ 15 w 104"/>
                  <a:gd name="T43" fmla="*/ 7 h 23"/>
                  <a:gd name="T44" fmla="*/ 16 w 104"/>
                  <a:gd name="T45" fmla="*/ 8 h 23"/>
                  <a:gd name="T46" fmla="*/ 16 w 104"/>
                  <a:gd name="T47" fmla="*/ 12 h 23"/>
                  <a:gd name="T48" fmla="*/ 16 w 104"/>
                  <a:gd name="T49" fmla="*/ 12 h 23"/>
                  <a:gd name="T50" fmla="*/ 16 w 104"/>
                  <a:gd name="T51" fmla="*/ 15 h 23"/>
                  <a:gd name="T52" fmla="*/ 15 w 104"/>
                  <a:gd name="T53" fmla="*/ 18 h 23"/>
                  <a:gd name="T54" fmla="*/ 15 w 104"/>
                  <a:gd name="T55" fmla="*/ 18 h 23"/>
                  <a:gd name="T56" fmla="*/ 11 w 104"/>
                  <a:gd name="T57" fmla="*/ 20 h 23"/>
                  <a:gd name="T58" fmla="*/ 8 w 104"/>
                  <a:gd name="T59" fmla="*/ 20 h 23"/>
                  <a:gd name="T60" fmla="*/ 8 w 104"/>
                  <a:gd name="T61" fmla="*/ 20 h 23"/>
                  <a:gd name="T62" fmla="*/ 5 w 104"/>
                  <a:gd name="T63" fmla="*/ 20 h 23"/>
                  <a:gd name="T64" fmla="*/ 2 w 104"/>
                  <a:gd name="T65" fmla="*/ 18 h 23"/>
                  <a:gd name="T66" fmla="*/ 2 w 104"/>
                  <a:gd name="T67" fmla="*/ 18 h 23"/>
                  <a:gd name="T68" fmla="*/ 0 w 104"/>
                  <a:gd name="T69" fmla="*/ 15 h 23"/>
                  <a:gd name="T70" fmla="*/ 0 w 104"/>
                  <a:gd name="T71" fmla="*/ 12 h 23"/>
                  <a:gd name="T72" fmla="*/ 0 w 104"/>
                  <a:gd name="T7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23">
                    <a:moveTo>
                      <a:pt x="93" y="18"/>
                    </a:moveTo>
                    <a:lnTo>
                      <a:pt x="44" y="18"/>
                    </a:lnTo>
                    <a:lnTo>
                      <a:pt x="44" y="23"/>
                    </a:lnTo>
                    <a:lnTo>
                      <a:pt x="33" y="23"/>
                    </a:lnTo>
                    <a:lnTo>
                      <a:pt x="33" y="5"/>
                    </a:lnTo>
                    <a:lnTo>
                      <a:pt x="93" y="5"/>
                    </a:lnTo>
                    <a:lnTo>
                      <a:pt x="93" y="0"/>
                    </a:lnTo>
                    <a:lnTo>
                      <a:pt x="104" y="0"/>
                    </a:lnTo>
                    <a:lnTo>
                      <a:pt x="104" y="23"/>
                    </a:lnTo>
                    <a:lnTo>
                      <a:pt x="93" y="23"/>
                    </a:lnTo>
                    <a:lnTo>
                      <a:pt x="93" y="18"/>
                    </a:lnTo>
                    <a:close/>
                    <a:moveTo>
                      <a:pt x="0" y="12"/>
                    </a:moveTo>
                    <a:lnTo>
                      <a:pt x="0" y="12"/>
                    </a:lnTo>
                    <a:lnTo>
                      <a:pt x="0" y="8"/>
                    </a:lnTo>
                    <a:lnTo>
                      <a:pt x="2" y="7"/>
                    </a:lnTo>
                    <a:lnTo>
                      <a:pt x="2" y="7"/>
                    </a:lnTo>
                    <a:lnTo>
                      <a:pt x="5" y="3"/>
                    </a:lnTo>
                    <a:lnTo>
                      <a:pt x="8" y="3"/>
                    </a:lnTo>
                    <a:lnTo>
                      <a:pt x="8" y="3"/>
                    </a:lnTo>
                    <a:lnTo>
                      <a:pt x="11" y="3"/>
                    </a:lnTo>
                    <a:lnTo>
                      <a:pt x="15" y="7"/>
                    </a:lnTo>
                    <a:lnTo>
                      <a:pt x="15" y="7"/>
                    </a:lnTo>
                    <a:lnTo>
                      <a:pt x="16" y="8"/>
                    </a:lnTo>
                    <a:lnTo>
                      <a:pt x="16" y="12"/>
                    </a:lnTo>
                    <a:lnTo>
                      <a:pt x="16" y="12"/>
                    </a:lnTo>
                    <a:lnTo>
                      <a:pt x="16" y="15"/>
                    </a:lnTo>
                    <a:lnTo>
                      <a:pt x="15" y="18"/>
                    </a:lnTo>
                    <a:lnTo>
                      <a:pt x="15" y="18"/>
                    </a:lnTo>
                    <a:lnTo>
                      <a:pt x="11" y="20"/>
                    </a:lnTo>
                    <a:lnTo>
                      <a:pt x="8" y="20"/>
                    </a:lnTo>
                    <a:lnTo>
                      <a:pt x="8" y="20"/>
                    </a:lnTo>
                    <a:lnTo>
                      <a:pt x="5" y="20"/>
                    </a:lnTo>
                    <a:lnTo>
                      <a:pt x="2" y="18"/>
                    </a:lnTo>
                    <a:lnTo>
                      <a:pt x="2" y="18"/>
                    </a:lnTo>
                    <a:lnTo>
                      <a:pt x="0" y="15"/>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2" name="Freeform 175"/>
              <p:cNvSpPr>
                <a:spLocks/>
              </p:cNvSpPr>
              <p:nvPr/>
            </p:nvSpPr>
            <p:spPr bwMode="auto">
              <a:xfrm>
                <a:off x="3879" y="2736"/>
                <a:ext cx="51" cy="116"/>
              </a:xfrm>
              <a:custGeom>
                <a:avLst/>
                <a:gdLst>
                  <a:gd name="T0" fmla="*/ 26 w 51"/>
                  <a:gd name="T1" fmla="*/ 61 h 116"/>
                  <a:gd name="T2" fmla="*/ 51 w 51"/>
                  <a:gd name="T3" fmla="*/ 70 h 116"/>
                  <a:gd name="T4" fmla="*/ 49 w 51"/>
                  <a:gd name="T5" fmla="*/ 90 h 116"/>
                  <a:gd name="T6" fmla="*/ 44 w 51"/>
                  <a:gd name="T7" fmla="*/ 103 h 116"/>
                  <a:gd name="T8" fmla="*/ 39 w 51"/>
                  <a:gd name="T9" fmla="*/ 108 h 116"/>
                  <a:gd name="T10" fmla="*/ 31 w 51"/>
                  <a:gd name="T11" fmla="*/ 114 h 116"/>
                  <a:gd name="T12" fmla="*/ 24 w 51"/>
                  <a:gd name="T13" fmla="*/ 116 h 116"/>
                  <a:gd name="T14" fmla="*/ 15 w 51"/>
                  <a:gd name="T15" fmla="*/ 113 h 116"/>
                  <a:gd name="T16" fmla="*/ 10 w 51"/>
                  <a:gd name="T17" fmla="*/ 108 h 116"/>
                  <a:gd name="T18" fmla="*/ 7 w 51"/>
                  <a:gd name="T19" fmla="*/ 101 h 116"/>
                  <a:gd name="T20" fmla="*/ 2 w 51"/>
                  <a:gd name="T21" fmla="*/ 85 h 116"/>
                  <a:gd name="T22" fmla="*/ 0 w 51"/>
                  <a:gd name="T23" fmla="*/ 59 h 116"/>
                  <a:gd name="T24" fmla="*/ 2 w 51"/>
                  <a:gd name="T25" fmla="*/ 33 h 116"/>
                  <a:gd name="T26" fmla="*/ 5 w 51"/>
                  <a:gd name="T27" fmla="*/ 15 h 116"/>
                  <a:gd name="T28" fmla="*/ 8 w 51"/>
                  <a:gd name="T29" fmla="*/ 9 h 116"/>
                  <a:gd name="T30" fmla="*/ 16 w 51"/>
                  <a:gd name="T31" fmla="*/ 2 h 116"/>
                  <a:gd name="T32" fmla="*/ 23 w 51"/>
                  <a:gd name="T33" fmla="*/ 0 h 116"/>
                  <a:gd name="T34" fmla="*/ 34 w 51"/>
                  <a:gd name="T35" fmla="*/ 7 h 116"/>
                  <a:gd name="T36" fmla="*/ 47 w 51"/>
                  <a:gd name="T37" fmla="*/ 4 h 116"/>
                  <a:gd name="T38" fmla="*/ 34 w 51"/>
                  <a:gd name="T39" fmla="*/ 39 h 116"/>
                  <a:gd name="T40" fmla="*/ 34 w 51"/>
                  <a:gd name="T41" fmla="*/ 28 h 116"/>
                  <a:gd name="T42" fmla="*/ 29 w 51"/>
                  <a:gd name="T43" fmla="*/ 17 h 116"/>
                  <a:gd name="T44" fmla="*/ 24 w 51"/>
                  <a:gd name="T45" fmla="*/ 15 h 116"/>
                  <a:gd name="T46" fmla="*/ 20 w 51"/>
                  <a:gd name="T47" fmla="*/ 18 h 116"/>
                  <a:gd name="T48" fmla="*/ 20 w 51"/>
                  <a:gd name="T49" fmla="*/ 23 h 116"/>
                  <a:gd name="T50" fmla="*/ 18 w 51"/>
                  <a:gd name="T51" fmla="*/ 30 h 116"/>
                  <a:gd name="T52" fmla="*/ 16 w 51"/>
                  <a:gd name="T53" fmla="*/ 57 h 116"/>
                  <a:gd name="T54" fmla="*/ 18 w 51"/>
                  <a:gd name="T55" fmla="*/ 85 h 116"/>
                  <a:gd name="T56" fmla="*/ 20 w 51"/>
                  <a:gd name="T57" fmla="*/ 98 h 116"/>
                  <a:gd name="T58" fmla="*/ 23 w 51"/>
                  <a:gd name="T59" fmla="*/ 100 h 116"/>
                  <a:gd name="T60" fmla="*/ 26 w 51"/>
                  <a:gd name="T61" fmla="*/ 101 h 116"/>
                  <a:gd name="T62" fmla="*/ 33 w 51"/>
                  <a:gd name="T63" fmla="*/ 93 h 116"/>
                  <a:gd name="T64" fmla="*/ 33 w 51"/>
                  <a:gd name="T65" fmla="*/ 85 h 116"/>
                  <a:gd name="T66" fmla="*/ 26 w 51"/>
                  <a:gd name="T67" fmla="*/ 7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116">
                    <a:moveTo>
                      <a:pt x="26" y="74"/>
                    </a:moveTo>
                    <a:lnTo>
                      <a:pt x="26" y="61"/>
                    </a:lnTo>
                    <a:lnTo>
                      <a:pt x="51" y="61"/>
                    </a:lnTo>
                    <a:lnTo>
                      <a:pt x="51" y="70"/>
                    </a:lnTo>
                    <a:lnTo>
                      <a:pt x="51" y="70"/>
                    </a:lnTo>
                    <a:lnTo>
                      <a:pt x="49" y="90"/>
                    </a:lnTo>
                    <a:lnTo>
                      <a:pt x="46" y="97"/>
                    </a:lnTo>
                    <a:lnTo>
                      <a:pt x="44" y="103"/>
                    </a:lnTo>
                    <a:lnTo>
                      <a:pt x="44" y="103"/>
                    </a:lnTo>
                    <a:lnTo>
                      <a:pt x="39" y="108"/>
                    </a:lnTo>
                    <a:lnTo>
                      <a:pt x="36" y="113"/>
                    </a:lnTo>
                    <a:lnTo>
                      <a:pt x="31" y="114"/>
                    </a:lnTo>
                    <a:lnTo>
                      <a:pt x="24" y="116"/>
                    </a:lnTo>
                    <a:lnTo>
                      <a:pt x="24" y="116"/>
                    </a:lnTo>
                    <a:lnTo>
                      <a:pt x="20" y="114"/>
                    </a:lnTo>
                    <a:lnTo>
                      <a:pt x="15" y="113"/>
                    </a:lnTo>
                    <a:lnTo>
                      <a:pt x="15" y="113"/>
                    </a:lnTo>
                    <a:lnTo>
                      <a:pt x="10" y="108"/>
                    </a:lnTo>
                    <a:lnTo>
                      <a:pt x="7" y="101"/>
                    </a:lnTo>
                    <a:lnTo>
                      <a:pt x="7" y="101"/>
                    </a:lnTo>
                    <a:lnTo>
                      <a:pt x="3" y="95"/>
                    </a:lnTo>
                    <a:lnTo>
                      <a:pt x="2" y="85"/>
                    </a:lnTo>
                    <a:lnTo>
                      <a:pt x="2" y="85"/>
                    </a:lnTo>
                    <a:lnTo>
                      <a:pt x="0" y="59"/>
                    </a:lnTo>
                    <a:lnTo>
                      <a:pt x="0" y="59"/>
                    </a:lnTo>
                    <a:lnTo>
                      <a:pt x="2" y="33"/>
                    </a:lnTo>
                    <a:lnTo>
                      <a:pt x="3" y="23"/>
                    </a:lnTo>
                    <a:lnTo>
                      <a:pt x="5" y="15"/>
                    </a:lnTo>
                    <a:lnTo>
                      <a:pt x="5" y="15"/>
                    </a:lnTo>
                    <a:lnTo>
                      <a:pt x="8" y="9"/>
                    </a:lnTo>
                    <a:lnTo>
                      <a:pt x="13" y="5"/>
                    </a:lnTo>
                    <a:lnTo>
                      <a:pt x="16" y="2"/>
                    </a:lnTo>
                    <a:lnTo>
                      <a:pt x="23" y="0"/>
                    </a:lnTo>
                    <a:lnTo>
                      <a:pt x="23" y="0"/>
                    </a:lnTo>
                    <a:lnTo>
                      <a:pt x="28" y="2"/>
                    </a:lnTo>
                    <a:lnTo>
                      <a:pt x="34" y="7"/>
                    </a:lnTo>
                    <a:lnTo>
                      <a:pt x="34" y="4"/>
                    </a:lnTo>
                    <a:lnTo>
                      <a:pt x="47" y="4"/>
                    </a:lnTo>
                    <a:lnTo>
                      <a:pt x="47" y="39"/>
                    </a:lnTo>
                    <a:lnTo>
                      <a:pt x="34" y="39"/>
                    </a:lnTo>
                    <a:lnTo>
                      <a:pt x="34" y="39"/>
                    </a:lnTo>
                    <a:lnTo>
                      <a:pt x="34" y="28"/>
                    </a:lnTo>
                    <a:lnTo>
                      <a:pt x="33" y="22"/>
                    </a:lnTo>
                    <a:lnTo>
                      <a:pt x="29" y="17"/>
                    </a:lnTo>
                    <a:lnTo>
                      <a:pt x="24" y="15"/>
                    </a:lnTo>
                    <a:lnTo>
                      <a:pt x="24" y="15"/>
                    </a:lnTo>
                    <a:lnTo>
                      <a:pt x="23" y="17"/>
                    </a:lnTo>
                    <a:lnTo>
                      <a:pt x="20" y="18"/>
                    </a:lnTo>
                    <a:lnTo>
                      <a:pt x="20" y="18"/>
                    </a:lnTo>
                    <a:lnTo>
                      <a:pt x="20" y="23"/>
                    </a:lnTo>
                    <a:lnTo>
                      <a:pt x="18" y="30"/>
                    </a:lnTo>
                    <a:lnTo>
                      <a:pt x="18" y="30"/>
                    </a:lnTo>
                    <a:lnTo>
                      <a:pt x="16" y="57"/>
                    </a:lnTo>
                    <a:lnTo>
                      <a:pt x="16" y="57"/>
                    </a:lnTo>
                    <a:lnTo>
                      <a:pt x="18" y="85"/>
                    </a:lnTo>
                    <a:lnTo>
                      <a:pt x="18" y="85"/>
                    </a:lnTo>
                    <a:lnTo>
                      <a:pt x="18" y="93"/>
                    </a:lnTo>
                    <a:lnTo>
                      <a:pt x="20" y="98"/>
                    </a:lnTo>
                    <a:lnTo>
                      <a:pt x="20" y="98"/>
                    </a:lnTo>
                    <a:lnTo>
                      <a:pt x="23" y="100"/>
                    </a:lnTo>
                    <a:lnTo>
                      <a:pt x="26" y="101"/>
                    </a:lnTo>
                    <a:lnTo>
                      <a:pt x="26" y="101"/>
                    </a:lnTo>
                    <a:lnTo>
                      <a:pt x="29" y="100"/>
                    </a:lnTo>
                    <a:lnTo>
                      <a:pt x="33" y="93"/>
                    </a:lnTo>
                    <a:lnTo>
                      <a:pt x="33" y="93"/>
                    </a:lnTo>
                    <a:lnTo>
                      <a:pt x="33" y="85"/>
                    </a:lnTo>
                    <a:lnTo>
                      <a:pt x="34" y="74"/>
                    </a:lnTo>
                    <a:lnTo>
                      <a:pt x="2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3" name="Freeform 176"/>
              <p:cNvSpPr>
                <a:spLocks noEditPoints="1"/>
              </p:cNvSpPr>
              <p:nvPr/>
            </p:nvSpPr>
            <p:spPr bwMode="auto">
              <a:xfrm>
                <a:off x="3938" y="2771"/>
                <a:ext cx="42" cy="81"/>
              </a:xfrm>
              <a:custGeom>
                <a:avLst/>
                <a:gdLst>
                  <a:gd name="T0" fmla="*/ 21 w 42"/>
                  <a:gd name="T1" fmla="*/ 81 h 81"/>
                  <a:gd name="T2" fmla="*/ 21 w 42"/>
                  <a:gd name="T3" fmla="*/ 81 h 81"/>
                  <a:gd name="T4" fmla="*/ 16 w 42"/>
                  <a:gd name="T5" fmla="*/ 79 h 81"/>
                  <a:gd name="T6" fmla="*/ 11 w 42"/>
                  <a:gd name="T7" fmla="*/ 78 h 81"/>
                  <a:gd name="T8" fmla="*/ 8 w 42"/>
                  <a:gd name="T9" fmla="*/ 75 h 81"/>
                  <a:gd name="T10" fmla="*/ 5 w 42"/>
                  <a:gd name="T11" fmla="*/ 70 h 81"/>
                  <a:gd name="T12" fmla="*/ 5 w 42"/>
                  <a:gd name="T13" fmla="*/ 70 h 81"/>
                  <a:gd name="T14" fmla="*/ 3 w 42"/>
                  <a:gd name="T15" fmla="*/ 65 h 81"/>
                  <a:gd name="T16" fmla="*/ 1 w 42"/>
                  <a:gd name="T17" fmla="*/ 58 h 81"/>
                  <a:gd name="T18" fmla="*/ 0 w 42"/>
                  <a:gd name="T19" fmla="*/ 40 h 81"/>
                  <a:gd name="T20" fmla="*/ 0 w 42"/>
                  <a:gd name="T21" fmla="*/ 40 h 81"/>
                  <a:gd name="T22" fmla="*/ 1 w 42"/>
                  <a:gd name="T23" fmla="*/ 22 h 81"/>
                  <a:gd name="T24" fmla="*/ 3 w 42"/>
                  <a:gd name="T25" fmla="*/ 14 h 81"/>
                  <a:gd name="T26" fmla="*/ 5 w 42"/>
                  <a:gd name="T27" fmla="*/ 9 h 81"/>
                  <a:gd name="T28" fmla="*/ 5 w 42"/>
                  <a:gd name="T29" fmla="*/ 9 h 81"/>
                  <a:gd name="T30" fmla="*/ 8 w 42"/>
                  <a:gd name="T31" fmla="*/ 4 h 81"/>
                  <a:gd name="T32" fmla="*/ 11 w 42"/>
                  <a:gd name="T33" fmla="*/ 3 h 81"/>
                  <a:gd name="T34" fmla="*/ 16 w 42"/>
                  <a:gd name="T35" fmla="*/ 0 h 81"/>
                  <a:gd name="T36" fmla="*/ 21 w 42"/>
                  <a:gd name="T37" fmla="*/ 0 h 81"/>
                  <a:gd name="T38" fmla="*/ 21 w 42"/>
                  <a:gd name="T39" fmla="*/ 0 h 81"/>
                  <a:gd name="T40" fmla="*/ 26 w 42"/>
                  <a:gd name="T41" fmla="*/ 0 h 81"/>
                  <a:gd name="T42" fmla="*/ 29 w 42"/>
                  <a:gd name="T43" fmla="*/ 3 h 81"/>
                  <a:gd name="T44" fmla="*/ 34 w 42"/>
                  <a:gd name="T45" fmla="*/ 6 h 81"/>
                  <a:gd name="T46" fmla="*/ 36 w 42"/>
                  <a:gd name="T47" fmla="*/ 9 h 81"/>
                  <a:gd name="T48" fmla="*/ 39 w 42"/>
                  <a:gd name="T49" fmla="*/ 16 h 81"/>
                  <a:gd name="T50" fmla="*/ 40 w 42"/>
                  <a:gd name="T51" fmla="*/ 22 h 81"/>
                  <a:gd name="T52" fmla="*/ 42 w 42"/>
                  <a:gd name="T53" fmla="*/ 40 h 81"/>
                  <a:gd name="T54" fmla="*/ 42 w 42"/>
                  <a:gd name="T55" fmla="*/ 40 h 81"/>
                  <a:gd name="T56" fmla="*/ 40 w 42"/>
                  <a:gd name="T57" fmla="*/ 58 h 81"/>
                  <a:gd name="T58" fmla="*/ 39 w 42"/>
                  <a:gd name="T59" fmla="*/ 65 h 81"/>
                  <a:gd name="T60" fmla="*/ 36 w 42"/>
                  <a:gd name="T61" fmla="*/ 70 h 81"/>
                  <a:gd name="T62" fmla="*/ 34 w 42"/>
                  <a:gd name="T63" fmla="*/ 75 h 81"/>
                  <a:gd name="T64" fmla="*/ 29 w 42"/>
                  <a:gd name="T65" fmla="*/ 78 h 81"/>
                  <a:gd name="T66" fmla="*/ 26 w 42"/>
                  <a:gd name="T67" fmla="*/ 79 h 81"/>
                  <a:gd name="T68" fmla="*/ 21 w 42"/>
                  <a:gd name="T69" fmla="*/ 81 h 81"/>
                  <a:gd name="T70" fmla="*/ 21 w 42"/>
                  <a:gd name="T71" fmla="*/ 81 h 81"/>
                  <a:gd name="T72" fmla="*/ 21 w 42"/>
                  <a:gd name="T73" fmla="*/ 13 h 81"/>
                  <a:gd name="T74" fmla="*/ 21 w 42"/>
                  <a:gd name="T75" fmla="*/ 13 h 81"/>
                  <a:gd name="T76" fmla="*/ 18 w 42"/>
                  <a:gd name="T77" fmla="*/ 14 h 81"/>
                  <a:gd name="T78" fmla="*/ 16 w 42"/>
                  <a:gd name="T79" fmla="*/ 18 h 81"/>
                  <a:gd name="T80" fmla="*/ 16 w 42"/>
                  <a:gd name="T81" fmla="*/ 18 h 81"/>
                  <a:gd name="T82" fmla="*/ 14 w 42"/>
                  <a:gd name="T83" fmla="*/ 40 h 81"/>
                  <a:gd name="T84" fmla="*/ 14 w 42"/>
                  <a:gd name="T85" fmla="*/ 40 h 81"/>
                  <a:gd name="T86" fmla="*/ 14 w 42"/>
                  <a:gd name="T87" fmla="*/ 58 h 81"/>
                  <a:gd name="T88" fmla="*/ 14 w 42"/>
                  <a:gd name="T89" fmla="*/ 58 h 81"/>
                  <a:gd name="T90" fmla="*/ 18 w 42"/>
                  <a:gd name="T91" fmla="*/ 66 h 81"/>
                  <a:gd name="T92" fmla="*/ 18 w 42"/>
                  <a:gd name="T93" fmla="*/ 66 h 81"/>
                  <a:gd name="T94" fmla="*/ 18 w 42"/>
                  <a:gd name="T95" fmla="*/ 66 h 81"/>
                  <a:gd name="T96" fmla="*/ 21 w 42"/>
                  <a:gd name="T97" fmla="*/ 68 h 81"/>
                  <a:gd name="T98" fmla="*/ 21 w 42"/>
                  <a:gd name="T99" fmla="*/ 68 h 81"/>
                  <a:gd name="T100" fmla="*/ 24 w 42"/>
                  <a:gd name="T101" fmla="*/ 66 h 81"/>
                  <a:gd name="T102" fmla="*/ 26 w 42"/>
                  <a:gd name="T103" fmla="*/ 62 h 81"/>
                  <a:gd name="T104" fmla="*/ 26 w 42"/>
                  <a:gd name="T105" fmla="*/ 62 h 81"/>
                  <a:gd name="T106" fmla="*/ 27 w 42"/>
                  <a:gd name="T107" fmla="*/ 40 h 81"/>
                  <a:gd name="T108" fmla="*/ 27 w 42"/>
                  <a:gd name="T109" fmla="*/ 40 h 81"/>
                  <a:gd name="T110" fmla="*/ 26 w 42"/>
                  <a:gd name="T111" fmla="*/ 18 h 81"/>
                  <a:gd name="T112" fmla="*/ 26 w 42"/>
                  <a:gd name="T113" fmla="*/ 18 h 81"/>
                  <a:gd name="T114" fmla="*/ 24 w 42"/>
                  <a:gd name="T115" fmla="*/ 14 h 81"/>
                  <a:gd name="T116" fmla="*/ 21 w 42"/>
                  <a:gd name="T117" fmla="*/ 13 h 81"/>
                  <a:gd name="T118" fmla="*/ 21 w 42"/>
                  <a:gd name="T119" fmla="*/ 1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81">
                    <a:moveTo>
                      <a:pt x="21" y="81"/>
                    </a:moveTo>
                    <a:lnTo>
                      <a:pt x="21" y="81"/>
                    </a:lnTo>
                    <a:lnTo>
                      <a:pt x="16" y="79"/>
                    </a:lnTo>
                    <a:lnTo>
                      <a:pt x="11" y="78"/>
                    </a:lnTo>
                    <a:lnTo>
                      <a:pt x="8" y="75"/>
                    </a:lnTo>
                    <a:lnTo>
                      <a:pt x="5" y="70"/>
                    </a:lnTo>
                    <a:lnTo>
                      <a:pt x="5" y="70"/>
                    </a:lnTo>
                    <a:lnTo>
                      <a:pt x="3" y="65"/>
                    </a:lnTo>
                    <a:lnTo>
                      <a:pt x="1" y="58"/>
                    </a:lnTo>
                    <a:lnTo>
                      <a:pt x="0" y="40"/>
                    </a:lnTo>
                    <a:lnTo>
                      <a:pt x="0" y="40"/>
                    </a:lnTo>
                    <a:lnTo>
                      <a:pt x="1" y="22"/>
                    </a:lnTo>
                    <a:lnTo>
                      <a:pt x="3" y="14"/>
                    </a:lnTo>
                    <a:lnTo>
                      <a:pt x="5" y="9"/>
                    </a:lnTo>
                    <a:lnTo>
                      <a:pt x="5" y="9"/>
                    </a:lnTo>
                    <a:lnTo>
                      <a:pt x="8" y="4"/>
                    </a:lnTo>
                    <a:lnTo>
                      <a:pt x="11" y="3"/>
                    </a:lnTo>
                    <a:lnTo>
                      <a:pt x="16" y="0"/>
                    </a:lnTo>
                    <a:lnTo>
                      <a:pt x="21" y="0"/>
                    </a:lnTo>
                    <a:lnTo>
                      <a:pt x="21" y="0"/>
                    </a:lnTo>
                    <a:lnTo>
                      <a:pt x="26" y="0"/>
                    </a:lnTo>
                    <a:lnTo>
                      <a:pt x="29" y="3"/>
                    </a:lnTo>
                    <a:lnTo>
                      <a:pt x="34" y="6"/>
                    </a:lnTo>
                    <a:lnTo>
                      <a:pt x="36" y="9"/>
                    </a:lnTo>
                    <a:lnTo>
                      <a:pt x="39" y="16"/>
                    </a:lnTo>
                    <a:lnTo>
                      <a:pt x="40" y="22"/>
                    </a:lnTo>
                    <a:lnTo>
                      <a:pt x="42" y="40"/>
                    </a:lnTo>
                    <a:lnTo>
                      <a:pt x="42" y="40"/>
                    </a:lnTo>
                    <a:lnTo>
                      <a:pt x="40" y="58"/>
                    </a:lnTo>
                    <a:lnTo>
                      <a:pt x="39" y="65"/>
                    </a:lnTo>
                    <a:lnTo>
                      <a:pt x="36" y="70"/>
                    </a:lnTo>
                    <a:lnTo>
                      <a:pt x="34" y="75"/>
                    </a:lnTo>
                    <a:lnTo>
                      <a:pt x="29" y="78"/>
                    </a:lnTo>
                    <a:lnTo>
                      <a:pt x="26" y="79"/>
                    </a:lnTo>
                    <a:lnTo>
                      <a:pt x="21" y="81"/>
                    </a:lnTo>
                    <a:lnTo>
                      <a:pt x="21" y="81"/>
                    </a:lnTo>
                    <a:close/>
                    <a:moveTo>
                      <a:pt x="21" y="13"/>
                    </a:moveTo>
                    <a:lnTo>
                      <a:pt x="21" y="13"/>
                    </a:lnTo>
                    <a:lnTo>
                      <a:pt x="18" y="14"/>
                    </a:lnTo>
                    <a:lnTo>
                      <a:pt x="16" y="18"/>
                    </a:lnTo>
                    <a:lnTo>
                      <a:pt x="16" y="18"/>
                    </a:lnTo>
                    <a:lnTo>
                      <a:pt x="14" y="40"/>
                    </a:lnTo>
                    <a:lnTo>
                      <a:pt x="14" y="40"/>
                    </a:lnTo>
                    <a:lnTo>
                      <a:pt x="14" y="58"/>
                    </a:lnTo>
                    <a:lnTo>
                      <a:pt x="14" y="58"/>
                    </a:lnTo>
                    <a:lnTo>
                      <a:pt x="18" y="66"/>
                    </a:lnTo>
                    <a:lnTo>
                      <a:pt x="18" y="66"/>
                    </a:lnTo>
                    <a:lnTo>
                      <a:pt x="18" y="66"/>
                    </a:lnTo>
                    <a:lnTo>
                      <a:pt x="21" y="68"/>
                    </a:lnTo>
                    <a:lnTo>
                      <a:pt x="21" y="68"/>
                    </a:lnTo>
                    <a:lnTo>
                      <a:pt x="24" y="66"/>
                    </a:lnTo>
                    <a:lnTo>
                      <a:pt x="26" y="62"/>
                    </a:lnTo>
                    <a:lnTo>
                      <a:pt x="26" y="62"/>
                    </a:lnTo>
                    <a:lnTo>
                      <a:pt x="27" y="40"/>
                    </a:lnTo>
                    <a:lnTo>
                      <a:pt x="27" y="40"/>
                    </a:lnTo>
                    <a:lnTo>
                      <a:pt x="26" y="18"/>
                    </a:lnTo>
                    <a:lnTo>
                      <a:pt x="26" y="18"/>
                    </a:lnTo>
                    <a:lnTo>
                      <a:pt x="24" y="14"/>
                    </a:lnTo>
                    <a:lnTo>
                      <a:pt x="21" y="13"/>
                    </a:ln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4" name="Freeform 177"/>
              <p:cNvSpPr>
                <a:spLocks noEditPoints="1"/>
              </p:cNvSpPr>
              <p:nvPr/>
            </p:nvSpPr>
            <p:spPr bwMode="auto">
              <a:xfrm>
                <a:off x="4009" y="2740"/>
                <a:ext cx="64" cy="109"/>
              </a:xfrm>
              <a:custGeom>
                <a:avLst/>
                <a:gdLst>
                  <a:gd name="T0" fmla="*/ 26 w 64"/>
                  <a:gd name="T1" fmla="*/ 60 h 109"/>
                  <a:gd name="T2" fmla="*/ 26 w 64"/>
                  <a:gd name="T3" fmla="*/ 96 h 109"/>
                  <a:gd name="T4" fmla="*/ 35 w 64"/>
                  <a:gd name="T5" fmla="*/ 96 h 109"/>
                  <a:gd name="T6" fmla="*/ 35 w 64"/>
                  <a:gd name="T7" fmla="*/ 109 h 109"/>
                  <a:gd name="T8" fmla="*/ 0 w 64"/>
                  <a:gd name="T9" fmla="*/ 109 h 109"/>
                  <a:gd name="T10" fmla="*/ 0 w 64"/>
                  <a:gd name="T11" fmla="*/ 96 h 109"/>
                  <a:gd name="T12" fmla="*/ 10 w 64"/>
                  <a:gd name="T13" fmla="*/ 96 h 109"/>
                  <a:gd name="T14" fmla="*/ 10 w 64"/>
                  <a:gd name="T15" fmla="*/ 13 h 109"/>
                  <a:gd name="T16" fmla="*/ 0 w 64"/>
                  <a:gd name="T17" fmla="*/ 13 h 109"/>
                  <a:gd name="T18" fmla="*/ 0 w 64"/>
                  <a:gd name="T19" fmla="*/ 0 h 109"/>
                  <a:gd name="T20" fmla="*/ 28 w 64"/>
                  <a:gd name="T21" fmla="*/ 0 h 109"/>
                  <a:gd name="T22" fmla="*/ 28 w 64"/>
                  <a:gd name="T23" fmla="*/ 0 h 109"/>
                  <a:gd name="T24" fmla="*/ 35 w 64"/>
                  <a:gd name="T25" fmla="*/ 0 h 109"/>
                  <a:gd name="T26" fmla="*/ 41 w 64"/>
                  <a:gd name="T27" fmla="*/ 1 h 109"/>
                  <a:gd name="T28" fmla="*/ 46 w 64"/>
                  <a:gd name="T29" fmla="*/ 3 h 109"/>
                  <a:gd name="T30" fmla="*/ 51 w 64"/>
                  <a:gd name="T31" fmla="*/ 8 h 109"/>
                  <a:gd name="T32" fmla="*/ 51 w 64"/>
                  <a:gd name="T33" fmla="*/ 8 h 109"/>
                  <a:gd name="T34" fmla="*/ 54 w 64"/>
                  <a:gd name="T35" fmla="*/ 11 h 109"/>
                  <a:gd name="T36" fmla="*/ 57 w 64"/>
                  <a:gd name="T37" fmla="*/ 16 h 109"/>
                  <a:gd name="T38" fmla="*/ 59 w 64"/>
                  <a:gd name="T39" fmla="*/ 22 h 109"/>
                  <a:gd name="T40" fmla="*/ 59 w 64"/>
                  <a:gd name="T41" fmla="*/ 29 h 109"/>
                  <a:gd name="T42" fmla="*/ 59 w 64"/>
                  <a:gd name="T43" fmla="*/ 29 h 109"/>
                  <a:gd name="T44" fmla="*/ 57 w 64"/>
                  <a:gd name="T45" fmla="*/ 37 h 109"/>
                  <a:gd name="T46" fmla="*/ 56 w 64"/>
                  <a:gd name="T47" fmla="*/ 44 h 109"/>
                  <a:gd name="T48" fmla="*/ 51 w 64"/>
                  <a:gd name="T49" fmla="*/ 50 h 109"/>
                  <a:gd name="T50" fmla="*/ 46 w 64"/>
                  <a:gd name="T51" fmla="*/ 55 h 109"/>
                  <a:gd name="T52" fmla="*/ 57 w 64"/>
                  <a:gd name="T53" fmla="*/ 96 h 109"/>
                  <a:gd name="T54" fmla="*/ 64 w 64"/>
                  <a:gd name="T55" fmla="*/ 96 h 109"/>
                  <a:gd name="T56" fmla="*/ 64 w 64"/>
                  <a:gd name="T57" fmla="*/ 109 h 109"/>
                  <a:gd name="T58" fmla="*/ 46 w 64"/>
                  <a:gd name="T59" fmla="*/ 109 h 109"/>
                  <a:gd name="T60" fmla="*/ 31 w 64"/>
                  <a:gd name="T61" fmla="*/ 58 h 109"/>
                  <a:gd name="T62" fmla="*/ 31 w 64"/>
                  <a:gd name="T63" fmla="*/ 58 h 109"/>
                  <a:gd name="T64" fmla="*/ 26 w 64"/>
                  <a:gd name="T65" fmla="*/ 60 h 109"/>
                  <a:gd name="T66" fmla="*/ 26 w 64"/>
                  <a:gd name="T67" fmla="*/ 60 h 109"/>
                  <a:gd name="T68" fmla="*/ 26 w 64"/>
                  <a:gd name="T69" fmla="*/ 13 h 109"/>
                  <a:gd name="T70" fmla="*/ 26 w 64"/>
                  <a:gd name="T71" fmla="*/ 45 h 109"/>
                  <a:gd name="T72" fmla="*/ 26 w 64"/>
                  <a:gd name="T73" fmla="*/ 45 h 109"/>
                  <a:gd name="T74" fmla="*/ 33 w 64"/>
                  <a:gd name="T75" fmla="*/ 45 h 109"/>
                  <a:gd name="T76" fmla="*/ 38 w 64"/>
                  <a:gd name="T77" fmla="*/ 42 h 109"/>
                  <a:gd name="T78" fmla="*/ 38 w 64"/>
                  <a:gd name="T79" fmla="*/ 42 h 109"/>
                  <a:gd name="T80" fmla="*/ 41 w 64"/>
                  <a:gd name="T81" fmla="*/ 37 h 109"/>
                  <a:gd name="T82" fmla="*/ 43 w 64"/>
                  <a:gd name="T83" fmla="*/ 29 h 109"/>
                  <a:gd name="T84" fmla="*/ 43 w 64"/>
                  <a:gd name="T85" fmla="*/ 29 h 109"/>
                  <a:gd name="T86" fmla="*/ 41 w 64"/>
                  <a:gd name="T87" fmla="*/ 21 h 109"/>
                  <a:gd name="T88" fmla="*/ 38 w 64"/>
                  <a:gd name="T89" fmla="*/ 16 h 109"/>
                  <a:gd name="T90" fmla="*/ 38 w 64"/>
                  <a:gd name="T91" fmla="*/ 16 h 109"/>
                  <a:gd name="T92" fmla="*/ 33 w 64"/>
                  <a:gd name="T93" fmla="*/ 13 h 109"/>
                  <a:gd name="T94" fmla="*/ 26 w 64"/>
                  <a:gd name="T95" fmla="*/ 13 h 109"/>
                  <a:gd name="T96" fmla="*/ 26 w 64"/>
                  <a:gd name="T9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109">
                    <a:moveTo>
                      <a:pt x="26" y="60"/>
                    </a:moveTo>
                    <a:lnTo>
                      <a:pt x="26" y="96"/>
                    </a:lnTo>
                    <a:lnTo>
                      <a:pt x="35" y="96"/>
                    </a:lnTo>
                    <a:lnTo>
                      <a:pt x="35" y="109"/>
                    </a:lnTo>
                    <a:lnTo>
                      <a:pt x="0" y="109"/>
                    </a:lnTo>
                    <a:lnTo>
                      <a:pt x="0" y="96"/>
                    </a:lnTo>
                    <a:lnTo>
                      <a:pt x="10" y="96"/>
                    </a:lnTo>
                    <a:lnTo>
                      <a:pt x="10" y="13"/>
                    </a:lnTo>
                    <a:lnTo>
                      <a:pt x="0" y="13"/>
                    </a:lnTo>
                    <a:lnTo>
                      <a:pt x="0" y="0"/>
                    </a:lnTo>
                    <a:lnTo>
                      <a:pt x="28" y="0"/>
                    </a:lnTo>
                    <a:lnTo>
                      <a:pt x="28" y="0"/>
                    </a:lnTo>
                    <a:lnTo>
                      <a:pt x="35" y="0"/>
                    </a:lnTo>
                    <a:lnTo>
                      <a:pt x="41" y="1"/>
                    </a:lnTo>
                    <a:lnTo>
                      <a:pt x="46" y="3"/>
                    </a:lnTo>
                    <a:lnTo>
                      <a:pt x="51" y="8"/>
                    </a:lnTo>
                    <a:lnTo>
                      <a:pt x="51" y="8"/>
                    </a:lnTo>
                    <a:lnTo>
                      <a:pt x="54" y="11"/>
                    </a:lnTo>
                    <a:lnTo>
                      <a:pt x="57" y="16"/>
                    </a:lnTo>
                    <a:lnTo>
                      <a:pt x="59" y="22"/>
                    </a:lnTo>
                    <a:lnTo>
                      <a:pt x="59" y="29"/>
                    </a:lnTo>
                    <a:lnTo>
                      <a:pt x="59" y="29"/>
                    </a:lnTo>
                    <a:lnTo>
                      <a:pt x="57" y="37"/>
                    </a:lnTo>
                    <a:lnTo>
                      <a:pt x="56" y="44"/>
                    </a:lnTo>
                    <a:lnTo>
                      <a:pt x="51" y="50"/>
                    </a:lnTo>
                    <a:lnTo>
                      <a:pt x="46" y="55"/>
                    </a:lnTo>
                    <a:lnTo>
                      <a:pt x="57" y="96"/>
                    </a:lnTo>
                    <a:lnTo>
                      <a:pt x="64" y="96"/>
                    </a:lnTo>
                    <a:lnTo>
                      <a:pt x="64" y="109"/>
                    </a:lnTo>
                    <a:lnTo>
                      <a:pt x="46" y="109"/>
                    </a:lnTo>
                    <a:lnTo>
                      <a:pt x="31" y="58"/>
                    </a:lnTo>
                    <a:lnTo>
                      <a:pt x="31" y="58"/>
                    </a:lnTo>
                    <a:lnTo>
                      <a:pt x="26" y="60"/>
                    </a:lnTo>
                    <a:lnTo>
                      <a:pt x="26" y="60"/>
                    </a:lnTo>
                    <a:close/>
                    <a:moveTo>
                      <a:pt x="26" y="13"/>
                    </a:moveTo>
                    <a:lnTo>
                      <a:pt x="26" y="45"/>
                    </a:lnTo>
                    <a:lnTo>
                      <a:pt x="26" y="45"/>
                    </a:lnTo>
                    <a:lnTo>
                      <a:pt x="33" y="45"/>
                    </a:lnTo>
                    <a:lnTo>
                      <a:pt x="38" y="42"/>
                    </a:lnTo>
                    <a:lnTo>
                      <a:pt x="38" y="42"/>
                    </a:lnTo>
                    <a:lnTo>
                      <a:pt x="41" y="37"/>
                    </a:lnTo>
                    <a:lnTo>
                      <a:pt x="43" y="29"/>
                    </a:lnTo>
                    <a:lnTo>
                      <a:pt x="43" y="29"/>
                    </a:lnTo>
                    <a:lnTo>
                      <a:pt x="41" y="21"/>
                    </a:lnTo>
                    <a:lnTo>
                      <a:pt x="38" y="16"/>
                    </a:lnTo>
                    <a:lnTo>
                      <a:pt x="38" y="16"/>
                    </a:lnTo>
                    <a:lnTo>
                      <a:pt x="33" y="13"/>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5" name="Freeform 178"/>
              <p:cNvSpPr>
                <a:spLocks noEditPoints="1"/>
              </p:cNvSpPr>
              <p:nvPr/>
            </p:nvSpPr>
            <p:spPr bwMode="auto">
              <a:xfrm>
                <a:off x="4078" y="2771"/>
                <a:ext cx="49" cy="79"/>
              </a:xfrm>
              <a:custGeom>
                <a:avLst/>
                <a:gdLst>
                  <a:gd name="T0" fmla="*/ 49 w 49"/>
                  <a:gd name="T1" fmla="*/ 78 h 79"/>
                  <a:gd name="T2" fmla="*/ 29 w 49"/>
                  <a:gd name="T3" fmla="*/ 71 h 79"/>
                  <a:gd name="T4" fmla="*/ 29 w 49"/>
                  <a:gd name="T5" fmla="*/ 71 h 79"/>
                  <a:gd name="T6" fmla="*/ 21 w 49"/>
                  <a:gd name="T7" fmla="*/ 79 h 79"/>
                  <a:gd name="T8" fmla="*/ 16 w 49"/>
                  <a:gd name="T9" fmla="*/ 79 h 79"/>
                  <a:gd name="T10" fmla="*/ 5 w 49"/>
                  <a:gd name="T11" fmla="*/ 73 h 79"/>
                  <a:gd name="T12" fmla="*/ 1 w 49"/>
                  <a:gd name="T13" fmla="*/ 65 h 79"/>
                  <a:gd name="T14" fmla="*/ 0 w 49"/>
                  <a:gd name="T15" fmla="*/ 55 h 79"/>
                  <a:gd name="T16" fmla="*/ 5 w 49"/>
                  <a:gd name="T17" fmla="*/ 37 h 79"/>
                  <a:gd name="T18" fmla="*/ 11 w 49"/>
                  <a:gd name="T19" fmla="*/ 32 h 79"/>
                  <a:gd name="T20" fmla="*/ 19 w 49"/>
                  <a:gd name="T21" fmla="*/ 31 h 79"/>
                  <a:gd name="T22" fmla="*/ 29 w 49"/>
                  <a:gd name="T23" fmla="*/ 37 h 79"/>
                  <a:gd name="T24" fmla="*/ 29 w 49"/>
                  <a:gd name="T25" fmla="*/ 24 h 79"/>
                  <a:gd name="T26" fmla="*/ 28 w 49"/>
                  <a:gd name="T27" fmla="*/ 14 h 79"/>
                  <a:gd name="T28" fmla="*/ 26 w 49"/>
                  <a:gd name="T29" fmla="*/ 13 h 79"/>
                  <a:gd name="T30" fmla="*/ 23 w 49"/>
                  <a:gd name="T31" fmla="*/ 11 h 79"/>
                  <a:gd name="T32" fmla="*/ 18 w 49"/>
                  <a:gd name="T33" fmla="*/ 14 h 79"/>
                  <a:gd name="T34" fmla="*/ 14 w 49"/>
                  <a:gd name="T35" fmla="*/ 22 h 79"/>
                  <a:gd name="T36" fmla="*/ 1 w 49"/>
                  <a:gd name="T37" fmla="*/ 18 h 79"/>
                  <a:gd name="T38" fmla="*/ 10 w 49"/>
                  <a:gd name="T39" fmla="*/ 4 h 79"/>
                  <a:gd name="T40" fmla="*/ 16 w 49"/>
                  <a:gd name="T41" fmla="*/ 1 h 79"/>
                  <a:gd name="T42" fmla="*/ 23 w 49"/>
                  <a:gd name="T43" fmla="*/ 0 h 79"/>
                  <a:gd name="T44" fmla="*/ 37 w 49"/>
                  <a:gd name="T45" fmla="*/ 6 h 79"/>
                  <a:gd name="T46" fmla="*/ 42 w 49"/>
                  <a:gd name="T47" fmla="*/ 13 h 79"/>
                  <a:gd name="T48" fmla="*/ 44 w 49"/>
                  <a:gd name="T49" fmla="*/ 66 h 79"/>
                  <a:gd name="T50" fmla="*/ 29 w 49"/>
                  <a:gd name="T51" fmla="*/ 63 h 79"/>
                  <a:gd name="T52" fmla="*/ 29 w 49"/>
                  <a:gd name="T53" fmla="*/ 47 h 79"/>
                  <a:gd name="T54" fmla="*/ 23 w 49"/>
                  <a:gd name="T55" fmla="*/ 44 h 79"/>
                  <a:gd name="T56" fmla="*/ 19 w 49"/>
                  <a:gd name="T57" fmla="*/ 44 h 79"/>
                  <a:gd name="T58" fmla="*/ 16 w 49"/>
                  <a:gd name="T59" fmla="*/ 50 h 79"/>
                  <a:gd name="T60" fmla="*/ 14 w 49"/>
                  <a:gd name="T61" fmla="*/ 55 h 79"/>
                  <a:gd name="T62" fmla="*/ 16 w 49"/>
                  <a:gd name="T63" fmla="*/ 65 h 79"/>
                  <a:gd name="T64" fmla="*/ 23 w 49"/>
                  <a:gd name="T65" fmla="*/ 68 h 79"/>
                  <a:gd name="T66" fmla="*/ 26 w 49"/>
                  <a:gd name="T67" fmla="*/ 66 h 79"/>
                  <a:gd name="T68" fmla="*/ 29 w 49"/>
                  <a:gd name="T69"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79">
                    <a:moveTo>
                      <a:pt x="49" y="66"/>
                    </a:moveTo>
                    <a:lnTo>
                      <a:pt x="49" y="78"/>
                    </a:lnTo>
                    <a:lnTo>
                      <a:pt x="29" y="78"/>
                    </a:lnTo>
                    <a:lnTo>
                      <a:pt x="29" y="71"/>
                    </a:lnTo>
                    <a:lnTo>
                      <a:pt x="29" y="71"/>
                    </a:lnTo>
                    <a:lnTo>
                      <a:pt x="29" y="71"/>
                    </a:lnTo>
                    <a:lnTo>
                      <a:pt x="24" y="78"/>
                    </a:lnTo>
                    <a:lnTo>
                      <a:pt x="21" y="79"/>
                    </a:lnTo>
                    <a:lnTo>
                      <a:pt x="16" y="79"/>
                    </a:lnTo>
                    <a:lnTo>
                      <a:pt x="16" y="79"/>
                    </a:lnTo>
                    <a:lnTo>
                      <a:pt x="10" y="78"/>
                    </a:lnTo>
                    <a:lnTo>
                      <a:pt x="5" y="73"/>
                    </a:lnTo>
                    <a:lnTo>
                      <a:pt x="5" y="73"/>
                    </a:lnTo>
                    <a:lnTo>
                      <a:pt x="1" y="65"/>
                    </a:lnTo>
                    <a:lnTo>
                      <a:pt x="0" y="55"/>
                    </a:lnTo>
                    <a:lnTo>
                      <a:pt x="0" y="55"/>
                    </a:lnTo>
                    <a:lnTo>
                      <a:pt x="1" y="45"/>
                    </a:lnTo>
                    <a:lnTo>
                      <a:pt x="5" y="37"/>
                    </a:lnTo>
                    <a:lnTo>
                      <a:pt x="5" y="37"/>
                    </a:lnTo>
                    <a:lnTo>
                      <a:pt x="11" y="32"/>
                    </a:lnTo>
                    <a:lnTo>
                      <a:pt x="19" y="31"/>
                    </a:lnTo>
                    <a:lnTo>
                      <a:pt x="19" y="31"/>
                    </a:lnTo>
                    <a:lnTo>
                      <a:pt x="24" y="32"/>
                    </a:lnTo>
                    <a:lnTo>
                      <a:pt x="29" y="37"/>
                    </a:lnTo>
                    <a:lnTo>
                      <a:pt x="29" y="24"/>
                    </a:lnTo>
                    <a:lnTo>
                      <a:pt x="29" y="24"/>
                    </a:lnTo>
                    <a:lnTo>
                      <a:pt x="29" y="18"/>
                    </a:lnTo>
                    <a:lnTo>
                      <a:pt x="28" y="14"/>
                    </a:lnTo>
                    <a:lnTo>
                      <a:pt x="28" y="14"/>
                    </a:lnTo>
                    <a:lnTo>
                      <a:pt x="26" y="13"/>
                    </a:lnTo>
                    <a:lnTo>
                      <a:pt x="23" y="11"/>
                    </a:lnTo>
                    <a:lnTo>
                      <a:pt x="23" y="11"/>
                    </a:lnTo>
                    <a:lnTo>
                      <a:pt x="19" y="13"/>
                    </a:lnTo>
                    <a:lnTo>
                      <a:pt x="18" y="14"/>
                    </a:lnTo>
                    <a:lnTo>
                      <a:pt x="16" y="18"/>
                    </a:lnTo>
                    <a:lnTo>
                      <a:pt x="14" y="22"/>
                    </a:lnTo>
                    <a:lnTo>
                      <a:pt x="1" y="18"/>
                    </a:lnTo>
                    <a:lnTo>
                      <a:pt x="1" y="18"/>
                    </a:lnTo>
                    <a:lnTo>
                      <a:pt x="5" y="11"/>
                    </a:lnTo>
                    <a:lnTo>
                      <a:pt x="10" y="4"/>
                    </a:lnTo>
                    <a:lnTo>
                      <a:pt x="10" y="4"/>
                    </a:lnTo>
                    <a:lnTo>
                      <a:pt x="16" y="1"/>
                    </a:lnTo>
                    <a:lnTo>
                      <a:pt x="23" y="0"/>
                    </a:lnTo>
                    <a:lnTo>
                      <a:pt x="23" y="0"/>
                    </a:lnTo>
                    <a:lnTo>
                      <a:pt x="31" y="1"/>
                    </a:lnTo>
                    <a:lnTo>
                      <a:pt x="37" y="6"/>
                    </a:lnTo>
                    <a:lnTo>
                      <a:pt x="37" y="6"/>
                    </a:lnTo>
                    <a:lnTo>
                      <a:pt x="42" y="13"/>
                    </a:lnTo>
                    <a:lnTo>
                      <a:pt x="44" y="21"/>
                    </a:lnTo>
                    <a:lnTo>
                      <a:pt x="44" y="66"/>
                    </a:lnTo>
                    <a:lnTo>
                      <a:pt x="49" y="66"/>
                    </a:lnTo>
                    <a:close/>
                    <a:moveTo>
                      <a:pt x="29" y="63"/>
                    </a:moveTo>
                    <a:lnTo>
                      <a:pt x="29" y="47"/>
                    </a:lnTo>
                    <a:lnTo>
                      <a:pt x="29" y="47"/>
                    </a:lnTo>
                    <a:lnTo>
                      <a:pt x="26" y="44"/>
                    </a:lnTo>
                    <a:lnTo>
                      <a:pt x="23" y="44"/>
                    </a:lnTo>
                    <a:lnTo>
                      <a:pt x="23" y="44"/>
                    </a:lnTo>
                    <a:lnTo>
                      <a:pt x="19" y="44"/>
                    </a:lnTo>
                    <a:lnTo>
                      <a:pt x="16" y="45"/>
                    </a:lnTo>
                    <a:lnTo>
                      <a:pt x="16" y="50"/>
                    </a:lnTo>
                    <a:lnTo>
                      <a:pt x="14" y="55"/>
                    </a:lnTo>
                    <a:lnTo>
                      <a:pt x="14" y="55"/>
                    </a:lnTo>
                    <a:lnTo>
                      <a:pt x="16" y="60"/>
                    </a:lnTo>
                    <a:lnTo>
                      <a:pt x="16" y="65"/>
                    </a:lnTo>
                    <a:lnTo>
                      <a:pt x="19" y="66"/>
                    </a:lnTo>
                    <a:lnTo>
                      <a:pt x="23" y="68"/>
                    </a:lnTo>
                    <a:lnTo>
                      <a:pt x="23" y="68"/>
                    </a:lnTo>
                    <a:lnTo>
                      <a:pt x="26" y="66"/>
                    </a:lnTo>
                    <a:lnTo>
                      <a:pt x="29" y="63"/>
                    </a:lnTo>
                    <a:lnTo>
                      <a:pt x="29"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6" name="Freeform 179"/>
              <p:cNvSpPr>
                <a:spLocks noEditPoints="1"/>
              </p:cNvSpPr>
              <p:nvPr/>
            </p:nvSpPr>
            <p:spPr bwMode="auto">
              <a:xfrm>
                <a:off x="4133" y="2736"/>
                <a:ext cx="23" cy="113"/>
              </a:xfrm>
              <a:custGeom>
                <a:avLst/>
                <a:gdLst>
                  <a:gd name="T0" fmla="*/ 5 w 23"/>
                  <a:gd name="T1" fmla="*/ 101 h 113"/>
                  <a:gd name="T2" fmla="*/ 5 w 23"/>
                  <a:gd name="T3" fmla="*/ 49 h 113"/>
                  <a:gd name="T4" fmla="*/ 0 w 23"/>
                  <a:gd name="T5" fmla="*/ 49 h 113"/>
                  <a:gd name="T6" fmla="*/ 0 w 23"/>
                  <a:gd name="T7" fmla="*/ 36 h 113"/>
                  <a:gd name="T8" fmla="*/ 20 w 23"/>
                  <a:gd name="T9" fmla="*/ 36 h 113"/>
                  <a:gd name="T10" fmla="*/ 20 w 23"/>
                  <a:gd name="T11" fmla="*/ 101 h 113"/>
                  <a:gd name="T12" fmla="*/ 23 w 23"/>
                  <a:gd name="T13" fmla="*/ 101 h 113"/>
                  <a:gd name="T14" fmla="*/ 23 w 23"/>
                  <a:gd name="T15" fmla="*/ 113 h 113"/>
                  <a:gd name="T16" fmla="*/ 0 w 23"/>
                  <a:gd name="T17" fmla="*/ 113 h 113"/>
                  <a:gd name="T18" fmla="*/ 0 w 23"/>
                  <a:gd name="T19" fmla="*/ 101 h 113"/>
                  <a:gd name="T20" fmla="*/ 5 w 23"/>
                  <a:gd name="T21" fmla="*/ 101 h 113"/>
                  <a:gd name="T22" fmla="*/ 12 w 23"/>
                  <a:gd name="T23" fmla="*/ 0 h 113"/>
                  <a:gd name="T24" fmla="*/ 12 w 23"/>
                  <a:gd name="T25" fmla="*/ 0 h 113"/>
                  <a:gd name="T26" fmla="*/ 15 w 23"/>
                  <a:gd name="T27" fmla="*/ 2 h 113"/>
                  <a:gd name="T28" fmla="*/ 18 w 23"/>
                  <a:gd name="T29" fmla="*/ 4 h 113"/>
                  <a:gd name="T30" fmla="*/ 18 w 23"/>
                  <a:gd name="T31" fmla="*/ 4 h 113"/>
                  <a:gd name="T32" fmla="*/ 20 w 23"/>
                  <a:gd name="T33" fmla="*/ 7 h 113"/>
                  <a:gd name="T34" fmla="*/ 21 w 23"/>
                  <a:gd name="T35" fmla="*/ 10 h 113"/>
                  <a:gd name="T36" fmla="*/ 21 w 23"/>
                  <a:gd name="T37" fmla="*/ 10 h 113"/>
                  <a:gd name="T38" fmla="*/ 20 w 23"/>
                  <a:gd name="T39" fmla="*/ 13 h 113"/>
                  <a:gd name="T40" fmla="*/ 18 w 23"/>
                  <a:gd name="T41" fmla="*/ 17 h 113"/>
                  <a:gd name="T42" fmla="*/ 18 w 23"/>
                  <a:gd name="T43" fmla="*/ 17 h 113"/>
                  <a:gd name="T44" fmla="*/ 15 w 23"/>
                  <a:gd name="T45" fmla="*/ 18 h 113"/>
                  <a:gd name="T46" fmla="*/ 12 w 23"/>
                  <a:gd name="T47" fmla="*/ 18 h 113"/>
                  <a:gd name="T48" fmla="*/ 12 w 23"/>
                  <a:gd name="T49" fmla="*/ 18 h 113"/>
                  <a:gd name="T50" fmla="*/ 8 w 23"/>
                  <a:gd name="T51" fmla="*/ 18 h 113"/>
                  <a:gd name="T52" fmla="*/ 5 w 23"/>
                  <a:gd name="T53" fmla="*/ 17 h 113"/>
                  <a:gd name="T54" fmla="*/ 5 w 23"/>
                  <a:gd name="T55" fmla="*/ 17 h 113"/>
                  <a:gd name="T56" fmla="*/ 4 w 23"/>
                  <a:gd name="T57" fmla="*/ 13 h 113"/>
                  <a:gd name="T58" fmla="*/ 4 w 23"/>
                  <a:gd name="T59" fmla="*/ 10 h 113"/>
                  <a:gd name="T60" fmla="*/ 4 w 23"/>
                  <a:gd name="T61" fmla="*/ 10 h 113"/>
                  <a:gd name="T62" fmla="*/ 4 w 23"/>
                  <a:gd name="T63" fmla="*/ 7 h 113"/>
                  <a:gd name="T64" fmla="*/ 5 w 23"/>
                  <a:gd name="T65" fmla="*/ 4 h 113"/>
                  <a:gd name="T66" fmla="*/ 5 w 23"/>
                  <a:gd name="T67" fmla="*/ 4 h 113"/>
                  <a:gd name="T68" fmla="*/ 8 w 23"/>
                  <a:gd name="T69" fmla="*/ 2 h 113"/>
                  <a:gd name="T70" fmla="*/ 12 w 23"/>
                  <a:gd name="T71" fmla="*/ 0 h 113"/>
                  <a:gd name="T72" fmla="*/ 12 w 23"/>
                  <a:gd name="T7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13">
                    <a:moveTo>
                      <a:pt x="5" y="101"/>
                    </a:moveTo>
                    <a:lnTo>
                      <a:pt x="5" y="49"/>
                    </a:lnTo>
                    <a:lnTo>
                      <a:pt x="0" y="49"/>
                    </a:lnTo>
                    <a:lnTo>
                      <a:pt x="0" y="36"/>
                    </a:lnTo>
                    <a:lnTo>
                      <a:pt x="20" y="36"/>
                    </a:lnTo>
                    <a:lnTo>
                      <a:pt x="20" y="101"/>
                    </a:lnTo>
                    <a:lnTo>
                      <a:pt x="23" y="101"/>
                    </a:lnTo>
                    <a:lnTo>
                      <a:pt x="23" y="113"/>
                    </a:lnTo>
                    <a:lnTo>
                      <a:pt x="0" y="113"/>
                    </a:lnTo>
                    <a:lnTo>
                      <a:pt x="0" y="101"/>
                    </a:lnTo>
                    <a:lnTo>
                      <a:pt x="5" y="101"/>
                    </a:lnTo>
                    <a:close/>
                    <a:moveTo>
                      <a:pt x="12" y="0"/>
                    </a:moveTo>
                    <a:lnTo>
                      <a:pt x="12" y="0"/>
                    </a:lnTo>
                    <a:lnTo>
                      <a:pt x="15" y="2"/>
                    </a:lnTo>
                    <a:lnTo>
                      <a:pt x="18" y="4"/>
                    </a:lnTo>
                    <a:lnTo>
                      <a:pt x="18" y="4"/>
                    </a:lnTo>
                    <a:lnTo>
                      <a:pt x="20" y="7"/>
                    </a:lnTo>
                    <a:lnTo>
                      <a:pt x="21" y="10"/>
                    </a:lnTo>
                    <a:lnTo>
                      <a:pt x="21" y="10"/>
                    </a:lnTo>
                    <a:lnTo>
                      <a:pt x="20" y="13"/>
                    </a:lnTo>
                    <a:lnTo>
                      <a:pt x="18" y="17"/>
                    </a:lnTo>
                    <a:lnTo>
                      <a:pt x="18" y="17"/>
                    </a:lnTo>
                    <a:lnTo>
                      <a:pt x="15" y="18"/>
                    </a:lnTo>
                    <a:lnTo>
                      <a:pt x="12" y="18"/>
                    </a:lnTo>
                    <a:lnTo>
                      <a:pt x="12" y="18"/>
                    </a:lnTo>
                    <a:lnTo>
                      <a:pt x="8" y="18"/>
                    </a:lnTo>
                    <a:lnTo>
                      <a:pt x="5" y="17"/>
                    </a:lnTo>
                    <a:lnTo>
                      <a:pt x="5" y="17"/>
                    </a:lnTo>
                    <a:lnTo>
                      <a:pt x="4" y="13"/>
                    </a:lnTo>
                    <a:lnTo>
                      <a:pt x="4" y="10"/>
                    </a:lnTo>
                    <a:lnTo>
                      <a:pt x="4" y="10"/>
                    </a:lnTo>
                    <a:lnTo>
                      <a:pt x="4" y="7"/>
                    </a:lnTo>
                    <a:lnTo>
                      <a:pt x="5" y="4"/>
                    </a:lnTo>
                    <a:lnTo>
                      <a:pt x="5" y="4"/>
                    </a:lnTo>
                    <a:lnTo>
                      <a:pt x="8" y="2"/>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7" name="Freeform 180"/>
              <p:cNvSpPr>
                <a:spLocks noEditPoints="1"/>
              </p:cNvSpPr>
              <p:nvPr/>
            </p:nvSpPr>
            <p:spPr bwMode="auto">
              <a:xfrm>
                <a:off x="4163" y="2740"/>
                <a:ext cx="50" cy="110"/>
              </a:xfrm>
              <a:custGeom>
                <a:avLst/>
                <a:gdLst>
                  <a:gd name="T0" fmla="*/ 0 w 50"/>
                  <a:gd name="T1" fmla="*/ 109 h 110"/>
                  <a:gd name="T2" fmla="*/ 0 w 50"/>
                  <a:gd name="T3" fmla="*/ 97 h 110"/>
                  <a:gd name="T4" fmla="*/ 6 w 50"/>
                  <a:gd name="T5" fmla="*/ 97 h 110"/>
                  <a:gd name="T6" fmla="*/ 6 w 50"/>
                  <a:gd name="T7" fmla="*/ 11 h 110"/>
                  <a:gd name="T8" fmla="*/ 0 w 50"/>
                  <a:gd name="T9" fmla="*/ 11 h 110"/>
                  <a:gd name="T10" fmla="*/ 0 w 50"/>
                  <a:gd name="T11" fmla="*/ 0 h 110"/>
                  <a:gd name="T12" fmla="*/ 21 w 50"/>
                  <a:gd name="T13" fmla="*/ 0 h 110"/>
                  <a:gd name="T14" fmla="*/ 21 w 50"/>
                  <a:gd name="T15" fmla="*/ 37 h 110"/>
                  <a:gd name="T16" fmla="*/ 21 w 50"/>
                  <a:gd name="T17" fmla="*/ 37 h 110"/>
                  <a:gd name="T18" fmla="*/ 21 w 50"/>
                  <a:gd name="T19" fmla="*/ 37 h 110"/>
                  <a:gd name="T20" fmla="*/ 26 w 50"/>
                  <a:gd name="T21" fmla="*/ 32 h 110"/>
                  <a:gd name="T22" fmla="*/ 32 w 50"/>
                  <a:gd name="T23" fmla="*/ 31 h 110"/>
                  <a:gd name="T24" fmla="*/ 32 w 50"/>
                  <a:gd name="T25" fmla="*/ 31 h 110"/>
                  <a:gd name="T26" fmla="*/ 37 w 50"/>
                  <a:gd name="T27" fmla="*/ 31 h 110"/>
                  <a:gd name="T28" fmla="*/ 40 w 50"/>
                  <a:gd name="T29" fmla="*/ 34 h 110"/>
                  <a:gd name="T30" fmla="*/ 44 w 50"/>
                  <a:gd name="T31" fmla="*/ 35 h 110"/>
                  <a:gd name="T32" fmla="*/ 45 w 50"/>
                  <a:gd name="T33" fmla="*/ 40 h 110"/>
                  <a:gd name="T34" fmla="*/ 45 w 50"/>
                  <a:gd name="T35" fmla="*/ 40 h 110"/>
                  <a:gd name="T36" fmla="*/ 48 w 50"/>
                  <a:gd name="T37" fmla="*/ 53 h 110"/>
                  <a:gd name="T38" fmla="*/ 50 w 50"/>
                  <a:gd name="T39" fmla="*/ 73 h 110"/>
                  <a:gd name="T40" fmla="*/ 50 w 50"/>
                  <a:gd name="T41" fmla="*/ 73 h 110"/>
                  <a:gd name="T42" fmla="*/ 48 w 50"/>
                  <a:gd name="T43" fmla="*/ 89 h 110"/>
                  <a:gd name="T44" fmla="*/ 45 w 50"/>
                  <a:gd name="T45" fmla="*/ 101 h 110"/>
                  <a:gd name="T46" fmla="*/ 45 w 50"/>
                  <a:gd name="T47" fmla="*/ 101 h 110"/>
                  <a:gd name="T48" fmla="*/ 42 w 50"/>
                  <a:gd name="T49" fmla="*/ 106 h 110"/>
                  <a:gd name="T50" fmla="*/ 40 w 50"/>
                  <a:gd name="T51" fmla="*/ 107 h 110"/>
                  <a:gd name="T52" fmla="*/ 35 w 50"/>
                  <a:gd name="T53" fmla="*/ 110 h 110"/>
                  <a:gd name="T54" fmla="*/ 32 w 50"/>
                  <a:gd name="T55" fmla="*/ 110 h 110"/>
                  <a:gd name="T56" fmla="*/ 32 w 50"/>
                  <a:gd name="T57" fmla="*/ 110 h 110"/>
                  <a:gd name="T58" fmla="*/ 29 w 50"/>
                  <a:gd name="T59" fmla="*/ 110 h 110"/>
                  <a:gd name="T60" fmla="*/ 26 w 50"/>
                  <a:gd name="T61" fmla="*/ 109 h 110"/>
                  <a:gd name="T62" fmla="*/ 21 w 50"/>
                  <a:gd name="T63" fmla="*/ 102 h 110"/>
                  <a:gd name="T64" fmla="*/ 21 w 50"/>
                  <a:gd name="T65" fmla="*/ 102 h 110"/>
                  <a:gd name="T66" fmla="*/ 21 w 50"/>
                  <a:gd name="T67" fmla="*/ 109 h 110"/>
                  <a:gd name="T68" fmla="*/ 0 w 50"/>
                  <a:gd name="T69" fmla="*/ 109 h 110"/>
                  <a:gd name="T70" fmla="*/ 21 w 50"/>
                  <a:gd name="T71" fmla="*/ 58 h 110"/>
                  <a:gd name="T72" fmla="*/ 21 w 50"/>
                  <a:gd name="T73" fmla="*/ 79 h 110"/>
                  <a:gd name="T74" fmla="*/ 21 w 50"/>
                  <a:gd name="T75" fmla="*/ 79 h 110"/>
                  <a:gd name="T76" fmla="*/ 21 w 50"/>
                  <a:gd name="T77" fmla="*/ 88 h 110"/>
                  <a:gd name="T78" fmla="*/ 22 w 50"/>
                  <a:gd name="T79" fmla="*/ 93 h 110"/>
                  <a:gd name="T80" fmla="*/ 22 w 50"/>
                  <a:gd name="T81" fmla="*/ 93 h 110"/>
                  <a:gd name="T82" fmla="*/ 24 w 50"/>
                  <a:gd name="T83" fmla="*/ 96 h 110"/>
                  <a:gd name="T84" fmla="*/ 27 w 50"/>
                  <a:gd name="T85" fmla="*/ 97 h 110"/>
                  <a:gd name="T86" fmla="*/ 27 w 50"/>
                  <a:gd name="T87" fmla="*/ 97 h 110"/>
                  <a:gd name="T88" fmla="*/ 31 w 50"/>
                  <a:gd name="T89" fmla="*/ 96 h 110"/>
                  <a:gd name="T90" fmla="*/ 34 w 50"/>
                  <a:gd name="T91" fmla="*/ 93 h 110"/>
                  <a:gd name="T92" fmla="*/ 34 w 50"/>
                  <a:gd name="T93" fmla="*/ 93 h 110"/>
                  <a:gd name="T94" fmla="*/ 34 w 50"/>
                  <a:gd name="T95" fmla="*/ 88 h 110"/>
                  <a:gd name="T96" fmla="*/ 35 w 50"/>
                  <a:gd name="T97" fmla="*/ 79 h 110"/>
                  <a:gd name="T98" fmla="*/ 35 w 50"/>
                  <a:gd name="T99" fmla="*/ 66 h 110"/>
                  <a:gd name="T100" fmla="*/ 35 w 50"/>
                  <a:gd name="T101" fmla="*/ 66 h 110"/>
                  <a:gd name="T102" fmla="*/ 34 w 50"/>
                  <a:gd name="T103" fmla="*/ 55 h 110"/>
                  <a:gd name="T104" fmla="*/ 34 w 50"/>
                  <a:gd name="T105" fmla="*/ 49 h 110"/>
                  <a:gd name="T106" fmla="*/ 34 w 50"/>
                  <a:gd name="T107" fmla="*/ 49 h 110"/>
                  <a:gd name="T108" fmla="*/ 31 w 50"/>
                  <a:gd name="T109" fmla="*/ 44 h 110"/>
                  <a:gd name="T110" fmla="*/ 27 w 50"/>
                  <a:gd name="T111" fmla="*/ 42 h 110"/>
                  <a:gd name="T112" fmla="*/ 27 w 50"/>
                  <a:gd name="T113" fmla="*/ 42 h 110"/>
                  <a:gd name="T114" fmla="*/ 24 w 50"/>
                  <a:gd name="T115" fmla="*/ 44 h 110"/>
                  <a:gd name="T116" fmla="*/ 22 w 50"/>
                  <a:gd name="T117" fmla="*/ 47 h 110"/>
                  <a:gd name="T118" fmla="*/ 21 w 50"/>
                  <a:gd name="T119" fmla="*/ 52 h 110"/>
                  <a:gd name="T120" fmla="*/ 21 w 50"/>
                  <a:gd name="T121" fmla="*/ 58 h 110"/>
                  <a:gd name="T122" fmla="*/ 21 w 50"/>
                  <a:gd name="T123" fmla="*/ 5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110">
                    <a:moveTo>
                      <a:pt x="0" y="109"/>
                    </a:moveTo>
                    <a:lnTo>
                      <a:pt x="0" y="97"/>
                    </a:lnTo>
                    <a:lnTo>
                      <a:pt x="6" y="97"/>
                    </a:lnTo>
                    <a:lnTo>
                      <a:pt x="6" y="11"/>
                    </a:lnTo>
                    <a:lnTo>
                      <a:pt x="0" y="11"/>
                    </a:lnTo>
                    <a:lnTo>
                      <a:pt x="0" y="0"/>
                    </a:lnTo>
                    <a:lnTo>
                      <a:pt x="21" y="0"/>
                    </a:lnTo>
                    <a:lnTo>
                      <a:pt x="21" y="37"/>
                    </a:lnTo>
                    <a:lnTo>
                      <a:pt x="21" y="37"/>
                    </a:lnTo>
                    <a:lnTo>
                      <a:pt x="21" y="37"/>
                    </a:lnTo>
                    <a:lnTo>
                      <a:pt x="26" y="32"/>
                    </a:lnTo>
                    <a:lnTo>
                      <a:pt x="32" y="31"/>
                    </a:lnTo>
                    <a:lnTo>
                      <a:pt x="32" y="31"/>
                    </a:lnTo>
                    <a:lnTo>
                      <a:pt x="37" y="31"/>
                    </a:lnTo>
                    <a:lnTo>
                      <a:pt x="40" y="34"/>
                    </a:lnTo>
                    <a:lnTo>
                      <a:pt x="44" y="35"/>
                    </a:lnTo>
                    <a:lnTo>
                      <a:pt x="45" y="40"/>
                    </a:lnTo>
                    <a:lnTo>
                      <a:pt x="45" y="40"/>
                    </a:lnTo>
                    <a:lnTo>
                      <a:pt x="48" y="53"/>
                    </a:lnTo>
                    <a:lnTo>
                      <a:pt x="50" y="73"/>
                    </a:lnTo>
                    <a:lnTo>
                      <a:pt x="50" y="73"/>
                    </a:lnTo>
                    <a:lnTo>
                      <a:pt x="48" y="89"/>
                    </a:lnTo>
                    <a:lnTo>
                      <a:pt x="45" y="101"/>
                    </a:lnTo>
                    <a:lnTo>
                      <a:pt x="45" y="101"/>
                    </a:lnTo>
                    <a:lnTo>
                      <a:pt x="42" y="106"/>
                    </a:lnTo>
                    <a:lnTo>
                      <a:pt x="40" y="107"/>
                    </a:lnTo>
                    <a:lnTo>
                      <a:pt x="35" y="110"/>
                    </a:lnTo>
                    <a:lnTo>
                      <a:pt x="32" y="110"/>
                    </a:lnTo>
                    <a:lnTo>
                      <a:pt x="32" y="110"/>
                    </a:lnTo>
                    <a:lnTo>
                      <a:pt x="29" y="110"/>
                    </a:lnTo>
                    <a:lnTo>
                      <a:pt x="26" y="109"/>
                    </a:lnTo>
                    <a:lnTo>
                      <a:pt x="21" y="102"/>
                    </a:lnTo>
                    <a:lnTo>
                      <a:pt x="21" y="102"/>
                    </a:lnTo>
                    <a:lnTo>
                      <a:pt x="21" y="109"/>
                    </a:lnTo>
                    <a:lnTo>
                      <a:pt x="0" y="109"/>
                    </a:lnTo>
                    <a:close/>
                    <a:moveTo>
                      <a:pt x="21" y="58"/>
                    </a:moveTo>
                    <a:lnTo>
                      <a:pt x="21" y="79"/>
                    </a:lnTo>
                    <a:lnTo>
                      <a:pt x="21" y="79"/>
                    </a:lnTo>
                    <a:lnTo>
                      <a:pt x="21" y="88"/>
                    </a:lnTo>
                    <a:lnTo>
                      <a:pt x="22" y="93"/>
                    </a:lnTo>
                    <a:lnTo>
                      <a:pt x="22" y="93"/>
                    </a:lnTo>
                    <a:lnTo>
                      <a:pt x="24" y="96"/>
                    </a:lnTo>
                    <a:lnTo>
                      <a:pt x="27" y="97"/>
                    </a:lnTo>
                    <a:lnTo>
                      <a:pt x="27" y="97"/>
                    </a:lnTo>
                    <a:lnTo>
                      <a:pt x="31" y="96"/>
                    </a:lnTo>
                    <a:lnTo>
                      <a:pt x="34" y="93"/>
                    </a:lnTo>
                    <a:lnTo>
                      <a:pt x="34" y="93"/>
                    </a:lnTo>
                    <a:lnTo>
                      <a:pt x="34" y="88"/>
                    </a:lnTo>
                    <a:lnTo>
                      <a:pt x="35" y="79"/>
                    </a:lnTo>
                    <a:lnTo>
                      <a:pt x="35" y="66"/>
                    </a:lnTo>
                    <a:lnTo>
                      <a:pt x="35" y="66"/>
                    </a:lnTo>
                    <a:lnTo>
                      <a:pt x="34" y="55"/>
                    </a:lnTo>
                    <a:lnTo>
                      <a:pt x="34" y="49"/>
                    </a:lnTo>
                    <a:lnTo>
                      <a:pt x="34" y="49"/>
                    </a:lnTo>
                    <a:lnTo>
                      <a:pt x="31" y="44"/>
                    </a:lnTo>
                    <a:lnTo>
                      <a:pt x="27" y="42"/>
                    </a:lnTo>
                    <a:lnTo>
                      <a:pt x="27" y="42"/>
                    </a:lnTo>
                    <a:lnTo>
                      <a:pt x="24" y="44"/>
                    </a:lnTo>
                    <a:lnTo>
                      <a:pt x="22" y="47"/>
                    </a:lnTo>
                    <a:lnTo>
                      <a:pt x="21" y="52"/>
                    </a:lnTo>
                    <a:lnTo>
                      <a:pt x="21" y="58"/>
                    </a:lnTo>
                    <a:lnTo>
                      <a:pt x="21"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8" name="Freeform 181"/>
              <p:cNvSpPr>
                <a:spLocks/>
              </p:cNvSpPr>
              <p:nvPr/>
            </p:nvSpPr>
            <p:spPr bwMode="auto">
              <a:xfrm>
                <a:off x="4220" y="2740"/>
                <a:ext cx="50" cy="109"/>
              </a:xfrm>
              <a:custGeom>
                <a:avLst/>
                <a:gdLst>
                  <a:gd name="T0" fmla="*/ 0 w 50"/>
                  <a:gd name="T1" fmla="*/ 109 h 109"/>
                  <a:gd name="T2" fmla="*/ 0 w 50"/>
                  <a:gd name="T3" fmla="*/ 97 h 109"/>
                  <a:gd name="T4" fmla="*/ 5 w 50"/>
                  <a:gd name="T5" fmla="*/ 97 h 109"/>
                  <a:gd name="T6" fmla="*/ 5 w 50"/>
                  <a:gd name="T7" fmla="*/ 11 h 109"/>
                  <a:gd name="T8" fmla="*/ 0 w 50"/>
                  <a:gd name="T9" fmla="*/ 11 h 109"/>
                  <a:gd name="T10" fmla="*/ 0 w 50"/>
                  <a:gd name="T11" fmla="*/ 0 h 109"/>
                  <a:gd name="T12" fmla="*/ 19 w 50"/>
                  <a:gd name="T13" fmla="*/ 0 h 109"/>
                  <a:gd name="T14" fmla="*/ 19 w 50"/>
                  <a:gd name="T15" fmla="*/ 35 h 109"/>
                  <a:gd name="T16" fmla="*/ 19 w 50"/>
                  <a:gd name="T17" fmla="*/ 35 h 109"/>
                  <a:gd name="T18" fmla="*/ 24 w 50"/>
                  <a:gd name="T19" fmla="*/ 32 h 109"/>
                  <a:gd name="T20" fmla="*/ 29 w 50"/>
                  <a:gd name="T21" fmla="*/ 31 h 109"/>
                  <a:gd name="T22" fmla="*/ 29 w 50"/>
                  <a:gd name="T23" fmla="*/ 31 h 109"/>
                  <a:gd name="T24" fmla="*/ 35 w 50"/>
                  <a:gd name="T25" fmla="*/ 32 h 109"/>
                  <a:gd name="T26" fmla="*/ 40 w 50"/>
                  <a:gd name="T27" fmla="*/ 35 h 109"/>
                  <a:gd name="T28" fmla="*/ 42 w 50"/>
                  <a:gd name="T29" fmla="*/ 44 h 109"/>
                  <a:gd name="T30" fmla="*/ 44 w 50"/>
                  <a:gd name="T31" fmla="*/ 53 h 109"/>
                  <a:gd name="T32" fmla="*/ 44 w 50"/>
                  <a:gd name="T33" fmla="*/ 97 h 109"/>
                  <a:gd name="T34" fmla="*/ 50 w 50"/>
                  <a:gd name="T35" fmla="*/ 97 h 109"/>
                  <a:gd name="T36" fmla="*/ 50 w 50"/>
                  <a:gd name="T37" fmla="*/ 109 h 109"/>
                  <a:gd name="T38" fmla="*/ 31 w 50"/>
                  <a:gd name="T39" fmla="*/ 109 h 109"/>
                  <a:gd name="T40" fmla="*/ 31 w 50"/>
                  <a:gd name="T41" fmla="*/ 52 h 109"/>
                  <a:gd name="T42" fmla="*/ 31 w 50"/>
                  <a:gd name="T43" fmla="*/ 52 h 109"/>
                  <a:gd name="T44" fmla="*/ 29 w 50"/>
                  <a:gd name="T45" fmla="*/ 45 h 109"/>
                  <a:gd name="T46" fmla="*/ 27 w 50"/>
                  <a:gd name="T47" fmla="*/ 44 h 109"/>
                  <a:gd name="T48" fmla="*/ 26 w 50"/>
                  <a:gd name="T49" fmla="*/ 44 h 109"/>
                  <a:gd name="T50" fmla="*/ 26 w 50"/>
                  <a:gd name="T51" fmla="*/ 44 h 109"/>
                  <a:gd name="T52" fmla="*/ 22 w 50"/>
                  <a:gd name="T53" fmla="*/ 44 h 109"/>
                  <a:gd name="T54" fmla="*/ 19 w 50"/>
                  <a:gd name="T55" fmla="*/ 47 h 109"/>
                  <a:gd name="T56" fmla="*/ 19 w 50"/>
                  <a:gd name="T57" fmla="*/ 97 h 109"/>
                  <a:gd name="T58" fmla="*/ 24 w 50"/>
                  <a:gd name="T59" fmla="*/ 97 h 109"/>
                  <a:gd name="T60" fmla="*/ 24 w 50"/>
                  <a:gd name="T61" fmla="*/ 109 h 109"/>
                  <a:gd name="T62" fmla="*/ 0 w 50"/>
                  <a:gd name="T6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109">
                    <a:moveTo>
                      <a:pt x="0" y="109"/>
                    </a:moveTo>
                    <a:lnTo>
                      <a:pt x="0" y="97"/>
                    </a:lnTo>
                    <a:lnTo>
                      <a:pt x="5" y="97"/>
                    </a:lnTo>
                    <a:lnTo>
                      <a:pt x="5" y="11"/>
                    </a:lnTo>
                    <a:lnTo>
                      <a:pt x="0" y="11"/>
                    </a:lnTo>
                    <a:lnTo>
                      <a:pt x="0" y="0"/>
                    </a:lnTo>
                    <a:lnTo>
                      <a:pt x="19" y="0"/>
                    </a:lnTo>
                    <a:lnTo>
                      <a:pt x="19" y="35"/>
                    </a:lnTo>
                    <a:lnTo>
                      <a:pt x="19" y="35"/>
                    </a:lnTo>
                    <a:lnTo>
                      <a:pt x="24" y="32"/>
                    </a:lnTo>
                    <a:lnTo>
                      <a:pt x="29" y="31"/>
                    </a:lnTo>
                    <a:lnTo>
                      <a:pt x="29" y="31"/>
                    </a:lnTo>
                    <a:lnTo>
                      <a:pt x="35" y="32"/>
                    </a:lnTo>
                    <a:lnTo>
                      <a:pt x="40" y="35"/>
                    </a:lnTo>
                    <a:lnTo>
                      <a:pt x="42" y="44"/>
                    </a:lnTo>
                    <a:lnTo>
                      <a:pt x="44" y="53"/>
                    </a:lnTo>
                    <a:lnTo>
                      <a:pt x="44" y="97"/>
                    </a:lnTo>
                    <a:lnTo>
                      <a:pt x="50" y="97"/>
                    </a:lnTo>
                    <a:lnTo>
                      <a:pt x="50" y="109"/>
                    </a:lnTo>
                    <a:lnTo>
                      <a:pt x="31" y="109"/>
                    </a:lnTo>
                    <a:lnTo>
                      <a:pt x="31" y="52"/>
                    </a:lnTo>
                    <a:lnTo>
                      <a:pt x="31" y="52"/>
                    </a:lnTo>
                    <a:lnTo>
                      <a:pt x="29" y="45"/>
                    </a:lnTo>
                    <a:lnTo>
                      <a:pt x="27" y="44"/>
                    </a:lnTo>
                    <a:lnTo>
                      <a:pt x="26" y="44"/>
                    </a:lnTo>
                    <a:lnTo>
                      <a:pt x="26" y="44"/>
                    </a:lnTo>
                    <a:lnTo>
                      <a:pt x="22" y="44"/>
                    </a:lnTo>
                    <a:lnTo>
                      <a:pt x="19" y="47"/>
                    </a:lnTo>
                    <a:lnTo>
                      <a:pt x="19" y="97"/>
                    </a:lnTo>
                    <a:lnTo>
                      <a:pt x="24" y="97"/>
                    </a:lnTo>
                    <a:lnTo>
                      <a:pt x="24" y="109"/>
                    </a:lnTo>
                    <a:lnTo>
                      <a:pt x="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9" name="Freeform 182"/>
              <p:cNvSpPr>
                <a:spLocks/>
              </p:cNvSpPr>
              <p:nvPr/>
            </p:nvSpPr>
            <p:spPr bwMode="auto">
              <a:xfrm>
                <a:off x="4299" y="2740"/>
                <a:ext cx="82" cy="109"/>
              </a:xfrm>
              <a:custGeom>
                <a:avLst/>
                <a:gdLst>
                  <a:gd name="T0" fmla="*/ 0 w 82"/>
                  <a:gd name="T1" fmla="*/ 109 h 109"/>
                  <a:gd name="T2" fmla="*/ 0 w 82"/>
                  <a:gd name="T3" fmla="*/ 96 h 109"/>
                  <a:gd name="T4" fmla="*/ 9 w 82"/>
                  <a:gd name="T5" fmla="*/ 96 h 109"/>
                  <a:gd name="T6" fmla="*/ 9 w 82"/>
                  <a:gd name="T7" fmla="*/ 13 h 109"/>
                  <a:gd name="T8" fmla="*/ 0 w 82"/>
                  <a:gd name="T9" fmla="*/ 13 h 109"/>
                  <a:gd name="T10" fmla="*/ 0 w 82"/>
                  <a:gd name="T11" fmla="*/ 0 h 109"/>
                  <a:gd name="T12" fmla="*/ 33 w 82"/>
                  <a:gd name="T13" fmla="*/ 0 h 109"/>
                  <a:gd name="T14" fmla="*/ 36 w 82"/>
                  <a:gd name="T15" fmla="*/ 22 h 109"/>
                  <a:gd name="T16" fmla="*/ 36 w 82"/>
                  <a:gd name="T17" fmla="*/ 22 h 109"/>
                  <a:gd name="T18" fmla="*/ 38 w 82"/>
                  <a:gd name="T19" fmla="*/ 35 h 109"/>
                  <a:gd name="T20" fmla="*/ 41 w 82"/>
                  <a:gd name="T21" fmla="*/ 57 h 109"/>
                  <a:gd name="T22" fmla="*/ 41 w 82"/>
                  <a:gd name="T23" fmla="*/ 57 h 109"/>
                  <a:gd name="T24" fmla="*/ 43 w 82"/>
                  <a:gd name="T25" fmla="*/ 39 h 109"/>
                  <a:gd name="T26" fmla="*/ 43 w 82"/>
                  <a:gd name="T27" fmla="*/ 39 h 109"/>
                  <a:gd name="T28" fmla="*/ 46 w 82"/>
                  <a:gd name="T29" fmla="*/ 21 h 109"/>
                  <a:gd name="T30" fmla="*/ 49 w 82"/>
                  <a:gd name="T31" fmla="*/ 0 h 109"/>
                  <a:gd name="T32" fmla="*/ 82 w 82"/>
                  <a:gd name="T33" fmla="*/ 0 h 109"/>
                  <a:gd name="T34" fmla="*/ 82 w 82"/>
                  <a:gd name="T35" fmla="*/ 13 h 109"/>
                  <a:gd name="T36" fmla="*/ 74 w 82"/>
                  <a:gd name="T37" fmla="*/ 13 h 109"/>
                  <a:gd name="T38" fmla="*/ 74 w 82"/>
                  <a:gd name="T39" fmla="*/ 96 h 109"/>
                  <a:gd name="T40" fmla="*/ 82 w 82"/>
                  <a:gd name="T41" fmla="*/ 96 h 109"/>
                  <a:gd name="T42" fmla="*/ 82 w 82"/>
                  <a:gd name="T43" fmla="*/ 109 h 109"/>
                  <a:gd name="T44" fmla="*/ 49 w 82"/>
                  <a:gd name="T45" fmla="*/ 109 h 109"/>
                  <a:gd name="T46" fmla="*/ 49 w 82"/>
                  <a:gd name="T47" fmla="*/ 96 h 109"/>
                  <a:gd name="T48" fmla="*/ 58 w 82"/>
                  <a:gd name="T49" fmla="*/ 96 h 109"/>
                  <a:gd name="T50" fmla="*/ 58 w 82"/>
                  <a:gd name="T51" fmla="*/ 40 h 109"/>
                  <a:gd name="T52" fmla="*/ 59 w 82"/>
                  <a:gd name="T53" fmla="*/ 11 h 109"/>
                  <a:gd name="T54" fmla="*/ 58 w 82"/>
                  <a:gd name="T55" fmla="*/ 11 h 109"/>
                  <a:gd name="T56" fmla="*/ 53 w 82"/>
                  <a:gd name="T57" fmla="*/ 49 h 109"/>
                  <a:gd name="T58" fmla="*/ 43 w 82"/>
                  <a:gd name="T59" fmla="*/ 109 h 109"/>
                  <a:gd name="T60" fmla="*/ 38 w 82"/>
                  <a:gd name="T61" fmla="*/ 109 h 109"/>
                  <a:gd name="T62" fmla="*/ 28 w 82"/>
                  <a:gd name="T63" fmla="*/ 53 h 109"/>
                  <a:gd name="T64" fmla="*/ 22 w 82"/>
                  <a:gd name="T65" fmla="*/ 11 h 109"/>
                  <a:gd name="T66" fmla="*/ 20 w 82"/>
                  <a:gd name="T67" fmla="*/ 11 h 109"/>
                  <a:gd name="T68" fmla="*/ 22 w 82"/>
                  <a:gd name="T69" fmla="*/ 40 h 109"/>
                  <a:gd name="T70" fmla="*/ 22 w 82"/>
                  <a:gd name="T71" fmla="*/ 96 h 109"/>
                  <a:gd name="T72" fmla="*/ 30 w 82"/>
                  <a:gd name="T73" fmla="*/ 96 h 109"/>
                  <a:gd name="T74" fmla="*/ 30 w 82"/>
                  <a:gd name="T75" fmla="*/ 109 h 109"/>
                  <a:gd name="T76" fmla="*/ 0 w 82"/>
                  <a:gd name="T7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109">
                    <a:moveTo>
                      <a:pt x="0" y="109"/>
                    </a:moveTo>
                    <a:lnTo>
                      <a:pt x="0" y="96"/>
                    </a:lnTo>
                    <a:lnTo>
                      <a:pt x="9" y="96"/>
                    </a:lnTo>
                    <a:lnTo>
                      <a:pt x="9" y="13"/>
                    </a:lnTo>
                    <a:lnTo>
                      <a:pt x="0" y="13"/>
                    </a:lnTo>
                    <a:lnTo>
                      <a:pt x="0" y="0"/>
                    </a:lnTo>
                    <a:lnTo>
                      <a:pt x="33" y="0"/>
                    </a:lnTo>
                    <a:lnTo>
                      <a:pt x="36" y="22"/>
                    </a:lnTo>
                    <a:lnTo>
                      <a:pt x="36" y="22"/>
                    </a:lnTo>
                    <a:lnTo>
                      <a:pt x="38" y="35"/>
                    </a:lnTo>
                    <a:lnTo>
                      <a:pt x="41" y="57"/>
                    </a:lnTo>
                    <a:lnTo>
                      <a:pt x="41" y="57"/>
                    </a:lnTo>
                    <a:lnTo>
                      <a:pt x="43" y="39"/>
                    </a:lnTo>
                    <a:lnTo>
                      <a:pt x="43" y="39"/>
                    </a:lnTo>
                    <a:lnTo>
                      <a:pt x="46" y="21"/>
                    </a:lnTo>
                    <a:lnTo>
                      <a:pt x="49" y="0"/>
                    </a:lnTo>
                    <a:lnTo>
                      <a:pt x="82" y="0"/>
                    </a:lnTo>
                    <a:lnTo>
                      <a:pt x="82" y="13"/>
                    </a:lnTo>
                    <a:lnTo>
                      <a:pt x="74" y="13"/>
                    </a:lnTo>
                    <a:lnTo>
                      <a:pt x="74" y="96"/>
                    </a:lnTo>
                    <a:lnTo>
                      <a:pt x="82" y="96"/>
                    </a:lnTo>
                    <a:lnTo>
                      <a:pt x="82" y="109"/>
                    </a:lnTo>
                    <a:lnTo>
                      <a:pt x="49" y="109"/>
                    </a:lnTo>
                    <a:lnTo>
                      <a:pt x="49" y="96"/>
                    </a:lnTo>
                    <a:lnTo>
                      <a:pt x="58" y="96"/>
                    </a:lnTo>
                    <a:lnTo>
                      <a:pt x="58" y="40"/>
                    </a:lnTo>
                    <a:lnTo>
                      <a:pt x="59" y="11"/>
                    </a:lnTo>
                    <a:lnTo>
                      <a:pt x="58" y="11"/>
                    </a:lnTo>
                    <a:lnTo>
                      <a:pt x="53" y="49"/>
                    </a:lnTo>
                    <a:lnTo>
                      <a:pt x="43" y="109"/>
                    </a:lnTo>
                    <a:lnTo>
                      <a:pt x="38" y="109"/>
                    </a:lnTo>
                    <a:lnTo>
                      <a:pt x="28" y="53"/>
                    </a:lnTo>
                    <a:lnTo>
                      <a:pt x="22" y="11"/>
                    </a:lnTo>
                    <a:lnTo>
                      <a:pt x="20" y="11"/>
                    </a:lnTo>
                    <a:lnTo>
                      <a:pt x="22" y="40"/>
                    </a:lnTo>
                    <a:lnTo>
                      <a:pt x="22" y="96"/>
                    </a:lnTo>
                    <a:lnTo>
                      <a:pt x="30" y="96"/>
                    </a:lnTo>
                    <a:lnTo>
                      <a:pt x="30" y="109"/>
                    </a:lnTo>
                    <a:lnTo>
                      <a:pt x="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0" name="Freeform 183"/>
              <p:cNvSpPr>
                <a:spLocks noEditPoints="1"/>
              </p:cNvSpPr>
              <p:nvPr/>
            </p:nvSpPr>
            <p:spPr bwMode="auto">
              <a:xfrm>
                <a:off x="4387" y="2771"/>
                <a:ext cx="51" cy="79"/>
              </a:xfrm>
              <a:custGeom>
                <a:avLst/>
                <a:gdLst>
                  <a:gd name="T0" fmla="*/ 51 w 51"/>
                  <a:gd name="T1" fmla="*/ 78 h 79"/>
                  <a:gd name="T2" fmla="*/ 30 w 51"/>
                  <a:gd name="T3" fmla="*/ 71 h 79"/>
                  <a:gd name="T4" fmla="*/ 30 w 51"/>
                  <a:gd name="T5" fmla="*/ 71 h 79"/>
                  <a:gd name="T6" fmla="*/ 22 w 51"/>
                  <a:gd name="T7" fmla="*/ 79 h 79"/>
                  <a:gd name="T8" fmla="*/ 18 w 51"/>
                  <a:gd name="T9" fmla="*/ 79 h 79"/>
                  <a:gd name="T10" fmla="*/ 5 w 51"/>
                  <a:gd name="T11" fmla="*/ 73 h 79"/>
                  <a:gd name="T12" fmla="*/ 2 w 51"/>
                  <a:gd name="T13" fmla="*/ 65 h 79"/>
                  <a:gd name="T14" fmla="*/ 0 w 51"/>
                  <a:gd name="T15" fmla="*/ 55 h 79"/>
                  <a:gd name="T16" fmla="*/ 7 w 51"/>
                  <a:gd name="T17" fmla="*/ 37 h 79"/>
                  <a:gd name="T18" fmla="*/ 12 w 51"/>
                  <a:gd name="T19" fmla="*/ 32 h 79"/>
                  <a:gd name="T20" fmla="*/ 20 w 51"/>
                  <a:gd name="T21" fmla="*/ 31 h 79"/>
                  <a:gd name="T22" fmla="*/ 30 w 51"/>
                  <a:gd name="T23" fmla="*/ 37 h 79"/>
                  <a:gd name="T24" fmla="*/ 30 w 51"/>
                  <a:gd name="T25" fmla="*/ 24 h 79"/>
                  <a:gd name="T26" fmla="*/ 28 w 51"/>
                  <a:gd name="T27" fmla="*/ 14 h 79"/>
                  <a:gd name="T28" fmla="*/ 27 w 51"/>
                  <a:gd name="T29" fmla="*/ 13 h 79"/>
                  <a:gd name="T30" fmla="*/ 23 w 51"/>
                  <a:gd name="T31" fmla="*/ 11 h 79"/>
                  <a:gd name="T32" fmla="*/ 18 w 51"/>
                  <a:gd name="T33" fmla="*/ 14 h 79"/>
                  <a:gd name="T34" fmla="*/ 15 w 51"/>
                  <a:gd name="T35" fmla="*/ 22 h 79"/>
                  <a:gd name="T36" fmla="*/ 4 w 51"/>
                  <a:gd name="T37" fmla="*/ 18 h 79"/>
                  <a:gd name="T38" fmla="*/ 10 w 51"/>
                  <a:gd name="T39" fmla="*/ 4 h 79"/>
                  <a:gd name="T40" fmla="*/ 17 w 51"/>
                  <a:gd name="T41" fmla="*/ 1 h 79"/>
                  <a:gd name="T42" fmla="*/ 23 w 51"/>
                  <a:gd name="T43" fmla="*/ 0 h 79"/>
                  <a:gd name="T44" fmla="*/ 38 w 51"/>
                  <a:gd name="T45" fmla="*/ 6 h 79"/>
                  <a:gd name="T46" fmla="*/ 43 w 51"/>
                  <a:gd name="T47" fmla="*/ 13 h 79"/>
                  <a:gd name="T48" fmla="*/ 44 w 51"/>
                  <a:gd name="T49" fmla="*/ 66 h 79"/>
                  <a:gd name="T50" fmla="*/ 30 w 51"/>
                  <a:gd name="T51" fmla="*/ 63 h 79"/>
                  <a:gd name="T52" fmla="*/ 30 w 51"/>
                  <a:gd name="T53" fmla="*/ 47 h 79"/>
                  <a:gd name="T54" fmla="*/ 23 w 51"/>
                  <a:gd name="T55" fmla="*/ 44 h 79"/>
                  <a:gd name="T56" fmla="*/ 20 w 51"/>
                  <a:gd name="T57" fmla="*/ 44 h 79"/>
                  <a:gd name="T58" fmla="*/ 17 w 51"/>
                  <a:gd name="T59" fmla="*/ 50 h 79"/>
                  <a:gd name="T60" fmla="*/ 15 w 51"/>
                  <a:gd name="T61" fmla="*/ 55 h 79"/>
                  <a:gd name="T62" fmla="*/ 18 w 51"/>
                  <a:gd name="T63" fmla="*/ 65 h 79"/>
                  <a:gd name="T64" fmla="*/ 23 w 51"/>
                  <a:gd name="T65" fmla="*/ 68 h 79"/>
                  <a:gd name="T66" fmla="*/ 27 w 51"/>
                  <a:gd name="T67" fmla="*/ 66 h 79"/>
                  <a:gd name="T68" fmla="*/ 30 w 51"/>
                  <a:gd name="T69"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79">
                    <a:moveTo>
                      <a:pt x="51" y="66"/>
                    </a:moveTo>
                    <a:lnTo>
                      <a:pt x="51" y="78"/>
                    </a:lnTo>
                    <a:lnTo>
                      <a:pt x="30" y="78"/>
                    </a:lnTo>
                    <a:lnTo>
                      <a:pt x="30" y="71"/>
                    </a:lnTo>
                    <a:lnTo>
                      <a:pt x="30" y="71"/>
                    </a:lnTo>
                    <a:lnTo>
                      <a:pt x="30" y="71"/>
                    </a:lnTo>
                    <a:lnTo>
                      <a:pt x="25" y="78"/>
                    </a:lnTo>
                    <a:lnTo>
                      <a:pt x="22" y="79"/>
                    </a:lnTo>
                    <a:lnTo>
                      <a:pt x="18" y="79"/>
                    </a:lnTo>
                    <a:lnTo>
                      <a:pt x="18" y="79"/>
                    </a:lnTo>
                    <a:lnTo>
                      <a:pt x="12" y="78"/>
                    </a:lnTo>
                    <a:lnTo>
                      <a:pt x="5" y="73"/>
                    </a:lnTo>
                    <a:lnTo>
                      <a:pt x="5" y="73"/>
                    </a:lnTo>
                    <a:lnTo>
                      <a:pt x="2" y="65"/>
                    </a:lnTo>
                    <a:lnTo>
                      <a:pt x="0" y="55"/>
                    </a:lnTo>
                    <a:lnTo>
                      <a:pt x="0" y="55"/>
                    </a:lnTo>
                    <a:lnTo>
                      <a:pt x="2" y="45"/>
                    </a:lnTo>
                    <a:lnTo>
                      <a:pt x="7" y="37"/>
                    </a:lnTo>
                    <a:lnTo>
                      <a:pt x="7" y="37"/>
                    </a:lnTo>
                    <a:lnTo>
                      <a:pt x="12" y="32"/>
                    </a:lnTo>
                    <a:lnTo>
                      <a:pt x="20" y="31"/>
                    </a:lnTo>
                    <a:lnTo>
                      <a:pt x="20" y="31"/>
                    </a:lnTo>
                    <a:lnTo>
                      <a:pt x="25" y="32"/>
                    </a:lnTo>
                    <a:lnTo>
                      <a:pt x="30" y="37"/>
                    </a:lnTo>
                    <a:lnTo>
                      <a:pt x="30" y="24"/>
                    </a:lnTo>
                    <a:lnTo>
                      <a:pt x="30" y="24"/>
                    </a:lnTo>
                    <a:lnTo>
                      <a:pt x="30" y="18"/>
                    </a:lnTo>
                    <a:lnTo>
                      <a:pt x="28" y="14"/>
                    </a:lnTo>
                    <a:lnTo>
                      <a:pt x="28" y="14"/>
                    </a:lnTo>
                    <a:lnTo>
                      <a:pt x="27" y="13"/>
                    </a:lnTo>
                    <a:lnTo>
                      <a:pt x="23" y="11"/>
                    </a:lnTo>
                    <a:lnTo>
                      <a:pt x="23" y="11"/>
                    </a:lnTo>
                    <a:lnTo>
                      <a:pt x="20" y="13"/>
                    </a:lnTo>
                    <a:lnTo>
                      <a:pt x="18" y="14"/>
                    </a:lnTo>
                    <a:lnTo>
                      <a:pt x="17" y="18"/>
                    </a:lnTo>
                    <a:lnTo>
                      <a:pt x="15" y="22"/>
                    </a:lnTo>
                    <a:lnTo>
                      <a:pt x="4" y="18"/>
                    </a:lnTo>
                    <a:lnTo>
                      <a:pt x="4" y="18"/>
                    </a:lnTo>
                    <a:lnTo>
                      <a:pt x="5" y="11"/>
                    </a:lnTo>
                    <a:lnTo>
                      <a:pt x="10" y="4"/>
                    </a:lnTo>
                    <a:lnTo>
                      <a:pt x="10" y="4"/>
                    </a:lnTo>
                    <a:lnTo>
                      <a:pt x="17" y="1"/>
                    </a:lnTo>
                    <a:lnTo>
                      <a:pt x="23" y="0"/>
                    </a:lnTo>
                    <a:lnTo>
                      <a:pt x="23" y="0"/>
                    </a:lnTo>
                    <a:lnTo>
                      <a:pt x="31" y="1"/>
                    </a:lnTo>
                    <a:lnTo>
                      <a:pt x="38" y="6"/>
                    </a:lnTo>
                    <a:lnTo>
                      <a:pt x="38" y="6"/>
                    </a:lnTo>
                    <a:lnTo>
                      <a:pt x="43" y="13"/>
                    </a:lnTo>
                    <a:lnTo>
                      <a:pt x="44" y="21"/>
                    </a:lnTo>
                    <a:lnTo>
                      <a:pt x="44" y="66"/>
                    </a:lnTo>
                    <a:lnTo>
                      <a:pt x="51" y="66"/>
                    </a:lnTo>
                    <a:close/>
                    <a:moveTo>
                      <a:pt x="30" y="63"/>
                    </a:moveTo>
                    <a:lnTo>
                      <a:pt x="30" y="47"/>
                    </a:lnTo>
                    <a:lnTo>
                      <a:pt x="30" y="47"/>
                    </a:lnTo>
                    <a:lnTo>
                      <a:pt x="27" y="44"/>
                    </a:lnTo>
                    <a:lnTo>
                      <a:pt x="23" y="44"/>
                    </a:lnTo>
                    <a:lnTo>
                      <a:pt x="23" y="44"/>
                    </a:lnTo>
                    <a:lnTo>
                      <a:pt x="20" y="44"/>
                    </a:lnTo>
                    <a:lnTo>
                      <a:pt x="18" y="45"/>
                    </a:lnTo>
                    <a:lnTo>
                      <a:pt x="17" y="50"/>
                    </a:lnTo>
                    <a:lnTo>
                      <a:pt x="15" y="55"/>
                    </a:lnTo>
                    <a:lnTo>
                      <a:pt x="15" y="55"/>
                    </a:lnTo>
                    <a:lnTo>
                      <a:pt x="17" y="60"/>
                    </a:lnTo>
                    <a:lnTo>
                      <a:pt x="18" y="65"/>
                    </a:lnTo>
                    <a:lnTo>
                      <a:pt x="20" y="66"/>
                    </a:lnTo>
                    <a:lnTo>
                      <a:pt x="23" y="68"/>
                    </a:lnTo>
                    <a:lnTo>
                      <a:pt x="23" y="68"/>
                    </a:lnTo>
                    <a:lnTo>
                      <a:pt x="27" y="66"/>
                    </a:lnTo>
                    <a:lnTo>
                      <a:pt x="30" y="63"/>
                    </a:lnTo>
                    <a:lnTo>
                      <a:pt x="3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1" name="Freeform 184"/>
              <p:cNvSpPr>
                <a:spLocks noEditPoints="1"/>
              </p:cNvSpPr>
              <p:nvPr/>
            </p:nvSpPr>
            <p:spPr bwMode="auto">
              <a:xfrm>
                <a:off x="4443" y="2736"/>
                <a:ext cx="23" cy="113"/>
              </a:xfrm>
              <a:custGeom>
                <a:avLst/>
                <a:gdLst>
                  <a:gd name="T0" fmla="*/ 5 w 23"/>
                  <a:gd name="T1" fmla="*/ 101 h 113"/>
                  <a:gd name="T2" fmla="*/ 5 w 23"/>
                  <a:gd name="T3" fmla="*/ 49 h 113"/>
                  <a:gd name="T4" fmla="*/ 0 w 23"/>
                  <a:gd name="T5" fmla="*/ 49 h 113"/>
                  <a:gd name="T6" fmla="*/ 0 w 23"/>
                  <a:gd name="T7" fmla="*/ 36 h 113"/>
                  <a:gd name="T8" fmla="*/ 19 w 23"/>
                  <a:gd name="T9" fmla="*/ 36 h 113"/>
                  <a:gd name="T10" fmla="*/ 19 w 23"/>
                  <a:gd name="T11" fmla="*/ 101 h 113"/>
                  <a:gd name="T12" fmla="*/ 23 w 23"/>
                  <a:gd name="T13" fmla="*/ 101 h 113"/>
                  <a:gd name="T14" fmla="*/ 23 w 23"/>
                  <a:gd name="T15" fmla="*/ 113 h 113"/>
                  <a:gd name="T16" fmla="*/ 0 w 23"/>
                  <a:gd name="T17" fmla="*/ 113 h 113"/>
                  <a:gd name="T18" fmla="*/ 0 w 23"/>
                  <a:gd name="T19" fmla="*/ 101 h 113"/>
                  <a:gd name="T20" fmla="*/ 5 w 23"/>
                  <a:gd name="T21" fmla="*/ 101 h 113"/>
                  <a:gd name="T22" fmla="*/ 11 w 23"/>
                  <a:gd name="T23" fmla="*/ 0 h 113"/>
                  <a:gd name="T24" fmla="*/ 11 w 23"/>
                  <a:gd name="T25" fmla="*/ 0 h 113"/>
                  <a:gd name="T26" fmla="*/ 15 w 23"/>
                  <a:gd name="T27" fmla="*/ 2 h 113"/>
                  <a:gd name="T28" fmla="*/ 18 w 23"/>
                  <a:gd name="T29" fmla="*/ 4 h 113"/>
                  <a:gd name="T30" fmla="*/ 18 w 23"/>
                  <a:gd name="T31" fmla="*/ 4 h 113"/>
                  <a:gd name="T32" fmla="*/ 19 w 23"/>
                  <a:gd name="T33" fmla="*/ 7 h 113"/>
                  <a:gd name="T34" fmla="*/ 21 w 23"/>
                  <a:gd name="T35" fmla="*/ 10 h 113"/>
                  <a:gd name="T36" fmla="*/ 21 w 23"/>
                  <a:gd name="T37" fmla="*/ 10 h 113"/>
                  <a:gd name="T38" fmla="*/ 19 w 23"/>
                  <a:gd name="T39" fmla="*/ 13 h 113"/>
                  <a:gd name="T40" fmla="*/ 18 w 23"/>
                  <a:gd name="T41" fmla="*/ 17 h 113"/>
                  <a:gd name="T42" fmla="*/ 18 w 23"/>
                  <a:gd name="T43" fmla="*/ 17 h 113"/>
                  <a:gd name="T44" fmla="*/ 15 w 23"/>
                  <a:gd name="T45" fmla="*/ 18 h 113"/>
                  <a:gd name="T46" fmla="*/ 11 w 23"/>
                  <a:gd name="T47" fmla="*/ 18 h 113"/>
                  <a:gd name="T48" fmla="*/ 11 w 23"/>
                  <a:gd name="T49" fmla="*/ 18 h 113"/>
                  <a:gd name="T50" fmla="*/ 8 w 23"/>
                  <a:gd name="T51" fmla="*/ 18 h 113"/>
                  <a:gd name="T52" fmla="*/ 5 w 23"/>
                  <a:gd name="T53" fmla="*/ 17 h 113"/>
                  <a:gd name="T54" fmla="*/ 5 w 23"/>
                  <a:gd name="T55" fmla="*/ 17 h 113"/>
                  <a:gd name="T56" fmla="*/ 3 w 23"/>
                  <a:gd name="T57" fmla="*/ 13 h 113"/>
                  <a:gd name="T58" fmla="*/ 3 w 23"/>
                  <a:gd name="T59" fmla="*/ 10 h 113"/>
                  <a:gd name="T60" fmla="*/ 3 w 23"/>
                  <a:gd name="T61" fmla="*/ 10 h 113"/>
                  <a:gd name="T62" fmla="*/ 3 w 23"/>
                  <a:gd name="T63" fmla="*/ 7 h 113"/>
                  <a:gd name="T64" fmla="*/ 5 w 23"/>
                  <a:gd name="T65" fmla="*/ 4 h 113"/>
                  <a:gd name="T66" fmla="*/ 5 w 23"/>
                  <a:gd name="T67" fmla="*/ 4 h 113"/>
                  <a:gd name="T68" fmla="*/ 8 w 23"/>
                  <a:gd name="T69" fmla="*/ 2 h 113"/>
                  <a:gd name="T70" fmla="*/ 11 w 23"/>
                  <a:gd name="T71" fmla="*/ 0 h 113"/>
                  <a:gd name="T72" fmla="*/ 11 w 23"/>
                  <a:gd name="T7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13">
                    <a:moveTo>
                      <a:pt x="5" y="101"/>
                    </a:moveTo>
                    <a:lnTo>
                      <a:pt x="5" y="49"/>
                    </a:lnTo>
                    <a:lnTo>
                      <a:pt x="0" y="49"/>
                    </a:lnTo>
                    <a:lnTo>
                      <a:pt x="0" y="36"/>
                    </a:lnTo>
                    <a:lnTo>
                      <a:pt x="19" y="36"/>
                    </a:lnTo>
                    <a:lnTo>
                      <a:pt x="19" y="101"/>
                    </a:lnTo>
                    <a:lnTo>
                      <a:pt x="23" y="101"/>
                    </a:lnTo>
                    <a:lnTo>
                      <a:pt x="23" y="113"/>
                    </a:lnTo>
                    <a:lnTo>
                      <a:pt x="0" y="113"/>
                    </a:lnTo>
                    <a:lnTo>
                      <a:pt x="0" y="101"/>
                    </a:lnTo>
                    <a:lnTo>
                      <a:pt x="5" y="101"/>
                    </a:lnTo>
                    <a:close/>
                    <a:moveTo>
                      <a:pt x="11" y="0"/>
                    </a:moveTo>
                    <a:lnTo>
                      <a:pt x="11" y="0"/>
                    </a:lnTo>
                    <a:lnTo>
                      <a:pt x="15" y="2"/>
                    </a:lnTo>
                    <a:lnTo>
                      <a:pt x="18" y="4"/>
                    </a:lnTo>
                    <a:lnTo>
                      <a:pt x="18" y="4"/>
                    </a:lnTo>
                    <a:lnTo>
                      <a:pt x="19" y="7"/>
                    </a:lnTo>
                    <a:lnTo>
                      <a:pt x="21" y="10"/>
                    </a:lnTo>
                    <a:lnTo>
                      <a:pt x="21" y="10"/>
                    </a:lnTo>
                    <a:lnTo>
                      <a:pt x="19" y="13"/>
                    </a:lnTo>
                    <a:lnTo>
                      <a:pt x="18" y="17"/>
                    </a:lnTo>
                    <a:lnTo>
                      <a:pt x="18" y="17"/>
                    </a:lnTo>
                    <a:lnTo>
                      <a:pt x="15" y="18"/>
                    </a:lnTo>
                    <a:lnTo>
                      <a:pt x="11" y="18"/>
                    </a:lnTo>
                    <a:lnTo>
                      <a:pt x="11" y="18"/>
                    </a:lnTo>
                    <a:lnTo>
                      <a:pt x="8" y="18"/>
                    </a:lnTo>
                    <a:lnTo>
                      <a:pt x="5" y="17"/>
                    </a:lnTo>
                    <a:lnTo>
                      <a:pt x="5" y="17"/>
                    </a:lnTo>
                    <a:lnTo>
                      <a:pt x="3" y="13"/>
                    </a:lnTo>
                    <a:lnTo>
                      <a:pt x="3" y="10"/>
                    </a:lnTo>
                    <a:lnTo>
                      <a:pt x="3" y="10"/>
                    </a:lnTo>
                    <a:lnTo>
                      <a:pt x="3" y="7"/>
                    </a:lnTo>
                    <a:lnTo>
                      <a:pt x="5" y="4"/>
                    </a:lnTo>
                    <a:lnTo>
                      <a:pt x="5" y="4"/>
                    </a:lnTo>
                    <a:lnTo>
                      <a:pt x="8" y="2"/>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2" name="Freeform 185"/>
              <p:cNvSpPr>
                <a:spLocks/>
              </p:cNvSpPr>
              <p:nvPr/>
            </p:nvSpPr>
            <p:spPr bwMode="auto">
              <a:xfrm>
                <a:off x="4472" y="2749"/>
                <a:ext cx="33" cy="101"/>
              </a:xfrm>
              <a:custGeom>
                <a:avLst/>
                <a:gdLst>
                  <a:gd name="T0" fmla="*/ 20 w 33"/>
                  <a:gd name="T1" fmla="*/ 36 h 101"/>
                  <a:gd name="T2" fmla="*/ 20 w 33"/>
                  <a:gd name="T3" fmla="*/ 82 h 101"/>
                  <a:gd name="T4" fmla="*/ 20 w 33"/>
                  <a:gd name="T5" fmla="*/ 82 h 101"/>
                  <a:gd name="T6" fmla="*/ 21 w 33"/>
                  <a:gd name="T7" fmla="*/ 85 h 101"/>
                  <a:gd name="T8" fmla="*/ 21 w 33"/>
                  <a:gd name="T9" fmla="*/ 87 h 101"/>
                  <a:gd name="T10" fmla="*/ 23 w 33"/>
                  <a:gd name="T11" fmla="*/ 88 h 101"/>
                  <a:gd name="T12" fmla="*/ 26 w 33"/>
                  <a:gd name="T13" fmla="*/ 88 h 101"/>
                  <a:gd name="T14" fmla="*/ 26 w 33"/>
                  <a:gd name="T15" fmla="*/ 88 h 101"/>
                  <a:gd name="T16" fmla="*/ 33 w 33"/>
                  <a:gd name="T17" fmla="*/ 88 h 101"/>
                  <a:gd name="T18" fmla="*/ 33 w 33"/>
                  <a:gd name="T19" fmla="*/ 100 h 101"/>
                  <a:gd name="T20" fmla="*/ 33 w 33"/>
                  <a:gd name="T21" fmla="*/ 100 h 101"/>
                  <a:gd name="T22" fmla="*/ 21 w 33"/>
                  <a:gd name="T23" fmla="*/ 101 h 101"/>
                  <a:gd name="T24" fmla="*/ 21 w 33"/>
                  <a:gd name="T25" fmla="*/ 101 h 101"/>
                  <a:gd name="T26" fmla="*/ 15 w 33"/>
                  <a:gd name="T27" fmla="*/ 100 h 101"/>
                  <a:gd name="T28" fmla="*/ 10 w 33"/>
                  <a:gd name="T29" fmla="*/ 97 h 101"/>
                  <a:gd name="T30" fmla="*/ 10 w 33"/>
                  <a:gd name="T31" fmla="*/ 97 h 101"/>
                  <a:gd name="T32" fmla="*/ 7 w 33"/>
                  <a:gd name="T33" fmla="*/ 90 h 101"/>
                  <a:gd name="T34" fmla="*/ 7 w 33"/>
                  <a:gd name="T35" fmla="*/ 82 h 101"/>
                  <a:gd name="T36" fmla="*/ 7 w 33"/>
                  <a:gd name="T37" fmla="*/ 36 h 101"/>
                  <a:gd name="T38" fmla="*/ 0 w 33"/>
                  <a:gd name="T39" fmla="*/ 36 h 101"/>
                  <a:gd name="T40" fmla="*/ 0 w 33"/>
                  <a:gd name="T41" fmla="*/ 23 h 101"/>
                  <a:gd name="T42" fmla="*/ 7 w 33"/>
                  <a:gd name="T43" fmla="*/ 23 h 101"/>
                  <a:gd name="T44" fmla="*/ 7 w 33"/>
                  <a:gd name="T45" fmla="*/ 10 h 101"/>
                  <a:gd name="T46" fmla="*/ 7 w 33"/>
                  <a:gd name="T47" fmla="*/ 10 h 101"/>
                  <a:gd name="T48" fmla="*/ 20 w 33"/>
                  <a:gd name="T49" fmla="*/ 0 h 101"/>
                  <a:gd name="T50" fmla="*/ 20 w 33"/>
                  <a:gd name="T51" fmla="*/ 23 h 101"/>
                  <a:gd name="T52" fmla="*/ 30 w 33"/>
                  <a:gd name="T53" fmla="*/ 23 h 101"/>
                  <a:gd name="T54" fmla="*/ 30 w 33"/>
                  <a:gd name="T55" fmla="*/ 36 h 101"/>
                  <a:gd name="T56" fmla="*/ 20 w 33"/>
                  <a:gd name="T57"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101">
                    <a:moveTo>
                      <a:pt x="20" y="36"/>
                    </a:moveTo>
                    <a:lnTo>
                      <a:pt x="20" y="82"/>
                    </a:lnTo>
                    <a:lnTo>
                      <a:pt x="20" y="82"/>
                    </a:lnTo>
                    <a:lnTo>
                      <a:pt x="21" y="85"/>
                    </a:lnTo>
                    <a:lnTo>
                      <a:pt x="21" y="87"/>
                    </a:lnTo>
                    <a:lnTo>
                      <a:pt x="23" y="88"/>
                    </a:lnTo>
                    <a:lnTo>
                      <a:pt x="26" y="88"/>
                    </a:lnTo>
                    <a:lnTo>
                      <a:pt x="26" y="88"/>
                    </a:lnTo>
                    <a:lnTo>
                      <a:pt x="33" y="88"/>
                    </a:lnTo>
                    <a:lnTo>
                      <a:pt x="33" y="100"/>
                    </a:lnTo>
                    <a:lnTo>
                      <a:pt x="33" y="100"/>
                    </a:lnTo>
                    <a:lnTo>
                      <a:pt x="21" y="101"/>
                    </a:lnTo>
                    <a:lnTo>
                      <a:pt x="21" y="101"/>
                    </a:lnTo>
                    <a:lnTo>
                      <a:pt x="15" y="100"/>
                    </a:lnTo>
                    <a:lnTo>
                      <a:pt x="10" y="97"/>
                    </a:lnTo>
                    <a:lnTo>
                      <a:pt x="10" y="97"/>
                    </a:lnTo>
                    <a:lnTo>
                      <a:pt x="7" y="90"/>
                    </a:lnTo>
                    <a:lnTo>
                      <a:pt x="7" y="82"/>
                    </a:lnTo>
                    <a:lnTo>
                      <a:pt x="7" y="36"/>
                    </a:lnTo>
                    <a:lnTo>
                      <a:pt x="0" y="36"/>
                    </a:lnTo>
                    <a:lnTo>
                      <a:pt x="0" y="23"/>
                    </a:lnTo>
                    <a:lnTo>
                      <a:pt x="7" y="23"/>
                    </a:lnTo>
                    <a:lnTo>
                      <a:pt x="7" y="10"/>
                    </a:lnTo>
                    <a:lnTo>
                      <a:pt x="7" y="10"/>
                    </a:lnTo>
                    <a:lnTo>
                      <a:pt x="20" y="0"/>
                    </a:lnTo>
                    <a:lnTo>
                      <a:pt x="20" y="23"/>
                    </a:lnTo>
                    <a:lnTo>
                      <a:pt x="30" y="23"/>
                    </a:lnTo>
                    <a:lnTo>
                      <a:pt x="30" y="36"/>
                    </a:lnTo>
                    <a:lnTo>
                      <a:pt x="2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3" name="Freeform 186"/>
              <p:cNvSpPr>
                <a:spLocks/>
              </p:cNvSpPr>
              <p:nvPr/>
            </p:nvSpPr>
            <p:spPr bwMode="auto">
              <a:xfrm>
                <a:off x="4508" y="2740"/>
                <a:ext cx="51" cy="109"/>
              </a:xfrm>
              <a:custGeom>
                <a:avLst/>
                <a:gdLst>
                  <a:gd name="T0" fmla="*/ 0 w 51"/>
                  <a:gd name="T1" fmla="*/ 109 h 109"/>
                  <a:gd name="T2" fmla="*/ 0 w 51"/>
                  <a:gd name="T3" fmla="*/ 97 h 109"/>
                  <a:gd name="T4" fmla="*/ 7 w 51"/>
                  <a:gd name="T5" fmla="*/ 97 h 109"/>
                  <a:gd name="T6" fmla="*/ 7 w 51"/>
                  <a:gd name="T7" fmla="*/ 11 h 109"/>
                  <a:gd name="T8" fmla="*/ 0 w 51"/>
                  <a:gd name="T9" fmla="*/ 11 h 109"/>
                  <a:gd name="T10" fmla="*/ 0 w 51"/>
                  <a:gd name="T11" fmla="*/ 0 h 109"/>
                  <a:gd name="T12" fmla="*/ 20 w 51"/>
                  <a:gd name="T13" fmla="*/ 0 h 109"/>
                  <a:gd name="T14" fmla="*/ 20 w 51"/>
                  <a:gd name="T15" fmla="*/ 35 h 109"/>
                  <a:gd name="T16" fmla="*/ 20 w 51"/>
                  <a:gd name="T17" fmla="*/ 35 h 109"/>
                  <a:gd name="T18" fmla="*/ 26 w 51"/>
                  <a:gd name="T19" fmla="*/ 32 h 109"/>
                  <a:gd name="T20" fmla="*/ 31 w 51"/>
                  <a:gd name="T21" fmla="*/ 31 h 109"/>
                  <a:gd name="T22" fmla="*/ 31 w 51"/>
                  <a:gd name="T23" fmla="*/ 31 h 109"/>
                  <a:gd name="T24" fmla="*/ 38 w 51"/>
                  <a:gd name="T25" fmla="*/ 32 h 109"/>
                  <a:gd name="T26" fmla="*/ 42 w 51"/>
                  <a:gd name="T27" fmla="*/ 35 h 109"/>
                  <a:gd name="T28" fmla="*/ 44 w 51"/>
                  <a:gd name="T29" fmla="*/ 44 h 109"/>
                  <a:gd name="T30" fmla="*/ 46 w 51"/>
                  <a:gd name="T31" fmla="*/ 53 h 109"/>
                  <a:gd name="T32" fmla="*/ 46 w 51"/>
                  <a:gd name="T33" fmla="*/ 97 h 109"/>
                  <a:gd name="T34" fmla="*/ 51 w 51"/>
                  <a:gd name="T35" fmla="*/ 97 h 109"/>
                  <a:gd name="T36" fmla="*/ 51 w 51"/>
                  <a:gd name="T37" fmla="*/ 109 h 109"/>
                  <a:gd name="T38" fmla="*/ 31 w 51"/>
                  <a:gd name="T39" fmla="*/ 109 h 109"/>
                  <a:gd name="T40" fmla="*/ 31 w 51"/>
                  <a:gd name="T41" fmla="*/ 52 h 109"/>
                  <a:gd name="T42" fmla="*/ 31 w 51"/>
                  <a:gd name="T43" fmla="*/ 52 h 109"/>
                  <a:gd name="T44" fmla="*/ 31 w 51"/>
                  <a:gd name="T45" fmla="*/ 45 h 109"/>
                  <a:gd name="T46" fmla="*/ 29 w 51"/>
                  <a:gd name="T47" fmla="*/ 44 h 109"/>
                  <a:gd name="T48" fmla="*/ 26 w 51"/>
                  <a:gd name="T49" fmla="*/ 44 h 109"/>
                  <a:gd name="T50" fmla="*/ 26 w 51"/>
                  <a:gd name="T51" fmla="*/ 44 h 109"/>
                  <a:gd name="T52" fmla="*/ 25 w 51"/>
                  <a:gd name="T53" fmla="*/ 44 h 109"/>
                  <a:gd name="T54" fmla="*/ 20 w 51"/>
                  <a:gd name="T55" fmla="*/ 47 h 109"/>
                  <a:gd name="T56" fmla="*/ 20 w 51"/>
                  <a:gd name="T57" fmla="*/ 97 h 109"/>
                  <a:gd name="T58" fmla="*/ 26 w 51"/>
                  <a:gd name="T59" fmla="*/ 97 h 109"/>
                  <a:gd name="T60" fmla="*/ 26 w 51"/>
                  <a:gd name="T61" fmla="*/ 109 h 109"/>
                  <a:gd name="T62" fmla="*/ 0 w 51"/>
                  <a:gd name="T6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109">
                    <a:moveTo>
                      <a:pt x="0" y="109"/>
                    </a:moveTo>
                    <a:lnTo>
                      <a:pt x="0" y="97"/>
                    </a:lnTo>
                    <a:lnTo>
                      <a:pt x="7" y="97"/>
                    </a:lnTo>
                    <a:lnTo>
                      <a:pt x="7" y="11"/>
                    </a:lnTo>
                    <a:lnTo>
                      <a:pt x="0" y="11"/>
                    </a:lnTo>
                    <a:lnTo>
                      <a:pt x="0" y="0"/>
                    </a:lnTo>
                    <a:lnTo>
                      <a:pt x="20" y="0"/>
                    </a:lnTo>
                    <a:lnTo>
                      <a:pt x="20" y="35"/>
                    </a:lnTo>
                    <a:lnTo>
                      <a:pt x="20" y="35"/>
                    </a:lnTo>
                    <a:lnTo>
                      <a:pt x="26" y="32"/>
                    </a:lnTo>
                    <a:lnTo>
                      <a:pt x="31" y="31"/>
                    </a:lnTo>
                    <a:lnTo>
                      <a:pt x="31" y="31"/>
                    </a:lnTo>
                    <a:lnTo>
                      <a:pt x="38" y="32"/>
                    </a:lnTo>
                    <a:lnTo>
                      <a:pt x="42" y="35"/>
                    </a:lnTo>
                    <a:lnTo>
                      <a:pt x="44" y="44"/>
                    </a:lnTo>
                    <a:lnTo>
                      <a:pt x="46" y="53"/>
                    </a:lnTo>
                    <a:lnTo>
                      <a:pt x="46" y="97"/>
                    </a:lnTo>
                    <a:lnTo>
                      <a:pt x="51" y="97"/>
                    </a:lnTo>
                    <a:lnTo>
                      <a:pt x="51" y="109"/>
                    </a:lnTo>
                    <a:lnTo>
                      <a:pt x="31" y="109"/>
                    </a:lnTo>
                    <a:lnTo>
                      <a:pt x="31" y="52"/>
                    </a:lnTo>
                    <a:lnTo>
                      <a:pt x="31" y="52"/>
                    </a:lnTo>
                    <a:lnTo>
                      <a:pt x="31" y="45"/>
                    </a:lnTo>
                    <a:lnTo>
                      <a:pt x="29" y="44"/>
                    </a:lnTo>
                    <a:lnTo>
                      <a:pt x="26" y="44"/>
                    </a:lnTo>
                    <a:lnTo>
                      <a:pt x="26" y="44"/>
                    </a:lnTo>
                    <a:lnTo>
                      <a:pt x="25" y="44"/>
                    </a:lnTo>
                    <a:lnTo>
                      <a:pt x="20" y="47"/>
                    </a:lnTo>
                    <a:lnTo>
                      <a:pt x="20" y="97"/>
                    </a:lnTo>
                    <a:lnTo>
                      <a:pt x="26" y="97"/>
                    </a:lnTo>
                    <a:lnTo>
                      <a:pt x="26" y="109"/>
                    </a:lnTo>
                    <a:lnTo>
                      <a:pt x="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4" name="Freeform 187"/>
              <p:cNvSpPr>
                <a:spLocks noEditPoints="1"/>
              </p:cNvSpPr>
              <p:nvPr/>
            </p:nvSpPr>
            <p:spPr bwMode="auto">
              <a:xfrm>
                <a:off x="4585" y="2740"/>
                <a:ext cx="63" cy="109"/>
              </a:xfrm>
              <a:custGeom>
                <a:avLst/>
                <a:gdLst>
                  <a:gd name="T0" fmla="*/ 24 w 63"/>
                  <a:gd name="T1" fmla="*/ 71 h 109"/>
                  <a:gd name="T2" fmla="*/ 22 w 63"/>
                  <a:gd name="T3" fmla="*/ 96 h 109"/>
                  <a:gd name="T4" fmla="*/ 29 w 63"/>
                  <a:gd name="T5" fmla="*/ 96 h 109"/>
                  <a:gd name="T6" fmla="*/ 29 w 63"/>
                  <a:gd name="T7" fmla="*/ 109 h 109"/>
                  <a:gd name="T8" fmla="*/ 0 w 63"/>
                  <a:gd name="T9" fmla="*/ 109 h 109"/>
                  <a:gd name="T10" fmla="*/ 0 w 63"/>
                  <a:gd name="T11" fmla="*/ 96 h 109"/>
                  <a:gd name="T12" fmla="*/ 6 w 63"/>
                  <a:gd name="T13" fmla="*/ 96 h 109"/>
                  <a:gd name="T14" fmla="*/ 19 w 63"/>
                  <a:gd name="T15" fmla="*/ 13 h 109"/>
                  <a:gd name="T16" fmla="*/ 11 w 63"/>
                  <a:gd name="T17" fmla="*/ 13 h 109"/>
                  <a:gd name="T18" fmla="*/ 11 w 63"/>
                  <a:gd name="T19" fmla="*/ 0 h 109"/>
                  <a:gd name="T20" fmla="*/ 52 w 63"/>
                  <a:gd name="T21" fmla="*/ 0 h 109"/>
                  <a:gd name="T22" fmla="*/ 52 w 63"/>
                  <a:gd name="T23" fmla="*/ 13 h 109"/>
                  <a:gd name="T24" fmla="*/ 44 w 63"/>
                  <a:gd name="T25" fmla="*/ 13 h 109"/>
                  <a:gd name="T26" fmla="*/ 57 w 63"/>
                  <a:gd name="T27" fmla="*/ 96 h 109"/>
                  <a:gd name="T28" fmla="*/ 63 w 63"/>
                  <a:gd name="T29" fmla="*/ 96 h 109"/>
                  <a:gd name="T30" fmla="*/ 63 w 63"/>
                  <a:gd name="T31" fmla="*/ 109 h 109"/>
                  <a:gd name="T32" fmla="*/ 34 w 63"/>
                  <a:gd name="T33" fmla="*/ 109 h 109"/>
                  <a:gd name="T34" fmla="*/ 34 w 63"/>
                  <a:gd name="T35" fmla="*/ 96 h 109"/>
                  <a:gd name="T36" fmla="*/ 40 w 63"/>
                  <a:gd name="T37" fmla="*/ 96 h 109"/>
                  <a:gd name="T38" fmla="*/ 37 w 63"/>
                  <a:gd name="T39" fmla="*/ 71 h 109"/>
                  <a:gd name="T40" fmla="*/ 24 w 63"/>
                  <a:gd name="T41" fmla="*/ 71 h 109"/>
                  <a:gd name="T42" fmla="*/ 26 w 63"/>
                  <a:gd name="T43" fmla="*/ 58 h 109"/>
                  <a:gd name="T44" fmla="*/ 37 w 63"/>
                  <a:gd name="T45" fmla="*/ 58 h 109"/>
                  <a:gd name="T46" fmla="*/ 32 w 63"/>
                  <a:gd name="T47" fmla="*/ 8 h 109"/>
                  <a:gd name="T48" fmla="*/ 31 w 63"/>
                  <a:gd name="T49" fmla="*/ 8 h 109"/>
                  <a:gd name="T50" fmla="*/ 26 w 63"/>
                  <a:gd name="T51" fmla="*/ 5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109">
                    <a:moveTo>
                      <a:pt x="24" y="71"/>
                    </a:moveTo>
                    <a:lnTo>
                      <a:pt x="22" y="96"/>
                    </a:lnTo>
                    <a:lnTo>
                      <a:pt x="29" y="96"/>
                    </a:lnTo>
                    <a:lnTo>
                      <a:pt x="29" y="109"/>
                    </a:lnTo>
                    <a:lnTo>
                      <a:pt x="0" y="109"/>
                    </a:lnTo>
                    <a:lnTo>
                      <a:pt x="0" y="96"/>
                    </a:lnTo>
                    <a:lnTo>
                      <a:pt x="6" y="96"/>
                    </a:lnTo>
                    <a:lnTo>
                      <a:pt x="19" y="13"/>
                    </a:lnTo>
                    <a:lnTo>
                      <a:pt x="11" y="13"/>
                    </a:lnTo>
                    <a:lnTo>
                      <a:pt x="11" y="0"/>
                    </a:lnTo>
                    <a:lnTo>
                      <a:pt x="52" y="0"/>
                    </a:lnTo>
                    <a:lnTo>
                      <a:pt x="52" y="13"/>
                    </a:lnTo>
                    <a:lnTo>
                      <a:pt x="44" y="13"/>
                    </a:lnTo>
                    <a:lnTo>
                      <a:pt x="57" y="96"/>
                    </a:lnTo>
                    <a:lnTo>
                      <a:pt x="63" y="96"/>
                    </a:lnTo>
                    <a:lnTo>
                      <a:pt x="63" y="109"/>
                    </a:lnTo>
                    <a:lnTo>
                      <a:pt x="34" y="109"/>
                    </a:lnTo>
                    <a:lnTo>
                      <a:pt x="34" y="96"/>
                    </a:lnTo>
                    <a:lnTo>
                      <a:pt x="40" y="96"/>
                    </a:lnTo>
                    <a:lnTo>
                      <a:pt x="37" y="71"/>
                    </a:lnTo>
                    <a:lnTo>
                      <a:pt x="24" y="71"/>
                    </a:lnTo>
                    <a:close/>
                    <a:moveTo>
                      <a:pt x="26" y="58"/>
                    </a:moveTo>
                    <a:lnTo>
                      <a:pt x="37" y="58"/>
                    </a:lnTo>
                    <a:lnTo>
                      <a:pt x="32" y="8"/>
                    </a:lnTo>
                    <a:lnTo>
                      <a:pt x="31" y="8"/>
                    </a:lnTo>
                    <a:lnTo>
                      <a:pt x="26"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5" name="Freeform 188"/>
              <p:cNvSpPr>
                <a:spLocks noEditPoints="1"/>
              </p:cNvSpPr>
              <p:nvPr/>
            </p:nvSpPr>
            <p:spPr bwMode="auto">
              <a:xfrm>
                <a:off x="4655" y="2772"/>
                <a:ext cx="49" cy="103"/>
              </a:xfrm>
              <a:custGeom>
                <a:avLst/>
                <a:gdLst>
                  <a:gd name="T0" fmla="*/ 49 w 49"/>
                  <a:gd name="T1" fmla="*/ 13 h 103"/>
                  <a:gd name="T2" fmla="*/ 42 w 49"/>
                  <a:gd name="T3" fmla="*/ 74 h 103"/>
                  <a:gd name="T4" fmla="*/ 41 w 49"/>
                  <a:gd name="T5" fmla="*/ 87 h 103"/>
                  <a:gd name="T6" fmla="*/ 36 w 49"/>
                  <a:gd name="T7" fmla="*/ 96 h 103"/>
                  <a:gd name="T8" fmla="*/ 32 w 49"/>
                  <a:gd name="T9" fmla="*/ 100 h 103"/>
                  <a:gd name="T10" fmla="*/ 23 w 49"/>
                  <a:gd name="T11" fmla="*/ 103 h 103"/>
                  <a:gd name="T12" fmla="*/ 16 w 49"/>
                  <a:gd name="T13" fmla="*/ 103 h 103"/>
                  <a:gd name="T14" fmla="*/ 0 w 49"/>
                  <a:gd name="T15" fmla="*/ 100 h 103"/>
                  <a:gd name="T16" fmla="*/ 6 w 49"/>
                  <a:gd name="T17" fmla="*/ 90 h 103"/>
                  <a:gd name="T18" fmla="*/ 16 w 49"/>
                  <a:gd name="T19" fmla="*/ 93 h 103"/>
                  <a:gd name="T20" fmla="*/ 21 w 49"/>
                  <a:gd name="T21" fmla="*/ 91 h 103"/>
                  <a:gd name="T22" fmla="*/ 27 w 49"/>
                  <a:gd name="T23" fmla="*/ 83 h 103"/>
                  <a:gd name="T24" fmla="*/ 27 w 49"/>
                  <a:gd name="T25" fmla="*/ 69 h 103"/>
                  <a:gd name="T26" fmla="*/ 27 w 49"/>
                  <a:gd name="T27" fmla="*/ 69 h 103"/>
                  <a:gd name="T28" fmla="*/ 23 w 49"/>
                  <a:gd name="T29" fmla="*/ 75 h 103"/>
                  <a:gd name="T30" fmla="*/ 16 w 49"/>
                  <a:gd name="T31" fmla="*/ 77 h 103"/>
                  <a:gd name="T32" fmla="*/ 13 w 49"/>
                  <a:gd name="T33" fmla="*/ 77 h 103"/>
                  <a:gd name="T34" fmla="*/ 6 w 49"/>
                  <a:gd name="T35" fmla="*/ 72 h 103"/>
                  <a:gd name="T36" fmla="*/ 0 w 49"/>
                  <a:gd name="T37" fmla="*/ 56 h 103"/>
                  <a:gd name="T38" fmla="*/ 0 w 49"/>
                  <a:gd name="T39" fmla="*/ 38 h 103"/>
                  <a:gd name="T40" fmla="*/ 3 w 49"/>
                  <a:gd name="T41" fmla="*/ 8 h 103"/>
                  <a:gd name="T42" fmla="*/ 6 w 49"/>
                  <a:gd name="T43" fmla="*/ 5 h 103"/>
                  <a:gd name="T44" fmla="*/ 11 w 49"/>
                  <a:gd name="T45" fmla="*/ 0 h 103"/>
                  <a:gd name="T46" fmla="*/ 16 w 49"/>
                  <a:gd name="T47" fmla="*/ 0 h 103"/>
                  <a:gd name="T48" fmla="*/ 27 w 49"/>
                  <a:gd name="T49" fmla="*/ 7 h 103"/>
                  <a:gd name="T50" fmla="*/ 49 w 49"/>
                  <a:gd name="T51" fmla="*/ 0 h 103"/>
                  <a:gd name="T52" fmla="*/ 29 w 49"/>
                  <a:gd name="T53" fmla="*/ 39 h 103"/>
                  <a:gd name="T54" fmla="*/ 27 w 49"/>
                  <a:gd name="T55" fmla="*/ 25 h 103"/>
                  <a:gd name="T56" fmla="*/ 27 w 49"/>
                  <a:gd name="T57" fmla="*/ 17 h 103"/>
                  <a:gd name="T58" fmla="*/ 21 w 49"/>
                  <a:gd name="T59" fmla="*/ 12 h 103"/>
                  <a:gd name="T60" fmla="*/ 18 w 49"/>
                  <a:gd name="T61" fmla="*/ 13 h 103"/>
                  <a:gd name="T62" fmla="*/ 14 w 49"/>
                  <a:gd name="T63" fmla="*/ 18 h 103"/>
                  <a:gd name="T64" fmla="*/ 14 w 49"/>
                  <a:gd name="T65" fmla="*/ 38 h 103"/>
                  <a:gd name="T66" fmla="*/ 16 w 49"/>
                  <a:gd name="T67" fmla="*/ 59 h 103"/>
                  <a:gd name="T68" fmla="*/ 18 w 49"/>
                  <a:gd name="T69" fmla="*/ 64 h 103"/>
                  <a:gd name="T70" fmla="*/ 21 w 49"/>
                  <a:gd name="T71" fmla="*/ 65 h 103"/>
                  <a:gd name="T72" fmla="*/ 26 w 49"/>
                  <a:gd name="T73" fmla="*/ 61 h 103"/>
                  <a:gd name="T74" fmla="*/ 29 w 49"/>
                  <a:gd name="T75"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103">
                    <a:moveTo>
                      <a:pt x="49" y="0"/>
                    </a:moveTo>
                    <a:lnTo>
                      <a:pt x="49" y="13"/>
                    </a:lnTo>
                    <a:lnTo>
                      <a:pt x="42" y="13"/>
                    </a:lnTo>
                    <a:lnTo>
                      <a:pt x="42" y="74"/>
                    </a:lnTo>
                    <a:lnTo>
                      <a:pt x="42" y="74"/>
                    </a:lnTo>
                    <a:lnTo>
                      <a:pt x="41" y="87"/>
                    </a:lnTo>
                    <a:lnTo>
                      <a:pt x="39" y="91"/>
                    </a:lnTo>
                    <a:lnTo>
                      <a:pt x="36" y="96"/>
                    </a:lnTo>
                    <a:lnTo>
                      <a:pt x="36" y="96"/>
                    </a:lnTo>
                    <a:lnTo>
                      <a:pt x="32" y="100"/>
                    </a:lnTo>
                    <a:lnTo>
                      <a:pt x="27" y="101"/>
                    </a:lnTo>
                    <a:lnTo>
                      <a:pt x="23" y="103"/>
                    </a:lnTo>
                    <a:lnTo>
                      <a:pt x="16" y="103"/>
                    </a:lnTo>
                    <a:lnTo>
                      <a:pt x="16" y="103"/>
                    </a:lnTo>
                    <a:lnTo>
                      <a:pt x="8" y="103"/>
                    </a:lnTo>
                    <a:lnTo>
                      <a:pt x="0" y="100"/>
                    </a:lnTo>
                    <a:lnTo>
                      <a:pt x="6" y="90"/>
                    </a:lnTo>
                    <a:lnTo>
                      <a:pt x="6" y="90"/>
                    </a:lnTo>
                    <a:lnTo>
                      <a:pt x="11" y="91"/>
                    </a:lnTo>
                    <a:lnTo>
                      <a:pt x="16" y="93"/>
                    </a:lnTo>
                    <a:lnTo>
                      <a:pt x="16" y="93"/>
                    </a:lnTo>
                    <a:lnTo>
                      <a:pt x="21" y="91"/>
                    </a:lnTo>
                    <a:lnTo>
                      <a:pt x="26" y="88"/>
                    </a:lnTo>
                    <a:lnTo>
                      <a:pt x="27" y="83"/>
                    </a:lnTo>
                    <a:lnTo>
                      <a:pt x="27" y="77"/>
                    </a:lnTo>
                    <a:lnTo>
                      <a:pt x="27" y="69"/>
                    </a:lnTo>
                    <a:lnTo>
                      <a:pt x="27" y="69"/>
                    </a:lnTo>
                    <a:lnTo>
                      <a:pt x="27" y="69"/>
                    </a:lnTo>
                    <a:lnTo>
                      <a:pt x="23" y="75"/>
                    </a:lnTo>
                    <a:lnTo>
                      <a:pt x="23" y="75"/>
                    </a:lnTo>
                    <a:lnTo>
                      <a:pt x="19" y="77"/>
                    </a:lnTo>
                    <a:lnTo>
                      <a:pt x="16" y="77"/>
                    </a:lnTo>
                    <a:lnTo>
                      <a:pt x="16" y="77"/>
                    </a:lnTo>
                    <a:lnTo>
                      <a:pt x="13" y="77"/>
                    </a:lnTo>
                    <a:lnTo>
                      <a:pt x="10" y="75"/>
                    </a:lnTo>
                    <a:lnTo>
                      <a:pt x="6" y="72"/>
                    </a:lnTo>
                    <a:lnTo>
                      <a:pt x="3" y="67"/>
                    </a:lnTo>
                    <a:lnTo>
                      <a:pt x="0" y="56"/>
                    </a:lnTo>
                    <a:lnTo>
                      <a:pt x="0" y="38"/>
                    </a:lnTo>
                    <a:lnTo>
                      <a:pt x="0" y="38"/>
                    </a:lnTo>
                    <a:lnTo>
                      <a:pt x="0" y="20"/>
                    </a:lnTo>
                    <a:lnTo>
                      <a:pt x="3" y="8"/>
                    </a:lnTo>
                    <a:lnTo>
                      <a:pt x="3" y="8"/>
                    </a:lnTo>
                    <a:lnTo>
                      <a:pt x="6" y="5"/>
                    </a:lnTo>
                    <a:lnTo>
                      <a:pt x="8" y="2"/>
                    </a:lnTo>
                    <a:lnTo>
                      <a:pt x="11" y="0"/>
                    </a:lnTo>
                    <a:lnTo>
                      <a:pt x="16" y="0"/>
                    </a:lnTo>
                    <a:lnTo>
                      <a:pt x="16" y="0"/>
                    </a:lnTo>
                    <a:lnTo>
                      <a:pt x="23" y="2"/>
                    </a:lnTo>
                    <a:lnTo>
                      <a:pt x="27" y="7"/>
                    </a:lnTo>
                    <a:lnTo>
                      <a:pt x="27" y="0"/>
                    </a:lnTo>
                    <a:lnTo>
                      <a:pt x="49" y="0"/>
                    </a:lnTo>
                    <a:close/>
                    <a:moveTo>
                      <a:pt x="29" y="47"/>
                    </a:moveTo>
                    <a:lnTo>
                      <a:pt x="29" y="39"/>
                    </a:lnTo>
                    <a:lnTo>
                      <a:pt x="29" y="39"/>
                    </a:lnTo>
                    <a:lnTo>
                      <a:pt x="27" y="25"/>
                    </a:lnTo>
                    <a:lnTo>
                      <a:pt x="27" y="17"/>
                    </a:lnTo>
                    <a:lnTo>
                      <a:pt x="27" y="17"/>
                    </a:lnTo>
                    <a:lnTo>
                      <a:pt x="24" y="13"/>
                    </a:lnTo>
                    <a:lnTo>
                      <a:pt x="21" y="12"/>
                    </a:lnTo>
                    <a:lnTo>
                      <a:pt x="21" y="12"/>
                    </a:lnTo>
                    <a:lnTo>
                      <a:pt x="18" y="13"/>
                    </a:lnTo>
                    <a:lnTo>
                      <a:pt x="14" y="18"/>
                    </a:lnTo>
                    <a:lnTo>
                      <a:pt x="14" y="18"/>
                    </a:lnTo>
                    <a:lnTo>
                      <a:pt x="14" y="38"/>
                    </a:lnTo>
                    <a:lnTo>
                      <a:pt x="14" y="38"/>
                    </a:lnTo>
                    <a:lnTo>
                      <a:pt x="14" y="51"/>
                    </a:lnTo>
                    <a:lnTo>
                      <a:pt x="16" y="59"/>
                    </a:lnTo>
                    <a:lnTo>
                      <a:pt x="16" y="59"/>
                    </a:lnTo>
                    <a:lnTo>
                      <a:pt x="18" y="64"/>
                    </a:lnTo>
                    <a:lnTo>
                      <a:pt x="21" y="65"/>
                    </a:lnTo>
                    <a:lnTo>
                      <a:pt x="21" y="65"/>
                    </a:lnTo>
                    <a:lnTo>
                      <a:pt x="24" y="64"/>
                    </a:lnTo>
                    <a:lnTo>
                      <a:pt x="26" y="61"/>
                    </a:lnTo>
                    <a:lnTo>
                      <a:pt x="27" y="56"/>
                    </a:lnTo>
                    <a:lnTo>
                      <a:pt x="29" y="47"/>
                    </a:lnTo>
                    <a:lnTo>
                      <a:pt x="2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6" name="Freeform 189"/>
              <p:cNvSpPr>
                <a:spLocks noEditPoints="1"/>
              </p:cNvSpPr>
              <p:nvPr/>
            </p:nvSpPr>
            <p:spPr bwMode="auto">
              <a:xfrm>
                <a:off x="4707" y="2771"/>
                <a:ext cx="49" cy="79"/>
              </a:xfrm>
              <a:custGeom>
                <a:avLst/>
                <a:gdLst>
                  <a:gd name="T0" fmla="*/ 49 w 49"/>
                  <a:gd name="T1" fmla="*/ 78 h 79"/>
                  <a:gd name="T2" fmla="*/ 28 w 49"/>
                  <a:gd name="T3" fmla="*/ 71 h 79"/>
                  <a:gd name="T4" fmla="*/ 28 w 49"/>
                  <a:gd name="T5" fmla="*/ 71 h 79"/>
                  <a:gd name="T6" fmla="*/ 19 w 49"/>
                  <a:gd name="T7" fmla="*/ 79 h 79"/>
                  <a:gd name="T8" fmla="*/ 16 w 49"/>
                  <a:gd name="T9" fmla="*/ 79 h 79"/>
                  <a:gd name="T10" fmla="*/ 3 w 49"/>
                  <a:gd name="T11" fmla="*/ 73 h 79"/>
                  <a:gd name="T12" fmla="*/ 0 w 49"/>
                  <a:gd name="T13" fmla="*/ 65 h 79"/>
                  <a:gd name="T14" fmla="*/ 0 w 49"/>
                  <a:gd name="T15" fmla="*/ 55 h 79"/>
                  <a:gd name="T16" fmla="*/ 5 w 49"/>
                  <a:gd name="T17" fmla="*/ 37 h 79"/>
                  <a:gd name="T18" fmla="*/ 10 w 49"/>
                  <a:gd name="T19" fmla="*/ 32 h 79"/>
                  <a:gd name="T20" fmla="*/ 18 w 49"/>
                  <a:gd name="T21" fmla="*/ 31 h 79"/>
                  <a:gd name="T22" fmla="*/ 28 w 49"/>
                  <a:gd name="T23" fmla="*/ 37 h 79"/>
                  <a:gd name="T24" fmla="*/ 28 w 49"/>
                  <a:gd name="T25" fmla="*/ 24 h 79"/>
                  <a:gd name="T26" fmla="*/ 26 w 49"/>
                  <a:gd name="T27" fmla="*/ 14 h 79"/>
                  <a:gd name="T28" fmla="*/ 24 w 49"/>
                  <a:gd name="T29" fmla="*/ 13 h 79"/>
                  <a:gd name="T30" fmla="*/ 21 w 49"/>
                  <a:gd name="T31" fmla="*/ 11 h 79"/>
                  <a:gd name="T32" fmla="*/ 16 w 49"/>
                  <a:gd name="T33" fmla="*/ 14 h 79"/>
                  <a:gd name="T34" fmla="*/ 15 w 49"/>
                  <a:gd name="T35" fmla="*/ 22 h 79"/>
                  <a:gd name="T36" fmla="*/ 2 w 49"/>
                  <a:gd name="T37" fmla="*/ 18 h 79"/>
                  <a:gd name="T38" fmla="*/ 8 w 49"/>
                  <a:gd name="T39" fmla="*/ 4 h 79"/>
                  <a:gd name="T40" fmla="*/ 15 w 49"/>
                  <a:gd name="T41" fmla="*/ 1 h 79"/>
                  <a:gd name="T42" fmla="*/ 21 w 49"/>
                  <a:gd name="T43" fmla="*/ 0 h 79"/>
                  <a:gd name="T44" fmla="*/ 36 w 49"/>
                  <a:gd name="T45" fmla="*/ 6 h 79"/>
                  <a:gd name="T46" fmla="*/ 41 w 49"/>
                  <a:gd name="T47" fmla="*/ 13 h 79"/>
                  <a:gd name="T48" fmla="*/ 42 w 49"/>
                  <a:gd name="T49" fmla="*/ 66 h 79"/>
                  <a:gd name="T50" fmla="*/ 28 w 49"/>
                  <a:gd name="T51" fmla="*/ 63 h 79"/>
                  <a:gd name="T52" fmla="*/ 28 w 49"/>
                  <a:gd name="T53" fmla="*/ 47 h 79"/>
                  <a:gd name="T54" fmla="*/ 21 w 49"/>
                  <a:gd name="T55" fmla="*/ 44 h 79"/>
                  <a:gd name="T56" fmla="*/ 18 w 49"/>
                  <a:gd name="T57" fmla="*/ 44 h 79"/>
                  <a:gd name="T58" fmla="*/ 15 w 49"/>
                  <a:gd name="T59" fmla="*/ 50 h 79"/>
                  <a:gd name="T60" fmla="*/ 13 w 49"/>
                  <a:gd name="T61" fmla="*/ 55 h 79"/>
                  <a:gd name="T62" fmla="*/ 16 w 49"/>
                  <a:gd name="T63" fmla="*/ 65 h 79"/>
                  <a:gd name="T64" fmla="*/ 21 w 49"/>
                  <a:gd name="T65" fmla="*/ 68 h 79"/>
                  <a:gd name="T66" fmla="*/ 24 w 49"/>
                  <a:gd name="T67" fmla="*/ 66 h 79"/>
                  <a:gd name="T68" fmla="*/ 28 w 49"/>
                  <a:gd name="T69"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79">
                    <a:moveTo>
                      <a:pt x="49" y="66"/>
                    </a:moveTo>
                    <a:lnTo>
                      <a:pt x="49" y="78"/>
                    </a:lnTo>
                    <a:lnTo>
                      <a:pt x="28" y="78"/>
                    </a:lnTo>
                    <a:lnTo>
                      <a:pt x="28" y="71"/>
                    </a:lnTo>
                    <a:lnTo>
                      <a:pt x="28" y="71"/>
                    </a:lnTo>
                    <a:lnTo>
                      <a:pt x="28" y="71"/>
                    </a:lnTo>
                    <a:lnTo>
                      <a:pt x="23" y="78"/>
                    </a:lnTo>
                    <a:lnTo>
                      <a:pt x="19" y="79"/>
                    </a:lnTo>
                    <a:lnTo>
                      <a:pt x="16" y="79"/>
                    </a:lnTo>
                    <a:lnTo>
                      <a:pt x="16" y="79"/>
                    </a:lnTo>
                    <a:lnTo>
                      <a:pt x="10" y="78"/>
                    </a:lnTo>
                    <a:lnTo>
                      <a:pt x="3" y="73"/>
                    </a:lnTo>
                    <a:lnTo>
                      <a:pt x="3" y="73"/>
                    </a:lnTo>
                    <a:lnTo>
                      <a:pt x="0" y="65"/>
                    </a:lnTo>
                    <a:lnTo>
                      <a:pt x="0" y="55"/>
                    </a:lnTo>
                    <a:lnTo>
                      <a:pt x="0" y="55"/>
                    </a:lnTo>
                    <a:lnTo>
                      <a:pt x="0" y="45"/>
                    </a:lnTo>
                    <a:lnTo>
                      <a:pt x="5" y="37"/>
                    </a:lnTo>
                    <a:lnTo>
                      <a:pt x="5" y="37"/>
                    </a:lnTo>
                    <a:lnTo>
                      <a:pt x="10" y="32"/>
                    </a:lnTo>
                    <a:lnTo>
                      <a:pt x="18" y="31"/>
                    </a:lnTo>
                    <a:lnTo>
                      <a:pt x="18" y="31"/>
                    </a:lnTo>
                    <a:lnTo>
                      <a:pt x="23" y="32"/>
                    </a:lnTo>
                    <a:lnTo>
                      <a:pt x="28" y="37"/>
                    </a:lnTo>
                    <a:lnTo>
                      <a:pt x="28" y="24"/>
                    </a:lnTo>
                    <a:lnTo>
                      <a:pt x="28" y="24"/>
                    </a:lnTo>
                    <a:lnTo>
                      <a:pt x="28" y="18"/>
                    </a:lnTo>
                    <a:lnTo>
                      <a:pt x="26" y="14"/>
                    </a:lnTo>
                    <a:lnTo>
                      <a:pt x="26" y="14"/>
                    </a:lnTo>
                    <a:lnTo>
                      <a:pt x="24" y="13"/>
                    </a:lnTo>
                    <a:lnTo>
                      <a:pt x="21" y="11"/>
                    </a:lnTo>
                    <a:lnTo>
                      <a:pt x="21" y="11"/>
                    </a:lnTo>
                    <a:lnTo>
                      <a:pt x="18" y="13"/>
                    </a:lnTo>
                    <a:lnTo>
                      <a:pt x="16" y="14"/>
                    </a:lnTo>
                    <a:lnTo>
                      <a:pt x="15" y="18"/>
                    </a:lnTo>
                    <a:lnTo>
                      <a:pt x="15" y="22"/>
                    </a:lnTo>
                    <a:lnTo>
                      <a:pt x="2" y="18"/>
                    </a:lnTo>
                    <a:lnTo>
                      <a:pt x="2" y="18"/>
                    </a:lnTo>
                    <a:lnTo>
                      <a:pt x="3" y="11"/>
                    </a:lnTo>
                    <a:lnTo>
                      <a:pt x="8" y="4"/>
                    </a:lnTo>
                    <a:lnTo>
                      <a:pt x="8" y="4"/>
                    </a:lnTo>
                    <a:lnTo>
                      <a:pt x="15" y="1"/>
                    </a:lnTo>
                    <a:lnTo>
                      <a:pt x="21" y="0"/>
                    </a:lnTo>
                    <a:lnTo>
                      <a:pt x="21" y="0"/>
                    </a:lnTo>
                    <a:lnTo>
                      <a:pt x="29" y="1"/>
                    </a:lnTo>
                    <a:lnTo>
                      <a:pt x="36" y="6"/>
                    </a:lnTo>
                    <a:lnTo>
                      <a:pt x="36" y="6"/>
                    </a:lnTo>
                    <a:lnTo>
                      <a:pt x="41" y="13"/>
                    </a:lnTo>
                    <a:lnTo>
                      <a:pt x="42" y="21"/>
                    </a:lnTo>
                    <a:lnTo>
                      <a:pt x="42" y="66"/>
                    </a:lnTo>
                    <a:lnTo>
                      <a:pt x="49" y="66"/>
                    </a:lnTo>
                    <a:close/>
                    <a:moveTo>
                      <a:pt x="28" y="63"/>
                    </a:moveTo>
                    <a:lnTo>
                      <a:pt x="28" y="47"/>
                    </a:lnTo>
                    <a:lnTo>
                      <a:pt x="28" y="47"/>
                    </a:lnTo>
                    <a:lnTo>
                      <a:pt x="24" y="44"/>
                    </a:lnTo>
                    <a:lnTo>
                      <a:pt x="21" y="44"/>
                    </a:lnTo>
                    <a:lnTo>
                      <a:pt x="21" y="44"/>
                    </a:lnTo>
                    <a:lnTo>
                      <a:pt x="18" y="44"/>
                    </a:lnTo>
                    <a:lnTo>
                      <a:pt x="16" y="45"/>
                    </a:lnTo>
                    <a:lnTo>
                      <a:pt x="15" y="50"/>
                    </a:lnTo>
                    <a:lnTo>
                      <a:pt x="13" y="55"/>
                    </a:lnTo>
                    <a:lnTo>
                      <a:pt x="13" y="55"/>
                    </a:lnTo>
                    <a:lnTo>
                      <a:pt x="15" y="60"/>
                    </a:lnTo>
                    <a:lnTo>
                      <a:pt x="16" y="65"/>
                    </a:lnTo>
                    <a:lnTo>
                      <a:pt x="18" y="66"/>
                    </a:lnTo>
                    <a:lnTo>
                      <a:pt x="21" y="68"/>
                    </a:lnTo>
                    <a:lnTo>
                      <a:pt x="21" y="68"/>
                    </a:lnTo>
                    <a:lnTo>
                      <a:pt x="24" y="66"/>
                    </a:lnTo>
                    <a:lnTo>
                      <a:pt x="28" y="63"/>
                    </a:lnTo>
                    <a:lnTo>
                      <a:pt x="28"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7" name="Freeform 190"/>
              <p:cNvSpPr>
                <a:spLocks/>
              </p:cNvSpPr>
              <p:nvPr/>
            </p:nvSpPr>
            <p:spPr bwMode="auto">
              <a:xfrm>
                <a:off x="4759" y="2749"/>
                <a:ext cx="31" cy="101"/>
              </a:xfrm>
              <a:custGeom>
                <a:avLst/>
                <a:gdLst>
                  <a:gd name="T0" fmla="*/ 20 w 31"/>
                  <a:gd name="T1" fmla="*/ 36 h 101"/>
                  <a:gd name="T2" fmla="*/ 20 w 31"/>
                  <a:gd name="T3" fmla="*/ 82 h 101"/>
                  <a:gd name="T4" fmla="*/ 20 w 31"/>
                  <a:gd name="T5" fmla="*/ 82 h 101"/>
                  <a:gd name="T6" fmla="*/ 20 w 31"/>
                  <a:gd name="T7" fmla="*/ 85 h 101"/>
                  <a:gd name="T8" fmla="*/ 21 w 31"/>
                  <a:gd name="T9" fmla="*/ 87 h 101"/>
                  <a:gd name="T10" fmla="*/ 23 w 31"/>
                  <a:gd name="T11" fmla="*/ 88 h 101"/>
                  <a:gd name="T12" fmla="*/ 26 w 31"/>
                  <a:gd name="T13" fmla="*/ 88 h 101"/>
                  <a:gd name="T14" fmla="*/ 26 w 31"/>
                  <a:gd name="T15" fmla="*/ 88 h 101"/>
                  <a:gd name="T16" fmla="*/ 31 w 31"/>
                  <a:gd name="T17" fmla="*/ 88 h 101"/>
                  <a:gd name="T18" fmla="*/ 31 w 31"/>
                  <a:gd name="T19" fmla="*/ 100 h 101"/>
                  <a:gd name="T20" fmla="*/ 31 w 31"/>
                  <a:gd name="T21" fmla="*/ 100 h 101"/>
                  <a:gd name="T22" fmla="*/ 21 w 31"/>
                  <a:gd name="T23" fmla="*/ 101 h 101"/>
                  <a:gd name="T24" fmla="*/ 21 w 31"/>
                  <a:gd name="T25" fmla="*/ 101 h 101"/>
                  <a:gd name="T26" fmla="*/ 15 w 31"/>
                  <a:gd name="T27" fmla="*/ 100 h 101"/>
                  <a:gd name="T28" fmla="*/ 10 w 31"/>
                  <a:gd name="T29" fmla="*/ 97 h 101"/>
                  <a:gd name="T30" fmla="*/ 10 w 31"/>
                  <a:gd name="T31" fmla="*/ 97 h 101"/>
                  <a:gd name="T32" fmla="*/ 7 w 31"/>
                  <a:gd name="T33" fmla="*/ 90 h 101"/>
                  <a:gd name="T34" fmla="*/ 7 w 31"/>
                  <a:gd name="T35" fmla="*/ 82 h 101"/>
                  <a:gd name="T36" fmla="*/ 7 w 31"/>
                  <a:gd name="T37" fmla="*/ 36 h 101"/>
                  <a:gd name="T38" fmla="*/ 0 w 31"/>
                  <a:gd name="T39" fmla="*/ 36 h 101"/>
                  <a:gd name="T40" fmla="*/ 0 w 31"/>
                  <a:gd name="T41" fmla="*/ 23 h 101"/>
                  <a:gd name="T42" fmla="*/ 7 w 31"/>
                  <a:gd name="T43" fmla="*/ 23 h 101"/>
                  <a:gd name="T44" fmla="*/ 7 w 31"/>
                  <a:gd name="T45" fmla="*/ 10 h 101"/>
                  <a:gd name="T46" fmla="*/ 7 w 31"/>
                  <a:gd name="T47" fmla="*/ 10 h 101"/>
                  <a:gd name="T48" fmla="*/ 20 w 31"/>
                  <a:gd name="T49" fmla="*/ 0 h 101"/>
                  <a:gd name="T50" fmla="*/ 20 w 31"/>
                  <a:gd name="T51" fmla="*/ 23 h 101"/>
                  <a:gd name="T52" fmla="*/ 29 w 31"/>
                  <a:gd name="T53" fmla="*/ 23 h 101"/>
                  <a:gd name="T54" fmla="*/ 29 w 31"/>
                  <a:gd name="T55" fmla="*/ 36 h 101"/>
                  <a:gd name="T56" fmla="*/ 20 w 31"/>
                  <a:gd name="T57"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101">
                    <a:moveTo>
                      <a:pt x="20" y="36"/>
                    </a:moveTo>
                    <a:lnTo>
                      <a:pt x="20" y="82"/>
                    </a:lnTo>
                    <a:lnTo>
                      <a:pt x="20" y="82"/>
                    </a:lnTo>
                    <a:lnTo>
                      <a:pt x="20" y="85"/>
                    </a:lnTo>
                    <a:lnTo>
                      <a:pt x="21" y="87"/>
                    </a:lnTo>
                    <a:lnTo>
                      <a:pt x="23" y="88"/>
                    </a:lnTo>
                    <a:lnTo>
                      <a:pt x="26" y="88"/>
                    </a:lnTo>
                    <a:lnTo>
                      <a:pt x="26" y="88"/>
                    </a:lnTo>
                    <a:lnTo>
                      <a:pt x="31" y="88"/>
                    </a:lnTo>
                    <a:lnTo>
                      <a:pt x="31" y="100"/>
                    </a:lnTo>
                    <a:lnTo>
                      <a:pt x="31" y="100"/>
                    </a:lnTo>
                    <a:lnTo>
                      <a:pt x="21" y="101"/>
                    </a:lnTo>
                    <a:lnTo>
                      <a:pt x="21" y="101"/>
                    </a:lnTo>
                    <a:lnTo>
                      <a:pt x="15" y="100"/>
                    </a:lnTo>
                    <a:lnTo>
                      <a:pt x="10" y="97"/>
                    </a:lnTo>
                    <a:lnTo>
                      <a:pt x="10" y="97"/>
                    </a:lnTo>
                    <a:lnTo>
                      <a:pt x="7" y="90"/>
                    </a:lnTo>
                    <a:lnTo>
                      <a:pt x="7" y="82"/>
                    </a:lnTo>
                    <a:lnTo>
                      <a:pt x="7" y="36"/>
                    </a:lnTo>
                    <a:lnTo>
                      <a:pt x="0" y="36"/>
                    </a:lnTo>
                    <a:lnTo>
                      <a:pt x="0" y="23"/>
                    </a:lnTo>
                    <a:lnTo>
                      <a:pt x="7" y="23"/>
                    </a:lnTo>
                    <a:lnTo>
                      <a:pt x="7" y="10"/>
                    </a:lnTo>
                    <a:lnTo>
                      <a:pt x="7" y="10"/>
                    </a:lnTo>
                    <a:lnTo>
                      <a:pt x="20" y="0"/>
                    </a:lnTo>
                    <a:lnTo>
                      <a:pt x="20" y="23"/>
                    </a:lnTo>
                    <a:lnTo>
                      <a:pt x="29" y="23"/>
                    </a:lnTo>
                    <a:lnTo>
                      <a:pt x="29" y="36"/>
                    </a:lnTo>
                    <a:lnTo>
                      <a:pt x="2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8" name="Freeform 191"/>
              <p:cNvSpPr>
                <a:spLocks/>
              </p:cNvSpPr>
              <p:nvPr/>
            </p:nvSpPr>
            <p:spPr bwMode="auto">
              <a:xfrm>
                <a:off x="2461" y="2412"/>
                <a:ext cx="72" cy="122"/>
              </a:xfrm>
              <a:custGeom>
                <a:avLst/>
                <a:gdLst>
                  <a:gd name="T0" fmla="*/ 0 w 72"/>
                  <a:gd name="T1" fmla="*/ 122 h 122"/>
                  <a:gd name="T2" fmla="*/ 0 w 72"/>
                  <a:gd name="T3" fmla="*/ 108 h 122"/>
                  <a:gd name="T4" fmla="*/ 8 w 72"/>
                  <a:gd name="T5" fmla="*/ 108 h 122"/>
                  <a:gd name="T6" fmla="*/ 8 w 72"/>
                  <a:gd name="T7" fmla="*/ 15 h 122"/>
                  <a:gd name="T8" fmla="*/ 0 w 72"/>
                  <a:gd name="T9" fmla="*/ 15 h 122"/>
                  <a:gd name="T10" fmla="*/ 0 w 72"/>
                  <a:gd name="T11" fmla="*/ 0 h 122"/>
                  <a:gd name="T12" fmla="*/ 28 w 72"/>
                  <a:gd name="T13" fmla="*/ 0 h 122"/>
                  <a:gd name="T14" fmla="*/ 41 w 72"/>
                  <a:gd name="T15" fmla="*/ 44 h 122"/>
                  <a:gd name="T16" fmla="*/ 49 w 72"/>
                  <a:gd name="T17" fmla="*/ 80 h 122"/>
                  <a:gd name="T18" fmla="*/ 51 w 72"/>
                  <a:gd name="T19" fmla="*/ 80 h 122"/>
                  <a:gd name="T20" fmla="*/ 49 w 72"/>
                  <a:gd name="T21" fmla="*/ 42 h 122"/>
                  <a:gd name="T22" fmla="*/ 49 w 72"/>
                  <a:gd name="T23" fmla="*/ 15 h 122"/>
                  <a:gd name="T24" fmla="*/ 39 w 72"/>
                  <a:gd name="T25" fmla="*/ 15 h 122"/>
                  <a:gd name="T26" fmla="*/ 39 w 72"/>
                  <a:gd name="T27" fmla="*/ 0 h 122"/>
                  <a:gd name="T28" fmla="*/ 72 w 72"/>
                  <a:gd name="T29" fmla="*/ 0 h 122"/>
                  <a:gd name="T30" fmla="*/ 72 w 72"/>
                  <a:gd name="T31" fmla="*/ 15 h 122"/>
                  <a:gd name="T32" fmla="*/ 64 w 72"/>
                  <a:gd name="T33" fmla="*/ 15 h 122"/>
                  <a:gd name="T34" fmla="*/ 64 w 72"/>
                  <a:gd name="T35" fmla="*/ 122 h 122"/>
                  <a:gd name="T36" fmla="*/ 49 w 72"/>
                  <a:gd name="T37" fmla="*/ 122 h 122"/>
                  <a:gd name="T38" fmla="*/ 34 w 72"/>
                  <a:gd name="T39" fmla="*/ 75 h 122"/>
                  <a:gd name="T40" fmla="*/ 34 w 72"/>
                  <a:gd name="T41" fmla="*/ 75 h 122"/>
                  <a:gd name="T42" fmla="*/ 29 w 72"/>
                  <a:gd name="T43" fmla="*/ 57 h 122"/>
                  <a:gd name="T44" fmla="*/ 23 w 72"/>
                  <a:gd name="T45" fmla="*/ 29 h 122"/>
                  <a:gd name="T46" fmla="*/ 21 w 72"/>
                  <a:gd name="T47" fmla="*/ 29 h 122"/>
                  <a:gd name="T48" fmla="*/ 23 w 72"/>
                  <a:gd name="T49" fmla="*/ 67 h 122"/>
                  <a:gd name="T50" fmla="*/ 23 w 72"/>
                  <a:gd name="T51" fmla="*/ 108 h 122"/>
                  <a:gd name="T52" fmla="*/ 31 w 72"/>
                  <a:gd name="T53" fmla="*/ 108 h 122"/>
                  <a:gd name="T54" fmla="*/ 31 w 72"/>
                  <a:gd name="T55" fmla="*/ 122 h 122"/>
                  <a:gd name="T56" fmla="*/ 0 w 72"/>
                  <a:gd name="T5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122">
                    <a:moveTo>
                      <a:pt x="0" y="122"/>
                    </a:moveTo>
                    <a:lnTo>
                      <a:pt x="0" y="108"/>
                    </a:lnTo>
                    <a:lnTo>
                      <a:pt x="8" y="108"/>
                    </a:lnTo>
                    <a:lnTo>
                      <a:pt x="8" y="15"/>
                    </a:lnTo>
                    <a:lnTo>
                      <a:pt x="0" y="15"/>
                    </a:lnTo>
                    <a:lnTo>
                      <a:pt x="0" y="0"/>
                    </a:lnTo>
                    <a:lnTo>
                      <a:pt x="28" y="0"/>
                    </a:lnTo>
                    <a:lnTo>
                      <a:pt x="41" y="44"/>
                    </a:lnTo>
                    <a:lnTo>
                      <a:pt x="49" y="80"/>
                    </a:lnTo>
                    <a:lnTo>
                      <a:pt x="51" y="80"/>
                    </a:lnTo>
                    <a:lnTo>
                      <a:pt x="49" y="42"/>
                    </a:lnTo>
                    <a:lnTo>
                      <a:pt x="49" y="15"/>
                    </a:lnTo>
                    <a:lnTo>
                      <a:pt x="39" y="15"/>
                    </a:lnTo>
                    <a:lnTo>
                      <a:pt x="39" y="0"/>
                    </a:lnTo>
                    <a:lnTo>
                      <a:pt x="72" y="0"/>
                    </a:lnTo>
                    <a:lnTo>
                      <a:pt x="72" y="15"/>
                    </a:lnTo>
                    <a:lnTo>
                      <a:pt x="64" y="15"/>
                    </a:lnTo>
                    <a:lnTo>
                      <a:pt x="64" y="122"/>
                    </a:lnTo>
                    <a:lnTo>
                      <a:pt x="49" y="122"/>
                    </a:lnTo>
                    <a:lnTo>
                      <a:pt x="34" y="75"/>
                    </a:lnTo>
                    <a:lnTo>
                      <a:pt x="34" y="75"/>
                    </a:lnTo>
                    <a:lnTo>
                      <a:pt x="29" y="57"/>
                    </a:lnTo>
                    <a:lnTo>
                      <a:pt x="23" y="29"/>
                    </a:lnTo>
                    <a:lnTo>
                      <a:pt x="21" y="29"/>
                    </a:lnTo>
                    <a:lnTo>
                      <a:pt x="23" y="67"/>
                    </a:lnTo>
                    <a:lnTo>
                      <a:pt x="23" y="108"/>
                    </a:lnTo>
                    <a:lnTo>
                      <a:pt x="31" y="108"/>
                    </a:lnTo>
                    <a:lnTo>
                      <a:pt x="31"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29" name="Freeform 192"/>
              <p:cNvSpPr>
                <a:spLocks noEditPoints="1"/>
              </p:cNvSpPr>
              <p:nvPr/>
            </p:nvSpPr>
            <p:spPr bwMode="auto">
              <a:xfrm>
                <a:off x="2539" y="2409"/>
                <a:ext cx="28" cy="125"/>
              </a:xfrm>
              <a:custGeom>
                <a:avLst/>
                <a:gdLst>
                  <a:gd name="T0" fmla="*/ 7 w 28"/>
                  <a:gd name="T1" fmla="*/ 111 h 125"/>
                  <a:gd name="T2" fmla="*/ 7 w 28"/>
                  <a:gd name="T3" fmla="*/ 54 h 125"/>
                  <a:gd name="T4" fmla="*/ 0 w 28"/>
                  <a:gd name="T5" fmla="*/ 54 h 125"/>
                  <a:gd name="T6" fmla="*/ 0 w 28"/>
                  <a:gd name="T7" fmla="*/ 41 h 125"/>
                  <a:gd name="T8" fmla="*/ 23 w 28"/>
                  <a:gd name="T9" fmla="*/ 41 h 125"/>
                  <a:gd name="T10" fmla="*/ 23 w 28"/>
                  <a:gd name="T11" fmla="*/ 111 h 125"/>
                  <a:gd name="T12" fmla="*/ 28 w 28"/>
                  <a:gd name="T13" fmla="*/ 111 h 125"/>
                  <a:gd name="T14" fmla="*/ 28 w 28"/>
                  <a:gd name="T15" fmla="*/ 125 h 125"/>
                  <a:gd name="T16" fmla="*/ 0 w 28"/>
                  <a:gd name="T17" fmla="*/ 125 h 125"/>
                  <a:gd name="T18" fmla="*/ 0 w 28"/>
                  <a:gd name="T19" fmla="*/ 111 h 125"/>
                  <a:gd name="T20" fmla="*/ 7 w 28"/>
                  <a:gd name="T21" fmla="*/ 111 h 125"/>
                  <a:gd name="T22" fmla="*/ 15 w 28"/>
                  <a:gd name="T23" fmla="*/ 0 h 125"/>
                  <a:gd name="T24" fmla="*/ 15 w 28"/>
                  <a:gd name="T25" fmla="*/ 0 h 125"/>
                  <a:gd name="T26" fmla="*/ 18 w 28"/>
                  <a:gd name="T27" fmla="*/ 1 h 125"/>
                  <a:gd name="T28" fmla="*/ 22 w 28"/>
                  <a:gd name="T29" fmla="*/ 3 h 125"/>
                  <a:gd name="T30" fmla="*/ 22 w 28"/>
                  <a:gd name="T31" fmla="*/ 3 h 125"/>
                  <a:gd name="T32" fmla="*/ 23 w 28"/>
                  <a:gd name="T33" fmla="*/ 6 h 125"/>
                  <a:gd name="T34" fmla="*/ 25 w 28"/>
                  <a:gd name="T35" fmla="*/ 11 h 125"/>
                  <a:gd name="T36" fmla="*/ 25 w 28"/>
                  <a:gd name="T37" fmla="*/ 11 h 125"/>
                  <a:gd name="T38" fmla="*/ 23 w 28"/>
                  <a:gd name="T39" fmla="*/ 15 h 125"/>
                  <a:gd name="T40" fmla="*/ 22 w 28"/>
                  <a:gd name="T41" fmla="*/ 18 h 125"/>
                  <a:gd name="T42" fmla="*/ 22 w 28"/>
                  <a:gd name="T43" fmla="*/ 18 h 125"/>
                  <a:gd name="T44" fmla="*/ 18 w 28"/>
                  <a:gd name="T45" fmla="*/ 19 h 125"/>
                  <a:gd name="T46" fmla="*/ 15 w 28"/>
                  <a:gd name="T47" fmla="*/ 21 h 125"/>
                  <a:gd name="T48" fmla="*/ 15 w 28"/>
                  <a:gd name="T49" fmla="*/ 21 h 125"/>
                  <a:gd name="T50" fmla="*/ 10 w 28"/>
                  <a:gd name="T51" fmla="*/ 19 h 125"/>
                  <a:gd name="T52" fmla="*/ 7 w 28"/>
                  <a:gd name="T53" fmla="*/ 18 h 125"/>
                  <a:gd name="T54" fmla="*/ 7 w 28"/>
                  <a:gd name="T55" fmla="*/ 18 h 125"/>
                  <a:gd name="T56" fmla="*/ 5 w 28"/>
                  <a:gd name="T57" fmla="*/ 15 h 125"/>
                  <a:gd name="T58" fmla="*/ 5 w 28"/>
                  <a:gd name="T59" fmla="*/ 11 h 125"/>
                  <a:gd name="T60" fmla="*/ 5 w 28"/>
                  <a:gd name="T61" fmla="*/ 11 h 125"/>
                  <a:gd name="T62" fmla="*/ 5 w 28"/>
                  <a:gd name="T63" fmla="*/ 6 h 125"/>
                  <a:gd name="T64" fmla="*/ 7 w 28"/>
                  <a:gd name="T65" fmla="*/ 3 h 125"/>
                  <a:gd name="T66" fmla="*/ 7 w 28"/>
                  <a:gd name="T67" fmla="*/ 3 h 125"/>
                  <a:gd name="T68" fmla="*/ 10 w 28"/>
                  <a:gd name="T69" fmla="*/ 1 h 125"/>
                  <a:gd name="T70" fmla="*/ 15 w 28"/>
                  <a:gd name="T71" fmla="*/ 0 h 125"/>
                  <a:gd name="T72" fmla="*/ 15 w 28"/>
                  <a:gd name="T7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25">
                    <a:moveTo>
                      <a:pt x="7" y="111"/>
                    </a:moveTo>
                    <a:lnTo>
                      <a:pt x="7" y="54"/>
                    </a:lnTo>
                    <a:lnTo>
                      <a:pt x="0" y="54"/>
                    </a:lnTo>
                    <a:lnTo>
                      <a:pt x="0" y="41"/>
                    </a:lnTo>
                    <a:lnTo>
                      <a:pt x="23" y="41"/>
                    </a:lnTo>
                    <a:lnTo>
                      <a:pt x="23" y="111"/>
                    </a:lnTo>
                    <a:lnTo>
                      <a:pt x="28" y="111"/>
                    </a:lnTo>
                    <a:lnTo>
                      <a:pt x="28" y="125"/>
                    </a:lnTo>
                    <a:lnTo>
                      <a:pt x="0" y="125"/>
                    </a:lnTo>
                    <a:lnTo>
                      <a:pt x="0" y="111"/>
                    </a:lnTo>
                    <a:lnTo>
                      <a:pt x="7" y="111"/>
                    </a:lnTo>
                    <a:close/>
                    <a:moveTo>
                      <a:pt x="15" y="0"/>
                    </a:moveTo>
                    <a:lnTo>
                      <a:pt x="15" y="0"/>
                    </a:lnTo>
                    <a:lnTo>
                      <a:pt x="18" y="1"/>
                    </a:lnTo>
                    <a:lnTo>
                      <a:pt x="22" y="3"/>
                    </a:lnTo>
                    <a:lnTo>
                      <a:pt x="22" y="3"/>
                    </a:lnTo>
                    <a:lnTo>
                      <a:pt x="23" y="6"/>
                    </a:lnTo>
                    <a:lnTo>
                      <a:pt x="25" y="11"/>
                    </a:lnTo>
                    <a:lnTo>
                      <a:pt x="25" y="11"/>
                    </a:lnTo>
                    <a:lnTo>
                      <a:pt x="23" y="15"/>
                    </a:lnTo>
                    <a:lnTo>
                      <a:pt x="22" y="18"/>
                    </a:lnTo>
                    <a:lnTo>
                      <a:pt x="22" y="18"/>
                    </a:lnTo>
                    <a:lnTo>
                      <a:pt x="18" y="19"/>
                    </a:lnTo>
                    <a:lnTo>
                      <a:pt x="15" y="21"/>
                    </a:lnTo>
                    <a:lnTo>
                      <a:pt x="15" y="21"/>
                    </a:lnTo>
                    <a:lnTo>
                      <a:pt x="10" y="19"/>
                    </a:lnTo>
                    <a:lnTo>
                      <a:pt x="7" y="18"/>
                    </a:lnTo>
                    <a:lnTo>
                      <a:pt x="7" y="18"/>
                    </a:lnTo>
                    <a:lnTo>
                      <a:pt x="5" y="15"/>
                    </a:lnTo>
                    <a:lnTo>
                      <a:pt x="5" y="11"/>
                    </a:lnTo>
                    <a:lnTo>
                      <a:pt x="5" y="11"/>
                    </a:lnTo>
                    <a:lnTo>
                      <a:pt x="5" y="6"/>
                    </a:lnTo>
                    <a:lnTo>
                      <a:pt x="7" y="3"/>
                    </a:lnTo>
                    <a:lnTo>
                      <a:pt x="7" y="3"/>
                    </a:lnTo>
                    <a:lnTo>
                      <a:pt x="10"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0" name="Freeform 193"/>
              <p:cNvSpPr>
                <a:spLocks/>
              </p:cNvSpPr>
              <p:nvPr/>
            </p:nvSpPr>
            <p:spPr bwMode="auto">
              <a:xfrm>
                <a:off x="2574" y="2448"/>
                <a:ext cx="42" cy="86"/>
              </a:xfrm>
              <a:custGeom>
                <a:avLst/>
                <a:gdLst>
                  <a:gd name="T0" fmla="*/ 0 w 42"/>
                  <a:gd name="T1" fmla="*/ 86 h 86"/>
                  <a:gd name="T2" fmla="*/ 0 w 42"/>
                  <a:gd name="T3" fmla="*/ 72 h 86"/>
                  <a:gd name="T4" fmla="*/ 8 w 42"/>
                  <a:gd name="T5" fmla="*/ 72 h 86"/>
                  <a:gd name="T6" fmla="*/ 8 w 42"/>
                  <a:gd name="T7" fmla="*/ 15 h 86"/>
                  <a:gd name="T8" fmla="*/ 0 w 42"/>
                  <a:gd name="T9" fmla="*/ 15 h 86"/>
                  <a:gd name="T10" fmla="*/ 0 w 42"/>
                  <a:gd name="T11" fmla="*/ 2 h 86"/>
                  <a:gd name="T12" fmla="*/ 22 w 42"/>
                  <a:gd name="T13" fmla="*/ 2 h 86"/>
                  <a:gd name="T14" fmla="*/ 22 w 42"/>
                  <a:gd name="T15" fmla="*/ 18 h 86"/>
                  <a:gd name="T16" fmla="*/ 22 w 42"/>
                  <a:gd name="T17" fmla="*/ 18 h 86"/>
                  <a:gd name="T18" fmla="*/ 22 w 42"/>
                  <a:gd name="T19" fmla="*/ 18 h 86"/>
                  <a:gd name="T20" fmla="*/ 27 w 42"/>
                  <a:gd name="T21" fmla="*/ 8 h 86"/>
                  <a:gd name="T22" fmla="*/ 31 w 42"/>
                  <a:gd name="T23" fmla="*/ 3 h 86"/>
                  <a:gd name="T24" fmla="*/ 31 w 42"/>
                  <a:gd name="T25" fmla="*/ 3 h 86"/>
                  <a:gd name="T26" fmla="*/ 35 w 42"/>
                  <a:gd name="T27" fmla="*/ 2 h 86"/>
                  <a:gd name="T28" fmla="*/ 42 w 42"/>
                  <a:gd name="T29" fmla="*/ 0 h 86"/>
                  <a:gd name="T30" fmla="*/ 42 w 42"/>
                  <a:gd name="T31" fmla="*/ 16 h 86"/>
                  <a:gd name="T32" fmla="*/ 42 w 42"/>
                  <a:gd name="T33" fmla="*/ 16 h 86"/>
                  <a:gd name="T34" fmla="*/ 34 w 42"/>
                  <a:gd name="T35" fmla="*/ 18 h 86"/>
                  <a:gd name="T36" fmla="*/ 27 w 42"/>
                  <a:gd name="T37" fmla="*/ 21 h 86"/>
                  <a:gd name="T38" fmla="*/ 24 w 42"/>
                  <a:gd name="T39" fmla="*/ 29 h 86"/>
                  <a:gd name="T40" fmla="*/ 22 w 42"/>
                  <a:gd name="T41" fmla="*/ 39 h 86"/>
                  <a:gd name="T42" fmla="*/ 22 w 42"/>
                  <a:gd name="T43" fmla="*/ 72 h 86"/>
                  <a:gd name="T44" fmla="*/ 31 w 42"/>
                  <a:gd name="T45" fmla="*/ 72 h 86"/>
                  <a:gd name="T46" fmla="*/ 31 w 42"/>
                  <a:gd name="T47" fmla="*/ 86 h 86"/>
                  <a:gd name="T48" fmla="*/ 0 w 42"/>
                  <a:gd name="T4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86">
                    <a:moveTo>
                      <a:pt x="0" y="86"/>
                    </a:moveTo>
                    <a:lnTo>
                      <a:pt x="0" y="72"/>
                    </a:lnTo>
                    <a:lnTo>
                      <a:pt x="8" y="72"/>
                    </a:lnTo>
                    <a:lnTo>
                      <a:pt x="8" y="15"/>
                    </a:lnTo>
                    <a:lnTo>
                      <a:pt x="0" y="15"/>
                    </a:lnTo>
                    <a:lnTo>
                      <a:pt x="0" y="2"/>
                    </a:lnTo>
                    <a:lnTo>
                      <a:pt x="22" y="2"/>
                    </a:lnTo>
                    <a:lnTo>
                      <a:pt x="22" y="18"/>
                    </a:lnTo>
                    <a:lnTo>
                      <a:pt x="22" y="18"/>
                    </a:lnTo>
                    <a:lnTo>
                      <a:pt x="22" y="18"/>
                    </a:lnTo>
                    <a:lnTo>
                      <a:pt x="27" y="8"/>
                    </a:lnTo>
                    <a:lnTo>
                      <a:pt x="31" y="3"/>
                    </a:lnTo>
                    <a:lnTo>
                      <a:pt x="31" y="3"/>
                    </a:lnTo>
                    <a:lnTo>
                      <a:pt x="35" y="2"/>
                    </a:lnTo>
                    <a:lnTo>
                      <a:pt x="42" y="0"/>
                    </a:lnTo>
                    <a:lnTo>
                      <a:pt x="42" y="16"/>
                    </a:lnTo>
                    <a:lnTo>
                      <a:pt x="42" y="16"/>
                    </a:lnTo>
                    <a:lnTo>
                      <a:pt x="34" y="18"/>
                    </a:lnTo>
                    <a:lnTo>
                      <a:pt x="27" y="21"/>
                    </a:lnTo>
                    <a:lnTo>
                      <a:pt x="24" y="29"/>
                    </a:lnTo>
                    <a:lnTo>
                      <a:pt x="22" y="39"/>
                    </a:lnTo>
                    <a:lnTo>
                      <a:pt x="22" y="72"/>
                    </a:lnTo>
                    <a:lnTo>
                      <a:pt x="31" y="72"/>
                    </a:lnTo>
                    <a:lnTo>
                      <a:pt x="31"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1" name="Freeform 194"/>
              <p:cNvSpPr>
                <a:spLocks/>
              </p:cNvSpPr>
              <p:nvPr/>
            </p:nvSpPr>
            <p:spPr bwMode="auto">
              <a:xfrm>
                <a:off x="2626" y="2448"/>
                <a:ext cx="42" cy="86"/>
              </a:xfrm>
              <a:custGeom>
                <a:avLst/>
                <a:gdLst>
                  <a:gd name="T0" fmla="*/ 0 w 42"/>
                  <a:gd name="T1" fmla="*/ 86 h 86"/>
                  <a:gd name="T2" fmla="*/ 0 w 42"/>
                  <a:gd name="T3" fmla="*/ 72 h 86"/>
                  <a:gd name="T4" fmla="*/ 8 w 42"/>
                  <a:gd name="T5" fmla="*/ 72 h 86"/>
                  <a:gd name="T6" fmla="*/ 8 w 42"/>
                  <a:gd name="T7" fmla="*/ 15 h 86"/>
                  <a:gd name="T8" fmla="*/ 0 w 42"/>
                  <a:gd name="T9" fmla="*/ 15 h 86"/>
                  <a:gd name="T10" fmla="*/ 0 w 42"/>
                  <a:gd name="T11" fmla="*/ 2 h 86"/>
                  <a:gd name="T12" fmla="*/ 23 w 42"/>
                  <a:gd name="T13" fmla="*/ 2 h 86"/>
                  <a:gd name="T14" fmla="*/ 23 w 42"/>
                  <a:gd name="T15" fmla="*/ 18 h 86"/>
                  <a:gd name="T16" fmla="*/ 23 w 42"/>
                  <a:gd name="T17" fmla="*/ 18 h 86"/>
                  <a:gd name="T18" fmla="*/ 23 w 42"/>
                  <a:gd name="T19" fmla="*/ 18 h 86"/>
                  <a:gd name="T20" fmla="*/ 27 w 42"/>
                  <a:gd name="T21" fmla="*/ 8 h 86"/>
                  <a:gd name="T22" fmla="*/ 31 w 42"/>
                  <a:gd name="T23" fmla="*/ 3 h 86"/>
                  <a:gd name="T24" fmla="*/ 31 w 42"/>
                  <a:gd name="T25" fmla="*/ 3 h 86"/>
                  <a:gd name="T26" fmla="*/ 36 w 42"/>
                  <a:gd name="T27" fmla="*/ 2 h 86"/>
                  <a:gd name="T28" fmla="*/ 42 w 42"/>
                  <a:gd name="T29" fmla="*/ 0 h 86"/>
                  <a:gd name="T30" fmla="*/ 42 w 42"/>
                  <a:gd name="T31" fmla="*/ 16 h 86"/>
                  <a:gd name="T32" fmla="*/ 42 w 42"/>
                  <a:gd name="T33" fmla="*/ 16 h 86"/>
                  <a:gd name="T34" fmla="*/ 34 w 42"/>
                  <a:gd name="T35" fmla="*/ 18 h 86"/>
                  <a:gd name="T36" fmla="*/ 27 w 42"/>
                  <a:gd name="T37" fmla="*/ 21 h 86"/>
                  <a:gd name="T38" fmla="*/ 24 w 42"/>
                  <a:gd name="T39" fmla="*/ 29 h 86"/>
                  <a:gd name="T40" fmla="*/ 23 w 42"/>
                  <a:gd name="T41" fmla="*/ 39 h 86"/>
                  <a:gd name="T42" fmla="*/ 23 w 42"/>
                  <a:gd name="T43" fmla="*/ 72 h 86"/>
                  <a:gd name="T44" fmla="*/ 31 w 42"/>
                  <a:gd name="T45" fmla="*/ 72 h 86"/>
                  <a:gd name="T46" fmla="*/ 31 w 42"/>
                  <a:gd name="T47" fmla="*/ 86 h 86"/>
                  <a:gd name="T48" fmla="*/ 0 w 42"/>
                  <a:gd name="T4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86">
                    <a:moveTo>
                      <a:pt x="0" y="86"/>
                    </a:moveTo>
                    <a:lnTo>
                      <a:pt x="0" y="72"/>
                    </a:lnTo>
                    <a:lnTo>
                      <a:pt x="8" y="72"/>
                    </a:lnTo>
                    <a:lnTo>
                      <a:pt x="8" y="15"/>
                    </a:lnTo>
                    <a:lnTo>
                      <a:pt x="0" y="15"/>
                    </a:lnTo>
                    <a:lnTo>
                      <a:pt x="0" y="2"/>
                    </a:lnTo>
                    <a:lnTo>
                      <a:pt x="23" y="2"/>
                    </a:lnTo>
                    <a:lnTo>
                      <a:pt x="23" y="18"/>
                    </a:lnTo>
                    <a:lnTo>
                      <a:pt x="23" y="18"/>
                    </a:lnTo>
                    <a:lnTo>
                      <a:pt x="23" y="18"/>
                    </a:lnTo>
                    <a:lnTo>
                      <a:pt x="27" y="8"/>
                    </a:lnTo>
                    <a:lnTo>
                      <a:pt x="31" y="3"/>
                    </a:lnTo>
                    <a:lnTo>
                      <a:pt x="31" y="3"/>
                    </a:lnTo>
                    <a:lnTo>
                      <a:pt x="36" y="2"/>
                    </a:lnTo>
                    <a:lnTo>
                      <a:pt x="42" y="0"/>
                    </a:lnTo>
                    <a:lnTo>
                      <a:pt x="42" y="16"/>
                    </a:lnTo>
                    <a:lnTo>
                      <a:pt x="42" y="16"/>
                    </a:lnTo>
                    <a:lnTo>
                      <a:pt x="34" y="18"/>
                    </a:lnTo>
                    <a:lnTo>
                      <a:pt x="27" y="21"/>
                    </a:lnTo>
                    <a:lnTo>
                      <a:pt x="24" y="29"/>
                    </a:lnTo>
                    <a:lnTo>
                      <a:pt x="23" y="39"/>
                    </a:lnTo>
                    <a:lnTo>
                      <a:pt x="23" y="72"/>
                    </a:lnTo>
                    <a:lnTo>
                      <a:pt x="31" y="72"/>
                    </a:lnTo>
                    <a:lnTo>
                      <a:pt x="31"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2" name="Freeform 195"/>
              <p:cNvSpPr>
                <a:spLocks noEditPoints="1"/>
              </p:cNvSpPr>
              <p:nvPr/>
            </p:nvSpPr>
            <p:spPr bwMode="auto">
              <a:xfrm>
                <a:off x="2676" y="2409"/>
                <a:ext cx="26" cy="125"/>
              </a:xfrm>
              <a:custGeom>
                <a:avLst/>
                <a:gdLst>
                  <a:gd name="T0" fmla="*/ 7 w 26"/>
                  <a:gd name="T1" fmla="*/ 111 h 125"/>
                  <a:gd name="T2" fmla="*/ 7 w 26"/>
                  <a:gd name="T3" fmla="*/ 54 h 125"/>
                  <a:gd name="T4" fmla="*/ 0 w 26"/>
                  <a:gd name="T5" fmla="*/ 54 h 125"/>
                  <a:gd name="T6" fmla="*/ 0 w 26"/>
                  <a:gd name="T7" fmla="*/ 41 h 125"/>
                  <a:gd name="T8" fmla="*/ 21 w 26"/>
                  <a:gd name="T9" fmla="*/ 41 h 125"/>
                  <a:gd name="T10" fmla="*/ 21 w 26"/>
                  <a:gd name="T11" fmla="*/ 111 h 125"/>
                  <a:gd name="T12" fmla="*/ 26 w 26"/>
                  <a:gd name="T13" fmla="*/ 111 h 125"/>
                  <a:gd name="T14" fmla="*/ 26 w 26"/>
                  <a:gd name="T15" fmla="*/ 125 h 125"/>
                  <a:gd name="T16" fmla="*/ 0 w 26"/>
                  <a:gd name="T17" fmla="*/ 125 h 125"/>
                  <a:gd name="T18" fmla="*/ 0 w 26"/>
                  <a:gd name="T19" fmla="*/ 111 h 125"/>
                  <a:gd name="T20" fmla="*/ 7 w 26"/>
                  <a:gd name="T21" fmla="*/ 111 h 125"/>
                  <a:gd name="T22" fmla="*/ 13 w 26"/>
                  <a:gd name="T23" fmla="*/ 0 h 125"/>
                  <a:gd name="T24" fmla="*/ 13 w 26"/>
                  <a:gd name="T25" fmla="*/ 0 h 125"/>
                  <a:gd name="T26" fmla="*/ 18 w 26"/>
                  <a:gd name="T27" fmla="*/ 1 h 125"/>
                  <a:gd name="T28" fmla="*/ 21 w 26"/>
                  <a:gd name="T29" fmla="*/ 3 h 125"/>
                  <a:gd name="T30" fmla="*/ 21 w 26"/>
                  <a:gd name="T31" fmla="*/ 3 h 125"/>
                  <a:gd name="T32" fmla="*/ 23 w 26"/>
                  <a:gd name="T33" fmla="*/ 6 h 125"/>
                  <a:gd name="T34" fmla="*/ 23 w 26"/>
                  <a:gd name="T35" fmla="*/ 11 h 125"/>
                  <a:gd name="T36" fmla="*/ 23 w 26"/>
                  <a:gd name="T37" fmla="*/ 11 h 125"/>
                  <a:gd name="T38" fmla="*/ 23 w 26"/>
                  <a:gd name="T39" fmla="*/ 15 h 125"/>
                  <a:gd name="T40" fmla="*/ 21 w 26"/>
                  <a:gd name="T41" fmla="*/ 18 h 125"/>
                  <a:gd name="T42" fmla="*/ 21 w 26"/>
                  <a:gd name="T43" fmla="*/ 18 h 125"/>
                  <a:gd name="T44" fmla="*/ 18 w 26"/>
                  <a:gd name="T45" fmla="*/ 19 h 125"/>
                  <a:gd name="T46" fmla="*/ 13 w 26"/>
                  <a:gd name="T47" fmla="*/ 21 h 125"/>
                  <a:gd name="T48" fmla="*/ 13 w 26"/>
                  <a:gd name="T49" fmla="*/ 21 h 125"/>
                  <a:gd name="T50" fmla="*/ 10 w 26"/>
                  <a:gd name="T51" fmla="*/ 19 h 125"/>
                  <a:gd name="T52" fmla="*/ 7 w 26"/>
                  <a:gd name="T53" fmla="*/ 18 h 125"/>
                  <a:gd name="T54" fmla="*/ 7 w 26"/>
                  <a:gd name="T55" fmla="*/ 18 h 125"/>
                  <a:gd name="T56" fmla="*/ 5 w 26"/>
                  <a:gd name="T57" fmla="*/ 15 h 125"/>
                  <a:gd name="T58" fmla="*/ 4 w 26"/>
                  <a:gd name="T59" fmla="*/ 11 h 125"/>
                  <a:gd name="T60" fmla="*/ 4 w 26"/>
                  <a:gd name="T61" fmla="*/ 11 h 125"/>
                  <a:gd name="T62" fmla="*/ 5 w 26"/>
                  <a:gd name="T63" fmla="*/ 6 h 125"/>
                  <a:gd name="T64" fmla="*/ 7 w 26"/>
                  <a:gd name="T65" fmla="*/ 3 h 125"/>
                  <a:gd name="T66" fmla="*/ 7 w 26"/>
                  <a:gd name="T67" fmla="*/ 3 h 125"/>
                  <a:gd name="T68" fmla="*/ 10 w 26"/>
                  <a:gd name="T69" fmla="*/ 1 h 125"/>
                  <a:gd name="T70" fmla="*/ 13 w 26"/>
                  <a:gd name="T71" fmla="*/ 0 h 125"/>
                  <a:gd name="T72" fmla="*/ 13 w 26"/>
                  <a:gd name="T7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125">
                    <a:moveTo>
                      <a:pt x="7" y="111"/>
                    </a:moveTo>
                    <a:lnTo>
                      <a:pt x="7" y="54"/>
                    </a:lnTo>
                    <a:lnTo>
                      <a:pt x="0" y="54"/>
                    </a:lnTo>
                    <a:lnTo>
                      <a:pt x="0" y="41"/>
                    </a:lnTo>
                    <a:lnTo>
                      <a:pt x="21" y="41"/>
                    </a:lnTo>
                    <a:lnTo>
                      <a:pt x="21" y="111"/>
                    </a:lnTo>
                    <a:lnTo>
                      <a:pt x="26" y="111"/>
                    </a:lnTo>
                    <a:lnTo>
                      <a:pt x="26" y="125"/>
                    </a:lnTo>
                    <a:lnTo>
                      <a:pt x="0" y="125"/>
                    </a:lnTo>
                    <a:lnTo>
                      <a:pt x="0" y="111"/>
                    </a:lnTo>
                    <a:lnTo>
                      <a:pt x="7" y="111"/>
                    </a:lnTo>
                    <a:close/>
                    <a:moveTo>
                      <a:pt x="13" y="0"/>
                    </a:moveTo>
                    <a:lnTo>
                      <a:pt x="13" y="0"/>
                    </a:lnTo>
                    <a:lnTo>
                      <a:pt x="18" y="1"/>
                    </a:lnTo>
                    <a:lnTo>
                      <a:pt x="21" y="3"/>
                    </a:lnTo>
                    <a:lnTo>
                      <a:pt x="21" y="3"/>
                    </a:lnTo>
                    <a:lnTo>
                      <a:pt x="23" y="6"/>
                    </a:lnTo>
                    <a:lnTo>
                      <a:pt x="23" y="11"/>
                    </a:lnTo>
                    <a:lnTo>
                      <a:pt x="23" y="11"/>
                    </a:lnTo>
                    <a:lnTo>
                      <a:pt x="23" y="15"/>
                    </a:lnTo>
                    <a:lnTo>
                      <a:pt x="21" y="18"/>
                    </a:lnTo>
                    <a:lnTo>
                      <a:pt x="21" y="18"/>
                    </a:lnTo>
                    <a:lnTo>
                      <a:pt x="18" y="19"/>
                    </a:lnTo>
                    <a:lnTo>
                      <a:pt x="13" y="21"/>
                    </a:lnTo>
                    <a:lnTo>
                      <a:pt x="13" y="21"/>
                    </a:lnTo>
                    <a:lnTo>
                      <a:pt x="10" y="19"/>
                    </a:lnTo>
                    <a:lnTo>
                      <a:pt x="7" y="18"/>
                    </a:lnTo>
                    <a:lnTo>
                      <a:pt x="7" y="18"/>
                    </a:lnTo>
                    <a:lnTo>
                      <a:pt x="5" y="15"/>
                    </a:lnTo>
                    <a:lnTo>
                      <a:pt x="4" y="11"/>
                    </a:lnTo>
                    <a:lnTo>
                      <a:pt x="4" y="11"/>
                    </a:lnTo>
                    <a:lnTo>
                      <a:pt x="5" y="6"/>
                    </a:lnTo>
                    <a:lnTo>
                      <a:pt x="7" y="3"/>
                    </a:lnTo>
                    <a:lnTo>
                      <a:pt x="7" y="3"/>
                    </a:lnTo>
                    <a:lnTo>
                      <a:pt x="10" y="1"/>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3" name="Freeform 196"/>
              <p:cNvSpPr>
                <a:spLocks/>
              </p:cNvSpPr>
              <p:nvPr/>
            </p:nvSpPr>
            <p:spPr bwMode="auto">
              <a:xfrm>
                <a:off x="2710" y="2448"/>
                <a:ext cx="56" cy="86"/>
              </a:xfrm>
              <a:custGeom>
                <a:avLst/>
                <a:gdLst>
                  <a:gd name="T0" fmla="*/ 0 w 56"/>
                  <a:gd name="T1" fmla="*/ 86 h 86"/>
                  <a:gd name="T2" fmla="*/ 0 w 56"/>
                  <a:gd name="T3" fmla="*/ 72 h 86"/>
                  <a:gd name="T4" fmla="*/ 7 w 56"/>
                  <a:gd name="T5" fmla="*/ 72 h 86"/>
                  <a:gd name="T6" fmla="*/ 7 w 56"/>
                  <a:gd name="T7" fmla="*/ 15 h 86"/>
                  <a:gd name="T8" fmla="*/ 0 w 56"/>
                  <a:gd name="T9" fmla="*/ 15 h 86"/>
                  <a:gd name="T10" fmla="*/ 0 w 56"/>
                  <a:gd name="T11" fmla="*/ 2 h 86"/>
                  <a:gd name="T12" fmla="*/ 22 w 56"/>
                  <a:gd name="T13" fmla="*/ 2 h 86"/>
                  <a:gd name="T14" fmla="*/ 22 w 56"/>
                  <a:gd name="T15" fmla="*/ 8 h 86"/>
                  <a:gd name="T16" fmla="*/ 23 w 56"/>
                  <a:gd name="T17" fmla="*/ 8 h 86"/>
                  <a:gd name="T18" fmla="*/ 23 w 56"/>
                  <a:gd name="T19" fmla="*/ 8 h 86"/>
                  <a:gd name="T20" fmla="*/ 28 w 56"/>
                  <a:gd name="T21" fmla="*/ 2 h 86"/>
                  <a:gd name="T22" fmla="*/ 31 w 56"/>
                  <a:gd name="T23" fmla="*/ 0 h 86"/>
                  <a:gd name="T24" fmla="*/ 36 w 56"/>
                  <a:gd name="T25" fmla="*/ 0 h 86"/>
                  <a:gd name="T26" fmla="*/ 36 w 56"/>
                  <a:gd name="T27" fmla="*/ 0 h 86"/>
                  <a:gd name="T28" fmla="*/ 41 w 56"/>
                  <a:gd name="T29" fmla="*/ 2 h 86"/>
                  <a:gd name="T30" fmla="*/ 46 w 56"/>
                  <a:gd name="T31" fmla="*/ 5 h 86"/>
                  <a:gd name="T32" fmla="*/ 46 w 56"/>
                  <a:gd name="T33" fmla="*/ 5 h 86"/>
                  <a:gd name="T34" fmla="*/ 49 w 56"/>
                  <a:gd name="T35" fmla="*/ 13 h 86"/>
                  <a:gd name="T36" fmla="*/ 49 w 56"/>
                  <a:gd name="T37" fmla="*/ 21 h 86"/>
                  <a:gd name="T38" fmla="*/ 49 w 56"/>
                  <a:gd name="T39" fmla="*/ 72 h 86"/>
                  <a:gd name="T40" fmla="*/ 56 w 56"/>
                  <a:gd name="T41" fmla="*/ 72 h 86"/>
                  <a:gd name="T42" fmla="*/ 56 w 56"/>
                  <a:gd name="T43" fmla="*/ 86 h 86"/>
                  <a:gd name="T44" fmla="*/ 35 w 56"/>
                  <a:gd name="T45" fmla="*/ 86 h 86"/>
                  <a:gd name="T46" fmla="*/ 35 w 56"/>
                  <a:gd name="T47" fmla="*/ 23 h 86"/>
                  <a:gd name="T48" fmla="*/ 35 w 56"/>
                  <a:gd name="T49" fmla="*/ 23 h 86"/>
                  <a:gd name="T50" fmla="*/ 33 w 56"/>
                  <a:gd name="T51" fmla="*/ 16 h 86"/>
                  <a:gd name="T52" fmla="*/ 33 w 56"/>
                  <a:gd name="T53" fmla="*/ 16 h 86"/>
                  <a:gd name="T54" fmla="*/ 33 w 56"/>
                  <a:gd name="T55" fmla="*/ 15 h 86"/>
                  <a:gd name="T56" fmla="*/ 30 w 56"/>
                  <a:gd name="T57" fmla="*/ 15 h 86"/>
                  <a:gd name="T58" fmla="*/ 30 w 56"/>
                  <a:gd name="T59" fmla="*/ 15 h 86"/>
                  <a:gd name="T60" fmla="*/ 27 w 56"/>
                  <a:gd name="T61" fmla="*/ 15 h 86"/>
                  <a:gd name="T62" fmla="*/ 25 w 56"/>
                  <a:gd name="T63" fmla="*/ 16 h 86"/>
                  <a:gd name="T64" fmla="*/ 25 w 56"/>
                  <a:gd name="T65" fmla="*/ 16 h 86"/>
                  <a:gd name="T66" fmla="*/ 22 w 56"/>
                  <a:gd name="T67" fmla="*/ 20 h 86"/>
                  <a:gd name="T68" fmla="*/ 22 w 56"/>
                  <a:gd name="T69" fmla="*/ 72 h 86"/>
                  <a:gd name="T70" fmla="*/ 28 w 56"/>
                  <a:gd name="T71" fmla="*/ 72 h 86"/>
                  <a:gd name="T72" fmla="*/ 28 w 56"/>
                  <a:gd name="T73" fmla="*/ 86 h 86"/>
                  <a:gd name="T74" fmla="*/ 0 w 56"/>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86">
                    <a:moveTo>
                      <a:pt x="0" y="86"/>
                    </a:moveTo>
                    <a:lnTo>
                      <a:pt x="0" y="72"/>
                    </a:lnTo>
                    <a:lnTo>
                      <a:pt x="7" y="72"/>
                    </a:lnTo>
                    <a:lnTo>
                      <a:pt x="7" y="15"/>
                    </a:lnTo>
                    <a:lnTo>
                      <a:pt x="0" y="15"/>
                    </a:lnTo>
                    <a:lnTo>
                      <a:pt x="0" y="2"/>
                    </a:lnTo>
                    <a:lnTo>
                      <a:pt x="22" y="2"/>
                    </a:lnTo>
                    <a:lnTo>
                      <a:pt x="22" y="8"/>
                    </a:lnTo>
                    <a:lnTo>
                      <a:pt x="23" y="8"/>
                    </a:lnTo>
                    <a:lnTo>
                      <a:pt x="23" y="8"/>
                    </a:lnTo>
                    <a:lnTo>
                      <a:pt x="28" y="2"/>
                    </a:lnTo>
                    <a:lnTo>
                      <a:pt x="31" y="0"/>
                    </a:lnTo>
                    <a:lnTo>
                      <a:pt x="36" y="0"/>
                    </a:lnTo>
                    <a:lnTo>
                      <a:pt x="36" y="0"/>
                    </a:lnTo>
                    <a:lnTo>
                      <a:pt x="41" y="2"/>
                    </a:lnTo>
                    <a:lnTo>
                      <a:pt x="46" y="5"/>
                    </a:lnTo>
                    <a:lnTo>
                      <a:pt x="46" y="5"/>
                    </a:lnTo>
                    <a:lnTo>
                      <a:pt x="49" y="13"/>
                    </a:lnTo>
                    <a:lnTo>
                      <a:pt x="49" y="21"/>
                    </a:lnTo>
                    <a:lnTo>
                      <a:pt x="49" y="72"/>
                    </a:lnTo>
                    <a:lnTo>
                      <a:pt x="56" y="72"/>
                    </a:lnTo>
                    <a:lnTo>
                      <a:pt x="56" y="86"/>
                    </a:lnTo>
                    <a:lnTo>
                      <a:pt x="35" y="86"/>
                    </a:lnTo>
                    <a:lnTo>
                      <a:pt x="35" y="23"/>
                    </a:lnTo>
                    <a:lnTo>
                      <a:pt x="35" y="23"/>
                    </a:lnTo>
                    <a:lnTo>
                      <a:pt x="33" y="16"/>
                    </a:lnTo>
                    <a:lnTo>
                      <a:pt x="33" y="16"/>
                    </a:lnTo>
                    <a:lnTo>
                      <a:pt x="33" y="15"/>
                    </a:lnTo>
                    <a:lnTo>
                      <a:pt x="30" y="15"/>
                    </a:lnTo>
                    <a:lnTo>
                      <a:pt x="30" y="15"/>
                    </a:lnTo>
                    <a:lnTo>
                      <a:pt x="27" y="15"/>
                    </a:lnTo>
                    <a:lnTo>
                      <a:pt x="25" y="16"/>
                    </a:lnTo>
                    <a:lnTo>
                      <a:pt x="25" y="16"/>
                    </a:lnTo>
                    <a:lnTo>
                      <a:pt x="22" y="20"/>
                    </a:lnTo>
                    <a:lnTo>
                      <a:pt x="22" y="72"/>
                    </a:lnTo>
                    <a:lnTo>
                      <a:pt x="28" y="72"/>
                    </a:lnTo>
                    <a:lnTo>
                      <a:pt x="28"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4" name="Freeform 197"/>
              <p:cNvSpPr>
                <a:spLocks noEditPoints="1"/>
              </p:cNvSpPr>
              <p:nvPr/>
            </p:nvSpPr>
            <p:spPr bwMode="auto">
              <a:xfrm>
                <a:off x="2774" y="2448"/>
                <a:ext cx="55" cy="116"/>
              </a:xfrm>
              <a:custGeom>
                <a:avLst/>
                <a:gdLst>
                  <a:gd name="T0" fmla="*/ 55 w 55"/>
                  <a:gd name="T1" fmla="*/ 15 h 116"/>
                  <a:gd name="T2" fmla="*/ 49 w 55"/>
                  <a:gd name="T3" fmla="*/ 83 h 116"/>
                  <a:gd name="T4" fmla="*/ 47 w 55"/>
                  <a:gd name="T5" fmla="*/ 90 h 116"/>
                  <a:gd name="T6" fmla="*/ 44 w 55"/>
                  <a:gd name="T7" fmla="*/ 103 h 116"/>
                  <a:gd name="T8" fmla="*/ 41 w 55"/>
                  <a:gd name="T9" fmla="*/ 108 h 116"/>
                  <a:gd name="T10" fmla="*/ 31 w 55"/>
                  <a:gd name="T11" fmla="*/ 114 h 116"/>
                  <a:gd name="T12" fmla="*/ 20 w 55"/>
                  <a:gd name="T13" fmla="*/ 116 h 116"/>
                  <a:gd name="T14" fmla="*/ 10 w 55"/>
                  <a:gd name="T15" fmla="*/ 114 h 116"/>
                  <a:gd name="T16" fmla="*/ 8 w 55"/>
                  <a:gd name="T17" fmla="*/ 99 h 116"/>
                  <a:gd name="T18" fmla="*/ 13 w 55"/>
                  <a:gd name="T19" fmla="*/ 103 h 116"/>
                  <a:gd name="T20" fmla="*/ 18 w 55"/>
                  <a:gd name="T21" fmla="*/ 103 h 116"/>
                  <a:gd name="T22" fmla="*/ 29 w 55"/>
                  <a:gd name="T23" fmla="*/ 99 h 116"/>
                  <a:gd name="T24" fmla="*/ 33 w 55"/>
                  <a:gd name="T25" fmla="*/ 86 h 116"/>
                  <a:gd name="T26" fmla="*/ 33 w 55"/>
                  <a:gd name="T27" fmla="*/ 78 h 116"/>
                  <a:gd name="T28" fmla="*/ 26 w 55"/>
                  <a:gd name="T29" fmla="*/ 85 h 116"/>
                  <a:gd name="T30" fmla="*/ 23 w 55"/>
                  <a:gd name="T31" fmla="*/ 86 h 116"/>
                  <a:gd name="T32" fmla="*/ 20 w 55"/>
                  <a:gd name="T33" fmla="*/ 86 h 116"/>
                  <a:gd name="T34" fmla="*/ 11 w 55"/>
                  <a:gd name="T35" fmla="*/ 85 h 116"/>
                  <a:gd name="T36" fmla="*/ 5 w 55"/>
                  <a:gd name="T37" fmla="*/ 77 h 116"/>
                  <a:gd name="T38" fmla="*/ 0 w 55"/>
                  <a:gd name="T39" fmla="*/ 42 h 116"/>
                  <a:gd name="T40" fmla="*/ 2 w 55"/>
                  <a:gd name="T41" fmla="*/ 23 h 116"/>
                  <a:gd name="T42" fmla="*/ 5 w 55"/>
                  <a:gd name="T43" fmla="*/ 10 h 116"/>
                  <a:gd name="T44" fmla="*/ 8 w 55"/>
                  <a:gd name="T45" fmla="*/ 5 h 116"/>
                  <a:gd name="T46" fmla="*/ 15 w 55"/>
                  <a:gd name="T47" fmla="*/ 0 h 116"/>
                  <a:gd name="T48" fmla="*/ 20 w 55"/>
                  <a:gd name="T49" fmla="*/ 0 h 116"/>
                  <a:gd name="T50" fmla="*/ 33 w 55"/>
                  <a:gd name="T51" fmla="*/ 6 h 116"/>
                  <a:gd name="T52" fmla="*/ 55 w 55"/>
                  <a:gd name="T53" fmla="*/ 2 h 116"/>
                  <a:gd name="T54" fmla="*/ 33 w 55"/>
                  <a:gd name="T55" fmla="*/ 44 h 116"/>
                  <a:gd name="T56" fmla="*/ 33 w 55"/>
                  <a:gd name="T57" fmla="*/ 29 h 116"/>
                  <a:gd name="T58" fmla="*/ 31 w 55"/>
                  <a:gd name="T59" fmla="*/ 20 h 116"/>
                  <a:gd name="T60" fmla="*/ 24 w 55"/>
                  <a:gd name="T61" fmla="*/ 13 h 116"/>
                  <a:gd name="T62" fmla="*/ 20 w 55"/>
                  <a:gd name="T63" fmla="*/ 15 h 116"/>
                  <a:gd name="T64" fmla="*/ 18 w 55"/>
                  <a:gd name="T65" fmla="*/ 20 h 116"/>
                  <a:gd name="T66" fmla="*/ 16 w 55"/>
                  <a:gd name="T67" fmla="*/ 42 h 116"/>
                  <a:gd name="T68" fmla="*/ 16 w 55"/>
                  <a:gd name="T69" fmla="*/ 57 h 116"/>
                  <a:gd name="T70" fmla="*/ 18 w 55"/>
                  <a:gd name="T71" fmla="*/ 67 h 116"/>
                  <a:gd name="T72" fmla="*/ 24 w 55"/>
                  <a:gd name="T73" fmla="*/ 72 h 116"/>
                  <a:gd name="T74" fmla="*/ 28 w 55"/>
                  <a:gd name="T75" fmla="*/ 72 h 116"/>
                  <a:gd name="T76" fmla="*/ 33 w 55"/>
                  <a:gd name="T77" fmla="*/ 62 h 116"/>
                  <a:gd name="T78" fmla="*/ 33 w 55"/>
                  <a:gd name="T7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16">
                    <a:moveTo>
                      <a:pt x="55" y="2"/>
                    </a:moveTo>
                    <a:lnTo>
                      <a:pt x="55" y="15"/>
                    </a:lnTo>
                    <a:lnTo>
                      <a:pt x="49" y="15"/>
                    </a:lnTo>
                    <a:lnTo>
                      <a:pt x="49" y="83"/>
                    </a:lnTo>
                    <a:lnTo>
                      <a:pt x="49" y="83"/>
                    </a:lnTo>
                    <a:lnTo>
                      <a:pt x="47" y="90"/>
                    </a:lnTo>
                    <a:lnTo>
                      <a:pt x="46" y="96"/>
                    </a:lnTo>
                    <a:lnTo>
                      <a:pt x="44" y="103"/>
                    </a:lnTo>
                    <a:lnTo>
                      <a:pt x="41" y="108"/>
                    </a:lnTo>
                    <a:lnTo>
                      <a:pt x="41" y="108"/>
                    </a:lnTo>
                    <a:lnTo>
                      <a:pt x="36" y="111"/>
                    </a:lnTo>
                    <a:lnTo>
                      <a:pt x="31" y="114"/>
                    </a:lnTo>
                    <a:lnTo>
                      <a:pt x="26" y="116"/>
                    </a:lnTo>
                    <a:lnTo>
                      <a:pt x="20" y="116"/>
                    </a:lnTo>
                    <a:lnTo>
                      <a:pt x="20" y="116"/>
                    </a:lnTo>
                    <a:lnTo>
                      <a:pt x="10" y="114"/>
                    </a:lnTo>
                    <a:lnTo>
                      <a:pt x="0" y="111"/>
                    </a:lnTo>
                    <a:lnTo>
                      <a:pt x="8" y="99"/>
                    </a:lnTo>
                    <a:lnTo>
                      <a:pt x="8" y="99"/>
                    </a:lnTo>
                    <a:lnTo>
                      <a:pt x="13" y="103"/>
                    </a:lnTo>
                    <a:lnTo>
                      <a:pt x="18" y="103"/>
                    </a:lnTo>
                    <a:lnTo>
                      <a:pt x="18" y="103"/>
                    </a:lnTo>
                    <a:lnTo>
                      <a:pt x="24" y="103"/>
                    </a:lnTo>
                    <a:lnTo>
                      <a:pt x="29" y="99"/>
                    </a:lnTo>
                    <a:lnTo>
                      <a:pt x="33" y="93"/>
                    </a:lnTo>
                    <a:lnTo>
                      <a:pt x="33" y="86"/>
                    </a:lnTo>
                    <a:lnTo>
                      <a:pt x="33" y="78"/>
                    </a:lnTo>
                    <a:lnTo>
                      <a:pt x="33" y="78"/>
                    </a:lnTo>
                    <a:lnTo>
                      <a:pt x="33" y="78"/>
                    </a:lnTo>
                    <a:lnTo>
                      <a:pt x="26" y="85"/>
                    </a:lnTo>
                    <a:lnTo>
                      <a:pt x="26" y="85"/>
                    </a:lnTo>
                    <a:lnTo>
                      <a:pt x="23" y="86"/>
                    </a:lnTo>
                    <a:lnTo>
                      <a:pt x="20" y="86"/>
                    </a:lnTo>
                    <a:lnTo>
                      <a:pt x="20" y="86"/>
                    </a:lnTo>
                    <a:lnTo>
                      <a:pt x="15" y="86"/>
                    </a:lnTo>
                    <a:lnTo>
                      <a:pt x="11" y="85"/>
                    </a:lnTo>
                    <a:lnTo>
                      <a:pt x="8" y="80"/>
                    </a:lnTo>
                    <a:lnTo>
                      <a:pt x="5" y="77"/>
                    </a:lnTo>
                    <a:lnTo>
                      <a:pt x="2" y="62"/>
                    </a:lnTo>
                    <a:lnTo>
                      <a:pt x="0" y="42"/>
                    </a:lnTo>
                    <a:lnTo>
                      <a:pt x="0" y="42"/>
                    </a:lnTo>
                    <a:lnTo>
                      <a:pt x="2" y="23"/>
                    </a:lnTo>
                    <a:lnTo>
                      <a:pt x="3" y="16"/>
                    </a:lnTo>
                    <a:lnTo>
                      <a:pt x="5" y="10"/>
                    </a:lnTo>
                    <a:lnTo>
                      <a:pt x="5" y="10"/>
                    </a:lnTo>
                    <a:lnTo>
                      <a:pt x="8" y="5"/>
                    </a:lnTo>
                    <a:lnTo>
                      <a:pt x="11" y="2"/>
                    </a:lnTo>
                    <a:lnTo>
                      <a:pt x="15" y="0"/>
                    </a:lnTo>
                    <a:lnTo>
                      <a:pt x="20" y="0"/>
                    </a:lnTo>
                    <a:lnTo>
                      <a:pt x="20" y="0"/>
                    </a:lnTo>
                    <a:lnTo>
                      <a:pt x="26" y="2"/>
                    </a:lnTo>
                    <a:lnTo>
                      <a:pt x="33" y="6"/>
                    </a:lnTo>
                    <a:lnTo>
                      <a:pt x="33" y="2"/>
                    </a:lnTo>
                    <a:lnTo>
                      <a:pt x="55" y="2"/>
                    </a:lnTo>
                    <a:close/>
                    <a:moveTo>
                      <a:pt x="33" y="54"/>
                    </a:moveTo>
                    <a:lnTo>
                      <a:pt x="33" y="44"/>
                    </a:lnTo>
                    <a:lnTo>
                      <a:pt x="33" y="44"/>
                    </a:lnTo>
                    <a:lnTo>
                      <a:pt x="33" y="29"/>
                    </a:lnTo>
                    <a:lnTo>
                      <a:pt x="31" y="20"/>
                    </a:lnTo>
                    <a:lnTo>
                      <a:pt x="31" y="20"/>
                    </a:lnTo>
                    <a:lnTo>
                      <a:pt x="29" y="15"/>
                    </a:lnTo>
                    <a:lnTo>
                      <a:pt x="24" y="13"/>
                    </a:lnTo>
                    <a:lnTo>
                      <a:pt x="24" y="13"/>
                    </a:lnTo>
                    <a:lnTo>
                      <a:pt x="20" y="15"/>
                    </a:lnTo>
                    <a:lnTo>
                      <a:pt x="18" y="20"/>
                    </a:lnTo>
                    <a:lnTo>
                      <a:pt x="18" y="20"/>
                    </a:lnTo>
                    <a:lnTo>
                      <a:pt x="16" y="29"/>
                    </a:lnTo>
                    <a:lnTo>
                      <a:pt x="16" y="42"/>
                    </a:lnTo>
                    <a:lnTo>
                      <a:pt x="16" y="42"/>
                    </a:lnTo>
                    <a:lnTo>
                      <a:pt x="16" y="57"/>
                    </a:lnTo>
                    <a:lnTo>
                      <a:pt x="18" y="67"/>
                    </a:lnTo>
                    <a:lnTo>
                      <a:pt x="18" y="67"/>
                    </a:lnTo>
                    <a:lnTo>
                      <a:pt x="21" y="72"/>
                    </a:lnTo>
                    <a:lnTo>
                      <a:pt x="24" y="72"/>
                    </a:lnTo>
                    <a:lnTo>
                      <a:pt x="24" y="72"/>
                    </a:lnTo>
                    <a:lnTo>
                      <a:pt x="28" y="72"/>
                    </a:lnTo>
                    <a:lnTo>
                      <a:pt x="31" y="68"/>
                    </a:lnTo>
                    <a:lnTo>
                      <a:pt x="33" y="62"/>
                    </a:lnTo>
                    <a:lnTo>
                      <a:pt x="33" y="54"/>
                    </a:lnTo>
                    <a:lnTo>
                      <a:pt x="3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5" name="Freeform 198"/>
              <p:cNvSpPr>
                <a:spLocks/>
              </p:cNvSpPr>
              <p:nvPr/>
            </p:nvSpPr>
            <p:spPr bwMode="auto">
              <a:xfrm>
                <a:off x="2833" y="2448"/>
                <a:ext cx="44" cy="86"/>
              </a:xfrm>
              <a:custGeom>
                <a:avLst/>
                <a:gdLst>
                  <a:gd name="T0" fmla="*/ 0 w 44"/>
                  <a:gd name="T1" fmla="*/ 86 h 86"/>
                  <a:gd name="T2" fmla="*/ 0 w 44"/>
                  <a:gd name="T3" fmla="*/ 72 h 86"/>
                  <a:gd name="T4" fmla="*/ 8 w 44"/>
                  <a:gd name="T5" fmla="*/ 72 h 86"/>
                  <a:gd name="T6" fmla="*/ 8 w 44"/>
                  <a:gd name="T7" fmla="*/ 15 h 86"/>
                  <a:gd name="T8" fmla="*/ 0 w 44"/>
                  <a:gd name="T9" fmla="*/ 15 h 86"/>
                  <a:gd name="T10" fmla="*/ 0 w 44"/>
                  <a:gd name="T11" fmla="*/ 2 h 86"/>
                  <a:gd name="T12" fmla="*/ 24 w 44"/>
                  <a:gd name="T13" fmla="*/ 2 h 86"/>
                  <a:gd name="T14" fmla="*/ 24 w 44"/>
                  <a:gd name="T15" fmla="*/ 18 h 86"/>
                  <a:gd name="T16" fmla="*/ 24 w 44"/>
                  <a:gd name="T17" fmla="*/ 18 h 86"/>
                  <a:gd name="T18" fmla="*/ 24 w 44"/>
                  <a:gd name="T19" fmla="*/ 18 h 86"/>
                  <a:gd name="T20" fmla="*/ 27 w 44"/>
                  <a:gd name="T21" fmla="*/ 8 h 86"/>
                  <a:gd name="T22" fmla="*/ 32 w 44"/>
                  <a:gd name="T23" fmla="*/ 3 h 86"/>
                  <a:gd name="T24" fmla="*/ 32 w 44"/>
                  <a:gd name="T25" fmla="*/ 3 h 86"/>
                  <a:gd name="T26" fmla="*/ 37 w 44"/>
                  <a:gd name="T27" fmla="*/ 2 h 86"/>
                  <a:gd name="T28" fmla="*/ 44 w 44"/>
                  <a:gd name="T29" fmla="*/ 0 h 86"/>
                  <a:gd name="T30" fmla="*/ 44 w 44"/>
                  <a:gd name="T31" fmla="*/ 16 h 86"/>
                  <a:gd name="T32" fmla="*/ 44 w 44"/>
                  <a:gd name="T33" fmla="*/ 16 h 86"/>
                  <a:gd name="T34" fmla="*/ 36 w 44"/>
                  <a:gd name="T35" fmla="*/ 18 h 86"/>
                  <a:gd name="T36" fmla="*/ 29 w 44"/>
                  <a:gd name="T37" fmla="*/ 21 h 86"/>
                  <a:gd name="T38" fmla="*/ 24 w 44"/>
                  <a:gd name="T39" fmla="*/ 29 h 86"/>
                  <a:gd name="T40" fmla="*/ 24 w 44"/>
                  <a:gd name="T41" fmla="*/ 39 h 86"/>
                  <a:gd name="T42" fmla="*/ 24 w 44"/>
                  <a:gd name="T43" fmla="*/ 72 h 86"/>
                  <a:gd name="T44" fmla="*/ 32 w 44"/>
                  <a:gd name="T45" fmla="*/ 72 h 86"/>
                  <a:gd name="T46" fmla="*/ 32 w 44"/>
                  <a:gd name="T47" fmla="*/ 86 h 86"/>
                  <a:gd name="T48" fmla="*/ 0 w 44"/>
                  <a:gd name="T4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86">
                    <a:moveTo>
                      <a:pt x="0" y="86"/>
                    </a:moveTo>
                    <a:lnTo>
                      <a:pt x="0" y="72"/>
                    </a:lnTo>
                    <a:lnTo>
                      <a:pt x="8" y="72"/>
                    </a:lnTo>
                    <a:lnTo>
                      <a:pt x="8" y="15"/>
                    </a:lnTo>
                    <a:lnTo>
                      <a:pt x="0" y="15"/>
                    </a:lnTo>
                    <a:lnTo>
                      <a:pt x="0" y="2"/>
                    </a:lnTo>
                    <a:lnTo>
                      <a:pt x="24" y="2"/>
                    </a:lnTo>
                    <a:lnTo>
                      <a:pt x="24" y="18"/>
                    </a:lnTo>
                    <a:lnTo>
                      <a:pt x="24" y="18"/>
                    </a:lnTo>
                    <a:lnTo>
                      <a:pt x="24" y="18"/>
                    </a:lnTo>
                    <a:lnTo>
                      <a:pt x="27" y="8"/>
                    </a:lnTo>
                    <a:lnTo>
                      <a:pt x="32" y="3"/>
                    </a:lnTo>
                    <a:lnTo>
                      <a:pt x="32" y="3"/>
                    </a:lnTo>
                    <a:lnTo>
                      <a:pt x="37" y="2"/>
                    </a:lnTo>
                    <a:lnTo>
                      <a:pt x="44" y="0"/>
                    </a:lnTo>
                    <a:lnTo>
                      <a:pt x="44" y="16"/>
                    </a:lnTo>
                    <a:lnTo>
                      <a:pt x="44" y="16"/>
                    </a:lnTo>
                    <a:lnTo>
                      <a:pt x="36" y="18"/>
                    </a:lnTo>
                    <a:lnTo>
                      <a:pt x="29" y="21"/>
                    </a:lnTo>
                    <a:lnTo>
                      <a:pt x="24" y="29"/>
                    </a:lnTo>
                    <a:lnTo>
                      <a:pt x="24" y="39"/>
                    </a:lnTo>
                    <a:lnTo>
                      <a:pt x="24" y="72"/>
                    </a:lnTo>
                    <a:lnTo>
                      <a:pt x="32" y="72"/>
                    </a:lnTo>
                    <a:lnTo>
                      <a:pt x="32" y="86"/>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6" name="Freeform 199"/>
              <p:cNvSpPr>
                <a:spLocks noEditPoints="1"/>
              </p:cNvSpPr>
              <p:nvPr/>
            </p:nvSpPr>
            <p:spPr bwMode="auto">
              <a:xfrm>
                <a:off x="2882" y="2446"/>
                <a:ext cx="53" cy="90"/>
              </a:xfrm>
              <a:custGeom>
                <a:avLst/>
                <a:gdLst>
                  <a:gd name="T0" fmla="*/ 53 w 53"/>
                  <a:gd name="T1" fmla="*/ 88 h 90"/>
                  <a:gd name="T2" fmla="*/ 32 w 53"/>
                  <a:gd name="T3" fmla="*/ 82 h 90"/>
                  <a:gd name="T4" fmla="*/ 31 w 53"/>
                  <a:gd name="T5" fmla="*/ 82 h 90"/>
                  <a:gd name="T6" fmla="*/ 26 w 53"/>
                  <a:gd name="T7" fmla="*/ 88 h 90"/>
                  <a:gd name="T8" fmla="*/ 18 w 53"/>
                  <a:gd name="T9" fmla="*/ 90 h 90"/>
                  <a:gd name="T10" fmla="*/ 9 w 53"/>
                  <a:gd name="T11" fmla="*/ 88 h 90"/>
                  <a:gd name="T12" fmla="*/ 4 w 53"/>
                  <a:gd name="T13" fmla="*/ 82 h 90"/>
                  <a:gd name="T14" fmla="*/ 0 w 53"/>
                  <a:gd name="T15" fmla="*/ 64 h 90"/>
                  <a:gd name="T16" fmla="*/ 0 w 53"/>
                  <a:gd name="T17" fmla="*/ 52 h 90"/>
                  <a:gd name="T18" fmla="*/ 4 w 53"/>
                  <a:gd name="T19" fmla="*/ 43 h 90"/>
                  <a:gd name="T20" fmla="*/ 19 w 53"/>
                  <a:gd name="T21" fmla="*/ 36 h 90"/>
                  <a:gd name="T22" fmla="*/ 26 w 53"/>
                  <a:gd name="T23" fmla="*/ 38 h 90"/>
                  <a:gd name="T24" fmla="*/ 32 w 53"/>
                  <a:gd name="T25" fmla="*/ 28 h 90"/>
                  <a:gd name="T26" fmla="*/ 31 w 53"/>
                  <a:gd name="T27" fmla="*/ 20 h 90"/>
                  <a:gd name="T28" fmla="*/ 29 w 53"/>
                  <a:gd name="T29" fmla="*/ 17 h 90"/>
                  <a:gd name="T30" fmla="*/ 24 w 53"/>
                  <a:gd name="T31" fmla="*/ 15 h 90"/>
                  <a:gd name="T32" fmla="*/ 21 w 53"/>
                  <a:gd name="T33" fmla="*/ 15 h 90"/>
                  <a:gd name="T34" fmla="*/ 16 w 53"/>
                  <a:gd name="T35" fmla="*/ 20 h 90"/>
                  <a:gd name="T36" fmla="*/ 1 w 53"/>
                  <a:gd name="T37" fmla="*/ 22 h 90"/>
                  <a:gd name="T38" fmla="*/ 4 w 53"/>
                  <a:gd name="T39" fmla="*/ 13 h 90"/>
                  <a:gd name="T40" fmla="*/ 9 w 53"/>
                  <a:gd name="T41" fmla="*/ 7 h 90"/>
                  <a:gd name="T42" fmla="*/ 24 w 53"/>
                  <a:gd name="T43" fmla="*/ 0 h 90"/>
                  <a:gd name="T44" fmla="*/ 32 w 53"/>
                  <a:gd name="T45" fmla="*/ 2 h 90"/>
                  <a:gd name="T46" fmla="*/ 40 w 53"/>
                  <a:gd name="T47" fmla="*/ 7 h 90"/>
                  <a:gd name="T48" fmla="*/ 45 w 53"/>
                  <a:gd name="T49" fmla="*/ 15 h 90"/>
                  <a:gd name="T50" fmla="*/ 47 w 53"/>
                  <a:gd name="T51" fmla="*/ 74 h 90"/>
                  <a:gd name="T52" fmla="*/ 32 w 53"/>
                  <a:gd name="T53" fmla="*/ 72 h 90"/>
                  <a:gd name="T54" fmla="*/ 32 w 53"/>
                  <a:gd name="T55" fmla="*/ 52 h 90"/>
                  <a:gd name="T56" fmla="*/ 24 w 53"/>
                  <a:gd name="T57" fmla="*/ 49 h 90"/>
                  <a:gd name="T58" fmla="*/ 19 w 53"/>
                  <a:gd name="T59" fmla="*/ 49 h 90"/>
                  <a:gd name="T60" fmla="*/ 16 w 53"/>
                  <a:gd name="T61" fmla="*/ 57 h 90"/>
                  <a:gd name="T62" fmla="*/ 14 w 53"/>
                  <a:gd name="T63" fmla="*/ 62 h 90"/>
                  <a:gd name="T64" fmla="*/ 18 w 53"/>
                  <a:gd name="T65" fmla="*/ 74 h 90"/>
                  <a:gd name="T66" fmla="*/ 24 w 53"/>
                  <a:gd name="T67" fmla="*/ 77 h 90"/>
                  <a:gd name="T68" fmla="*/ 27 w 53"/>
                  <a:gd name="T69" fmla="*/ 75 h 90"/>
                  <a:gd name="T70" fmla="*/ 32 w 53"/>
                  <a:gd name="T71" fmla="*/ 7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90">
                    <a:moveTo>
                      <a:pt x="53" y="74"/>
                    </a:moveTo>
                    <a:lnTo>
                      <a:pt x="53" y="88"/>
                    </a:lnTo>
                    <a:lnTo>
                      <a:pt x="32" y="88"/>
                    </a:lnTo>
                    <a:lnTo>
                      <a:pt x="32" y="82"/>
                    </a:lnTo>
                    <a:lnTo>
                      <a:pt x="31" y="82"/>
                    </a:lnTo>
                    <a:lnTo>
                      <a:pt x="31" y="82"/>
                    </a:lnTo>
                    <a:lnTo>
                      <a:pt x="29" y="85"/>
                    </a:lnTo>
                    <a:lnTo>
                      <a:pt x="26" y="88"/>
                    </a:lnTo>
                    <a:lnTo>
                      <a:pt x="21" y="88"/>
                    </a:lnTo>
                    <a:lnTo>
                      <a:pt x="18" y="90"/>
                    </a:lnTo>
                    <a:lnTo>
                      <a:pt x="18" y="90"/>
                    </a:lnTo>
                    <a:lnTo>
                      <a:pt x="9" y="88"/>
                    </a:lnTo>
                    <a:lnTo>
                      <a:pt x="4" y="82"/>
                    </a:lnTo>
                    <a:lnTo>
                      <a:pt x="4" y="82"/>
                    </a:lnTo>
                    <a:lnTo>
                      <a:pt x="0" y="74"/>
                    </a:lnTo>
                    <a:lnTo>
                      <a:pt x="0" y="64"/>
                    </a:lnTo>
                    <a:lnTo>
                      <a:pt x="0" y="64"/>
                    </a:lnTo>
                    <a:lnTo>
                      <a:pt x="0" y="52"/>
                    </a:lnTo>
                    <a:lnTo>
                      <a:pt x="4" y="43"/>
                    </a:lnTo>
                    <a:lnTo>
                      <a:pt x="4" y="43"/>
                    </a:lnTo>
                    <a:lnTo>
                      <a:pt x="11" y="38"/>
                    </a:lnTo>
                    <a:lnTo>
                      <a:pt x="19" y="36"/>
                    </a:lnTo>
                    <a:lnTo>
                      <a:pt x="19" y="36"/>
                    </a:lnTo>
                    <a:lnTo>
                      <a:pt x="26" y="38"/>
                    </a:lnTo>
                    <a:lnTo>
                      <a:pt x="32" y="43"/>
                    </a:lnTo>
                    <a:lnTo>
                      <a:pt x="32" y="28"/>
                    </a:lnTo>
                    <a:lnTo>
                      <a:pt x="32" y="28"/>
                    </a:lnTo>
                    <a:lnTo>
                      <a:pt x="31" y="20"/>
                    </a:lnTo>
                    <a:lnTo>
                      <a:pt x="29" y="17"/>
                    </a:lnTo>
                    <a:lnTo>
                      <a:pt x="29" y="17"/>
                    </a:lnTo>
                    <a:lnTo>
                      <a:pt x="27" y="15"/>
                    </a:lnTo>
                    <a:lnTo>
                      <a:pt x="24" y="15"/>
                    </a:lnTo>
                    <a:lnTo>
                      <a:pt x="24" y="15"/>
                    </a:lnTo>
                    <a:lnTo>
                      <a:pt x="21" y="15"/>
                    </a:lnTo>
                    <a:lnTo>
                      <a:pt x="18" y="17"/>
                    </a:lnTo>
                    <a:lnTo>
                      <a:pt x="16" y="20"/>
                    </a:lnTo>
                    <a:lnTo>
                      <a:pt x="16" y="25"/>
                    </a:lnTo>
                    <a:lnTo>
                      <a:pt x="1" y="22"/>
                    </a:lnTo>
                    <a:lnTo>
                      <a:pt x="1" y="22"/>
                    </a:lnTo>
                    <a:lnTo>
                      <a:pt x="4" y="13"/>
                    </a:lnTo>
                    <a:lnTo>
                      <a:pt x="9" y="7"/>
                    </a:lnTo>
                    <a:lnTo>
                      <a:pt x="9" y="7"/>
                    </a:lnTo>
                    <a:lnTo>
                      <a:pt x="16" y="2"/>
                    </a:lnTo>
                    <a:lnTo>
                      <a:pt x="24" y="0"/>
                    </a:lnTo>
                    <a:lnTo>
                      <a:pt x="24" y="0"/>
                    </a:lnTo>
                    <a:lnTo>
                      <a:pt x="32" y="2"/>
                    </a:lnTo>
                    <a:lnTo>
                      <a:pt x="40" y="7"/>
                    </a:lnTo>
                    <a:lnTo>
                      <a:pt x="40" y="7"/>
                    </a:lnTo>
                    <a:lnTo>
                      <a:pt x="44" y="10"/>
                    </a:lnTo>
                    <a:lnTo>
                      <a:pt x="45" y="15"/>
                    </a:lnTo>
                    <a:lnTo>
                      <a:pt x="47" y="25"/>
                    </a:lnTo>
                    <a:lnTo>
                      <a:pt x="47" y="74"/>
                    </a:lnTo>
                    <a:lnTo>
                      <a:pt x="53" y="74"/>
                    </a:lnTo>
                    <a:close/>
                    <a:moveTo>
                      <a:pt x="32" y="72"/>
                    </a:moveTo>
                    <a:lnTo>
                      <a:pt x="32" y="52"/>
                    </a:lnTo>
                    <a:lnTo>
                      <a:pt x="32" y="52"/>
                    </a:lnTo>
                    <a:lnTo>
                      <a:pt x="27" y="49"/>
                    </a:lnTo>
                    <a:lnTo>
                      <a:pt x="24" y="49"/>
                    </a:lnTo>
                    <a:lnTo>
                      <a:pt x="24" y="49"/>
                    </a:lnTo>
                    <a:lnTo>
                      <a:pt x="19" y="49"/>
                    </a:lnTo>
                    <a:lnTo>
                      <a:pt x="18" y="52"/>
                    </a:lnTo>
                    <a:lnTo>
                      <a:pt x="16" y="57"/>
                    </a:lnTo>
                    <a:lnTo>
                      <a:pt x="14" y="62"/>
                    </a:lnTo>
                    <a:lnTo>
                      <a:pt x="14" y="62"/>
                    </a:lnTo>
                    <a:lnTo>
                      <a:pt x="16" y="69"/>
                    </a:lnTo>
                    <a:lnTo>
                      <a:pt x="18" y="74"/>
                    </a:lnTo>
                    <a:lnTo>
                      <a:pt x="19" y="75"/>
                    </a:lnTo>
                    <a:lnTo>
                      <a:pt x="24" y="77"/>
                    </a:lnTo>
                    <a:lnTo>
                      <a:pt x="24" y="77"/>
                    </a:lnTo>
                    <a:lnTo>
                      <a:pt x="27" y="75"/>
                    </a:lnTo>
                    <a:lnTo>
                      <a:pt x="32" y="72"/>
                    </a:lnTo>
                    <a:lnTo>
                      <a:pt x="3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7" name="Freeform 200"/>
              <p:cNvSpPr>
                <a:spLocks/>
              </p:cNvSpPr>
              <p:nvPr/>
            </p:nvSpPr>
            <p:spPr bwMode="auto">
              <a:xfrm>
                <a:off x="2940" y="2450"/>
                <a:ext cx="49" cy="84"/>
              </a:xfrm>
              <a:custGeom>
                <a:avLst/>
                <a:gdLst>
                  <a:gd name="T0" fmla="*/ 0 w 49"/>
                  <a:gd name="T1" fmla="*/ 84 h 84"/>
                  <a:gd name="T2" fmla="*/ 0 w 49"/>
                  <a:gd name="T3" fmla="*/ 68 h 84"/>
                  <a:gd name="T4" fmla="*/ 33 w 49"/>
                  <a:gd name="T5" fmla="*/ 13 h 84"/>
                  <a:gd name="T6" fmla="*/ 17 w 49"/>
                  <a:gd name="T7" fmla="*/ 13 h 84"/>
                  <a:gd name="T8" fmla="*/ 17 w 49"/>
                  <a:gd name="T9" fmla="*/ 27 h 84"/>
                  <a:gd name="T10" fmla="*/ 4 w 49"/>
                  <a:gd name="T11" fmla="*/ 27 h 84"/>
                  <a:gd name="T12" fmla="*/ 4 w 49"/>
                  <a:gd name="T13" fmla="*/ 0 h 84"/>
                  <a:gd name="T14" fmla="*/ 49 w 49"/>
                  <a:gd name="T15" fmla="*/ 0 h 84"/>
                  <a:gd name="T16" fmla="*/ 49 w 49"/>
                  <a:gd name="T17" fmla="*/ 16 h 84"/>
                  <a:gd name="T18" fmla="*/ 17 w 49"/>
                  <a:gd name="T19" fmla="*/ 70 h 84"/>
                  <a:gd name="T20" fmla="*/ 36 w 49"/>
                  <a:gd name="T21" fmla="*/ 70 h 84"/>
                  <a:gd name="T22" fmla="*/ 36 w 49"/>
                  <a:gd name="T23" fmla="*/ 55 h 84"/>
                  <a:gd name="T24" fmla="*/ 49 w 49"/>
                  <a:gd name="T25" fmla="*/ 55 h 84"/>
                  <a:gd name="T26" fmla="*/ 49 w 49"/>
                  <a:gd name="T27" fmla="*/ 84 h 84"/>
                  <a:gd name="T28" fmla="*/ 0 w 49"/>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84">
                    <a:moveTo>
                      <a:pt x="0" y="84"/>
                    </a:moveTo>
                    <a:lnTo>
                      <a:pt x="0" y="68"/>
                    </a:lnTo>
                    <a:lnTo>
                      <a:pt x="33" y="13"/>
                    </a:lnTo>
                    <a:lnTo>
                      <a:pt x="17" y="13"/>
                    </a:lnTo>
                    <a:lnTo>
                      <a:pt x="17" y="27"/>
                    </a:lnTo>
                    <a:lnTo>
                      <a:pt x="4" y="27"/>
                    </a:lnTo>
                    <a:lnTo>
                      <a:pt x="4" y="0"/>
                    </a:lnTo>
                    <a:lnTo>
                      <a:pt x="49" y="0"/>
                    </a:lnTo>
                    <a:lnTo>
                      <a:pt x="49" y="16"/>
                    </a:lnTo>
                    <a:lnTo>
                      <a:pt x="17" y="70"/>
                    </a:lnTo>
                    <a:lnTo>
                      <a:pt x="36" y="70"/>
                    </a:lnTo>
                    <a:lnTo>
                      <a:pt x="36" y="55"/>
                    </a:lnTo>
                    <a:lnTo>
                      <a:pt x="49" y="55"/>
                    </a:lnTo>
                    <a:lnTo>
                      <a:pt x="49" y="84"/>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8" name="Freeform 201"/>
              <p:cNvSpPr>
                <a:spLocks/>
              </p:cNvSpPr>
              <p:nvPr/>
            </p:nvSpPr>
            <p:spPr bwMode="auto">
              <a:xfrm>
                <a:off x="2996" y="2450"/>
                <a:ext cx="49" cy="84"/>
              </a:xfrm>
              <a:custGeom>
                <a:avLst/>
                <a:gdLst>
                  <a:gd name="T0" fmla="*/ 0 w 49"/>
                  <a:gd name="T1" fmla="*/ 84 h 84"/>
                  <a:gd name="T2" fmla="*/ 0 w 49"/>
                  <a:gd name="T3" fmla="*/ 68 h 84"/>
                  <a:gd name="T4" fmla="*/ 34 w 49"/>
                  <a:gd name="T5" fmla="*/ 13 h 84"/>
                  <a:gd name="T6" fmla="*/ 16 w 49"/>
                  <a:gd name="T7" fmla="*/ 13 h 84"/>
                  <a:gd name="T8" fmla="*/ 16 w 49"/>
                  <a:gd name="T9" fmla="*/ 27 h 84"/>
                  <a:gd name="T10" fmla="*/ 3 w 49"/>
                  <a:gd name="T11" fmla="*/ 27 h 84"/>
                  <a:gd name="T12" fmla="*/ 3 w 49"/>
                  <a:gd name="T13" fmla="*/ 0 h 84"/>
                  <a:gd name="T14" fmla="*/ 49 w 49"/>
                  <a:gd name="T15" fmla="*/ 0 h 84"/>
                  <a:gd name="T16" fmla="*/ 49 w 49"/>
                  <a:gd name="T17" fmla="*/ 16 h 84"/>
                  <a:gd name="T18" fmla="*/ 16 w 49"/>
                  <a:gd name="T19" fmla="*/ 70 h 84"/>
                  <a:gd name="T20" fmla="*/ 36 w 49"/>
                  <a:gd name="T21" fmla="*/ 70 h 84"/>
                  <a:gd name="T22" fmla="*/ 36 w 49"/>
                  <a:gd name="T23" fmla="*/ 55 h 84"/>
                  <a:gd name="T24" fmla="*/ 49 w 49"/>
                  <a:gd name="T25" fmla="*/ 55 h 84"/>
                  <a:gd name="T26" fmla="*/ 49 w 49"/>
                  <a:gd name="T27" fmla="*/ 84 h 84"/>
                  <a:gd name="T28" fmla="*/ 0 w 49"/>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84">
                    <a:moveTo>
                      <a:pt x="0" y="84"/>
                    </a:moveTo>
                    <a:lnTo>
                      <a:pt x="0" y="68"/>
                    </a:lnTo>
                    <a:lnTo>
                      <a:pt x="34" y="13"/>
                    </a:lnTo>
                    <a:lnTo>
                      <a:pt x="16" y="13"/>
                    </a:lnTo>
                    <a:lnTo>
                      <a:pt x="16" y="27"/>
                    </a:lnTo>
                    <a:lnTo>
                      <a:pt x="3" y="27"/>
                    </a:lnTo>
                    <a:lnTo>
                      <a:pt x="3" y="0"/>
                    </a:lnTo>
                    <a:lnTo>
                      <a:pt x="49" y="0"/>
                    </a:lnTo>
                    <a:lnTo>
                      <a:pt x="49" y="16"/>
                    </a:lnTo>
                    <a:lnTo>
                      <a:pt x="16" y="70"/>
                    </a:lnTo>
                    <a:lnTo>
                      <a:pt x="36" y="70"/>
                    </a:lnTo>
                    <a:lnTo>
                      <a:pt x="36" y="55"/>
                    </a:lnTo>
                    <a:lnTo>
                      <a:pt x="49" y="55"/>
                    </a:lnTo>
                    <a:lnTo>
                      <a:pt x="49" y="84"/>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9" name="Freeform 202"/>
              <p:cNvSpPr>
                <a:spLocks noEditPoints="1"/>
              </p:cNvSpPr>
              <p:nvPr/>
            </p:nvSpPr>
            <p:spPr bwMode="auto">
              <a:xfrm>
                <a:off x="3046" y="2409"/>
                <a:ext cx="28" cy="155"/>
              </a:xfrm>
              <a:custGeom>
                <a:avLst/>
                <a:gdLst>
                  <a:gd name="T0" fmla="*/ 26 w 28"/>
                  <a:gd name="T1" fmla="*/ 41 h 155"/>
                  <a:gd name="T2" fmla="*/ 26 w 28"/>
                  <a:gd name="T3" fmla="*/ 130 h 155"/>
                  <a:gd name="T4" fmla="*/ 26 w 28"/>
                  <a:gd name="T5" fmla="*/ 130 h 155"/>
                  <a:gd name="T6" fmla="*/ 26 w 28"/>
                  <a:gd name="T7" fmla="*/ 140 h 155"/>
                  <a:gd name="T8" fmla="*/ 21 w 28"/>
                  <a:gd name="T9" fmla="*/ 148 h 155"/>
                  <a:gd name="T10" fmla="*/ 21 w 28"/>
                  <a:gd name="T11" fmla="*/ 148 h 155"/>
                  <a:gd name="T12" fmla="*/ 18 w 28"/>
                  <a:gd name="T13" fmla="*/ 151 h 155"/>
                  <a:gd name="T14" fmla="*/ 13 w 28"/>
                  <a:gd name="T15" fmla="*/ 153 h 155"/>
                  <a:gd name="T16" fmla="*/ 0 w 28"/>
                  <a:gd name="T17" fmla="*/ 155 h 155"/>
                  <a:gd name="T18" fmla="*/ 0 w 28"/>
                  <a:gd name="T19" fmla="*/ 140 h 155"/>
                  <a:gd name="T20" fmla="*/ 0 w 28"/>
                  <a:gd name="T21" fmla="*/ 140 h 155"/>
                  <a:gd name="T22" fmla="*/ 7 w 28"/>
                  <a:gd name="T23" fmla="*/ 140 h 155"/>
                  <a:gd name="T24" fmla="*/ 7 w 28"/>
                  <a:gd name="T25" fmla="*/ 140 h 155"/>
                  <a:gd name="T26" fmla="*/ 10 w 28"/>
                  <a:gd name="T27" fmla="*/ 137 h 155"/>
                  <a:gd name="T28" fmla="*/ 10 w 28"/>
                  <a:gd name="T29" fmla="*/ 137 h 155"/>
                  <a:gd name="T30" fmla="*/ 12 w 28"/>
                  <a:gd name="T31" fmla="*/ 129 h 155"/>
                  <a:gd name="T32" fmla="*/ 12 w 28"/>
                  <a:gd name="T33" fmla="*/ 54 h 155"/>
                  <a:gd name="T34" fmla="*/ 5 w 28"/>
                  <a:gd name="T35" fmla="*/ 54 h 155"/>
                  <a:gd name="T36" fmla="*/ 5 w 28"/>
                  <a:gd name="T37" fmla="*/ 41 h 155"/>
                  <a:gd name="T38" fmla="*/ 26 w 28"/>
                  <a:gd name="T39" fmla="*/ 41 h 155"/>
                  <a:gd name="T40" fmla="*/ 8 w 28"/>
                  <a:gd name="T41" fmla="*/ 11 h 155"/>
                  <a:gd name="T42" fmla="*/ 8 w 28"/>
                  <a:gd name="T43" fmla="*/ 11 h 155"/>
                  <a:gd name="T44" fmla="*/ 10 w 28"/>
                  <a:gd name="T45" fmla="*/ 6 h 155"/>
                  <a:gd name="T46" fmla="*/ 12 w 28"/>
                  <a:gd name="T47" fmla="*/ 3 h 155"/>
                  <a:gd name="T48" fmla="*/ 12 w 28"/>
                  <a:gd name="T49" fmla="*/ 3 h 155"/>
                  <a:gd name="T50" fmla="*/ 15 w 28"/>
                  <a:gd name="T51" fmla="*/ 1 h 155"/>
                  <a:gd name="T52" fmla="*/ 18 w 28"/>
                  <a:gd name="T53" fmla="*/ 0 h 155"/>
                  <a:gd name="T54" fmla="*/ 18 w 28"/>
                  <a:gd name="T55" fmla="*/ 0 h 155"/>
                  <a:gd name="T56" fmla="*/ 23 w 28"/>
                  <a:gd name="T57" fmla="*/ 1 h 155"/>
                  <a:gd name="T58" fmla="*/ 26 w 28"/>
                  <a:gd name="T59" fmla="*/ 3 h 155"/>
                  <a:gd name="T60" fmla="*/ 26 w 28"/>
                  <a:gd name="T61" fmla="*/ 3 h 155"/>
                  <a:gd name="T62" fmla="*/ 28 w 28"/>
                  <a:gd name="T63" fmla="*/ 6 h 155"/>
                  <a:gd name="T64" fmla="*/ 28 w 28"/>
                  <a:gd name="T65" fmla="*/ 11 h 155"/>
                  <a:gd name="T66" fmla="*/ 28 w 28"/>
                  <a:gd name="T67" fmla="*/ 11 h 155"/>
                  <a:gd name="T68" fmla="*/ 28 w 28"/>
                  <a:gd name="T69" fmla="*/ 15 h 155"/>
                  <a:gd name="T70" fmla="*/ 26 w 28"/>
                  <a:gd name="T71" fmla="*/ 18 h 155"/>
                  <a:gd name="T72" fmla="*/ 26 w 28"/>
                  <a:gd name="T73" fmla="*/ 18 h 155"/>
                  <a:gd name="T74" fmla="*/ 23 w 28"/>
                  <a:gd name="T75" fmla="*/ 19 h 155"/>
                  <a:gd name="T76" fmla="*/ 18 w 28"/>
                  <a:gd name="T77" fmla="*/ 21 h 155"/>
                  <a:gd name="T78" fmla="*/ 18 w 28"/>
                  <a:gd name="T79" fmla="*/ 21 h 155"/>
                  <a:gd name="T80" fmla="*/ 15 w 28"/>
                  <a:gd name="T81" fmla="*/ 19 h 155"/>
                  <a:gd name="T82" fmla="*/ 12 w 28"/>
                  <a:gd name="T83" fmla="*/ 18 h 155"/>
                  <a:gd name="T84" fmla="*/ 12 w 28"/>
                  <a:gd name="T85" fmla="*/ 18 h 155"/>
                  <a:gd name="T86" fmla="*/ 10 w 28"/>
                  <a:gd name="T87" fmla="*/ 15 h 155"/>
                  <a:gd name="T88" fmla="*/ 8 w 28"/>
                  <a:gd name="T89" fmla="*/ 11 h 155"/>
                  <a:gd name="T90" fmla="*/ 8 w 28"/>
                  <a:gd name="T91" fmla="*/ 1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55">
                    <a:moveTo>
                      <a:pt x="26" y="41"/>
                    </a:moveTo>
                    <a:lnTo>
                      <a:pt x="26" y="130"/>
                    </a:lnTo>
                    <a:lnTo>
                      <a:pt x="26" y="130"/>
                    </a:lnTo>
                    <a:lnTo>
                      <a:pt x="26" y="140"/>
                    </a:lnTo>
                    <a:lnTo>
                      <a:pt x="21" y="148"/>
                    </a:lnTo>
                    <a:lnTo>
                      <a:pt x="21" y="148"/>
                    </a:lnTo>
                    <a:lnTo>
                      <a:pt x="18" y="151"/>
                    </a:lnTo>
                    <a:lnTo>
                      <a:pt x="13" y="153"/>
                    </a:lnTo>
                    <a:lnTo>
                      <a:pt x="0" y="155"/>
                    </a:lnTo>
                    <a:lnTo>
                      <a:pt x="0" y="140"/>
                    </a:lnTo>
                    <a:lnTo>
                      <a:pt x="0" y="140"/>
                    </a:lnTo>
                    <a:lnTo>
                      <a:pt x="7" y="140"/>
                    </a:lnTo>
                    <a:lnTo>
                      <a:pt x="7" y="140"/>
                    </a:lnTo>
                    <a:lnTo>
                      <a:pt x="10" y="137"/>
                    </a:lnTo>
                    <a:lnTo>
                      <a:pt x="10" y="137"/>
                    </a:lnTo>
                    <a:lnTo>
                      <a:pt x="12" y="129"/>
                    </a:lnTo>
                    <a:lnTo>
                      <a:pt x="12" y="54"/>
                    </a:lnTo>
                    <a:lnTo>
                      <a:pt x="5" y="54"/>
                    </a:lnTo>
                    <a:lnTo>
                      <a:pt x="5" y="41"/>
                    </a:lnTo>
                    <a:lnTo>
                      <a:pt x="26" y="41"/>
                    </a:lnTo>
                    <a:close/>
                    <a:moveTo>
                      <a:pt x="8" y="11"/>
                    </a:moveTo>
                    <a:lnTo>
                      <a:pt x="8" y="11"/>
                    </a:lnTo>
                    <a:lnTo>
                      <a:pt x="10" y="6"/>
                    </a:lnTo>
                    <a:lnTo>
                      <a:pt x="12" y="3"/>
                    </a:lnTo>
                    <a:lnTo>
                      <a:pt x="12" y="3"/>
                    </a:lnTo>
                    <a:lnTo>
                      <a:pt x="15" y="1"/>
                    </a:lnTo>
                    <a:lnTo>
                      <a:pt x="18" y="0"/>
                    </a:lnTo>
                    <a:lnTo>
                      <a:pt x="18" y="0"/>
                    </a:lnTo>
                    <a:lnTo>
                      <a:pt x="23" y="1"/>
                    </a:lnTo>
                    <a:lnTo>
                      <a:pt x="26" y="3"/>
                    </a:lnTo>
                    <a:lnTo>
                      <a:pt x="26" y="3"/>
                    </a:lnTo>
                    <a:lnTo>
                      <a:pt x="28" y="6"/>
                    </a:lnTo>
                    <a:lnTo>
                      <a:pt x="28" y="11"/>
                    </a:lnTo>
                    <a:lnTo>
                      <a:pt x="28" y="11"/>
                    </a:lnTo>
                    <a:lnTo>
                      <a:pt x="28" y="15"/>
                    </a:lnTo>
                    <a:lnTo>
                      <a:pt x="26" y="18"/>
                    </a:lnTo>
                    <a:lnTo>
                      <a:pt x="26" y="18"/>
                    </a:lnTo>
                    <a:lnTo>
                      <a:pt x="23" y="19"/>
                    </a:lnTo>
                    <a:lnTo>
                      <a:pt x="18" y="21"/>
                    </a:lnTo>
                    <a:lnTo>
                      <a:pt x="18" y="21"/>
                    </a:lnTo>
                    <a:lnTo>
                      <a:pt x="15" y="19"/>
                    </a:lnTo>
                    <a:lnTo>
                      <a:pt x="12" y="18"/>
                    </a:lnTo>
                    <a:lnTo>
                      <a:pt x="12" y="18"/>
                    </a:lnTo>
                    <a:lnTo>
                      <a:pt x="10" y="15"/>
                    </a:lnTo>
                    <a:lnTo>
                      <a:pt x="8" y="11"/>
                    </a:lnTo>
                    <a:lnTo>
                      <a:pt x="8"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40" name="Freeform 203"/>
              <p:cNvSpPr>
                <a:spLocks noEditPoints="1"/>
              </p:cNvSpPr>
              <p:nvPr/>
            </p:nvSpPr>
            <p:spPr bwMode="auto">
              <a:xfrm>
                <a:off x="3085" y="2446"/>
                <a:ext cx="54" cy="90"/>
              </a:xfrm>
              <a:custGeom>
                <a:avLst/>
                <a:gdLst>
                  <a:gd name="T0" fmla="*/ 54 w 54"/>
                  <a:gd name="T1" fmla="*/ 88 h 90"/>
                  <a:gd name="T2" fmla="*/ 33 w 54"/>
                  <a:gd name="T3" fmla="*/ 82 h 90"/>
                  <a:gd name="T4" fmla="*/ 33 w 54"/>
                  <a:gd name="T5" fmla="*/ 82 h 90"/>
                  <a:gd name="T6" fmla="*/ 26 w 54"/>
                  <a:gd name="T7" fmla="*/ 88 h 90"/>
                  <a:gd name="T8" fmla="*/ 18 w 54"/>
                  <a:gd name="T9" fmla="*/ 90 h 90"/>
                  <a:gd name="T10" fmla="*/ 12 w 54"/>
                  <a:gd name="T11" fmla="*/ 88 h 90"/>
                  <a:gd name="T12" fmla="*/ 5 w 54"/>
                  <a:gd name="T13" fmla="*/ 82 h 90"/>
                  <a:gd name="T14" fmla="*/ 0 w 54"/>
                  <a:gd name="T15" fmla="*/ 64 h 90"/>
                  <a:gd name="T16" fmla="*/ 2 w 54"/>
                  <a:gd name="T17" fmla="*/ 52 h 90"/>
                  <a:gd name="T18" fmla="*/ 5 w 54"/>
                  <a:gd name="T19" fmla="*/ 43 h 90"/>
                  <a:gd name="T20" fmla="*/ 20 w 54"/>
                  <a:gd name="T21" fmla="*/ 36 h 90"/>
                  <a:gd name="T22" fmla="*/ 26 w 54"/>
                  <a:gd name="T23" fmla="*/ 38 h 90"/>
                  <a:gd name="T24" fmla="*/ 33 w 54"/>
                  <a:gd name="T25" fmla="*/ 28 h 90"/>
                  <a:gd name="T26" fmla="*/ 33 w 54"/>
                  <a:gd name="T27" fmla="*/ 20 h 90"/>
                  <a:gd name="T28" fmla="*/ 31 w 54"/>
                  <a:gd name="T29" fmla="*/ 17 h 90"/>
                  <a:gd name="T30" fmla="*/ 25 w 54"/>
                  <a:gd name="T31" fmla="*/ 15 h 90"/>
                  <a:gd name="T32" fmla="*/ 22 w 54"/>
                  <a:gd name="T33" fmla="*/ 15 h 90"/>
                  <a:gd name="T34" fmla="*/ 17 w 54"/>
                  <a:gd name="T35" fmla="*/ 20 h 90"/>
                  <a:gd name="T36" fmla="*/ 2 w 54"/>
                  <a:gd name="T37" fmla="*/ 22 h 90"/>
                  <a:gd name="T38" fmla="*/ 5 w 54"/>
                  <a:gd name="T39" fmla="*/ 13 h 90"/>
                  <a:gd name="T40" fmla="*/ 10 w 54"/>
                  <a:gd name="T41" fmla="*/ 7 h 90"/>
                  <a:gd name="T42" fmla="*/ 25 w 54"/>
                  <a:gd name="T43" fmla="*/ 0 h 90"/>
                  <a:gd name="T44" fmla="*/ 35 w 54"/>
                  <a:gd name="T45" fmla="*/ 2 h 90"/>
                  <a:gd name="T46" fmla="*/ 41 w 54"/>
                  <a:gd name="T47" fmla="*/ 7 h 90"/>
                  <a:gd name="T48" fmla="*/ 46 w 54"/>
                  <a:gd name="T49" fmla="*/ 15 h 90"/>
                  <a:gd name="T50" fmla="*/ 48 w 54"/>
                  <a:gd name="T51" fmla="*/ 74 h 90"/>
                  <a:gd name="T52" fmla="*/ 33 w 54"/>
                  <a:gd name="T53" fmla="*/ 72 h 90"/>
                  <a:gd name="T54" fmla="*/ 33 w 54"/>
                  <a:gd name="T55" fmla="*/ 52 h 90"/>
                  <a:gd name="T56" fmla="*/ 25 w 54"/>
                  <a:gd name="T57" fmla="*/ 49 h 90"/>
                  <a:gd name="T58" fmla="*/ 22 w 54"/>
                  <a:gd name="T59" fmla="*/ 49 h 90"/>
                  <a:gd name="T60" fmla="*/ 17 w 54"/>
                  <a:gd name="T61" fmla="*/ 57 h 90"/>
                  <a:gd name="T62" fmla="*/ 17 w 54"/>
                  <a:gd name="T63" fmla="*/ 62 h 90"/>
                  <a:gd name="T64" fmla="*/ 18 w 54"/>
                  <a:gd name="T65" fmla="*/ 74 h 90"/>
                  <a:gd name="T66" fmla="*/ 25 w 54"/>
                  <a:gd name="T67" fmla="*/ 77 h 90"/>
                  <a:gd name="T68" fmla="*/ 30 w 54"/>
                  <a:gd name="T69" fmla="*/ 75 h 90"/>
                  <a:gd name="T70" fmla="*/ 33 w 54"/>
                  <a:gd name="T71" fmla="*/ 7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90">
                    <a:moveTo>
                      <a:pt x="54" y="74"/>
                    </a:moveTo>
                    <a:lnTo>
                      <a:pt x="54" y="88"/>
                    </a:lnTo>
                    <a:lnTo>
                      <a:pt x="33" y="88"/>
                    </a:lnTo>
                    <a:lnTo>
                      <a:pt x="33" y="82"/>
                    </a:lnTo>
                    <a:lnTo>
                      <a:pt x="33" y="82"/>
                    </a:lnTo>
                    <a:lnTo>
                      <a:pt x="33" y="82"/>
                    </a:lnTo>
                    <a:lnTo>
                      <a:pt x="30" y="85"/>
                    </a:lnTo>
                    <a:lnTo>
                      <a:pt x="26" y="88"/>
                    </a:lnTo>
                    <a:lnTo>
                      <a:pt x="23" y="88"/>
                    </a:lnTo>
                    <a:lnTo>
                      <a:pt x="18" y="90"/>
                    </a:lnTo>
                    <a:lnTo>
                      <a:pt x="18" y="90"/>
                    </a:lnTo>
                    <a:lnTo>
                      <a:pt x="12" y="88"/>
                    </a:lnTo>
                    <a:lnTo>
                      <a:pt x="5" y="82"/>
                    </a:lnTo>
                    <a:lnTo>
                      <a:pt x="5" y="82"/>
                    </a:lnTo>
                    <a:lnTo>
                      <a:pt x="2" y="74"/>
                    </a:lnTo>
                    <a:lnTo>
                      <a:pt x="0" y="64"/>
                    </a:lnTo>
                    <a:lnTo>
                      <a:pt x="0" y="64"/>
                    </a:lnTo>
                    <a:lnTo>
                      <a:pt x="2" y="52"/>
                    </a:lnTo>
                    <a:lnTo>
                      <a:pt x="5" y="43"/>
                    </a:lnTo>
                    <a:lnTo>
                      <a:pt x="5" y="43"/>
                    </a:lnTo>
                    <a:lnTo>
                      <a:pt x="12" y="38"/>
                    </a:lnTo>
                    <a:lnTo>
                      <a:pt x="20" y="36"/>
                    </a:lnTo>
                    <a:lnTo>
                      <a:pt x="20" y="36"/>
                    </a:lnTo>
                    <a:lnTo>
                      <a:pt x="26" y="38"/>
                    </a:lnTo>
                    <a:lnTo>
                      <a:pt x="33" y="43"/>
                    </a:lnTo>
                    <a:lnTo>
                      <a:pt x="33" y="28"/>
                    </a:lnTo>
                    <a:lnTo>
                      <a:pt x="33" y="28"/>
                    </a:lnTo>
                    <a:lnTo>
                      <a:pt x="33" y="20"/>
                    </a:lnTo>
                    <a:lnTo>
                      <a:pt x="31" y="17"/>
                    </a:lnTo>
                    <a:lnTo>
                      <a:pt x="31" y="17"/>
                    </a:lnTo>
                    <a:lnTo>
                      <a:pt x="28" y="15"/>
                    </a:lnTo>
                    <a:lnTo>
                      <a:pt x="25" y="15"/>
                    </a:lnTo>
                    <a:lnTo>
                      <a:pt x="25" y="15"/>
                    </a:lnTo>
                    <a:lnTo>
                      <a:pt x="22" y="15"/>
                    </a:lnTo>
                    <a:lnTo>
                      <a:pt x="18" y="17"/>
                    </a:lnTo>
                    <a:lnTo>
                      <a:pt x="17" y="20"/>
                    </a:lnTo>
                    <a:lnTo>
                      <a:pt x="17" y="25"/>
                    </a:lnTo>
                    <a:lnTo>
                      <a:pt x="2" y="22"/>
                    </a:lnTo>
                    <a:lnTo>
                      <a:pt x="2" y="22"/>
                    </a:lnTo>
                    <a:lnTo>
                      <a:pt x="5" y="13"/>
                    </a:lnTo>
                    <a:lnTo>
                      <a:pt x="10" y="7"/>
                    </a:lnTo>
                    <a:lnTo>
                      <a:pt x="10" y="7"/>
                    </a:lnTo>
                    <a:lnTo>
                      <a:pt x="17" y="2"/>
                    </a:lnTo>
                    <a:lnTo>
                      <a:pt x="25" y="0"/>
                    </a:lnTo>
                    <a:lnTo>
                      <a:pt x="25" y="0"/>
                    </a:lnTo>
                    <a:lnTo>
                      <a:pt x="35" y="2"/>
                    </a:lnTo>
                    <a:lnTo>
                      <a:pt x="41" y="7"/>
                    </a:lnTo>
                    <a:lnTo>
                      <a:pt x="41" y="7"/>
                    </a:lnTo>
                    <a:lnTo>
                      <a:pt x="44" y="10"/>
                    </a:lnTo>
                    <a:lnTo>
                      <a:pt x="46" y="15"/>
                    </a:lnTo>
                    <a:lnTo>
                      <a:pt x="48" y="25"/>
                    </a:lnTo>
                    <a:lnTo>
                      <a:pt x="48" y="74"/>
                    </a:lnTo>
                    <a:lnTo>
                      <a:pt x="54" y="74"/>
                    </a:lnTo>
                    <a:close/>
                    <a:moveTo>
                      <a:pt x="33" y="72"/>
                    </a:moveTo>
                    <a:lnTo>
                      <a:pt x="33" y="52"/>
                    </a:lnTo>
                    <a:lnTo>
                      <a:pt x="33" y="52"/>
                    </a:lnTo>
                    <a:lnTo>
                      <a:pt x="30" y="49"/>
                    </a:lnTo>
                    <a:lnTo>
                      <a:pt x="25" y="49"/>
                    </a:lnTo>
                    <a:lnTo>
                      <a:pt x="25" y="49"/>
                    </a:lnTo>
                    <a:lnTo>
                      <a:pt x="22" y="49"/>
                    </a:lnTo>
                    <a:lnTo>
                      <a:pt x="18" y="52"/>
                    </a:lnTo>
                    <a:lnTo>
                      <a:pt x="17" y="57"/>
                    </a:lnTo>
                    <a:lnTo>
                      <a:pt x="17" y="62"/>
                    </a:lnTo>
                    <a:lnTo>
                      <a:pt x="17" y="62"/>
                    </a:lnTo>
                    <a:lnTo>
                      <a:pt x="17" y="69"/>
                    </a:lnTo>
                    <a:lnTo>
                      <a:pt x="18" y="74"/>
                    </a:lnTo>
                    <a:lnTo>
                      <a:pt x="22" y="75"/>
                    </a:lnTo>
                    <a:lnTo>
                      <a:pt x="25" y="77"/>
                    </a:lnTo>
                    <a:lnTo>
                      <a:pt x="25" y="77"/>
                    </a:lnTo>
                    <a:lnTo>
                      <a:pt x="30" y="75"/>
                    </a:lnTo>
                    <a:lnTo>
                      <a:pt x="33" y="72"/>
                    </a:lnTo>
                    <a:lnTo>
                      <a:pt x="3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41" name="Freeform 204"/>
              <p:cNvSpPr>
                <a:spLocks/>
              </p:cNvSpPr>
              <p:nvPr/>
            </p:nvSpPr>
            <p:spPr bwMode="auto">
              <a:xfrm>
                <a:off x="3144" y="2412"/>
                <a:ext cx="55" cy="122"/>
              </a:xfrm>
              <a:custGeom>
                <a:avLst/>
                <a:gdLst>
                  <a:gd name="T0" fmla="*/ 0 w 55"/>
                  <a:gd name="T1" fmla="*/ 122 h 122"/>
                  <a:gd name="T2" fmla="*/ 0 w 55"/>
                  <a:gd name="T3" fmla="*/ 108 h 122"/>
                  <a:gd name="T4" fmla="*/ 7 w 55"/>
                  <a:gd name="T5" fmla="*/ 108 h 122"/>
                  <a:gd name="T6" fmla="*/ 7 w 55"/>
                  <a:gd name="T7" fmla="*/ 13 h 122"/>
                  <a:gd name="T8" fmla="*/ 0 w 55"/>
                  <a:gd name="T9" fmla="*/ 13 h 122"/>
                  <a:gd name="T10" fmla="*/ 0 w 55"/>
                  <a:gd name="T11" fmla="*/ 0 h 122"/>
                  <a:gd name="T12" fmla="*/ 21 w 55"/>
                  <a:gd name="T13" fmla="*/ 0 h 122"/>
                  <a:gd name="T14" fmla="*/ 21 w 55"/>
                  <a:gd name="T15" fmla="*/ 77 h 122"/>
                  <a:gd name="T16" fmla="*/ 23 w 55"/>
                  <a:gd name="T17" fmla="*/ 77 h 122"/>
                  <a:gd name="T18" fmla="*/ 34 w 55"/>
                  <a:gd name="T19" fmla="*/ 51 h 122"/>
                  <a:gd name="T20" fmla="*/ 28 w 55"/>
                  <a:gd name="T21" fmla="*/ 51 h 122"/>
                  <a:gd name="T22" fmla="*/ 28 w 55"/>
                  <a:gd name="T23" fmla="*/ 38 h 122"/>
                  <a:gd name="T24" fmla="*/ 55 w 55"/>
                  <a:gd name="T25" fmla="*/ 38 h 122"/>
                  <a:gd name="T26" fmla="*/ 55 w 55"/>
                  <a:gd name="T27" fmla="*/ 51 h 122"/>
                  <a:gd name="T28" fmla="*/ 49 w 55"/>
                  <a:gd name="T29" fmla="*/ 51 h 122"/>
                  <a:gd name="T30" fmla="*/ 37 w 55"/>
                  <a:gd name="T31" fmla="*/ 75 h 122"/>
                  <a:gd name="T32" fmla="*/ 51 w 55"/>
                  <a:gd name="T33" fmla="*/ 108 h 122"/>
                  <a:gd name="T34" fmla="*/ 55 w 55"/>
                  <a:gd name="T35" fmla="*/ 108 h 122"/>
                  <a:gd name="T36" fmla="*/ 55 w 55"/>
                  <a:gd name="T37" fmla="*/ 122 h 122"/>
                  <a:gd name="T38" fmla="*/ 39 w 55"/>
                  <a:gd name="T39" fmla="*/ 122 h 122"/>
                  <a:gd name="T40" fmla="*/ 23 w 55"/>
                  <a:gd name="T41" fmla="*/ 78 h 122"/>
                  <a:gd name="T42" fmla="*/ 21 w 55"/>
                  <a:gd name="T43" fmla="*/ 78 h 122"/>
                  <a:gd name="T44" fmla="*/ 21 w 55"/>
                  <a:gd name="T45" fmla="*/ 108 h 122"/>
                  <a:gd name="T46" fmla="*/ 29 w 55"/>
                  <a:gd name="T47" fmla="*/ 108 h 122"/>
                  <a:gd name="T48" fmla="*/ 29 w 55"/>
                  <a:gd name="T49" fmla="*/ 122 h 122"/>
                  <a:gd name="T50" fmla="*/ 0 w 55"/>
                  <a:gd name="T5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122">
                    <a:moveTo>
                      <a:pt x="0" y="122"/>
                    </a:moveTo>
                    <a:lnTo>
                      <a:pt x="0" y="108"/>
                    </a:lnTo>
                    <a:lnTo>
                      <a:pt x="7" y="108"/>
                    </a:lnTo>
                    <a:lnTo>
                      <a:pt x="7" y="13"/>
                    </a:lnTo>
                    <a:lnTo>
                      <a:pt x="0" y="13"/>
                    </a:lnTo>
                    <a:lnTo>
                      <a:pt x="0" y="0"/>
                    </a:lnTo>
                    <a:lnTo>
                      <a:pt x="21" y="0"/>
                    </a:lnTo>
                    <a:lnTo>
                      <a:pt x="21" y="77"/>
                    </a:lnTo>
                    <a:lnTo>
                      <a:pt x="23" y="77"/>
                    </a:lnTo>
                    <a:lnTo>
                      <a:pt x="34" y="51"/>
                    </a:lnTo>
                    <a:lnTo>
                      <a:pt x="28" y="51"/>
                    </a:lnTo>
                    <a:lnTo>
                      <a:pt x="28" y="38"/>
                    </a:lnTo>
                    <a:lnTo>
                      <a:pt x="55" y="38"/>
                    </a:lnTo>
                    <a:lnTo>
                      <a:pt x="55" y="51"/>
                    </a:lnTo>
                    <a:lnTo>
                      <a:pt x="49" y="51"/>
                    </a:lnTo>
                    <a:lnTo>
                      <a:pt x="37" y="75"/>
                    </a:lnTo>
                    <a:lnTo>
                      <a:pt x="51" y="108"/>
                    </a:lnTo>
                    <a:lnTo>
                      <a:pt x="55" y="108"/>
                    </a:lnTo>
                    <a:lnTo>
                      <a:pt x="55" y="122"/>
                    </a:lnTo>
                    <a:lnTo>
                      <a:pt x="39" y="122"/>
                    </a:lnTo>
                    <a:lnTo>
                      <a:pt x="23" y="78"/>
                    </a:lnTo>
                    <a:lnTo>
                      <a:pt x="21" y="78"/>
                    </a:lnTo>
                    <a:lnTo>
                      <a:pt x="21" y="108"/>
                    </a:lnTo>
                    <a:lnTo>
                      <a:pt x="29" y="108"/>
                    </a:lnTo>
                    <a:lnTo>
                      <a:pt x="29"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0" name="Group 406"/>
            <p:cNvGrpSpPr>
              <a:grpSpLocks/>
            </p:cNvGrpSpPr>
            <p:nvPr/>
          </p:nvGrpSpPr>
          <p:grpSpPr bwMode="auto">
            <a:xfrm>
              <a:off x="2192" y="1034"/>
              <a:ext cx="3320" cy="2116"/>
              <a:chOff x="2192" y="1034"/>
              <a:chExt cx="3320" cy="2116"/>
            </a:xfrm>
            <a:grpFill/>
          </p:grpSpPr>
          <p:sp>
            <p:nvSpPr>
              <p:cNvPr id="42" name="Freeform 206"/>
              <p:cNvSpPr>
                <a:spLocks/>
              </p:cNvSpPr>
              <p:nvPr/>
            </p:nvSpPr>
            <p:spPr bwMode="auto">
              <a:xfrm>
                <a:off x="3991" y="1456"/>
                <a:ext cx="53" cy="71"/>
              </a:xfrm>
              <a:custGeom>
                <a:avLst/>
                <a:gdLst>
                  <a:gd name="T0" fmla="*/ 0 w 53"/>
                  <a:gd name="T1" fmla="*/ 71 h 71"/>
                  <a:gd name="T2" fmla="*/ 0 w 53"/>
                  <a:gd name="T3" fmla="*/ 62 h 71"/>
                  <a:gd name="T4" fmla="*/ 5 w 53"/>
                  <a:gd name="T5" fmla="*/ 62 h 71"/>
                  <a:gd name="T6" fmla="*/ 5 w 53"/>
                  <a:gd name="T7" fmla="*/ 9 h 71"/>
                  <a:gd name="T8" fmla="*/ 0 w 53"/>
                  <a:gd name="T9" fmla="*/ 9 h 71"/>
                  <a:gd name="T10" fmla="*/ 0 w 53"/>
                  <a:gd name="T11" fmla="*/ 0 h 71"/>
                  <a:gd name="T12" fmla="*/ 22 w 53"/>
                  <a:gd name="T13" fmla="*/ 0 h 71"/>
                  <a:gd name="T14" fmla="*/ 23 w 53"/>
                  <a:gd name="T15" fmla="*/ 14 h 71"/>
                  <a:gd name="T16" fmla="*/ 23 w 53"/>
                  <a:gd name="T17" fmla="*/ 14 h 71"/>
                  <a:gd name="T18" fmla="*/ 25 w 53"/>
                  <a:gd name="T19" fmla="*/ 24 h 71"/>
                  <a:gd name="T20" fmla="*/ 27 w 53"/>
                  <a:gd name="T21" fmla="*/ 37 h 71"/>
                  <a:gd name="T22" fmla="*/ 27 w 53"/>
                  <a:gd name="T23" fmla="*/ 37 h 71"/>
                  <a:gd name="T24" fmla="*/ 28 w 53"/>
                  <a:gd name="T25" fmla="*/ 26 h 71"/>
                  <a:gd name="T26" fmla="*/ 28 w 53"/>
                  <a:gd name="T27" fmla="*/ 26 h 71"/>
                  <a:gd name="T28" fmla="*/ 30 w 53"/>
                  <a:gd name="T29" fmla="*/ 14 h 71"/>
                  <a:gd name="T30" fmla="*/ 31 w 53"/>
                  <a:gd name="T31" fmla="*/ 0 h 71"/>
                  <a:gd name="T32" fmla="*/ 53 w 53"/>
                  <a:gd name="T33" fmla="*/ 0 h 71"/>
                  <a:gd name="T34" fmla="*/ 53 w 53"/>
                  <a:gd name="T35" fmla="*/ 9 h 71"/>
                  <a:gd name="T36" fmla="*/ 48 w 53"/>
                  <a:gd name="T37" fmla="*/ 9 h 71"/>
                  <a:gd name="T38" fmla="*/ 48 w 53"/>
                  <a:gd name="T39" fmla="*/ 62 h 71"/>
                  <a:gd name="T40" fmla="*/ 53 w 53"/>
                  <a:gd name="T41" fmla="*/ 62 h 71"/>
                  <a:gd name="T42" fmla="*/ 53 w 53"/>
                  <a:gd name="T43" fmla="*/ 71 h 71"/>
                  <a:gd name="T44" fmla="*/ 31 w 53"/>
                  <a:gd name="T45" fmla="*/ 71 h 71"/>
                  <a:gd name="T46" fmla="*/ 31 w 53"/>
                  <a:gd name="T47" fmla="*/ 62 h 71"/>
                  <a:gd name="T48" fmla="*/ 38 w 53"/>
                  <a:gd name="T49" fmla="*/ 62 h 71"/>
                  <a:gd name="T50" fmla="*/ 38 w 53"/>
                  <a:gd name="T51" fmla="*/ 26 h 71"/>
                  <a:gd name="T52" fmla="*/ 38 w 53"/>
                  <a:gd name="T53" fmla="*/ 8 h 71"/>
                  <a:gd name="T54" fmla="*/ 38 w 53"/>
                  <a:gd name="T55" fmla="*/ 8 h 71"/>
                  <a:gd name="T56" fmla="*/ 35 w 53"/>
                  <a:gd name="T57" fmla="*/ 32 h 71"/>
                  <a:gd name="T58" fmla="*/ 27 w 53"/>
                  <a:gd name="T59" fmla="*/ 71 h 71"/>
                  <a:gd name="T60" fmla="*/ 25 w 53"/>
                  <a:gd name="T61" fmla="*/ 71 h 71"/>
                  <a:gd name="T62" fmla="*/ 18 w 53"/>
                  <a:gd name="T63" fmla="*/ 34 h 71"/>
                  <a:gd name="T64" fmla="*/ 13 w 53"/>
                  <a:gd name="T65" fmla="*/ 8 h 71"/>
                  <a:gd name="T66" fmla="*/ 13 w 53"/>
                  <a:gd name="T67" fmla="*/ 8 h 71"/>
                  <a:gd name="T68" fmla="*/ 13 w 53"/>
                  <a:gd name="T69" fmla="*/ 26 h 71"/>
                  <a:gd name="T70" fmla="*/ 13 w 53"/>
                  <a:gd name="T71" fmla="*/ 62 h 71"/>
                  <a:gd name="T72" fmla="*/ 18 w 53"/>
                  <a:gd name="T73" fmla="*/ 62 h 71"/>
                  <a:gd name="T74" fmla="*/ 18 w 53"/>
                  <a:gd name="T75" fmla="*/ 71 h 71"/>
                  <a:gd name="T76" fmla="*/ 0 w 53"/>
                  <a:gd name="T7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71">
                    <a:moveTo>
                      <a:pt x="0" y="71"/>
                    </a:moveTo>
                    <a:lnTo>
                      <a:pt x="0" y="62"/>
                    </a:lnTo>
                    <a:lnTo>
                      <a:pt x="5" y="62"/>
                    </a:lnTo>
                    <a:lnTo>
                      <a:pt x="5" y="9"/>
                    </a:lnTo>
                    <a:lnTo>
                      <a:pt x="0" y="9"/>
                    </a:lnTo>
                    <a:lnTo>
                      <a:pt x="0" y="0"/>
                    </a:lnTo>
                    <a:lnTo>
                      <a:pt x="22" y="0"/>
                    </a:lnTo>
                    <a:lnTo>
                      <a:pt x="23" y="14"/>
                    </a:lnTo>
                    <a:lnTo>
                      <a:pt x="23" y="14"/>
                    </a:lnTo>
                    <a:lnTo>
                      <a:pt x="25" y="24"/>
                    </a:lnTo>
                    <a:lnTo>
                      <a:pt x="27" y="37"/>
                    </a:lnTo>
                    <a:lnTo>
                      <a:pt x="27" y="37"/>
                    </a:lnTo>
                    <a:lnTo>
                      <a:pt x="28" y="26"/>
                    </a:lnTo>
                    <a:lnTo>
                      <a:pt x="28" y="26"/>
                    </a:lnTo>
                    <a:lnTo>
                      <a:pt x="30" y="14"/>
                    </a:lnTo>
                    <a:lnTo>
                      <a:pt x="31" y="0"/>
                    </a:lnTo>
                    <a:lnTo>
                      <a:pt x="53" y="0"/>
                    </a:lnTo>
                    <a:lnTo>
                      <a:pt x="53" y="9"/>
                    </a:lnTo>
                    <a:lnTo>
                      <a:pt x="48" y="9"/>
                    </a:lnTo>
                    <a:lnTo>
                      <a:pt x="48" y="62"/>
                    </a:lnTo>
                    <a:lnTo>
                      <a:pt x="53" y="62"/>
                    </a:lnTo>
                    <a:lnTo>
                      <a:pt x="53" y="71"/>
                    </a:lnTo>
                    <a:lnTo>
                      <a:pt x="31" y="71"/>
                    </a:lnTo>
                    <a:lnTo>
                      <a:pt x="31" y="62"/>
                    </a:lnTo>
                    <a:lnTo>
                      <a:pt x="38" y="62"/>
                    </a:lnTo>
                    <a:lnTo>
                      <a:pt x="38" y="26"/>
                    </a:lnTo>
                    <a:lnTo>
                      <a:pt x="38" y="8"/>
                    </a:lnTo>
                    <a:lnTo>
                      <a:pt x="38" y="8"/>
                    </a:lnTo>
                    <a:lnTo>
                      <a:pt x="35" y="32"/>
                    </a:lnTo>
                    <a:lnTo>
                      <a:pt x="27" y="71"/>
                    </a:lnTo>
                    <a:lnTo>
                      <a:pt x="25" y="71"/>
                    </a:lnTo>
                    <a:lnTo>
                      <a:pt x="18" y="34"/>
                    </a:lnTo>
                    <a:lnTo>
                      <a:pt x="13" y="8"/>
                    </a:lnTo>
                    <a:lnTo>
                      <a:pt x="13" y="8"/>
                    </a:lnTo>
                    <a:lnTo>
                      <a:pt x="13" y="26"/>
                    </a:lnTo>
                    <a:lnTo>
                      <a:pt x="13" y="62"/>
                    </a:lnTo>
                    <a:lnTo>
                      <a:pt x="18" y="62"/>
                    </a:lnTo>
                    <a:lnTo>
                      <a:pt x="18"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3" name="Freeform 207"/>
              <p:cNvSpPr>
                <a:spLocks noEditPoints="1"/>
              </p:cNvSpPr>
              <p:nvPr/>
            </p:nvSpPr>
            <p:spPr bwMode="auto">
              <a:xfrm>
                <a:off x="4048" y="1477"/>
                <a:ext cx="31" cy="50"/>
              </a:xfrm>
              <a:custGeom>
                <a:avLst/>
                <a:gdLst>
                  <a:gd name="T0" fmla="*/ 31 w 31"/>
                  <a:gd name="T1" fmla="*/ 42 h 50"/>
                  <a:gd name="T2" fmla="*/ 31 w 31"/>
                  <a:gd name="T3" fmla="*/ 50 h 50"/>
                  <a:gd name="T4" fmla="*/ 18 w 31"/>
                  <a:gd name="T5" fmla="*/ 50 h 50"/>
                  <a:gd name="T6" fmla="*/ 18 w 31"/>
                  <a:gd name="T7" fmla="*/ 45 h 50"/>
                  <a:gd name="T8" fmla="*/ 18 w 31"/>
                  <a:gd name="T9" fmla="*/ 45 h 50"/>
                  <a:gd name="T10" fmla="*/ 18 w 31"/>
                  <a:gd name="T11" fmla="*/ 45 h 50"/>
                  <a:gd name="T12" fmla="*/ 15 w 31"/>
                  <a:gd name="T13" fmla="*/ 49 h 50"/>
                  <a:gd name="T14" fmla="*/ 10 w 31"/>
                  <a:gd name="T15" fmla="*/ 50 h 50"/>
                  <a:gd name="T16" fmla="*/ 10 w 31"/>
                  <a:gd name="T17" fmla="*/ 50 h 50"/>
                  <a:gd name="T18" fmla="*/ 7 w 31"/>
                  <a:gd name="T19" fmla="*/ 49 h 50"/>
                  <a:gd name="T20" fmla="*/ 4 w 31"/>
                  <a:gd name="T21" fmla="*/ 45 h 50"/>
                  <a:gd name="T22" fmla="*/ 4 w 31"/>
                  <a:gd name="T23" fmla="*/ 45 h 50"/>
                  <a:gd name="T24" fmla="*/ 0 w 31"/>
                  <a:gd name="T25" fmla="*/ 41 h 50"/>
                  <a:gd name="T26" fmla="*/ 0 w 31"/>
                  <a:gd name="T27" fmla="*/ 36 h 50"/>
                  <a:gd name="T28" fmla="*/ 0 w 31"/>
                  <a:gd name="T29" fmla="*/ 36 h 50"/>
                  <a:gd name="T30" fmla="*/ 0 w 31"/>
                  <a:gd name="T31" fmla="*/ 29 h 50"/>
                  <a:gd name="T32" fmla="*/ 4 w 31"/>
                  <a:gd name="T33" fmla="*/ 24 h 50"/>
                  <a:gd name="T34" fmla="*/ 4 w 31"/>
                  <a:gd name="T35" fmla="*/ 24 h 50"/>
                  <a:gd name="T36" fmla="*/ 7 w 31"/>
                  <a:gd name="T37" fmla="*/ 21 h 50"/>
                  <a:gd name="T38" fmla="*/ 12 w 31"/>
                  <a:gd name="T39" fmla="*/ 19 h 50"/>
                  <a:gd name="T40" fmla="*/ 12 w 31"/>
                  <a:gd name="T41" fmla="*/ 19 h 50"/>
                  <a:gd name="T42" fmla="*/ 15 w 31"/>
                  <a:gd name="T43" fmla="*/ 21 h 50"/>
                  <a:gd name="T44" fmla="*/ 18 w 31"/>
                  <a:gd name="T45" fmla="*/ 23 h 50"/>
                  <a:gd name="T46" fmla="*/ 18 w 31"/>
                  <a:gd name="T47" fmla="*/ 15 h 50"/>
                  <a:gd name="T48" fmla="*/ 18 w 31"/>
                  <a:gd name="T49" fmla="*/ 15 h 50"/>
                  <a:gd name="T50" fmla="*/ 17 w 31"/>
                  <a:gd name="T51" fmla="*/ 8 h 50"/>
                  <a:gd name="T52" fmla="*/ 17 w 31"/>
                  <a:gd name="T53" fmla="*/ 8 h 50"/>
                  <a:gd name="T54" fmla="*/ 14 w 31"/>
                  <a:gd name="T55" fmla="*/ 6 h 50"/>
                  <a:gd name="T56" fmla="*/ 14 w 31"/>
                  <a:gd name="T57" fmla="*/ 6 h 50"/>
                  <a:gd name="T58" fmla="*/ 10 w 31"/>
                  <a:gd name="T59" fmla="*/ 8 h 50"/>
                  <a:gd name="T60" fmla="*/ 9 w 31"/>
                  <a:gd name="T61" fmla="*/ 13 h 50"/>
                  <a:gd name="T62" fmla="*/ 0 w 31"/>
                  <a:gd name="T63" fmla="*/ 11 h 50"/>
                  <a:gd name="T64" fmla="*/ 0 w 31"/>
                  <a:gd name="T65" fmla="*/ 11 h 50"/>
                  <a:gd name="T66" fmla="*/ 2 w 31"/>
                  <a:gd name="T67" fmla="*/ 6 h 50"/>
                  <a:gd name="T68" fmla="*/ 5 w 31"/>
                  <a:gd name="T69" fmla="*/ 3 h 50"/>
                  <a:gd name="T70" fmla="*/ 5 w 31"/>
                  <a:gd name="T71" fmla="*/ 3 h 50"/>
                  <a:gd name="T72" fmla="*/ 10 w 31"/>
                  <a:gd name="T73" fmla="*/ 0 h 50"/>
                  <a:gd name="T74" fmla="*/ 15 w 31"/>
                  <a:gd name="T75" fmla="*/ 0 h 50"/>
                  <a:gd name="T76" fmla="*/ 15 w 31"/>
                  <a:gd name="T77" fmla="*/ 0 h 50"/>
                  <a:gd name="T78" fmla="*/ 20 w 31"/>
                  <a:gd name="T79" fmla="*/ 0 h 50"/>
                  <a:gd name="T80" fmla="*/ 23 w 31"/>
                  <a:gd name="T81" fmla="*/ 3 h 50"/>
                  <a:gd name="T82" fmla="*/ 23 w 31"/>
                  <a:gd name="T83" fmla="*/ 3 h 50"/>
                  <a:gd name="T84" fmla="*/ 27 w 31"/>
                  <a:gd name="T85" fmla="*/ 8 h 50"/>
                  <a:gd name="T86" fmla="*/ 28 w 31"/>
                  <a:gd name="T87" fmla="*/ 13 h 50"/>
                  <a:gd name="T88" fmla="*/ 28 w 31"/>
                  <a:gd name="T89" fmla="*/ 42 h 50"/>
                  <a:gd name="T90" fmla="*/ 31 w 31"/>
                  <a:gd name="T91" fmla="*/ 42 h 50"/>
                  <a:gd name="T92" fmla="*/ 18 w 31"/>
                  <a:gd name="T93" fmla="*/ 41 h 50"/>
                  <a:gd name="T94" fmla="*/ 18 w 31"/>
                  <a:gd name="T95" fmla="*/ 29 h 50"/>
                  <a:gd name="T96" fmla="*/ 18 w 31"/>
                  <a:gd name="T97" fmla="*/ 29 h 50"/>
                  <a:gd name="T98" fmla="*/ 17 w 31"/>
                  <a:gd name="T99" fmla="*/ 28 h 50"/>
                  <a:gd name="T100" fmla="*/ 14 w 31"/>
                  <a:gd name="T101" fmla="*/ 28 h 50"/>
                  <a:gd name="T102" fmla="*/ 14 w 31"/>
                  <a:gd name="T103" fmla="*/ 28 h 50"/>
                  <a:gd name="T104" fmla="*/ 12 w 31"/>
                  <a:gd name="T105" fmla="*/ 28 h 50"/>
                  <a:gd name="T106" fmla="*/ 10 w 31"/>
                  <a:gd name="T107" fmla="*/ 29 h 50"/>
                  <a:gd name="T108" fmla="*/ 9 w 31"/>
                  <a:gd name="T109" fmla="*/ 34 h 50"/>
                  <a:gd name="T110" fmla="*/ 9 w 31"/>
                  <a:gd name="T111" fmla="*/ 34 h 50"/>
                  <a:gd name="T112" fmla="*/ 10 w 31"/>
                  <a:gd name="T113" fmla="*/ 41 h 50"/>
                  <a:gd name="T114" fmla="*/ 12 w 31"/>
                  <a:gd name="T115" fmla="*/ 42 h 50"/>
                  <a:gd name="T116" fmla="*/ 14 w 31"/>
                  <a:gd name="T117" fmla="*/ 42 h 50"/>
                  <a:gd name="T118" fmla="*/ 14 w 31"/>
                  <a:gd name="T119" fmla="*/ 42 h 50"/>
                  <a:gd name="T120" fmla="*/ 17 w 31"/>
                  <a:gd name="T121" fmla="*/ 42 h 50"/>
                  <a:gd name="T122" fmla="*/ 18 w 31"/>
                  <a:gd name="T123" fmla="*/ 41 h 50"/>
                  <a:gd name="T124" fmla="*/ 18 w 31"/>
                  <a:gd name="T125"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50">
                    <a:moveTo>
                      <a:pt x="31" y="42"/>
                    </a:moveTo>
                    <a:lnTo>
                      <a:pt x="31" y="50"/>
                    </a:lnTo>
                    <a:lnTo>
                      <a:pt x="18" y="50"/>
                    </a:lnTo>
                    <a:lnTo>
                      <a:pt x="18" y="45"/>
                    </a:lnTo>
                    <a:lnTo>
                      <a:pt x="18" y="45"/>
                    </a:lnTo>
                    <a:lnTo>
                      <a:pt x="18" y="45"/>
                    </a:lnTo>
                    <a:lnTo>
                      <a:pt x="15" y="49"/>
                    </a:lnTo>
                    <a:lnTo>
                      <a:pt x="10" y="50"/>
                    </a:lnTo>
                    <a:lnTo>
                      <a:pt x="10" y="50"/>
                    </a:lnTo>
                    <a:lnTo>
                      <a:pt x="7" y="49"/>
                    </a:lnTo>
                    <a:lnTo>
                      <a:pt x="4" y="45"/>
                    </a:lnTo>
                    <a:lnTo>
                      <a:pt x="4" y="45"/>
                    </a:lnTo>
                    <a:lnTo>
                      <a:pt x="0" y="41"/>
                    </a:lnTo>
                    <a:lnTo>
                      <a:pt x="0" y="36"/>
                    </a:lnTo>
                    <a:lnTo>
                      <a:pt x="0" y="36"/>
                    </a:lnTo>
                    <a:lnTo>
                      <a:pt x="0" y="29"/>
                    </a:lnTo>
                    <a:lnTo>
                      <a:pt x="4" y="24"/>
                    </a:lnTo>
                    <a:lnTo>
                      <a:pt x="4" y="24"/>
                    </a:lnTo>
                    <a:lnTo>
                      <a:pt x="7" y="21"/>
                    </a:lnTo>
                    <a:lnTo>
                      <a:pt x="12" y="19"/>
                    </a:lnTo>
                    <a:lnTo>
                      <a:pt x="12" y="19"/>
                    </a:lnTo>
                    <a:lnTo>
                      <a:pt x="15" y="21"/>
                    </a:lnTo>
                    <a:lnTo>
                      <a:pt x="18" y="23"/>
                    </a:lnTo>
                    <a:lnTo>
                      <a:pt x="18" y="15"/>
                    </a:lnTo>
                    <a:lnTo>
                      <a:pt x="18" y="15"/>
                    </a:lnTo>
                    <a:lnTo>
                      <a:pt x="17" y="8"/>
                    </a:lnTo>
                    <a:lnTo>
                      <a:pt x="17" y="8"/>
                    </a:lnTo>
                    <a:lnTo>
                      <a:pt x="14" y="6"/>
                    </a:lnTo>
                    <a:lnTo>
                      <a:pt x="14" y="6"/>
                    </a:lnTo>
                    <a:lnTo>
                      <a:pt x="10" y="8"/>
                    </a:lnTo>
                    <a:lnTo>
                      <a:pt x="9" y="13"/>
                    </a:lnTo>
                    <a:lnTo>
                      <a:pt x="0" y="11"/>
                    </a:lnTo>
                    <a:lnTo>
                      <a:pt x="0" y="11"/>
                    </a:lnTo>
                    <a:lnTo>
                      <a:pt x="2" y="6"/>
                    </a:lnTo>
                    <a:lnTo>
                      <a:pt x="5" y="3"/>
                    </a:lnTo>
                    <a:lnTo>
                      <a:pt x="5" y="3"/>
                    </a:lnTo>
                    <a:lnTo>
                      <a:pt x="10" y="0"/>
                    </a:lnTo>
                    <a:lnTo>
                      <a:pt x="15" y="0"/>
                    </a:lnTo>
                    <a:lnTo>
                      <a:pt x="15" y="0"/>
                    </a:lnTo>
                    <a:lnTo>
                      <a:pt x="20" y="0"/>
                    </a:lnTo>
                    <a:lnTo>
                      <a:pt x="23" y="3"/>
                    </a:lnTo>
                    <a:lnTo>
                      <a:pt x="23" y="3"/>
                    </a:lnTo>
                    <a:lnTo>
                      <a:pt x="27" y="8"/>
                    </a:lnTo>
                    <a:lnTo>
                      <a:pt x="28" y="13"/>
                    </a:lnTo>
                    <a:lnTo>
                      <a:pt x="28" y="42"/>
                    </a:lnTo>
                    <a:lnTo>
                      <a:pt x="31" y="42"/>
                    </a:lnTo>
                    <a:close/>
                    <a:moveTo>
                      <a:pt x="18" y="41"/>
                    </a:moveTo>
                    <a:lnTo>
                      <a:pt x="18" y="29"/>
                    </a:lnTo>
                    <a:lnTo>
                      <a:pt x="18" y="29"/>
                    </a:lnTo>
                    <a:lnTo>
                      <a:pt x="17" y="28"/>
                    </a:lnTo>
                    <a:lnTo>
                      <a:pt x="14" y="28"/>
                    </a:lnTo>
                    <a:lnTo>
                      <a:pt x="14" y="28"/>
                    </a:lnTo>
                    <a:lnTo>
                      <a:pt x="12" y="28"/>
                    </a:lnTo>
                    <a:lnTo>
                      <a:pt x="10" y="29"/>
                    </a:lnTo>
                    <a:lnTo>
                      <a:pt x="9" y="34"/>
                    </a:lnTo>
                    <a:lnTo>
                      <a:pt x="9" y="34"/>
                    </a:lnTo>
                    <a:lnTo>
                      <a:pt x="10" y="41"/>
                    </a:lnTo>
                    <a:lnTo>
                      <a:pt x="12" y="42"/>
                    </a:lnTo>
                    <a:lnTo>
                      <a:pt x="14" y="42"/>
                    </a:lnTo>
                    <a:lnTo>
                      <a:pt x="14" y="42"/>
                    </a:lnTo>
                    <a:lnTo>
                      <a:pt x="17" y="42"/>
                    </a:lnTo>
                    <a:lnTo>
                      <a:pt x="18" y="41"/>
                    </a:lnTo>
                    <a:lnTo>
                      <a:pt x="1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4" name="Freeform 208"/>
              <p:cNvSpPr>
                <a:spLocks/>
              </p:cNvSpPr>
              <p:nvPr/>
            </p:nvSpPr>
            <p:spPr bwMode="auto">
              <a:xfrm>
                <a:off x="4083" y="1477"/>
                <a:ext cx="31" cy="50"/>
              </a:xfrm>
              <a:custGeom>
                <a:avLst/>
                <a:gdLst>
                  <a:gd name="T0" fmla="*/ 0 w 31"/>
                  <a:gd name="T1" fmla="*/ 50 h 50"/>
                  <a:gd name="T2" fmla="*/ 0 w 31"/>
                  <a:gd name="T3" fmla="*/ 42 h 50"/>
                  <a:gd name="T4" fmla="*/ 3 w 31"/>
                  <a:gd name="T5" fmla="*/ 42 h 50"/>
                  <a:gd name="T6" fmla="*/ 3 w 31"/>
                  <a:gd name="T7" fmla="*/ 8 h 50"/>
                  <a:gd name="T8" fmla="*/ 0 w 31"/>
                  <a:gd name="T9" fmla="*/ 8 h 50"/>
                  <a:gd name="T10" fmla="*/ 0 w 31"/>
                  <a:gd name="T11" fmla="*/ 0 h 50"/>
                  <a:gd name="T12" fmla="*/ 11 w 31"/>
                  <a:gd name="T13" fmla="*/ 0 h 50"/>
                  <a:gd name="T14" fmla="*/ 11 w 31"/>
                  <a:gd name="T15" fmla="*/ 5 h 50"/>
                  <a:gd name="T16" fmla="*/ 11 w 31"/>
                  <a:gd name="T17" fmla="*/ 5 h 50"/>
                  <a:gd name="T18" fmla="*/ 11 w 31"/>
                  <a:gd name="T19" fmla="*/ 5 h 50"/>
                  <a:gd name="T20" fmla="*/ 16 w 31"/>
                  <a:gd name="T21" fmla="*/ 1 h 50"/>
                  <a:gd name="T22" fmla="*/ 19 w 31"/>
                  <a:gd name="T23" fmla="*/ 0 h 50"/>
                  <a:gd name="T24" fmla="*/ 19 w 31"/>
                  <a:gd name="T25" fmla="*/ 0 h 50"/>
                  <a:gd name="T26" fmla="*/ 23 w 31"/>
                  <a:gd name="T27" fmla="*/ 1 h 50"/>
                  <a:gd name="T28" fmla="*/ 26 w 31"/>
                  <a:gd name="T29" fmla="*/ 3 h 50"/>
                  <a:gd name="T30" fmla="*/ 26 w 31"/>
                  <a:gd name="T31" fmla="*/ 3 h 50"/>
                  <a:gd name="T32" fmla="*/ 27 w 31"/>
                  <a:gd name="T33" fmla="*/ 6 h 50"/>
                  <a:gd name="T34" fmla="*/ 27 w 31"/>
                  <a:gd name="T35" fmla="*/ 13 h 50"/>
                  <a:gd name="T36" fmla="*/ 27 w 31"/>
                  <a:gd name="T37" fmla="*/ 42 h 50"/>
                  <a:gd name="T38" fmla="*/ 31 w 31"/>
                  <a:gd name="T39" fmla="*/ 42 h 50"/>
                  <a:gd name="T40" fmla="*/ 31 w 31"/>
                  <a:gd name="T41" fmla="*/ 50 h 50"/>
                  <a:gd name="T42" fmla="*/ 19 w 31"/>
                  <a:gd name="T43" fmla="*/ 50 h 50"/>
                  <a:gd name="T44" fmla="*/ 19 w 31"/>
                  <a:gd name="T45" fmla="*/ 13 h 50"/>
                  <a:gd name="T46" fmla="*/ 19 w 31"/>
                  <a:gd name="T47" fmla="*/ 13 h 50"/>
                  <a:gd name="T48" fmla="*/ 18 w 31"/>
                  <a:gd name="T49" fmla="*/ 10 h 50"/>
                  <a:gd name="T50" fmla="*/ 18 w 31"/>
                  <a:gd name="T51" fmla="*/ 10 h 50"/>
                  <a:gd name="T52" fmla="*/ 16 w 31"/>
                  <a:gd name="T53" fmla="*/ 8 h 50"/>
                  <a:gd name="T54" fmla="*/ 16 w 31"/>
                  <a:gd name="T55" fmla="*/ 8 h 50"/>
                  <a:gd name="T56" fmla="*/ 13 w 31"/>
                  <a:gd name="T57" fmla="*/ 10 h 50"/>
                  <a:gd name="T58" fmla="*/ 13 w 31"/>
                  <a:gd name="T59" fmla="*/ 10 h 50"/>
                  <a:gd name="T60" fmla="*/ 11 w 31"/>
                  <a:gd name="T61" fmla="*/ 11 h 50"/>
                  <a:gd name="T62" fmla="*/ 11 w 31"/>
                  <a:gd name="T63" fmla="*/ 42 h 50"/>
                  <a:gd name="T64" fmla="*/ 16 w 31"/>
                  <a:gd name="T65" fmla="*/ 42 h 50"/>
                  <a:gd name="T66" fmla="*/ 16 w 31"/>
                  <a:gd name="T67" fmla="*/ 50 h 50"/>
                  <a:gd name="T68" fmla="*/ 0 w 31"/>
                  <a:gd name="T6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50">
                    <a:moveTo>
                      <a:pt x="0" y="50"/>
                    </a:moveTo>
                    <a:lnTo>
                      <a:pt x="0" y="42"/>
                    </a:lnTo>
                    <a:lnTo>
                      <a:pt x="3" y="42"/>
                    </a:lnTo>
                    <a:lnTo>
                      <a:pt x="3" y="8"/>
                    </a:lnTo>
                    <a:lnTo>
                      <a:pt x="0" y="8"/>
                    </a:lnTo>
                    <a:lnTo>
                      <a:pt x="0" y="0"/>
                    </a:lnTo>
                    <a:lnTo>
                      <a:pt x="11" y="0"/>
                    </a:lnTo>
                    <a:lnTo>
                      <a:pt x="11" y="5"/>
                    </a:lnTo>
                    <a:lnTo>
                      <a:pt x="11" y="5"/>
                    </a:lnTo>
                    <a:lnTo>
                      <a:pt x="11" y="5"/>
                    </a:lnTo>
                    <a:lnTo>
                      <a:pt x="16" y="1"/>
                    </a:lnTo>
                    <a:lnTo>
                      <a:pt x="19" y="0"/>
                    </a:lnTo>
                    <a:lnTo>
                      <a:pt x="19" y="0"/>
                    </a:lnTo>
                    <a:lnTo>
                      <a:pt x="23" y="1"/>
                    </a:lnTo>
                    <a:lnTo>
                      <a:pt x="26" y="3"/>
                    </a:lnTo>
                    <a:lnTo>
                      <a:pt x="26" y="3"/>
                    </a:lnTo>
                    <a:lnTo>
                      <a:pt x="27" y="6"/>
                    </a:lnTo>
                    <a:lnTo>
                      <a:pt x="27" y="13"/>
                    </a:lnTo>
                    <a:lnTo>
                      <a:pt x="27" y="42"/>
                    </a:lnTo>
                    <a:lnTo>
                      <a:pt x="31" y="42"/>
                    </a:lnTo>
                    <a:lnTo>
                      <a:pt x="31" y="50"/>
                    </a:lnTo>
                    <a:lnTo>
                      <a:pt x="19" y="50"/>
                    </a:lnTo>
                    <a:lnTo>
                      <a:pt x="19" y="13"/>
                    </a:lnTo>
                    <a:lnTo>
                      <a:pt x="19" y="13"/>
                    </a:lnTo>
                    <a:lnTo>
                      <a:pt x="18" y="10"/>
                    </a:lnTo>
                    <a:lnTo>
                      <a:pt x="18" y="10"/>
                    </a:lnTo>
                    <a:lnTo>
                      <a:pt x="16" y="8"/>
                    </a:lnTo>
                    <a:lnTo>
                      <a:pt x="16" y="8"/>
                    </a:lnTo>
                    <a:lnTo>
                      <a:pt x="13" y="10"/>
                    </a:lnTo>
                    <a:lnTo>
                      <a:pt x="13" y="10"/>
                    </a:lnTo>
                    <a:lnTo>
                      <a:pt x="11" y="11"/>
                    </a:lnTo>
                    <a:lnTo>
                      <a:pt x="11" y="42"/>
                    </a:lnTo>
                    <a:lnTo>
                      <a:pt x="16" y="42"/>
                    </a:lnTo>
                    <a:lnTo>
                      <a:pt x="16"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5" name="Freeform 209"/>
              <p:cNvSpPr>
                <a:spLocks noEditPoints="1"/>
              </p:cNvSpPr>
              <p:nvPr/>
            </p:nvSpPr>
            <p:spPr bwMode="auto">
              <a:xfrm>
                <a:off x="4119" y="1477"/>
                <a:ext cx="31" cy="50"/>
              </a:xfrm>
              <a:custGeom>
                <a:avLst/>
                <a:gdLst>
                  <a:gd name="T0" fmla="*/ 31 w 31"/>
                  <a:gd name="T1" fmla="*/ 42 h 50"/>
                  <a:gd name="T2" fmla="*/ 31 w 31"/>
                  <a:gd name="T3" fmla="*/ 50 h 50"/>
                  <a:gd name="T4" fmla="*/ 19 w 31"/>
                  <a:gd name="T5" fmla="*/ 50 h 50"/>
                  <a:gd name="T6" fmla="*/ 19 w 31"/>
                  <a:gd name="T7" fmla="*/ 45 h 50"/>
                  <a:gd name="T8" fmla="*/ 19 w 31"/>
                  <a:gd name="T9" fmla="*/ 45 h 50"/>
                  <a:gd name="T10" fmla="*/ 19 w 31"/>
                  <a:gd name="T11" fmla="*/ 45 h 50"/>
                  <a:gd name="T12" fmla="*/ 14 w 31"/>
                  <a:gd name="T13" fmla="*/ 49 h 50"/>
                  <a:gd name="T14" fmla="*/ 11 w 31"/>
                  <a:gd name="T15" fmla="*/ 50 h 50"/>
                  <a:gd name="T16" fmla="*/ 11 w 31"/>
                  <a:gd name="T17" fmla="*/ 50 h 50"/>
                  <a:gd name="T18" fmla="*/ 6 w 31"/>
                  <a:gd name="T19" fmla="*/ 49 h 50"/>
                  <a:gd name="T20" fmla="*/ 3 w 31"/>
                  <a:gd name="T21" fmla="*/ 45 h 50"/>
                  <a:gd name="T22" fmla="*/ 3 w 31"/>
                  <a:gd name="T23" fmla="*/ 45 h 50"/>
                  <a:gd name="T24" fmla="*/ 1 w 31"/>
                  <a:gd name="T25" fmla="*/ 41 h 50"/>
                  <a:gd name="T26" fmla="*/ 0 w 31"/>
                  <a:gd name="T27" fmla="*/ 36 h 50"/>
                  <a:gd name="T28" fmla="*/ 0 w 31"/>
                  <a:gd name="T29" fmla="*/ 36 h 50"/>
                  <a:gd name="T30" fmla="*/ 1 w 31"/>
                  <a:gd name="T31" fmla="*/ 29 h 50"/>
                  <a:gd name="T32" fmla="*/ 3 w 31"/>
                  <a:gd name="T33" fmla="*/ 24 h 50"/>
                  <a:gd name="T34" fmla="*/ 3 w 31"/>
                  <a:gd name="T35" fmla="*/ 24 h 50"/>
                  <a:gd name="T36" fmla="*/ 6 w 31"/>
                  <a:gd name="T37" fmla="*/ 21 h 50"/>
                  <a:gd name="T38" fmla="*/ 11 w 31"/>
                  <a:gd name="T39" fmla="*/ 19 h 50"/>
                  <a:gd name="T40" fmla="*/ 11 w 31"/>
                  <a:gd name="T41" fmla="*/ 19 h 50"/>
                  <a:gd name="T42" fmla="*/ 16 w 31"/>
                  <a:gd name="T43" fmla="*/ 21 h 50"/>
                  <a:gd name="T44" fmla="*/ 19 w 31"/>
                  <a:gd name="T45" fmla="*/ 23 h 50"/>
                  <a:gd name="T46" fmla="*/ 19 w 31"/>
                  <a:gd name="T47" fmla="*/ 15 h 50"/>
                  <a:gd name="T48" fmla="*/ 19 w 31"/>
                  <a:gd name="T49" fmla="*/ 15 h 50"/>
                  <a:gd name="T50" fmla="*/ 18 w 31"/>
                  <a:gd name="T51" fmla="*/ 8 h 50"/>
                  <a:gd name="T52" fmla="*/ 18 w 31"/>
                  <a:gd name="T53" fmla="*/ 8 h 50"/>
                  <a:gd name="T54" fmla="*/ 14 w 31"/>
                  <a:gd name="T55" fmla="*/ 6 h 50"/>
                  <a:gd name="T56" fmla="*/ 14 w 31"/>
                  <a:gd name="T57" fmla="*/ 6 h 50"/>
                  <a:gd name="T58" fmla="*/ 11 w 31"/>
                  <a:gd name="T59" fmla="*/ 8 h 50"/>
                  <a:gd name="T60" fmla="*/ 9 w 31"/>
                  <a:gd name="T61" fmla="*/ 13 h 50"/>
                  <a:gd name="T62" fmla="*/ 1 w 31"/>
                  <a:gd name="T63" fmla="*/ 11 h 50"/>
                  <a:gd name="T64" fmla="*/ 1 w 31"/>
                  <a:gd name="T65" fmla="*/ 11 h 50"/>
                  <a:gd name="T66" fmla="*/ 3 w 31"/>
                  <a:gd name="T67" fmla="*/ 6 h 50"/>
                  <a:gd name="T68" fmla="*/ 6 w 31"/>
                  <a:gd name="T69" fmla="*/ 3 h 50"/>
                  <a:gd name="T70" fmla="*/ 6 w 31"/>
                  <a:gd name="T71" fmla="*/ 3 h 50"/>
                  <a:gd name="T72" fmla="*/ 9 w 31"/>
                  <a:gd name="T73" fmla="*/ 0 h 50"/>
                  <a:gd name="T74" fmla="*/ 14 w 31"/>
                  <a:gd name="T75" fmla="*/ 0 h 50"/>
                  <a:gd name="T76" fmla="*/ 14 w 31"/>
                  <a:gd name="T77" fmla="*/ 0 h 50"/>
                  <a:gd name="T78" fmla="*/ 19 w 31"/>
                  <a:gd name="T79" fmla="*/ 0 h 50"/>
                  <a:gd name="T80" fmla="*/ 24 w 31"/>
                  <a:gd name="T81" fmla="*/ 3 h 50"/>
                  <a:gd name="T82" fmla="*/ 24 w 31"/>
                  <a:gd name="T83" fmla="*/ 3 h 50"/>
                  <a:gd name="T84" fmla="*/ 26 w 31"/>
                  <a:gd name="T85" fmla="*/ 8 h 50"/>
                  <a:gd name="T86" fmla="*/ 27 w 31"/>
                  <a:gd name="T87" fmla="*/ 13 h 50"/>
                  <a:gd name="T88" fmla="*/ 27 w 31"/>
                  <a:gd name="T89" fmla="*/ 42 h 50"/>
                  <a:gd name="T90" fmla="*/ 31 w 31"/>
                  <a:gd name="T91" fmla="*/ 42 h 50"/>
                  <a:gd name="T92" fmla="*/ 19 w 31"/>
                  <a:gd name="T93" fmla="*/ 41 h 50"/>
                  <a:gd name="T94" fmla="*/ 19 w 31"/>
                  <a:gd name="T95" fmla="*/ 29 h 50"/>
                  <a:gd name="T96" fmla="*/ 19 w 31"/>
                  <a:gd name="T97" fmla="*/ 29 h 50"/>
                  <a:gd name="T98" fmla="*/ 16 w 31"/>
                  <a:gd name="T99" fmla="*/ 28 h 50"/>
                  <a:gd name="T100" fmla="*/ 14 w 31"/>
                  <a:gd name="T101" fmla="*/ 28 h 50"/>
                  <a:gd name="T102" fmla="*/ 14 w 31"/>
                  <a:gd name="T103" fmla="*/ 28 h 50"/>
                  <a:gd name="T104" fmla="*/ 13 w 31"/>
                  <a:gd name="T105" fmla="*/ 28 h 50"/>
                  <a:gd name="T106" fmla="*/ 11 w 31"/>
                  <a:gd name="T107" fmla="*/ 29 h 50"/>
                  <a:gd name="T108" fmla="*/ 9 w 31"/>
                  <a:gd name="T109" fmla="*/ 34 h 50"/>
                  <a:gd name="T110" fmla="*/ 9 w 31"/>
                  <a:gd name="T111" fmla="*/ 34 h 50"/>
                  <a:gd name="T112" fmla="*/ 11 w 31"/>
                  <a:gd name="T113" fmla="*/ 41 h 50"/>
                  <a:gd name="T114" fmla="*/ 13 w 31"/>
                  <a:gd name="T115" fmla="*/ 42 h 50"/>
                  <a:gd name="T116" fmla="*/ 14 w 31"/>
                  <a:gd name="T117" fmla="*/ 42 h 50"/>
                  <a:gd name="T118" fmla="*/ 14 w 31"/>
                  <a:gd name="T119" fmla="*/ 42 h 50"/>
                  <a:gd name="T120" fmla="*/ 16 w 31"/>
                  <a:gd name="T121" fmla="*/ 42 h 50"/>
                  <a:gd name="T122" fmla="*/ 19 w 31"/>
                  <a:gd name="T123" fmla="*/ 41 h 50"/>
                  <a:gd name="T124" fmla="*/ 19 w 31"/>
                  <a:gd name="T125"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50">
                    <a:moveTo>
                      <a:pt x="31" y="42"/>
                    </a:moveTo>
                    <a:lnTo>
                      <a:pt x="31" y="50"/>
                    </a:lnTo>
                    <a:lnTo>
                      <a:pt x="19" y="50"/>
                    </a:lnTo>
                    <a:lnTo>
                      <a:pt x="19" y="45"/>
                    </a:lnTo>
                    <a:lnTo>
                      <a:pt x="19" y="45"/>
                    </a:lnTo>
                    <a:lnTo>
                      <a:pt x="19" y="45"/>
                    </a:lnTo>
                    <a:lnTo>
                      <a:pt x="14" y="49"/>
                    </a:lnTo>
                    <a:lnTo>
                      <a:pt x="11" y="50"/>
                    </a:lnTo>
                    <a:lnTo>
                      <a:pt x="11" y="50"/>
                    </a:lnTo>
                    <a:lnTo>
                      <a:pt x="6" y="49"/>
                    </a:lnTo>
                    <a:lnTo>
                      <a:pt x="3" y="45"/>
                    </a:lnTo>
                    <a:lnTo>
                      <a:pt x="3" y="45"/>
                    </a:lnTo>
                    <a:lnTo>
                      <a:pt x="1" y="41"/>
                    </a:lnTo>
                    <a:lnTo>
                      <a:pt x="0" y="36"/>
                    </a:lnTo>
                    <a:lnTo>
                      <a:pt x="0" y="36"/>
                    </a:lnTo>
                    <a:lnTo>
                      <a:pt x="1" y="29"/>
                    </a:lnTo>
                    <a:lnTo>
                      <a:pt x="3" y="24"/>
                    </a:lnTo>
                    <a:lnTo>
                      <a:pt x="3" y="24"/>
                    </a:lnTo>
                    <a:lnTo>
                      <a:pt x="6" y="21"/>
                    </a:lnTo>
                    <a:lnTo>
                      <a:pt x="11" y="19"/>
                    </a:lnTo>
                    <a:lnTo>
                      <a:pt x="11" y="19"/>
                    </a:lnTo>
                    <a:lnTo>
                      <a:pt x="16" y="21"/>
                    </a:lnTo>
                    <a:lnTo>
                      <a:pt x="19" y="23"/>
                    </a:lnTo>
                    <a:lnTo>
                      <a:pt x="19" y="15"/>
                    </a:lnTo>
                    <a:lnTo>
                      <a:pt x="19" y="15"/>
                    </a:lnTo>
                    <a:lnTo>
                      <a:pt x="18" y="8"/>
                    </a:lnTo>
                    <a:lnTo>
                      <a:pt x="18" y="8"/>
                    </a:lnTo>
                    <a:lnTo>
                      <a:pt x="14" y="6"/>
                    </a:lnTo>
                    <a:lnTo>
                      <a:pt x="14" y="6"/>
                    </a:lnTo>
                    <a:lnTo>
                      <a:pt x="11" y="8"/>
                    </a:lnTo>
                    <a:lnTo>
                      <a:pt x="9" y="13"/>
                    </a:lnTo>
                    <a:lnTo>
                      <a:pt x="1" y="11"/>
                    </a:lnTo>
                    <a:lnTo>
                      <a:pt x="1" y="11"/>
                    </a:lnTo>
                    <a:lnTo>
                      <a:pt x="3" y="6"/>
                    </a:lnTo>
                    <a:lnTo>
                      <a:pt x="6" y="3"/>
                    </a:lnTo>
                    <a:lnTo>
                      <a:pt x="6" y="3"/>
                    </a:lnTo>
                    <a:lnTo>
                      <a:pt x="9" y="0"/>
                    </a:lnTo>
                    <a:lnTo>
                      <a:pt x="14" y="0"/>
                    </a:lnTo>
                    <a:lnTo>
                      <a:pt x="14" y="0"/>
                    </a:lnTo>
                    <a:lnTo>
                      <a:pt x="19" y="0"/>
                    </a:lnTo>
                    <a:lnTo>
                      <a:pt x="24" y="3"/>
                    </a:lnTo>
                    <a:lnTo>
                      <a:pt x="24" y="3"/>
                    </a:lnTo>
                    <a:lnTo>
                      <a:pt x="26" y="8"/>
                    </a:lnTo>
                    <a:lnTo>
                      <a:pt x="27" y="13"/>
                    </a:lnTo>
                    <a:lnTo>
                      <a:pt x="27" y="42"/>
                    </a:lnTo>
                    <a:lnTo>
                      <a:pt x="31" y="42"/>
                    </a:lnTo>
                    <a:close/>
                    <a:moveTo>
                      <a:pt x="19" y="41"/>
                    </a:moveTo>
                    <a:lnTo>
                      <a:pt x="19" y="29"/>
                    </a:lnTo>
                    <a:lnTo>
                      <a:pt x="19" y="29"/>
                    </a:lnTo>
                    <a:lnTo>
                      <a:pt x="16" y="28"/>
                    </a:lnTo>
                    <a:lnTo>
                      <a:pt x="14" y="28"/>
                    </a:lnTo>
                    <a:lnTo>
                      <a:pt x="14" y="28"/>
                    </a:lnTo>
                    <a:lnTo>
                      <a:pt x="13" y="28"/>
                    </a:lnTo>
                    <a:lnTo>
                      <a:pt x="11" y="29"/>
                    </a:lnTo>
                    <a:lnTo>
                      <a:pt x="9" y="34"/>
                    </a:lnTo>
                    <a:lnTo>
                      <a:pt x="9" y="34"/>
                    </a:lnTo>
                    <a:lnTo>
                      <a:pt x="11" y="41"/>
                    </a:lnTo>
                    <a:lnTo>
                      <a:pt x="13" y="42"/>
                    </a:lnTo>
                    <a:lnTo>
                      <a:pt x="14" y="42"/>
                    </a:lnTo>
                    <a:lnTo>
                      <a:pt x="14" y="42"/>
                    </a:lnTo>
                    <a:lnTo>
                      <a:pt x="16" y="42"/>
                    </a:lnTo>
                    <a:lnTo>
                      <a:pt x="19" y="41"/>
                    </a:lnTo>
                    <a:lnTo>
                      <a:pt x="1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6" name="Freeform 210"/>
              <p:cNvSpPr>
                <a:spLocks/>
              </p:cNvSpPr>
              <p:nvPr/>
            </p:nvSpPr>
            <p:spPr bwMode="auto">
              <a:xfrm>
                <a:off x="4153" y="1477"/>
                <a:ext cx="32" cy="50"/>
              </a:xfrm>
              <a:custGeom>
                <a:avLst/>
                <a:gdLst>
                  <a:gd name="T0" fmla="*/ 0 w 32"/>
                  <a:gd name="T1" fmla="*/ 50 h 50"/>
                  <a:gd name="T2" fmla="*/ 0 w 32"/>
                  <a:gd name="T3" fmla="*/ 42 h 50"/>
                  <a:gd name="T4" fmla="*/ 3 w 32"/>
                  <a:gd name="T5" fmla="*/ 42 h 50"/>
                  <a:gd name="T6" fmla="*/ 3 w 32"/>
                  <a:gd name="T7" fmla="*/ 8 h 50"/>
                  <a:gd name="T8" fmla="*/ 0 w 32"/>
                  <a:gd name="T9" fmla="*/ 8 h 50"/>
                  <a:gd name="T10" fmla="*/ 0 w 32"/>
                  <a:gd name="T11" fmla="*/ 0 h 50"/>
                  <a:gd name="T12" fmla="*/ 13 w 32"/>
                  <a:gd name="T13" fmla="*/ 0 h 50"/>
                  <a:gd name="T14" fmla="*/ 13 w 32"/>
                  <a:gd name="T15" fmla="*/ 5 h 50"/>
                  <a:gd name="T16" fmla="*/ 13 w 32"/>
                  <a:gd name="T17" fmla="*/ 5 h 50"/>
                  <a:gd name="T18" fmla="*/ 13 w 32"/>
                  <a:gd name="T19" fmla="*/ 5 h 50"/>
                  <a:gd name="T20" fmla="*/ 16 w 32"/>
                  <a:gd name="T21" fmla="*/ 1 h 50"/>
                  <a:gd name="T22" fmla="*/ 19 w 32"/>
                  <a:gd name="T23" fmla="*/ 0 h 50"/>
                  <a:gd name="T24" fmla="*/ 19 w 32"/>
                  <a:gd name="T25" fmla="*/ 0 h 50"/>
                  <a:gd name="T26" fmla="*/ 24 w 32"/>
                  <a:gd name="T27" fmla="*/ 1 h 50"/>
                  <a:gd name="T28" fmla="*/ 26 w 32"/>
                  <a:gd name="T29" fmla="*/ 3 h 50"/>
                  <a:gd name="T30" fmla="*/ 26 w 32"/>
                  <a:gd name="T31" fmla="*/ 3 h 50"/>
                  <a:gd name="T32" fmla="*/ 28 w 32"/>
                  <a:gd name="T33" fmla="*/ 6 h 50"/>
                  <a:gd name="T34" fmla="*/ 29 w 32"/>
                  <a:gd name="T35" fmla="*/ 13 h 50"/>
                  <a:gd name="T36" fmla="*/ 29 w 32"/>
                  <a:gd name="T37" fmla="*/ 42 h 50"/>
                  <a:gd name="T38" fmla="*/ 32 w 32"/>
                  <a:gd name="T39" fmla="*/ 42 h 50"/>
                  <a:gd name="T40" fmla="*/ 32 w 32"/>
                  <a:gd name="T41" fmla="*/ 50 h 50"/>
                  <a:gd name="T42" fmla="*/ 19 w 32"/>
                  <a:gd name="T43" fmla="*/ 50 h 50"/>
                  <a:gd name="T44" fmla="*/ 19 w 32"/>
                  <a:gd name="T45" fmla="*/ 13 h 50"/>
                  <a:gd name="T46" fmla="*/ 19 w 32"/>
                  <a:gd name="T47" fmla="*/ 13 h 50"/>
                  <a:gd name="T48" fmla="*/ 19 w 32"/>
                  <a:gd name="T49" fmla="*/ 10 h 50"/>
                  <a:gd name="T50" fmla="*/ 19 w 32"/>
                  <a:gd name="T51" fmla="*/ 10 h 50"/>
                  <a:gd name="T52" fmla="*/ 16 w 32"/>
                  <a:gd name="T53" fmla="*/ 8 h 50"/>
                  <a:gd name="T54" fmla="*/ 16 w 32"/>
                  <a:gd name="T55" fmla="*/ 8 h 50"/>
                  <a:gd name="T56" fmla="*/ 14 w 32"/>
                  <a:gd name="T57" fmla="*/ 10 h 50"/>
                  <a:gd name="T58" fmla="*/ 14 w 32"/>
                  <a:gd name="T59" fmla="*/ 10 h 50"/>
                  <a:gd name="T60" fmla="*/ 13 w 32"/>
                  <a:gd name="T61" fmla="*/ 11 h 50"/>
                  <a:gd name="T62" fmla="*/ 13 w 32"/>
                  <a:gd name="T63" fmla="*/ 42 h 50"/>
                  <a:gd name="T64" fmla="*/ 16 w 32"/>
                  <a:gd name="T65" fmla="*/ 42 h 50"/>
                  <a:gd name="T66" fmla="*/ 16 w 32"/>
                  <a:gd name="T67" fmla="*/ 50 h 50"/>
                  <a:gd name="T68" fmla="*/ 0 w 32"/>
                  <a:gd name="T6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50">
                    <a:moveTo>
                      <a:pt x="0" y="50"/>
                    </a:moveTo>
                    <a:lnTo>
                      <a:pt x="0" y="42"/>
                    </a:lnTo>
                    <a:lnTo>
                      <a:pt x="3" y="42"/>
                    </a:lnTo>
                    <a:lnTo>
                      <a:pt x="3" y="8"/>
                    </a:lnTo>
                    <a:lnTo>
                      <a:pt x="0" y="8"/>
                    </a:lnTo>
                    <a:lnTo>
                      <a:pt x="0" y="0"/>
                    </a:lnTo>
                    <a:lnTo>
                      <a:pt x="13" y="0"/>
                    </a:lnTo>
                    <a:lnTo>
                      <a:pt x="13" y="5"/>
                    </a:lnTo>
                    <a:lnTo>
                      <a:pt x="13" y="5"/>
                    </a:lnTo>
                    <a:lnTo>
                      <a:pt x="13" y="5"/>
                    </a:lnTo>
                    <a:lnTo>
                      <a:pt x="16" y="1"/>
                    </a:lnTo>
                    <a:lnTo>
                      <a:pt x="19" y="0"/>
                    </a:lnTo>
                    <a:lnTo>
                      <a:pt x="19" y="0"/>
                    </a:lnTo>
                    <a:lnTo>
                      <a:pt x="24" y="1"/>
                    </a:lnTo>
                    <a:lnTo>
                      <a:pt x="26" y="3"/>
                    </a:lnTo>
                    <a:lnTo>
                      <a:pt x="26" y="3"/>
                    </a:lnTo>
                    <a:lnTo>
                      <a:pt x="28" y="6"/>
                    </a:lnTo>
                    <a:lnTo>
                      <a:pt x="29" y="13"/>
                    </a:lnTo>
                    <a:lnTo>
                      <a:pt x="29" y="42"/>
                    </a:lnTo>
                    <a:lnTo>
                      <a:pt x="32" y="42"/>
                    </a:lnTo>
                    <a:lnTo>
                      <a:pt x="32" y="50"/>
                    </a:lnTo>
                    <a:lnTo>
                      <a:pt x="19" y="50"/>
                    </a:lnTo>
                    <a:lnTo>
                      <a:pt x="19" y="13"/>
                    </a:lnTo>
                    <a:lnTo>
                      <a:pt x="19" y="13"/>
                    </a:lnTo>
                    <a:lnTo>
                      <a:pt x="19" y="10"/>
                    </a:lnTo>
                    <a:lnTo>
                      <a:pt x="19" y="10"/>
                    </a:lnTo>
                    <a:lnTo>
                      <a:pt x="16" y="8"/>
                    </a:lnTo>
                    <a:lnTo>
                      <a:pt x="16" y="8"/>
                    </a:lnTo>
                    <a:lnTo>
                      <a:pt x="14" y="10"/>
                    </a:lnTo>
                    <a:lnTo>
                      <a:pt x="14" y="10"/>
                    </a:lnTo>
                    <a:lnTo>
                      <a:pt x="13" y="11"/>
                    </a:lnTo>
                    <a:lnTo>
                      <a:pt x="13" y="42"/>
                    </a:lnTo>
                    <a:lnTo>
                      <a:pt x="16" y="42"/>
                    </a:lnTo>
                    <a:lnTo>
                      <a:pt x="16"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7" name="Freeform 211"/>
              <p:cNvSpPr>
                <a:spLocks noEditPoints="1"/>
              </p:cNvSpPr>
              <p:nvPr/>
            </p:nvSpPr>
            <p:spPr bwMode="auto">
              <a:xfrm>
                <a:off x="4190" y="1477"/>
                <a:ext cx="31" cy="50"/>
              </a:xfrm>
              <a:custGeom>
                <a:avLst/>
                <a:gdLst>
                  <a:gd name="T0" fmla="*/ 31 w 31"/>
                  <a:gd name="T1" fmla="*/ 42 h 50"/>
                  <a:gd name="T2" fmla="*/ 31 w 31"/>
                  <a:gd name="T3" fmla="*/ 50 h 50"/>
                  <a:gd name="T4" fmla="*/ 18 w 31"/>
                  <a:gd name="T5" fmla="*/ 50 h 50"/>
                  <a:gd name="T6" fmla="*/ 18 w 31"/>
                  <a:gd name="T7" fmla="*/ 45 h 50"/>
                  <a:gd name="T8" fmla="*/ 18 w 31"/>
                  <a:gd name="T9" fmla="*/ 45 h 50"/>
                  <a:gd name="T10" fmla="*/ 18 w 31"/>
                  <a:gd name="T11" fmla="*/ 45 h 50"/>
                  <a:gd name="T12" fmla="*/ 15 w 31"/>
                  <a:gd name="T13" fmla="*/ 49 h 50"/>
                  <a:gd name="T14" fmla="*/ 10 w 31"/>
                  <a:gd name="T15" fmla="*/ 50 h 50"/>
                  <a:gd name="T16" fmla="*/ 10 w 31"/>
                  <a:gd name="T17" fmla="*/ 50 h 50"/>
                  <a:gd name="T18" fmla="*/ 5 w 31"/>
                  <a:gd name="T19" fmla="*/ 49 h 50"/>
                  <a:gd name="T20" fmla="*/ 2 w 31"/>
                  <a:gd name="T21" fmla="*/ 45 h 50"/>
                  <a:gd name="T22" fmla="*/ 2 w 31"/>
                  <a:gd name="T23" fmla="*/ 45 h 50"/>
                  <a:gd name="T24" fmla="*/ 0 w 31"/>
                  <a:gd name="T25" fmla="*/ 41 h 50"/>
                  <a:gd name="T26" fmla="*/ 0 w 31"/>
                  <a:gd name="T27" fmla="*/ 36 h 50"/>
                  <a:gd name="T28" fmla="*/ 0 w 31"/>
                  <a:gd name="T29" fmla="*/ 36 h 50"/>
                  <a:gd name="T30" fmla="*/ 0 w 31"/>
                  <a:gd name="T31" fmla="*/ 29 h 50"/>
                  <a:gd name="T32" fmla="*/ 4 w 31"/>
                  <a:gd name="T33" fmla="*/ 24 h 50"/>
                  <a:gd name="T34" fmla="*/ 4 w 31"/>
                  <a:gd name="T35" fmla="*/ 24 h 50"/>
                  <a:gd name="T36" fmla="*/ 7 w 31"/>
                  <a:gd name="T37" fmla="*/ 21 h 50"/>
                  <a:gd name="T38" fmla="*/ 12 w 31"/>
                  <a:gd name="T39" fmla="*/ 19 h 50"/>
                  <a:gd name="T40" fmla="*/ 12 w 31"/>
                  <a:gd name="T41" fmla="*/ 19 h 50"/>
                  <a:gd name="T42" fmla="*/ 15 w 31"/>
                  <a:gd name="T43" fmla="*/ 21 h 50"/>
                  <a:gd name="T44" fmla="*/ 18 w 31"/>
                  <a:gd name="T45" fmla="*/ 23 h 50"/>
                  <a:gd name="T46" fmla="*/ 18 w 31"/>
                  <a:gd name="T47" fmla="*/ 15 h 50"/>
                  <a:gd name="T48" fmla="*/ 18 w 31"/>
                  <a:gd name="T49" fmla="*/ 15 h 50"/>
                  <a:gd name="T50" fmla="*/ 17 w 31"/>
                  <a:gd name="T51" fmla="*/ 8 h 50"/>
                  <a:gd name="T52" fmla="*/ 17 w 31"/>
                  <a:gd name="T53" fmla="*/ 8 h 50"/>
                  <a:gd name="T54" fmla="*/ 13 w 31"/>
                  <a:gd name="T55" fmla="*/ 6 h 50"/>
                  <a:gd name="T56" fmla="*/ 13 w 31"/>
                  <a:gd name="T57" fmla="*/ 6 h 50"/>
                  <a:gd name="T58" fmla="*/ 10 w 31"/>
                  <a:gd name="T59" fmla="*/ 8 h 50"/>
                  <a:gd name="T60" fmla="*/ 8 w 31"/>
                  <a:gd name="T61" fmla="*/ 13 h 50"/>
                  <a:gd name="T62" fmla="*/ 0 w 31"/>
                  <a:gd name="T63" fmla="*/ 11 h 50"/>
                  <a:gd name="T64" fmla="*/ 0 w 31"/>
                  <a:gd name="T65" fmla="*/ 11 h 50"/>
                  <a:gd name="T66" fmla="*/ 2 w 31"/>
                  <a:gd name="T67" fmla="*/ 6 h 50"/>
                  <a:gd name="T68" fmla="*/ 5 w 31"/>
                  <a:gd name="T69" fmla="*/ 3 h 50"/>
                  <a:gd name="T70" fmla="*/ 5 w 31"/>
                  <a:gd name="T71" fmla="*/ 3 h 50"/>
                  <a:gd name="T72" fmla="*/ 10 w 31"/>
                  <a:gd name="T73" fmla="*/ 0 h 50"/>
                  <a:gd name="T74" fmla="*/ 13 w 31"/>
                  <a:gd name="T75" fmla="*/ 0 h 50"/>
                  <a:gd name="T76" fmla="*/ 13 w 31"/>
                  <a:gd name="T77" fmla="*/ 0 h 50"/>
                  <a:gd name="T78" fmla="*/ 20 w 31"/>
                  <a:gd name="T79" fmla="*/ 0 h 50"/>
                  <a:gd name="T80" fmla="*/ 23 w 31"/>
                  <a:gd name="T81" fmla="*/ 3 h 50"/>
                  <a:gd name="T82" fmla="*/ 23 w 31"/>
                  <a:gd name="T83" fmla="*/ 3 h 50"/>
                  <a:gd name="T84" fmla="*/ 26 w 31"/>
                  <a:gd name="T85" fmla="*/ 8 h 50"/>
                  <a:gd name="T86" fmla="*/ 26 w 31"/>
                  <a:gd name="T87" fmla="*/ 13 h 50"/>
                  <a:gd name="T88" fmla="*/ 26 w 31"/>
                  <a:gd name="T89" fmla="*/ 42 h 50"/>
                  <a:gd name="T90" fmla="*/ 31 w 31"/>
                  <a:gd name="T91" fmla="*/ 42 h 50"/>
                  <a:gd name="T92" fmla="*/ 18 w 31"/>
                  <a:gd name="T93" fmla="*/ 41 h 50"/>
                  <a:gd name="T94" fmla="*/ 18 w 31"/>
                  <a:gd name="T95" fmla="*/ 29 h 50"/>
                  <a:gd name="T96" fmla="*/ 18 w 31"/>
                  <a:gd name="T97" fmla="*/ 29 h 50"/>
                  <a:gd name="T98" fmla="*/ 17 w 31"/>
                  <a:gd name="T99" fmla="*/ 28 h 50"/>
                  <a:gd name="T100" fmla="*/ 13 w 31"/>
                  <a:gd name="T101" fmla="*/ 28 h 50"/>
                  <a:gd name="T102" fmla="*/ 13 w 31"/>
                  <a:gd name="T103" fmla="*/ 28 h 50"/>
                  <a:gd name="T104" fmla="*/ 12 w 31"/>
                  <a:gd name="T105" fmla="*/ 28 h 50"/>
                  <a:gd name="T106" fmla="*/ 10 w 31"/>
                  <a:gd name="T107" fmla="*/ 29 h 50"/>
                  <a:gd name="T108" fmla="*/ 8 w 31"/>
                  <a:gd name="T109" fmla="*/ 34 h 50"/>
                  <a:gd name="T110" fmla="*/ 8 w 31"/>
                  <a:gd name="T111" fmla="*/ 34 h 50"/>
                  <a:gd name="T112" fmla="*/ 10 w 31"/>
                  <a:gd name="T113" fmla="*/ 41 h 50"/>
                  <a:gd name="T114" fmla="*/ 12 w 31"/>
                  <a:gd name="T115" fmla="*/ 42 h 50"/>
                  <a:gd name="T116" fmla="*/ 13 w 31"/>
                  <a:gd name="T117" fmla="*/ 42 h 50"/>
                  <a:gd name="T118" fmla="*/ 13 w 31"/>
                  <a:gd name="T119" fmla="*/ 42 h 50"/>
                  <a:gd name="T120" fmla="*/ 17 w 31"/>
                  <a:gd name="T121" fmla="*/ 42 h 50"/>
                  <a:gd name="T122" fmla="*/ 18 w 31"/>
                  <a:gd name="T123" fmla="*/ 41 h 50"/>
                  <a:gd name="T124" fmla="*/ 18 w 31"/>
                  <a:gd name="T125"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 h="50">
                    <a:moveTo>
                      <a:pt x="31" y="42"/>
                    </a:moveTo>
                    <a:lnTo>
                      <a:pt x="31" y="50"/>
                    </a:lnTo>
                    <a:lnTo>
                      <a:pt x="18" y="50"/>
                    </a:lnTo>
                    <a:lnTo>
                      <a:pt x="18" y="45"/>
                    </a:lnTo>
                    <a:lnTo>
                      <a:pt x="18" y="45"/>
                    </a:lnTo>
                    <a:lnTo>
                      <a:pt x="18" y="45"/>
                    </a:lnTo>
                    <a:lnTo>
                      <a:pt x="15" y="49"/>
                    </a:lnTo>
                    <a:lnTo>
                      <a:pt x="10" y="50"/>
                    </a:lnTo>
                    <a:lnTo>
                      <a:pt x="10" y="50"/>
                    </a:lnTo>
                    <a:lnTo>
                      <a:pt x="5" y="49"/>
                    </a:lnTo>
                    <a:lnTo>
                      <a:pt x="2" y="45"/>
                    </a:lnTo>
                    <a:lnTo>
                      <a:pt x="2" y="45"/>
                    </a:lnTo>
                    <a:lnTo>
                      <a:pt x="0" y="41"/>
                    </a:lnTo>
                    <a:lnTo>
                      <a:pt x="0" y="36"/>
                    </a:lnTo>
                    <a:lnTo>
                      <a:pt x="0" y="36"/>
                    </a:lnTo>
                    <a:lnTo>
                      <a:pt x="0" y="29"/>
                    </a:lnTo>
                    <a:lnTo>
                      <a:pt x="4" y="24"/>
                    </a:lnTo>
                    <a:lnTo>
                      <a:pt x="4" y="24"/>
                    </a:lnTo>
                    <a:lnTo>
                      <a:pt x="7" y="21"/>
                    </a:lnTo>
                    <a:lnTo>
                      <a:pt x="12" y="19"/>
                    </a:lnTo>
                    <a:lnTo>
                      <a:pt x="12" y="19"/>
                    </a:lnTo>
                    <a:lnTo>
                      <a:pt x="15" y="21"/>
                    </a:lnTo>
                    <a:lnTo>
                      <a:pt x="18" y="23"/>
                    </a:lnTo>
                    <a:lnTo>
                      <a:pt x="18" y="15"/>
                    </a:lnTo>
                    <a:lnTo>
                      <a:pt x="18" y="15"/>
                    </a:lnTo>
                    <a:lnTo>
                      <a:pt x="17" y="8"/>
                    </a:lnTo>
                    <a:lnTo>
                      <a:pt x="17" y="8"/>
                    </a:lnTo>
                    <a:lnTo>
                      <a:pt x="13" y="6"/>
                    </a:lnTo>
                    <a:lnTo>
                      <a:pt x="13" y="6"/>
                    </a:lnTo>
                    <a:lnTo>
                      <a:pt x="10" y="8"/>
                    </a:lnTo>
                    <a:lnTo>
                      <a:pt x="8" y="13"/>
                    </a:lnTo>
                    <a:lnTo>
                      <a:pt x="0" y="11"/>
                    </a:lnTo>
                    <a:lnTo>
                      <a:pt x="0" y="11"/>
                    </a:lnTo>
                    <a:lnTo>
                      <a:pt x="2" y="6"/>
                    </a:lnTo>
                    <a:lnTo>
                      <a:pt x="5" y="3"/>
                    </a:lnTo>
                    <a:lnTo>
                      <a:pt x="5" y="3"/>
                    </a:lnTo>
                    <a:lnTo>
                      <a:pt x="10" y="0"/>
                    </a:lnTo>
                    <a:lnTo>
                      <a:pt x="13" y="0"/>
                    </a:lnTo>
                    <a:lnTo>
                      <a:pt x="13" y="0"/>
                    </a:lnTo>
                    <a:lnTo>
                      <a:pt x="20" y="0"/>
                    </a:lnTo>
                    <a:lnTo>
                      <a:pt x="23" y="3"/>
                    </a:lnTo>
                    <a:lnTo>
                      <a:pt x="23" y="3"/>
                    </a:lnTo>
                    <a:lnTo>
                      <a:pt x="26" y="8"/>
                    </a:lnTo>
                    <a:lnTo>
                      <a:pt x="26" y="13"/>
                    </a:lnTo>
                    <a:lnTo>
                      <a:pt x="26" y="42"/>
                    </a:lnTo>
                    <a:lnTo>
                      <a:pt x="31" y="42"/>
                    </a:lnTo>
                    <a:close/>
                    <a:moveTo>
                      <a:pt x="18" y="41"/>
                    </a:moveTo>
                    <a:lnTo>
                      <a:pt x="18" y="29"/>
                    </a:lnTo>
                    <a:lnTo>
                      <a:pt x="18" y="29"/>
                    </a:lnTo>
                    <a:lnTo>
                      <a:pt x="17" y="28"/>
                    </a:lnTo>
                    <a:lnTo>
                      <a:pt x="13" y="28"/>
                    </a:lnTo>
                    <a:lnTo>
                      <a:pt x="13" y="28"/>
                    </a:lnTo>
                    <a:lnTo>
                      <a:pt x="12" y="28"/>
                    </a:lnTo>
                    <a:lnTo>
                      <a:pt x="10" y="29"/>
                    </a:lnTo>
                    <a:lnTo>
                      <a:pt x="8" y="34"/>
                    </a:lnTo>
                    <a:lnTo>
                      <a:pt x="8" y="34"/>
                    </a:lnTo>
                    <a:lnTo>
                      <a:pt x="10" y="41"/>
                    </a:lnTo>
                    <a:lnTo>
                      <a:pt x="12" y="42"/>
                    </a:lnTo>
                    <a:lnTo>
                      <a:pt x="13" y="42"/>
                    </a:lnTo>
                    <a:lnTo>
                      <a:pt x="13" y="42"/>
                    </a:lnTo>
                    <a:lnTo>
                      <a:pt x="17" y="42"/>
                    </a:lnTo>
                    <a:lnTo>
                      <a:pt x="18" y="41"/>
                    </a:lnTo>
                    <a:lnTo>
                      <a:pt x="1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8" name="Freeform 212"/>
              <p:cNvSpPr>
                <a:spLocks/>
              </p:cNvSpPr>
              <p:nvPr/>
            </p:nvSpPr>
            <p:spPr bwMode="auto">
              <a:xfrm>
                <a:off x="2486" y="1521"/>
                <a:ext cx="32" cy="85"/>
              </a:xfrm>
              <a:custGeom>
                <a:avLst/>
                <a:gdLst>
                  <a:gd name="T0" fmla="*/ 0 w 32"/>
                  <a:gd name="T1" fmla="*/ 55 h 85"/>
                  <a:gd name="T2" fmla="*/ 9 w 32"/>
                  <a:gd name="T3" fmla="*/ 63 h 85"/>
                  <a:gd name="T4" fmla="*/ 11 w 32"/>
                  <a:gd name="T5" fmla="*/ 73 h 85"/>
                  <a:gd name="T6" fmla="*/ 13 w 32"/>
                  <a:gd name="T7" fmla="*/ 75 h 85"/>
                  <a:gd name="T8" fmla="*/ 16 w 32"/>
                  <a:gd name="T9" fmla="*/ 75 h 85"/>
                  <a:gd name="T10" fmla="*/ 19 w 32"/>
                  <a:gd name="T11" fmla="*/ 73 h 85"/>
                  <a:gd name="T12" fmla="*/ 21 w 32"/>
                  <a:gd name="T13" fmla="*/ 67 h 85"/>
                  <a:gd name="T14" fmla="*/ 21 w 32"/>
                  <a:gd name="T15" fmla="*/ 60 h 85"/>
                  <a:gd name="T16" fmla="*/ 18 w 32"/>
                  <a:gd name="T17" fmla="*/ 55 h 85"/>
                  <a:gd name="T18" fmla="*/ 9 w 32"/>
                  <a:gd name="T19" fmla="*/ 44 h 85"/>
                  <a:gd name="T20" fmla="*/ 1 w 32"/>
                  <a:gd name="T21" fmla="*/ 31 h 85"/>
                  <a:gd name="T22" fmla="*/ 0 w 32"/>
                  <a:gd name="T23" fmla="*/ 26 h 85"/>
                  <a:gd name="T24" fmla="*/ 0 w 32"/>
                  <a:gd name="T25" fmla="*/ 19 h 85"/>
                  <a:gd name="T26" fmla="*/ 3 w 32"/>
                  <a:gd name="T27" fmla="*/ 6 h 85"/>
                  <a:gd name="T28" fmla="*/ 6 w 32"/>
                  <a:gd name="T29" fmla="*/ 1 h 85"/>
                  <a:gd name="T30" fmla="*/ 11 w 32"/>
                  <a:gd name="T31" fmla="*/ 0 h 85"/>
                  <a:gd name="T32" fmla="*/ 21 w 32"/>
                  <a:gd name="T33" fmla="*/ 5 h 85"/>
                  <a:gd name="T34" fmla="*/ 31 w 32"/>
                  <a:gd name="T35" fmla="*/ 1 h 85"/>
                  <a:gd name="T36" fmla="*/ 21 w 32"/>
                  <a:gd name="T37" fmla="*/ 26 h 85"/>
                  <a:gd name="T38" fmla="*/ 21 w 32"/>
                  <a:gd name="T39" fmla="*/ 21 h 85"/>
                  <a:gd name="T40" fmla="*/ 19 w 32"/>
                  <a:gd name="T41" fmla="*/ 13 h 85"/>
                  <a:gd name="T42" fmla="*/ 14 w 32"/>
                  <a:gd name="T43" fmla="*/ 11 h 85"/>
                  <a:gd name="T44" fmla="*/ 11 w 32"/>
                  <a:gd name="T45" fmla="*/ 13 h 85"/>
                  <a:gd name="T46" fmla="*/ 9 w 32"/>
                  <a:gd name="T47" fmla="*/ 16 h 85"/>
                  <a:gd name="T48" fmla="*/ 11 w 32"/>
                  <a:gd name="T49" fmla="*/ 24 h 85"/>
                  <a:gd name="T50" fmla="*/ 21 w 32"/>
                  <a:gd name="T51" fmla="*/ 39 h 85"/>
                  <a:gd name="T52" fmla="*/ 26 w 32"/>
                  <a:gd name="T53" fmla="*/ 45 h 85"/>
                  <a:gd name="T54" fmla="*/ 32 w 32"/>
                  <a:gd name="T55" fmla="*/ 59 h 85"/>
                  <a:gd name="T56" fmla="*/ 32 w 32"/>
                  <a:gd name="T57" fmla="*/ 65 h 85"/>
                  <a:gd name="T58" fmla="*/ 29 w 32"/>
                  <a:gd name="T59" fmla="*/ 80 h 85"/>
                  <a:gd name="T60" fmla="*/ 24 w 32"/>
                  <a:gd name="T61" fmla="*/ 85 h 85"/>
                  <a:gd name="T62" fmla="*/ 19 w 32"/>
                  <a:gd name="T63" fmla="*/ 85 h 85"/>
                  <a:gd name="T64" fmla="*/ 9 w 32"/>
                  <a:gd name="T65" fmla="*/ 81 h 85"/>
                  <a:gd name="T66" fmla="*/ 0 w 32"/>
                  <a:gd name="T6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85">
                    <a:moveTo>
                      <a:pt x="0" y="85"/>
                    </a:moveTo>
                    <a:lnTo>
                      <a:pt x="0" y="55"/>
                    </a:lnTo>
                    <a:lnTo>
                      <a:pt x="9" y="55"/>
                    </a:lnTo>
                    <a:lnTo>
                      <a:pt x="9" y="63"/>
                    </a:lnTo>
                    <a:lnTo>
                      <a:pt x="9" y="63"/>
                    </a:lnTo>
                    <a:lnTo>
                      <a:pt x="11" y="73"/>
                    </a:lnTo>
                    <a:lnTo>
                      <a:pt x="11" y="73"/>
                    </a:lnTo>
                    <a:lnTo>
                      <a:pt x="13" y="75"/>
                    </a:lnTo>
                    <a:lnTo>
                      <a:pt x="16" y="75"/>
                    </a:lnTo>
                    <a:lnTo>
                      <a:pt x="16" y="75"/>
                    </a:lnTo>
                    <a:lnTo>
                      <a:pt x="18" y="75"/>
                    </a:lnTo>
                    <a:lnTo>
                      <a:pt x="19" y="73"/>
                    </a:lnTo>
                    <a:lnTo>
                      <a:pt x="19" y="73"/>
                    </a:lnTo>
                    <a:lnTo>
                      <a:pt x="21" y="67"/>
                    </a:lnTo>
                    <a:lnTo>
                      <a:pt x="21" y="67"/>
                    </a:lnTo>
                    <a:lnTo>
                      <a:pt x="21" y="60"/>
                    </a:lnTo>
                    <a:lnTo>
                      <a:pt x="21" y="60"/>
                    </a:lnTo>
                    <a:lnTo>
                      <a:pt x="18" y="55"/>
                    </a:lnTo>
                    <a:lnTo>
                      <a:pt x="18" y="55"/>
                    </a:lnTo>
                    <a:lnTo>
                      <a:pt x="9" y="44"/>
                    </a:lnTo>
                    <a:lnTo>
                      <a:pt x="9" y="44"/>
                    </a:lnTo>
                    <a:lnTo>
                      <a:pt x="1" y="31"/>
                    </a:lnTo>
                    <a:lnTo>
                      <a:pt x="1" y="31"/>
                    </a:lnTo>
                    <a:lnTo>
                      <a:pt x="0" y="26"/>
                    </a:lnTo>
                    <a:lnTo>
                      <a:pt x="0" y="19"/>
                    </a:lnTo>
                    <a:lnTo>
                      <a:pt x="0" y="19"/>
                    </a:lnTo>
                    <a:lnTo>
                      <a:pt x="0" y="11"/>
                    </a:lnTo>
                    <a:lnTo>
                      <a:pt x="3" y="6"/>
                    </a:lnTo>
                    <a:lnTo>
                      <a:pt x="3" y="6"/>
                    </a:lnTo>
                    <a:lnTo>
                      <a:pt x="6" y="1"/>
                    </a:lnTo>
                    <a:lnTo>
                      <a:pt x="11" y="0"/>
                    </a:lnTo>
                    <a:lnTo>
                      <a:pt x="11" y="0"/>
                    </a:lnTo>
                    <a:lnTo>
                      <a:pt x="16" y="1"/>
                    </a:lnTo>
                    <a:lnTo>
                      <a:pt x="21" y="5"/>
                    </a:lnTo>
                    <a:lnTo>
                      <a:pt x="21" y="1"/>
                    </a:lnTo>
                    <a:lnTo>
                      <a:pt x="31" y="1"/>
                    </a:lnTo>
                    <a:lnTo>
                      <a:pt x="31" y="26"/>
                    </a:lnTo>
                    <a:lnTo>
                      <a:pt x="21" y="26"/>
                    </a:lnTo>
                    <a:lnTo>
                      <a:pt x="21" y="21"/>
                    </a:lnTo>
                    <a:lnTo>
                      <a:pt x="21" y="21"/>
                    </a:lnTo>
                    <a:lnTo>
                      <a:pt x="19" y="13"/>
                    </a:lnTo>
                    <a:lnTo>
                      <a:pt x="19" y="13"/>
                    </a:lnTo>
                    <a:lnTo>
                      <a:pt x="18" y="11"/>
                    </a:lnTo>
                    <a:lnTo>
                      <a:pt x="14" y="11"/>
                    </a:lnTo>
                    <a:lnTo>
                      <a:pt x="14" y="11"/>
                    </a:lnTo>
                    <a:lnTo>
                      <a:pt x="11" y="13"/>
                    </a:lnTo>
                    <a:lnTo>
                      <a:pt x="9" y="16"/>
                    </a:lnTo>
                    <a:lnTo>
                      <a:pt x="9" y="16"/>
                    </a:lnTo>
                    <a:lnTo>
                      <a:pt x="11" y="24"/>
                    </a:lnTo>
                    <a:lnTo>
                      <a:pt x="11" y="24"/>
                    </a:lnTo>
                    <a:lnTo>
                      <a:pt x="16" y="32"/>
                    </a:lnTo>
                    <a:lnTo>
                      <a:pt x="21" y="39"/>
                    </a:lnTo>
                    <a:lnTo>
                      <a:pt x="21" y="39"/>
                    </a:lnTo>
                    <a:lnTo>
                      <a:pt x="26" y="45"/>
                    </a:lnTo>
                    <a:lnTo>
                      <a:pt x="31" y="52"/>
                    </a:lnTo>
                    <a:lnTo>
                      <a:pt x="32" y="59"/>
                    </a:lnTo>
                    <a:lnTo>
                      <a:pt x="32" y="65"/>
                    </a:lnTo>
                    <a:lnTo>
                      <a:pt x="32" y="65"/>
                    </a:lnTo>
                    <a:lnTo>
                      <a:pt x="32" y="73"/>
                    </a:lnTo>
                    <a:lnTo>
                      <a:pt x="29" y="80"/>
                    </a:lnTo>
                    <a:lnTo>
                      <a:pt x="29" y="80"/>
                    </a:lnTo>
                    <a:lnTo>
                      <a:pt x="24" y="85"/>
                    </a:lnTo>
                    <a:lnTo>
                      <a:pt x="19" y="85"/>
                    </a:lnTo>
                    <a:lnTo>
                      <a:pt x="19" y="85"/>
                    </a:lnTo>
                    <a:lnTo>
                      <a:pt x="14" y="85"/>
                    </a:lnTo>
                    <a:lnTo>
                      <a:pt x="9" y="81"/>
                    </a:lnTo>
                    <a:lnTo>
                      <a:pt x="9" y="85"/>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9" name="Freeform 213"/>
              <p:cNvSpPr>
                <a:spLocks/>
              </p:cNvSpPr>
              <p:nvPr/>
            </p:nvSpPr>
            <p:spPr bwMode="auto">
              <a:xfrm>
                <a:off x="2525" y="1549"/>
                <a:ext cx="37" cy="57"/>
              </a:xfrm>
              <a:custGeom>
                <a:avLst/>
                <a:gdLst>
                  <a:gd name="T0" fmla="*/ 32 w 37"/>
                  <a:gd name="T1" fmla="*/ 0 h 57"/>
                  <a:gd name="T2" fmla="*/ 32 w 37"/>
                  <a:gd name="T3" fmla="*/ 47 h 57"/>
                  <a:gd name="T4" fmla="*/ 37 w 37"/>
                  <a:gd name="T5" fmla="*/ 47 h 57"/>
                  <a:gd name="T6" fmla="*/ 37 w 37"/>
                  <a:gd name="T7" fmla="*/ 57 h 57"/>
                  <a:gd name="T8" fmla="*/ 23 w 37"/>
                  <a:gd name="T9" fmla="*/ 57 h 57"/>
                  <a:gd name="T10" fmla="*/ 23 w 37"/>
                  <a:gd name="T11" fmla="*/ 52 h 57"/>
                  <a:gd name="T12" fmla="*/ 23 w 37"/>
                  <a:gd name="T13" fmla="*/ 52 h 57"/>
                  <a:gd name="T14" fmla="*/ 23 w 37"/>
                  <a:gd name="T15" fmla="*/ 52 h 57"/>
                  <a:gd name="T16" fmla="*/ 19 w 37"/>
                  <a:gd name="T17" fmla="*/ 55 h 57"/>
                  <a:gd name="T18" fmla="*/ 14 w 37"/>
                  <a:gd name="T19" fmla="*/ 57 h 57"/>
                  <a:gd name="T20" fmla="*/ 14 w 37"/>
                  <a:gd name="T21" fmla="*/ 57 h 57"/>
                  <a:gd name="T22" fmla="*/ 9 w 37"/>
                  <a:gd name="T23" fmla="*/ 55 h 57"/>
                  <a:gd name="T24" fmla="*/ 6 w 37"/>
                  <a:gd name="T25" fmla="*/ 53 h 57"/>
                  <a:gd name="T26" fmla="*/ 5 w 37"/>
                  <a:gd name="T27" fmla="*/ 48 h 57"/>
                  <a:gd name="T28" fmla="*/ 5 w 37"/>
                  <a:gd name="T29" fmla="*/ 42 h 57"/>
                  <a:gd name="T30" fmla="*/ 5 w 37"/>
                  <a:gd name="T31" fmla="*/ 8 h 57"/>
                  <a:gd name="T32" fmla="*/ 0 w 37"/>
                  <a:gd name="T33" fmla="*/ 8 h 57"/>
                  <a:gd name="T34" fmla="*/ 0 w 37"/>
                  <a:gd name="T35" fmla="*/ 0 h 57"/>
                  <a:gd name="T36" fmla="*/ 14 w 37"/>
                  <a:gd name="T37" fmla="*/ 0 h 57"/>
                  <a:gd name="T38" fmla="*/ 14 w 37"/>
                  <a:gd name="T39" fmla="*/ 40 h 57"/>
                  <a:gd name="T40" fmla="*/ 14 w 37"/>
                  <a:gd name="T41" fmla="*/ 40 h 57"/>
                  <a:gd name="T42" fmla="*/ 14 w 37"/>
                  <a:gd name="T43" fmla="*/ 45 h 57"/>
                  <a:gd name="T44" fmla="*/ 14 w 37"/>
                  <a:gd name="T45" fmla="*/ 45 h 57"/>
                  <a:gd name="T46" fmla="*/ 18 w 37"/>
                  <a:gd name="T47" fmla="*/ 47 h 57"/>
                  <a:gd name="T48" fmla="*/ 18 w 37"/>
                  <a:gd name="T49" fmla="*/ 47 h 57"/>
                  <a:gd name="T50" fmla="*/ 21 w 37"/>
                  <a:gd name="T51" fmla="*/ 45 h 57"/>
                  <a:gd name="T52" fmla="*/ 21 w 37"/>
                  <a:gd name="T53" fmla="*/ 45 h 57"/>
                  <a:gd name="T54" fmla="*/ 23 w 37"/>
                  <a:gd name="T55" fmla="*/ 44 h 57"/>
                  <a:gd name="T56" fmla="*/ 23 w 37"/>
                  <a:gd name="T57" fmla="*/ 8 h 57"/>
                  <a:gd name="T58" fmla="*/ 18 w 37"/>
                  <a:gd name="T59" fmla="*/ 8 h 57"/>
                  <a:gd name="T60" fmla="*/ 18 w 37"/>
                  <a:gd name="T61" fmla="*/ 0 h 57"/>
                  <a:gd name="T62" fmla="*/ 32 w 37"/>
                  <a:gd name="T6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57">
                    <a:moveTo>
                      <a:pt x="32" y="0"/>
                    </a:moveTo>
                    <a:lnTo>
                      <a:pt x="32" y="47"/>
                    </a:lnTo>
                    <a:lnTo>
                      <a:pt x="37" y="47"/>
                    </a:lnTo>
                    <a:lnTo>
                      <a:pt x="37" y="57"/>
                    </a:lnTo>
                    <a:lnTo>
                      <a:pt x="23" y="57"/>
                    </a:lnTo>
                    <a:lnTo>
                      <a:pt x="23" y="52"/>
                    </a:lnTo>
                    <a:lnTo>
                      <a:pt x="23" y="52"/>
                    </a:lnTo>
                    <a:lnTo>
                      <a:pt x="23" y="52"/>
                    </a:lnTo>
                    <a:lnTo>
                      <a:pt x="19" y="55"/>
                    </a:lnTo>
                    <a:lnTo>
                      <a:pt x="14" y="57"/>
                    </a:lnTo>
                    <a:lnTo>
                      <a:pt x="14" y="57"/>
                    </a:lnTo>
                    <a:lnTo>
                      <a:pt x="9" y="55"/>
                    </a:lnTo>
                    <a:lnTo>
                      <a:pt x="6" y="53"/>
                    </a:lnTo>
                    <a:lnTo>
                      <a:pt x="5" y="48"/>
                    </a:lnTo>
                    <a:lnTo>
                      <a:pt x="5" y="42"/>
                    </a:lnTo>
                    <a:lnTo>
                      <a:pt x="5" y="8"/>
                    </a:lnTo>
                    <a:lnTo>
                      <a:pt x="0" y="8"/>
                    </a:lnTo>
                    <a:lnTo>
                      <a:pt x="0" y="0"/>
                    </a:lnTo>
                    <a:lnTo>
                      <a:pt x="14" y="0"/>
                    </a:lnTo>
                    <a:lnTo>
                      <a:pt x="14" y="40"/>
                    </a:lnTo>
                    <a:lnTo>
                      <a:pt x="14" y="40"/>
                    </a:lnTo>
                    <a:lnTo>
                      <a:pt x="14" y="45"/>
                    </a:lnTo>
                    <a:lnTo>
                      <a:pt x="14" y="45"/>
                    </a:lnTo>
                    <a:lnTo>
                      <a:pt x="18" y="47"/>
                    </a:lnTo>
                    <a:lnTo>
                      <a:pt x="18" y="47"/>
                    </a:lnTo>
                    <a:lnTo>
                      <a:pt x="21" y="45"/>
                    </a:lnTo>
                    <a:lnTo>
                      <a:pt x="21" y="45"/>
                    </a:lnTo>
                    <a:lnTo>
                      <a:pt x="23" y="44"/>
                    </a:lnTo>
                    <a:lnTo>
                      <a:pt x="23" y="8"/>
                    </a:lnTo>
                    <a:lnTo>
                      <a:pt x="18" y="8"/>
                    </a:lnTo>
                    <a:lnTo>
                      <a:pt x="18" y="0"/>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0" name="Freeform 214"/>
              <p:cNvSpPr>
                <a:spLocks/>
              </p:cNvSpPr>
              <p:nvPr/>
            </p:nvSpPr>
            <p:spPr bwMode="auto">
              <a:xfrm>
                <a:off x="2565" y="1522"/>
                <a:ext cx="38" cy="84"/>
              </a:xfrm>
              <a:custGeom>
                <a:avLst/>
                <a:gdLst>
                  <a:gd name="T0" fmla="*/ 0 w 38"/>
                  <a:gd name="T1" fmla="*/ 84 h 84"/>
                  <a:gd name="T2" fmla="*/ 0 w 38"/>
                  <a:gd name="T3" fmla="*/ 74 h 84"/>
                  <a:gd name="T4" fmla="*/ 5 w 38"/>
                  <a:gd name="T5" fmla="*/ 74 h 84"/>
                  <a:gd name="T6" fmla="*/ 5 w 38"/>
                  <a:gd name="T7" fmla="*/ 10 h 84"/>
                  <a:gd name="T8" fmla="*/ 0 w 38"/>
                  <a:gd name="T9" fmla="*/ 10 h 84"/>
                  <a:gd name="T10" fmla="*/ 0 w 38"/>
                  <a:gd name="T11" fmla="*/ 0 h 84"/>
                  <a:gd name="T12" fmla="*/ 15 w 38"/>
                  <a:gd name="T13" fmla="*/ 0 h 84"/>
                  <a:gd name="T14" fmla="*/ 15 w 38"/>
                  <a:gd name="T15" fmla="*/ 53 h 84"/>
                  <a:gd name="T16" fmla="*/ 17 w 38"/>
                  <a:gd name="T17" fmla="*/ 53 h 84"/>
                  <a:gd name="T18" fmla="*/ 25 w 38"/>
                  <a:gd name="T19" fmla="*/ 35 h 84"/>
                  <a:gd name="T20" fmla="*/ 20 w 38"/>
                  <a:gd name="T21" fmla="*/ 35 h 84"/>
                  <a:gd name="T22" fmla="*/ 20 w 38"/>
                  <a:gd name="T23" fmla="*/ 27 h 84"/>
                  <a:gd name="T24" fmla="*/ 38 w 38"/>
                  <a:gd name="T25" fmla="*/ 27 h 84"/>
                  <a:gd name="T26" fmla="*/ 38 w 38"/>
                  <a:gd name="T27" fmla="*/ 35 h 84"/>
                  <a:gd name="T28" fmla="*/ 33 w 38"/>
                  <a:gd name="T29" fmla="*/ 35 h 84"/>
                  <a:gd name="T30" fmla="*/ 27 w 38"/>
                  <a:gd name="T31" fmla="*/ 51 h 84"/>
                  <a:gd name="T32" fmla="*/ 35 w 38"/>
                  <a:gd name="T33" fmla="*/ 74 h 84"/>
                  <a:gd name="T34" fmla="*/ 38 w 38"/>
                  <a:gd name="T35" fmla="*/ 74 h 84"/>
                  <a:gd name="T36" fmla="*/ 38 w 38"/>
                  <a:gd name="T37" fmla="*/ 84 h 84"/>
                  <a:gd name="T38" fmla="*/ 28 w 38"/>
                  <a:gd name="T39" fmla="*/ 84 h 84"/>
                  <a:gd name="T40" fmla="*/ 17 w 38"/>
                  <a:gd name="T41" fmla="*/ 53 h 84"/>
                  <a:gd name="T42" fmla="*/ 15 w 38"/>
                  <a:gd name="T43" fmla="*/ 53 h 84"/>
                  <a:gd name="T44" fmla="*/ 15 w 38"/>
                  <a:gd name="T45" fmla="*/ 74 h 84"/>
                  <a:gd name="T46" fmla="*/ 20 w 38"/>
                  <a:gd name="T47" fmla="*/ 74 h 84"/>
                  <a:gd name="T48" fmla="*/ 20 w 38"/>
                  <a:gd name="T49" fmla="*/ 84 h 84"/>
                  <a:gd name="T50" fmla="*/ 0 w 38"/>
                  <a:gd name="T5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84">
                    <a:moveTo>
                      <a:pt x="0" y="84"/>
                    </a:moveTo>
                    <a:lnTo>
                      <a:pt x="0" y="74"/>
                    </a:lnTo>
                    <a:lnTo>
                      <a:pt x="5" y="74"/>
                    </a:lnTo>
                    <a:lnTo>
                      <a:pt x="5" y="10"/>
                    </a:lnTo>
                    <a:lnTo>
                      <a:pt x="0" y="10"/>
                    </a:lnTo>
                    <a:lnTo>
                      <a:pt x="0" y="0"/>
                    </a:lnTo>
                    <a:lnTo>
                      <a:pt x="15" y="0"/>
                    </a:lnTo>
                    <a:lnTo>
                      <a:pt x="15" y="53"/>
                    </a:lnTo>
                    <a:lnTo>
                      <a:pt x="17" y="53"/>
                    </a:lnTo>
                    <a:lnTo>
                      <a:pt x="25" y="35"/>
                    </a:lnTo>
                    <a:lnTo>
                      <a:pt x="20" y="35"/>
                    </a:lnTo>
                    <a:lnTo>
                      <a:pt x="20" y="27"/>
                    </a:lnTo>
                    <a:lnTo>
                      <a:pt x="38" y="27"/>
                    </a:lnTo>
                    <a:lnTo>
                      <a:pt x="38" y="35"/>
                    </a:lnTo>
                    <a:lnTo>
                      <a:pt x="33" y="35"/>
                    </a:lnTo>
                    <a:lnTo>
                      <a:pt x="27" y="51"/>
                    </a:lnTo>
                    <a:lnTo>
                      <a:pt x="35" y="74"/>
                    </a:lnTo>
                    <a:lnTo>
                      <a:pt x="38" y="74"/>
                    </a:lnTo>
                    <a:lnTo>
                      <a:pt x="38" y="84"/>
                    </a:lnTo>
                    <a:lnTo>
                      <a:pt x="28" y="84"/>
                    </a:lnTo>
                    <a:lnTo>
                      <a:pt x="17" y="53"/>
                    </a:lnTo>
                    <a:lnTo>
                      <a:pt x="15" y="53"/>
                    </a:lnTo>
                    <a:lnTo>
                      <a:pt x="15" y="74"/>
                    </a:lnTo>
                    <a:lnTo>
                      <a:pt x="20" y="74"/>
                    </a:lnTo>
                    <a:lnTo>
                      <a:pt x="20" y="84"/>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215"/>
              <p:cNvSpPr>
                <a:spLocks/>
              </p:cNvSpPr>
              <p:nvPr/>
            </p:nvSpPr>
            <p:spPr bwMode="auto">
              <a:xfrm>
                <a:off x="2606" y="1547"/>
                <a:ext cx="30" cy="59"/>
              </a:xfrm>
              <a:custGeom>
                <a:avLst/>
                <a:gdLst>
                  <a:gd name="T0" fmla="*/ 2 w 30"/>
                  <a:gd name="T1" fmla="*/ 39 h 59"/>
                  <a:gd name="T2" fmla="*/ 10 w 30"/>
                  <a:gd name="T3" fmla="*/ 39 h 59"/>
                  <a:gd name="T4" fmla="*/ 13 w 30"/>
                  <a:gd name="T5" fmla="*/ 49 h 59"/>
                  <a:gd name="T6" fmla="*/ 15 w 30"/>
                  <a:gd name="T7" fmla="*/ 50 h 59"/>
                  <a:gd name="T8" fmla="*/ 18 w 30"/>
                  <a:gd name="T9" fmla="*/ 44 h 59"/>
                  <a:gd name="T10" fmla="*/ 18 w 30"/>
                  <a:gd name="T11" fmla="*/ 41 h 59"/>
                  <a:gd name="T12" fmla="*/ 16 w 30"/>
                  <a:gd name="T13" fmla="*/ 39 h 59"/>
                  <a:gd name="T14" fmla="*/ 10 w 30"/>
                  <a:gd name="T15" fmla="*/ 33 h 59"/>
                  <a:gd name="T16" fmla="*/ 3 w 30"/>
                  <a:gd name="T17" fmla="*/ 24 h 59"/>
                  <a:gd name="T18" fmla="*/ 2 w 30"/>
                  <a:gd name="T19" fmla="*/ 19 h 59"/>
                  <a:gd name="T20" fmla="*/ 0 w 30"/>
                  <a:gd name="T21" fmla="*/ 15 h 59"/>
                  <a:gd name="T22" fmla="*/ 3 w 30"/>
                  <a:gd name="T23" fmla="*/ 5 h 59"/>
                  <a:gd name="T24" fmla="*/ 7 w 30"/>
                  <a:gd name="T25" fmla="*/ 2 h 59"/>
                  <a:gd name="T26" fmla="*/ 12 w 30"/>
                  <a:gd name="T27" fmla="*/ 0 h 59"/>
                  <a:gd name="T28" fmla="*/ 18 w 30"/>
                  <a:gd name="T29" fmla="*/ 5 h 59"/>
                  <a:gd name="T30" fmla="*/ 18 w 30"/>
                  <a:gd name="T31" fmla="*/ 2 h 59"/>
                  <a:gd name="T32" fmla="*/ 28 w 30"/>
                  <a:gd name="T33" fmla="*/ 19 h 59"/>
                  <a:gd name="T34" fmla="*/ 18 w 30"/>
                  <a:gd name="T35" fmla="*/ 19 h 59"/>
                  <a:gd name="T36" fmla="*/ 18 w 30"/>
                  <a:gd name="T37" fmla="*/ 11 h 59"/>
                  <a:gd name="T38" fmla="*/ 15 w 30"/>
                  <a:gd name="T39" fmla="*/ 10 h 59"/>
                  <a:gd name="T40" fmla="*/ 12 w 30"/>
                  <a:gd name="T41" fmla="*/ 10 h 59"/>
                  <a:gd name="T42" fmla="*/ 12 w 30"/>
                  <a:gd name="T43" fmla="*/ 13 h 59"/>
                  <a:gd name="T44" fmla="*/ 12 w 30"/>
                  <a:gd name="T45" fmla="*/ 19 h 59"/>
                  <a:gd name="T46" fmla="*/ 18 w 30"/>
                  <a:gd name="T47" fmla="*/ 24 h 59"/>
                  <a:gd name="T48" fmla="*/ 26 w 30"/>
                  <a:gd name="T49" fmla="*/ 33 h 59"/>
                  <a:gd name="T50" fmla="*/ 28 w 30"/>
                  <a:gd name="T51" fmla="*/ 37 h 59"/>
                  <a:gd name="T52" fmla="*/ 30 w 30"/>
                  <a:gd name="T53" fmla="*/ 44 h 59"/>
                  <a:gd name="T54" fmla="*/ 26 w 30"/>
                  <a:gd name="T55" fmla="*/ 54 h 59"/>
                  <a:gd name="T56" fmla="*/ 23 w 30"/>
                  <a:gd name="T57" fmla="*/ 57 h 59"/>
                  <a:gd name="T58" fmla="*/ 18 w 30"/>
                  <a:gd name="T59" fmla="*/ 59 h 59"/>
                  <a:gd name="T60" fmla="*/ 10 w 30"/>
                  <a:gd name="T61" fmla="*/ 54 h 59"/>
                  <a:gd name="T62" fmla="*/ 10 w 30"/>
                  <a:gd name="T6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59">
                    <a:moveTo>
                      <a:pt x="2" y="59"/>
                    </a:moveTo>
                    <a:lnTo>
                      <a:pt x="2" y="39"/>
                    </a:lnTo>
                    <a:lnTo>
                      <a:pt x="10" y="39"/>
                    </a:lnTo>
                    <a:lnTo>
                      <a:pt x="10" y="39"/>
                    </a:lnTo>
                    <a:lnTo>
                      <a:pt x="12" y="47"/>
                    </a:lnTo>
                    <a:lnTo>
                      <a:pt x="13" y="49"/>
                    </a:lnTo>
                    <a:lnTo>
                      <a:pt x="15" y="50"/>
                    </a:lnTo>
                    <a:lnTo>
                      <a:pt x="15" y="50"/>
                    </a:lnTo>
                    <a:lnTo>
                      <a:pt x="18" y="49"/>
                    </a:lnTo>
                    <a:lnTo>
                      <a:pt x="18" y="44"/>
                    </a:lnTo>
                    <a:lnTo>
                      <a:pt x="18" y="44"/>
                    </a:lnTo>
                    <a:lnTo>
                      <a:pt x="18" y="41"/>
                    </a:lnTo>
                    <a:lnTo>
                      <a:pt x="16" y="39"/>
                    </a:lnTo>
                    <a:lnTo>
                      <a:pt x="16" y="39"/>
                    </a:lnTo>
                    <a:lnTo>
                      <a:pt x="10" y="33"/>
                    </a:lnTo>
                    <a:lnTo>
                      <a:pt x="10" y="33"/>
                    </a:lnTo>
                    <a:lnTo>
                      <a:pt x="7" y="28"/>
                    </a:lnTo>
                    <a:lnTo>
                      <a:pt x="3" y="24"/>
                    </a:lnTo>
                    <a:lnTo>
                      <a:pt x="3" y="24"/>
                    </a:lnTo>
                    <a:lnTo>
                      <a:pt x="2" y="19"/>
                    </a:lnTo>
                    <a:lnTo>
                      <a:pt x="0" y="15"/>
                    </a:lnTo>
                    <a:lnTo>
                      <a:pt x="0" y="15"/>
                    </a:lnTo>
                    <a:lnTo>
                      <a:pt x="2" y="10"/>
                    </a:lnTo>
                    <a:lnTo>
                      <a:pt x="3" y="5"/>
                    </a:lnTo>
                    <a:lnTo>
                      <a:pt x="3" y="5"/>
                    </a:lnTo>
                    <a:lnTo>
                      <a:pt x="7" y="2"/>
                    </a:lnTo>
                    <a:lnTo>
                      <a:pt x="12" y="0"/>
                    </a:lnTo>
                    <a:lnTo>
                      <a:pt x="12" y="0"/>
                    </a:lnTo>
                    <a:lnTo>
                      <a:pt x="15" y="2"/>
                    </a:lnTo>
                    <a:lnTo>
                      <a:pt x="18" y="5"/>
                    </a:lnTo>
                    <a:lnTo>
                      <a:pt x="18" y="5"/>
                    </a:lnTo>
                    <a:lnTo>
                      <a:pt x="18" y="2"/>
                    </a:lnTo>
                    <a:lnTo>
                      <a:pt x="28" y="2"/>
                    </a:lnTo>
                    <a:lnTo>
                      <a:pt x="28" y="19"/>
                    </a:lnTo>
                    <a:lnTo>
                      <a:pt x="18" y="19"/>
                    </a:lnTo>
                    <a:lnTo>
                      <a:pt x="18" y="19"/>
                    </a:lnTo>
                    <a:lnTo>
                      <a:pt x="18" y="11"/>
                    </a:lnTo>
                    <a:lnTo>
                      <a:pt x="18" y="11"/>
                    </a:lnTo>
                    <a:lnTo>
                      <a:pt x="16" y="10"/>
                    </a:lnTo>
                    <a:lnTo>
                      <a:pt x="15" y="10"/>
                    </a:lnTo>
                    <a:lnTo>
                      <a:pt x="15" y="10"/>
                    </a:lnTo>
                    <a:lnTo>
                      <a:pt x="12" y="10"/>
                    </a:lnTo>
                    <a:lnTo>
                      <a:pt x="12" y="13"/>
                    </a:lnTo>
                    <a:lnTo>
                      <a:pt x="12" y="13"/>
                    </a:lnTo>
                    <a:lnTo>
                      <a:pt x="12" y="19"/>
                    </a:lnTo>
                    <a:lnTo>
                      <a:pt x="12" y="19"/>
                    </a:lnTo>
                    <a:lnTo>
                      <a:pt x="18" y="24"/>
                    </a:lnTo>
                    <a:lnTo>
                      <a:pt x="18" y="24"/>
                    </a:lnTo>
                    <a:lnTo>
                      <a:pt x="23" y="29"/>
                    </a:lnTo>
                    <a:lnTo>
                      <a:pt x="26" y="33"/>
                    </a:lnTo>
                    <a:lnTo>
                      <a:pt x="26" y="33"/>
                    </a:lnTo>
                    <a:lnTo>
                      <a:pt x="28" y="37"/>
                    </a:lnTo>
                    <a:lnTo>
                      <a:pt x="30" y="44"/>
                    </a:lnTo>
                    <a:lnTo>
                      <a:pt x="30" y="44"/>
                    </a:lnTo>
                    <a:lnTo>
                      <a:pt x="28" y="49"/>
                    </a:lnTo>
                    <a:lnTo>
                      <a:pt x="26" y="54"/>
                    </a:lnTo>
                    <a:lnTo>
                      <a:pt x="26" y="54"/>
                    </a:lnTo>
                    <a:lnTo>
                      <a:pt x="23" y="57"/>
                    </a:lnTo>
                    <a:lnTo>
                      <a:pt x="18" y="59"/>
                    </a:lnTo>
                    <a:lnTo>
                      <a:pt x="18" y="59"/>
                    </a:lnTo>
                    <a:lnTo>
                      <a:pt x="15" y="57"/>
                    </a:lnTo>
                    <a:lnTo>
                      <a:pt x="10" y="54"/>
                    </a:lnTo>
                    <a:lnTo>
                      <a:pt x="10" y="54"/>
                    </a:lnTo>
                    <a:lnTo>
                      <a:pt x="10" y="59"/>
                    </a:lnTo>
                    <a:lnTo>
                      <a:pt x="2"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2" name="Freeform 216"/>
              <p:cNvSpPr>
                <a:spLocks noEditPoints="1"/>
              </p:cNvSpPr>
              <p:nvPr/>
            </p:nvSpPr>
            <p:spPr bwMode="auto">
              <a:xfrm>
                <a:off x="2640" y="1547"/>
                <a:ext cx="38" cy="59"/>
              </a:xfrm>
              <a:custGeom>
                <a:avLst/>
                <a:gdLst>
                  <a:gd name="T0" fmla="*/ 38 w 38"/>
                  <a:gd name="T1" fmla="*/ 59 h 59"/>
                  <a:gd name="T2" fmla="*/ 23 w 38"/>
                  <a:gd name="T3" fmla="*/ 54 h 59"/>
                  <a:gd name="T4" fmla="*/ 23 w 38"/>
                  <a:gd name="T5" fmla="*/ 54 h 59"/>
                  <a:gd name="T6" fmla="*/ 13 w 38"/>
                  <a:gd name="T7" fmla="*/ 59 h 59"/>
                  <a:gd name="T8" fmla="*/ 9 w 38"/>
                  <a:gd name="T9" fmla="*/ 57 h 59"/>
                  <a:gd name="T10" fmla="*/ 4 w 38"/>
                  <a:gd name="T11" fmla="*/ 54 h 59"/>
                  <a:gd name="T12" fmla="*/ 0 w 38"/>
                  <a:gd name="T13" fmla="*/ 41 h 59"/>
                  <a:gd name="T14" fmla="*/ 2 w 38"/>
                  <a:gd name="T15" fmla="*/ 34 h 59"/>
                  <a:gd name="T16" fmla="*/ 5 w 38"/>
                  <a:gd name="T17" fmla="*/ 28 h 59"/>
                  <a:gd name="T18" fmla="*/ 15 w 38"/>
                  <a:gd name="T19" fmla="*/ 23 h 59"/>
                  <a:gd name="T20" fmla="*/ 18 w 38"/>
                  <a:gd name="T21" fmla="*/ 24 h 59"/>
                  <a:gd name="T22" fmla="*/ 23 w 38"/>
                  <a:gd name="T23" fmla="*/ 18 h 59"/>
                  <a:gd name="T24" fmla="*/ 22 w 38"/>
                  <a:gd name="T25" fmla="*/ 13 h 59"/>
                  <a:gd name="T26" fmla="*/ 22 w 38"/>
                  <a:gd name="T27" fmla="*/ 10 h 59"/>
                  <a:gd name="T28" fmla="*/ 17 w 38"/>
                  <a:gd name="T29" fmla="*/ 8 h 59"/>
                  <a:gd name="T30" fmla="*/ 13 w 38"/>
                  <a:gd name="T31" fmla="*/ 10 h 59"/>
                  <a:gd name="T32" fmla="*/ 2 w 38"/>
                  <a:gd name="T33" fmla="*/ 13 h 59"/>
                  <a:gd name="T34" fmla="*/ 4 w 38"/>
                  <a:gd name="T35" fmla="*/ 8 h 59"/>
                  <a:gd name="T36" fmla="*/ 7 w 38"/>
                  <a:gd name="T37" fmla="*/ 3 h 59"/>
                  <a:gd name="T38" fmla="*/ 18 w 38"/>
                  <a:gd name="T39" fmla="*/ 0 h 59"/>
                  <a:gd name="T40" fmla="*/ 23 w 38"/>
                  <a:gd name="T41" fmla="*/ 0 h 59"/>
                  <a:gd name="T42" fmla="*/ 28 w 38"/>
                  <a:gd name="T43" fmla="*/ 3 h 59"/>
                  <a:gd name="T44" fmla="*/ 33 w 38"/>
                  <a:gd name="T45" fmla="*/ 15 h 59"/>
                  <a:gd name="T46" fmla="*/ 38 w 38"/>
                  <a:gd name="T47" fmla="*/ 49 h 59"/>
                  <a:gd name="T48" fmla="*/ 23 w 38"/>
                  <a:gd name="T49" fmla="*/ 34 h 59"/>
                  <a:gd name="T50" fmla="*/ 20 w 38"/>
                  <a:gd name="T51" fmla="*/ 33 h 59"/>
                  <a:gd name="T52" fmla="*/ 17 w 38"/>
                  <a:gd name="T53" fmla="*/ 31 h 59"/>
                  <a:gd name="T54" fmla="*/ 13 w 38"/>
                  <a:gd name="T55" fmla="*/ 34 h 59"/>
                  <a:gd name="T56" fmla="*/ 12 w 38"/>
                  <a:gd name="T57" fmla="*/ 41 h 59"/>
                  <a:gd name="T58" fmla="*/ 15 w 38"/>
                  <a:gd name="T59" fmla="*/ 49 h 59"/>
                  <a:gd name="T60" fmla="*/ 17 w 38"/>
                  <a:gd name="T61" fmla="*/ 50 h 59"/>
                  <a:gd name="T62" fmla="*/ 23 w 38"/>
                  <a:gd name="T63"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59">
                    <a:moveTo>
                      <a:pt x="38" y="49"/>
                    </a:moveTo>
                    <a:lnTo>
                      <a:pt x="38" y="59"/>
                    </a:lnTo>
                    <a:lnTo>
                      <a:pt x="23" y="59"/>
                    </a:lnTo>
                    <a:lnTo>
                      <a:pt x="23" y="54"/>
                    </a:lnTo>
                    <a:lnTo>
                      <a:pt x="23" y="54"/>
                    </a:lnTo>
                    <a:lnTo>
                      <a:pt x="23" y="54"/>
                    </a:lnTo>
                    <a:lnTo>
                      <a:pt x="18" y="57"/>
                    </a:lnTo>
                    <a:lnTo>
                      <a:pt x="13" y="59"/>
                    </a:lnTo>
                    <a:lnTo>
                      <a:pt x="13" y="59"/>
                    </a:lnTo>
                    <a:lnTo>
                      <a:pt x="9" y="57"/>
                    </a:lnTo>
                    <a:lnTo>
                      <a:pt x="4" y="54"/>
                    </a:lnTo>
                    <a:lnTo>
                      <a:pt x="4" y="54"/>
                    </a:lnTo>
                    <a:lnTo>
                      <a:pt x="2" y="49"/>
                    </a:lnTo>
                    <a:lnTo>
                      <a:pt x="0" y="41"/>
                    </a:lnTo>
                    <a:lnTo>
                      <a:pt x="0" y="41"/>
                    </a:lnTo>
                    <a:lnTo>
                      <a:pt x="2" y="34"/>
                    </a:lnTo>
                    <a:lnTo>
                      <a:pt x="5" y="28"/>
                    </a:lnTo>
                    <a:lnTo>
                      <a:pt x="5" y="28"/>
                    </a:lnTo>
                    <a:lnTo>
                      <a:pt x="9" y="24"/>
                    </a:lnTo>
                    <a:lnTo>
                      <a:pt x="15" y="23"/>
                    </a:lnTo>
                    <a:lnTo>
                      <a:pt x="15" y="23"/>
                    </a:lnTo>
                    <a:lnTo>
                      <a:pt x="18" y="24"/>
                    </a:lnTo>
                    <a:lnTo>
                      <a:pt x="23" y="28"/>
                    </a:lnTo>
                    <a:lnTo>
                      <a:pt x="23" y="18"/>
                    </a:lnTo>
                    <a:lnTo>
                      <a:pt x="23" y="18"/>
                    </a:lnTo>
                    <a:lnTo>
                      <a:pt x="22" y="13"/>
                    </a:lnTo>
                    <a:lnTo>
                      <a:pt x="22" y="10"/>
                    </a:lnTo>
                    <a:lnTo>
                      <a:pt x="22" y="10"/>
                    </a:lnTo>
                    <a:lnTo>
                      <a:pt x="17" y="8"/>
                    </a:lnTo>
                    <a:lnTo>
                      <a:pt x="17" y="8"/>
                    </a:lnTo>
                    <a:lnTo>
                      <a:pt x="15" y="10"/>
                    </a:lnTo>
                    <a:lnTo>
                      <a:pt x="13" y="10"/>
                    </a:lnTo>
                    <a:lnTo>
                      <a:pt x="12" y="16"/>
                    </a:lnTo>
                    <a:lnTo>
                      <a:pt x="2" y="13"/>
                    </a:lnTo>
                    <a:lnTo>
                      <a:pt x="2" y="13"/>
                    </a:lnTo>
                    <a:lnTo>
                      <a:pt x="4" y="8"/>
                    </a:lnTo>
                    <a:lnTo>
                      <a:pt x="7" y="3"/>
                    </a:lnTo>
                    <a:lnTo>
                      <a:pt x="7" y="3"/>
                    </a:lnTo>
                    <a:lnTo>
                      <a:pt x="12" y="0"/>
                    </a:lnTo>
                    <a:lnTo>
                      <a:pt x="18" y="0"/>
                    </a:lnTo>
                    <a:lnTo>
                      <a:pt x="18" y="0"/>
                    </a:lnTo>
                    <a:lnTo>
                      <a:pt x="23" y="0"/>
                    </a:lnTo>
                    <a:lnTo>
                      <a:pt x="28" y="3"/>
                    </a:lnTo>
                    <a:lnTo>
                      <a:pt x="28" y="3"/>
                    </a:lnTo>
                    <a:lnTo>
                      <a:pt x="31" y="8"/>
                    </a:lnTo>
                    <a:lnTo>
                      <a:pt x="33" y="15"/>
                    </a:lnTo>
                    <a:lnTo>
                      <a:pt x="33" y="49"/>
                    </a:lnTo>
                    <a:lnTo>
                      <a:pt x="38" y="49"/>
                    </a:lnTo>
                    <a:close/>
                    <a:moveTo>
                      <a:pt x="23" y="47"/>
                    </a:moveTo>
                    <a:lnTo>
                      <a:pt x="23" y="34"/>
                    </a:lnTo>
                    <a:lnTo>
                      <a:pt x="23" y="34"/>
                    </a:lnTo>
                    <a:lnTo>
                      <a:pt x="20" y="33"/>
                    </a:lnTo>
                    <a:lnTo>
                      <a:pt x="17" y="31"/>
                    </a:lnTo>
                    <a:lnTo>
                      <a:pt x="17" y="31"/>
                    </a:lnTo>
                    <a:lnTo>
                      <a:pt x="15" y="33"/>
                    </a:lnTo>
                    <a:lnTo>
                      <a:pt x="13" y="34"/>
                    </a:lnTo>
                    <a:lnTo>
                      <a:pt x="12" y="41"/>
                    </a:lnTo>
                    <a:lnTo>
                      <a:pt x="12" y="41"/>
                    </a:lnTo>
                    <a:lnTo>
                      <a:pt x="13" y="47"/>
                    </a:lnTo>
                    <a:lnTo>
                      <a:pt x="15" y="49"/>
                    </a:lnTo>
                    <a:lnTo>
                      <a:pt x="17" y="50"/>
                    </a:lnTo>
                    <a:lnTo>
                      <a:pt x="17" y="50"/>
                    </a:lnTo>
                    <a:lnTo>
                      <a:pt x="20" y="49"/>
                    </a:lnTo>
                    <a:lnTo>
                      <a:pt x="23" y="47"/>
                    </a:lnTo>
                    <a:lnTo>
                      <a:pt x="2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3" name="Freeform 217"/>
              <p:cNvSpPr>
                <a:spLocks/>
              </p:cNvSpPr>
              <p:nvPr/>
            </p:nvSpPr>
            <p:spPr bwMode="auto">
              <a:xfrm>
                <a:off x="2680" y="1547"/>
                <a:ext cx="57" cy="59"/>
              </a:xfrm>
              <a:custGeom>
                <a:avLst/>
                <a:gdLst>
                  <a:gd name="T0" fmla="*/ 0 w 57"/>
                  <a:gd name="T1" fmla="*/ 59 h 59"/>
                  <a:gd name="T2" fmla="*/ 0 w 57"/>
                  <a:gd name="T3" fmla="*/ 49 h 59"/>
                  <a:gd name="T4" fmla="*/ 4 w 57"/>
                  <a:gd name="T5" fmla="*/ 49 h 59"/>
                  <a:gd name="T6" fmla="*/ 4 w 57"/>
                  <a:gd name="T7" fmla="*/ 10 h 59"/>
                  <a:gd name="T8" fmla="*/ 0 w 57"/>
                  <a:gd name="T9" fmla="*/ 10 h 59"/>
                  <a:gd name="T10" fmla="*/ 0 w 57"/>
                  <a:gd name="T11" fmla="*/ 2 h 59"/>
                  <a:gd name="T12" fmla="*/ 14 w 57"/>
                  <a:gd name="T13" fmla="*/ 2 h 59"/>
                  <a:gd name="T14" fmla="*/ 14 w 57"/>
                  <a:gd name="T15" fmla="*/ 6 h 59"/>
                  <a:gd name="T16" fmla="*/ 16 w 57"/>
                  <a:gd name="T17" fmla="*/ 6 h 59"/>
                  <a:gd name="T18" fmla="*/ 16 w 57"/>
                  <a:gd name="T19" fmla="*/ 6 h 59"/>
                  <a:gd name="T20" fmla="*/ 19 w 57"/>
                  <a:gd name="T21" fmla="*/ 2 h 59"/>
                  <a:gd name="T22" fmla="*/ 24 w 57"/>
                  <a:gd name="T23" fmla="*/ 0 h 59"/>
                  <a:gd name="T24" fmla="*/ 24 w 57"/>
                  <a:gd name="T25" fmla="*/ 0 h 59"/>
                  <a:gd name="T26" fmla="*/ 29 w 57"/>
                  <a:gd name="T27" fmla="*/ 2 h 59"/>
                  <a:gd name="T28" fmla="*/ 32 w 57"/>
                  <a:gd name="T29" fmla="*/ 6 h 59"/>
                  <a:gd name="T30" fmla="*/ 32 w 57"/>
                  <a:gd name="T31" fmla="*/ 6 h 59"/>
                  <a:gd name="T32" fmla="*/ 37 w 57"/>
                  <a:gd name="T33" fmla="*/ 2 h 59"/>
                  <a:gd name="T34" fmla="*/ 42 w 57"/>
                  <a:gd name="T35" fmla="*/ 0 h 59"/>
                  <a:gd name="T36" fmla="*/ 42 w 57"/>
                  <a:gd name="T37" fmla="*/ 0 h 59"/>
                  <a:gd name="T38" fmla="*/ 47 w 57"/>
                  <a:gd name="T39" fmla="*/ 2 h 59"/>
                  <a:gd name="T40" fmla="*/ 50 w 57"/>
                  <a:gd name="T41" fmla="*/ 5 h 59"/>
                  <a:gd name="T42" fmla="*/ 52 w 57"/>
                  <a:gd name="T43" fmla="*/ 8 h 59"/>
                  <a:gd name="T44" fmla="*/ 52 w 57"/>
                  <a:gd name="T45" fmla="*/ 16 h 59"/>
                  <a:gd name="T46" fmla="*/ 52 w 57"/>
                  <a:gd name="T47" fmla="*/ 49 h 59"/>
                  <a:gd name="T48" fmla="*/ 57 w 57"/>
                  <a:gd name="T49" fmla="*/ 49 h 59"/>
                  <a:gd name="T50" fmla="*/ 57 w 57"/>
                  <a:gd name="T51" fmla="*/ 59 h 59"/>
                  <a:gd name="T52" fmla="*/ 42 w 57"/>
                  <a:gd name="T53" fmla="*/ 59 h 59"/>
                  <a:gd name="T54" fmla="*/ 42 w 57"/>
                  <a:gd name="T55" fmla="*/ 16 h 59"/>
                  <a:gd name="T56" fmla="*/ 42 w 57"/>
                  <a:gd name="T57" fmla="*/ 16 h 59"/>
                  <a:gd name="T58" fmla="*/ 42 w 57"/>
                  <a:gd name="T59" fmla="*/ 11 h 59"/>
                  <a:gd name="T60" fmla="*/ 42 w 57"/>
                  <a:gd name="T61" fmla="*/ 11 h 59"/>
                  <a:gd name="T62" fmla="*/ 39 w 57"/>
                  <a:gd name="T63" fmla="*/ 10 h 59"/>
                  <a:gd name="T64" fmla="*/ 39 w 57"/>
                  <a:gd name="T65" fmla="*/ 10 h 59"/>
                  <a:gd name="T66" fmla="*/ 35 w 57"/>
                  <a:gd name="T67" fmla="*/ 11 h 59"/>
                  <a:gd name="T68" fmla="*/ 35 w 57"/>
                  <a:gd name="T69" fmla="*/ 11 h 59"/>
                  <a:gd name="T70" fmla="*/ 34 w 57"/>
                  <a:gd name="T71" fmla="*/ 13 h 59"/>
                  <a:gd name="T72" fmla="*/ 34 w 57"/>
                  <a:gd name="T73" fmla="*/ 49 h 59"/>
                  <a:gd name="T74" fmla="*/ 39 w 57"/>
                  <a:gd name="T75" fmla="*/ 49 h 59"/>
                  <a:gd name="T76" fmla="*/ 39 w 57"/>
                  <a:gd name="T77" fmla="*/ 59 h 59"/>
                  <a:gd name="T78" fmla="*/ 24 w 57"/>
                  <a:gd name="T79" fmla="*/ 59 h 59"/>
                  <a:gd name="T80" fmla="*/ 24 w 57"/>
                  <a:gd name="T81" fmla="*/ 16 h 59"/>
                  <a:gd name="T82" fmla="*/ 24 w 57"/>
                  <a:gd name="T83" fmla="*/ 16 h 59"/>
                  <a:gd name="T84" fmla="*/ 22 w 57"/>
                  <a:gd name="T85" fmla="*/ 11 h 59"/>
                  <a:gd name="T86" fmla="*/ 22 w 57"/>
                  <a:gd name="T87" fmla="*/ 11 h 59"/>
                  <a:gd name="T88" fmla="*/ 21 w 57"/>
                  <a:gd name="T89" fmla="*/ 10 h 59"/>
                  <a:gd name="T90" fmla="*/ 21 w 57"/>
                  <a:gd name="T91" fmla="*/ 10 h 59"/>
                  <a:gd name="T92" fmla="*/ 17 w 57"/>
                  <a:gd name="T93" fmla="*/ 11 h 59"/>
                  <a:gd name="T94" fmla="*/ 14 w 57"/>
                  <a:gd name="T95" fmla="*/ 13 h 59"/>
                  <a:gd name="T96" fmla="*/ 14 w 57"/>
                  <a:gd name="T97" fmla="*/ 49 h 59"/>
                  <a:gd name="T98" fmla="*/ 19 w 57"/>
                  <a:gd name="T99" fmla="*/ 49 h 59"/>
                  <a:gd name="T100" fmla="*/ 19 w 57"/>
                  <a:gd name="T101" fmla="*/ 59 h 59"/>
                  <a:gd name="T102" fmla="*/ 0 w 57"/>
                  <a:gd name="T10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9">
                    <a:moveTo>
                      <a:pt x="0" y="59"/>
                    </a:moveTo>
                    <a:lnTo>
                      <a:pt x="0" y="49"/>
                    </a:lnTo>
                    <a:lnTo>
                      <a:pt x="4" y="49"/>
                    </a:lnTo>
                    <a:lnTo>
                      <a:pt x="4" y="10"/>
                    </a:lnTo>
                    <a:lnTo>
                      <a:pt x="0" y="10"/>
                    </a:lnTo>
                    <a:lnTo>
                      <a:pt x="0" y="2"/>
                    </a:lnTo>
                    <a:lnTo>
                      <a:pt x="14" y="2"/>
                    </a:lnTo>
                    <a:lnTo>
                      <a:pt x="14" y="6"/>
                    </a:lnTo>
                    <a:lnTo>
                      <a:pt x="16" y="6"/>
                    </a:lnTo>
                    <a:lnTo>
                      <a:pt x="16" y="6"/>
                    </a:lnTo>
                    <a:lnTo>
                      <a:pt x="19" y="2"/>
                    </a:lnTo>
                    <a:lnTo>
                      <a:pt x="24" y="0"/>
                    </a:lnTo>
                    <a:lnTo>
                      <a:pt x="24" y="0"/>
                    </a:lnTo>
                    <a:lnTo>
                      <a:pt x="29" y="2"/>
                    </a:lnTo>
                    <a:lnTo>
                      <a:pt x="32" y="6"/>
                    </a:lnTo>
                    <a:lnTo>
                      <a:pt x="32" y="6"/>
                    </a:lnTo>
                    <a:lnTo>
                      <a:pt x="37" y="2"/>
                    </a:lnTo>
                    <a:lnTo>
                      <a:pt x="42" y="0"/>
                    </a:lnTo>
                    <a:lnTo>
                      <a:pt x="42" y="0"/>
                    </a:lnTo>
                    <a:lnTo>
                      <a:pt x="47" y="2"/>
                    </a:lnTo>
                    <a:lnTo>
                      <a:pt x="50" y="5"/>
                    </a:lnTo>
                    <a:lnTo>
                      <a:pt x="52" y="8"/>
                    </a:lnTo>
                    <a:lnTo>
                      <a:pt x="52" y="16"/>
                    </a:lnTo>
                    <a:lnTo>
                      <a:pt x="52" y="49"/>
                    </a:lnTo>
                    <a:lnTo>
                      <a:pt x="57" y="49"/>
                    </a:lnTo>
                    <a:lnTo>
                      <a:pt x="57" y="59"/>
                    </a:lnTo>
                    <a:lnTo>
                      <a:pt x="42" y="59"/>
                    </a:lnTo>
                    <a:lnTo>
                      <a:pt x="42" y="16"/>
                    </a:lnTo>
                    <a:lnTo>
                      <a:pt x="42" y="16"/>
                    </a:lnTo>
                    <a:lnTo>
                      <a:pt x="42" y="11"/>
                    </a:lnTo>
                    <a:lnTo>
                      <a:pt x="42" y="11"/>
                    </a:lnTo>
                    <a:lnTo>
                      <a:pt x="39" y="10"/>
                    </a:lnTo>
                    <a:lnTo>
                      <a:pt x="39" y="10"/>
                    </a:lnTo>
                    <a:lnTo>
                      <a:pt x="35" y="11"/>
                    </a:lnTo>
                    <a:lnTo>
                      <a:pt x="35" y="11"/>
                    </a:lnTo>
                    <a:lnTo>
                      <a:pt x="34" y="13"/>
                    </a:lnTo>
                    <a:lnTo>
                      <a:pt x="34" y="49"/>
                    </a:lnTo>
                    <a:lnTo>
                      <a:pt x="39" y="49"/>
                    </a:lnTo>
                    <a:lnTo>
                      <a:pt x="39" y="59"/>
                    </a:lnTo>
                    <a:lnTo>
                      <a:pt x="24" y="59"/>
                    </a:lnTo>
                    <a:lnTo>
                      <a:pt x="24" y="16"/>
                    </a:lnTo>
                    <a:lnTo>
                      <a:pt x="24" y="16"/>
                    </a:lnTo>
                    <a:lnTo>
                      <a:pt x="22" y="11"/>
                    </a:lnTo>
                    <a:lnTo>
                      <a:pt x="22" y="11"/>
                    </a:lnTo>
                    <a:lnTo>
                      <a:pt x="21" y="10"/>
                    </a:lnTo>
                    <a:lnTo>
                      <a:pt x="21" y="10"/>
                    </a:lnTo>
                    <a:lnTo>
                      <a:pt x="17" y="11"/>
                    </a:lnTo>
                    <a:lnTo>
                      <a:pt x="14" y="13"/>
                    </a:lnTo>
                    <a:lnTo>
                      <a:pt x="14" y="49"/>
                    </a:lnTo>
                    <a:lnTo>
                      <a:pt x="19" y="49"/>
                    </a:lnTo>
                    <a:lnTo>
                      <a:pt x="19" y="59"/>
                    </a:ln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4" name="Freeform 218"/>
              <p:cNvSpPr>
                <a:spLocks noEditPoints="1"/>
              </p:cNvSpPr>
              <p:nvPr/>
            </p:nvSpPr>
            <p:spPr bwMode="auto">
              <a:xfrm>
                <a:off x="2741" y="1547"/>
                <a:ext cx="38" cy="59"/>
              </a:xfrm>
              <a:custGeom>
                <a:avLst/>
                <a:gdLst>
                  <a:gd name="T0" fmla="*/ 38 w 38"/>
                  <a:gd name="T1" fmla="*/ 59 h 59"/>
                  <a:gd name="T2" fmla="*/ 23 w 38"/>
                  <a:gd name="T3" fmla="*/ 54 h 59"/>
                  <a:gd name="T4" fmla="*/ 22 w 38"/>
                  <a:gd name="T5" fmla="*/ 54 h 59"/>
                  <a:gd name="T6" fmla="*/ 13 w 38"/>
                  <a:gd name="T7" fmla="*/ 59 h 59"/>
                  <a:gd name="T8" fmla="*/ 9 w 38"/>
                  <a:gd name="T9" fmla="*/ 57 h 59"/>
                  <a:gd name="T10" fmla="*/ 4 w 38"/>
                  <a:gd name="T11" fmla="*/ 54 h 59"/>
                  <a:gd name="T12" fmla="*/ 0 w 38"/>
                  <a:gd name="T13" fmla="*/ 41 h 59"/>
                  <a:gd name="T14" fmla="*/ 2 w 38"/>
                  <a:gd name="T15" fmla="*/ 34 h 59"/>
                  <a:gd name="T16" fmla="*/ 5 w 38"/>
                  <a:gd name="T17" fmla="*/ 28 h 59"/>
                  <a:gd name="T18" fmla="*/ 15 w 38"/>
                  <a:gd name="T19" fmla="*/ 23 h 59"/>
                  <a:gd name="T20" fmla="*/ 18 w 38"/>
                  <a:gd name="T21" fmla="*/ 24 h 59"/>
                  <a:gd name="T22" fmla="*/ 23 w 38"/>
                  <a:gd name="T23" fmla="*/ 18 h 59"/>
                  <a:gd name="T24" fmla="*/ 22 w 38"/>
                  <a:gd name="T25" fmla="*/ 13 h 59"/>
                  <a:gd name="T26" fmla="*/ 22 w 38"/>
                  <a:gd name="T27" fmla="*/ 10 h 59"/>
                  <a:gd name="T28" fmla="*/ 17 w 38"/>
                  <a:gd name="T29" fmla="*/ 8 h 59"/>
                  <a:gd name="T30" fmla="*/ 13 w 38"/>
                  <a:gd name="T31" fmla="*/ 10 h 59"/>
                  <a:gd name="T32" fmla="*/ 2 w 38"/>
                  <a:gd name="T33" fmla="*/ 13 h 59"/>
                  <a:gd name="T34" fmla="*/ 4 w 38"/>
                  <a:gd name="T35" fmla="*/ 8 h 59"/>
                  <a:gd name="T36" fmla="*/ 7 w 38"/>
                  <a:gd name="T37" fmla="*/ 3 h 59"/>
                  <a:gd name="T38" fmla="*/ 18 w 38"/>
                  <a:gd name="T39" fmla="*/ 0 h 59"/>
                  <a:gd name="T40" fmla="*/ 23 w 38"/>
                  <a:gd name="T41" fmla="*/ 0 h 59"/>
                  <a:gd name="T42" fmla="*/ 28 w 38"/>
                  <a:gd name="T43" fmla="*/ 3 h 59"/>
                  <a:gd name="T44" fmla="*/ 33 w 38"/>
                  <a:gd name="T45" fmla="*/ 15 h 59"/>
                  <a:gd name="T46" fmla="*/ 38 w 38"/>
                  <a:gd name="T47" fmla="*/ 49 h 59"/>
                  <a:gd name="T48" fmla="*/ 23 w 38"/>
                  <a:gd name="T49" fmla="*/ 34 h 59"/>
                  <a:gd name="T50" fmla="*/ 20 w 38"/>
                  <a:gd name="T51" fmla="*/ 33 h 59"/>
                  <a:gd name="T52" fmla="*/ 17 w 38"/>
                  <a:gd name="T53" fmla="*/ 31 h 59"/>
                  <a:gd name="T54" fmla="*/ 13 w 38"/>
                  <a:gd name="T55" fmla="*/ 34 h 59"/>
                  <a:gd name="T56" fmla="*/ 12 w 38"/>
                  <a:gd name="T57" fmla="*/ 41 h 59"/>
                  <a:gd name="T58" fmla="*/ 15 w 38"/>
                  <a:gd name="T59" fmla="*/ 49 h 59"/>
                  <a:gd name="T60" fmla="*/ 17 w 38"/>
                  <a:gd name="T61" fmla="*/ 50 h 59"/>
                  <a:gd name="T62" fmla="*/ 23 w 38"/>
                  <a:gd name="T63"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59">
                    <a:moveTo>
                      <a:pt x="38" y="49"/>
                    </a:moveTo>
                    <a:lnTo>
                      <a:pt x="38" y="59"/>
                    </a:lnTo>
                    <a:lnTo>
                      <a:pt x="23" y="59"/>
                    </a:lnTo>
                    <a:lnTo>
                      <a:pt x="23" y="54"/>
                    </a:lnTo>
                    <a:lnTo>
                      <a:pt x="22" y="54"/>
                    </a:lnTo>
                    <a:lnTo>
                      <a:pt x="22" y="54"/>
                    </a:lnTo>
                    <a:lnTo>
                      <a:pt x="18" y="57"/>
                    </a:lnTo>
                    <a:lnTo>
                      <a:pt x="13" y="59"/>
                    </a:lnTo>
                    <a:lnTo>
                      <a:pt x="13" y="59"/>
                    </a:lnTo>
                    <a:lnTo>
                      <a:pt x="9" y="57"/>
                    </a:lnTo>
                    <a:lnTo>
                      <a:pt x="4" y="54"/>
                    </a:lnTo>
                    <a:lnTo>
                      <a:pt x="4" y="54"/>
                    </a:lnTo>
                    <a:lnTo>
                      <a:pt x="2" y="49"/>
                    </a:lnTo>
                    <a:lnTo>
                      <a:pt x="0" y="41"/>
                    </a:lnTo>
                    <a:lnTo>
                      <a:pt x="0" y="41"/>
                    </a:lnTo>
                    <a:lnTo>
                      <a:pt x="2" y="34"/>
                    </a:lnTo>
                    <a:lnTo>
                      <a:pt x="5" y="28"/>
                    </a:lnTo>
                    <a:lnTo>
                      <a:pt x="5" y="28"/>
                    </a:lnTo>
                    <a:lnTo>
                      <a:pt x="9" y="24"/>
                    </a:lnTo>
                    <a:lnTo>
                      <a:pt x="15" y="23"/>
                    </a:lnTo>
                    <a:lnTo>
                      <a:pt x="15" y="23"/>
                    </a:lnTo>
                    <a:lnTo>
                      <a:pt x="18" y="24"/>
                    </a:lnTo>
                    <a:lnTo>
                      <a:pt x="23" y="28"/>
                    </a:lnTo>
                    <a:lnTo>
                      <a:pt x="23" y="18"/>
                    </a:lnTo>
                    <a:lnTo>
                      <a:pt x="23" y="18"/>
                    </a:lnTo>
                    <a:lnTo>
                      <a:pt x="22" y="13"/>
                    </a:lnTo>
                    <a:lnTo>
                      <a:pt x="22" y="10"/>
                    </a:lnTo>
                    <a:lnTo>
                      <a:pt x="22" y="10"/>
                    </a:lnTo>
                    <a:lnTo>
                      <a:pt x="17" y="8"/>
                    </a:lnTo>
                    <a:lnTo>
                      <a:pt x="17" y="8"/>
                    </a:lnTo>
                    <a:lnTo>
                      <a:pt x="15" y="10"/>
                    </a:lnTo>
                    <a:lnTo>
                      <a:pt x="13" y="10"/>
                    </a:lnTo>
                    <a:lnTo>
                      <a:pt x="12" y="16"/>
                    </a:lnTo>
                    <a:lnTo>
                      <a:pt x="2" y="13"/>
                    </a:lnTo>
                    <a:lnTo>
                      <a:pt x="2" y="13"/>
                    </a:lnTo>
                    <a:lnTo>
                      <a:pt x="4" y="8"/>
                    </a:lnTo>
                    <a:lnTo>
                      <a:pt x="7" y="3"/>
                    </a:lnTo>
                    <a:lnTo>
                      <a:pt x="7" y="3"/>
                    </a:lnTo>
                    <a:lnTo>
                      <a:pt x="12" y="0"/>
                    </a:lnTo>
                    <a:lnTo>
                      <a:pt x="18" y="0"/>
                    </a:lnTo>
                    <a:lnTo>
                      <a:pt x="18" y="0"/>
                    </a:lnTo>
                    <a:lnTo>
                      <a:pt x="23" y="0"/>
                    </a:lnTo>
                    <a:lnTo>
                      <a:pt x="28" y="3"/>
                    </a:lnTo>
                    <a:lnTo>
                      <a:pt x="28" y="3"/>
                    </a:lnTo>
                    <a:lnTo>
                      <a:pt x="31" y="8"/>
                    </a:lnTo>
                    <a:lnTo>
                      <a:pt x="33" y="15"/>
                    </a:lnTo>
                    <a:lnTo>
                      <a:pt x="33" y="49"/>
                    </a:lnTo>
                    <a:lnTo>
                      <a:pt x="38" y="49"/>
                    </a:lnTo>
                    <a:close/>
                    <a:moveTo>
                      <a:pt x="23" y="47"/>
                    </a:moveTo>
                    <a:lnTo>
                      <a:pt x="23" y="34"/>
                    </a:lnTo>
                    <a:lnTo>
                      <a:pt x="23" y="34"/>
                    </a:lnTo>
                    <a:lnTo>
                      <a:pt x="20" y="33"/>
                    </a:lnTo>
                    <a:lnTo>
                      <a:pt x="17" y="31"/>
                    </a:lnTo>
                    <a:lnTo>
                      <a:pt x="17" y="31"/>
                    </a:lnTo>
                    <a:lnTo>
                      <a:pt x="15" y="33"/>
                    </a:lnTo>
                    <a:lnTo>
                      <a:pt x="13" y="34"/>
                    </a:lnTo>
                    <a:lnTo>
                      <a:pt x="12" y="41"/>
                    </a:lnTo>
                    <a:lnTo>
                      <a:pt x="12" y="41"/>
                    </a:lnTo>
                    <a:lnTo>
                      <a:pt x="13" y="47"/>
                    </a:lnTo>
                    <a:lnTo>
                      <a:pt x="15" y="49"/>
                    </a:lnTo>
                    <a:lnTo>
                      <a:pt x="17" y="50"/>
                    </a:lnTo>
                    <a:lnTo>
                      <a:pt x="17" y="50"/>
                    </a:lnTo>
                    <a:lnTo>
                      <a:pt x="20" y="49"/>
                    </a:lnTo>
                    <a:lnTo>
                      <a:pt x="23" y="47"/>
                    </a:lnTo>
                    <a:lnTo>
                      <a:pt x="2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5" name="Freeform 219"/>
              <p:cNvSpPr>
                <a:spLocks/>
              </p:cNvSpPr>
              <p:nvPr/>
            </p:nvSpPr>
            <p:spPr bwMode="auto">
              <a:xfrm>
                <a:off x="4304" y="1796"/>
                <a:ext cx="33" cy="75"/>
              </a:xfrm>
              <a:custGeom>
                <a:avLst/>
                <a:gdLst>
                  <a:gd name="T0" fmla="*/ 23 w 33"/>
                  <a:gd name="T1" fmla="*/ 47 h 75"/>
                  <a:gd name="T2" fmla="*/ 33 w 33"/>
                  <a:gd name="T3" fmla="*/ 51 h 75"/>
                  <a:gd name="T4" fmla="*/ 33 w 33"/>
                  <a:gd name="T5" fmla="*/ 51 h 75"/>
                  <a:gd name="T6" fmla="*/ 31 w 33"/>
                  <a:gd name="T7" fmla="*/ 61 h 75"/>
                  <a:gd name="T8" fmla="*/ 28 w 33"/>
                  <a:gd name="T9" fmla="*/ 69 h 75"/>
                  <a:gd name="T10" fmla="*/ 28 w 33"/>
                  <a:gd name="T11" fmla="*/ 69 h 75"/>
                  <a:gd name="T12" fmla="*/ 23 w 33"/>
                  <a:gd name="T13" fmla="*/ 74 h 75"/>
                  <a:gd name="T14" fmla="*/ 18 w 33"/>
                  <a:gd name="T15" fmla="*/ 75 h 75"/>
                  <a:gd name="T16" fmla="*/ 18 w 33"/>
                  <a:gd name="T17" fmla="*/ 75 h 75"/>
                  <a:gd name="T18" fmla="*/ 13 w 33"/>
                  <a:gd name="T19" fmla="*/ 74 h 75"/>
                  <a:gd name="T20" fmla="*/ 10 w 33"/>
                  <a:gd name="T21" fmla="*/ 72 h 75"/>
                  <a:gd name="T22" fmla="*/ 7 w 33"/>
                  <a:gd name="T23" fmla="*/ 70 h 75"/>
                  <a:gd name="T24" fmla="*/ 5 w 33"/>
                  <a:gd name="T25" fmla="*/ 65 h 75"/>
                  <a:gd name="T26" fmla="*/ 5 w 33"/>
                  <a:gd name="T27" fmla="*/ 65 h 75"/>
                  <a:gd name="T28" fmla="*/ 2 w 33"/>
                  <a:gd name="T29" fmla="*/ 54 h 75"/>
                  <a:gd name="T30" fmla="*/ 0 w 33"/>
                  <a:gd name="T31" fmla="*/ 38 h 75"/>
                  <a:gd name="T32" fmla="*/ 0 w 33"/>
                  <a:gd name="T33" fmla="*/ 38 h 75"/>
                  <a:gd name="T34" fmla="*/ 2 w 33"/>
                  <a:gd name="T35" fmla="*/ 21 h 75"/>
                  <a:gd name="T36" fmla="*/ 4 w 33"/>
                  <a:gd name="T37" fmla="*/ 8 h 75"/>
                  <a:gd name="T38" fmla="*/ 7 w 33"/>
                  <a:gd name="T39" fmla="*/ 5 h 75"/>
                  <a:gd name="T40" fmla="*/ 9 w 33"/>
                  <a:gd name="T41" fmla="*/ 2 h 75"/>
                  <a:gd name="T42" fmla="*/ 12 w 33"/>
                  <a:gd name="T43" fmla="*/ 0 h 75"/>
                  <a:gd name="T44" fmla="*/ 15 w 33"/>
                  <a:gd name="T45" fmla="*/ 0 h 75"/>
                  <a:gd name="T46" fmla="*/ 15 w 33"/>
                  <a:gd name="T47" fmla="*/ 0 h 75"/>
                  <a:gd name="T48" fmla="*/ 20 w 33"/>
                  <a:gd name="T49" fmla="*/ 0 h 75"/>
                  <a:gd name="T50" fmla="*/ 23 w 33"/>
                  <a:gd name="T51" fmla="*/ 3 h 75"/>
                  <a:gd name="T52" fmla="*/ 23 w 33"/>
                  <a:gd name="T53" fmla="*/ 3 h 75"/>
                  <a:gd name="T54" fmla="*/ 23 w 33"/>
                  <a:gd name="T55" fmla="*/ 0 h 75"/>
                  <a:gd name="T56" fmla="*/ 33 w 33"/>
                  <a:gd name="T57" fmla="*/ 0 h 75"/>
                  <a:gd name="T58" fmla="*/ 33 w 33"/>
                  <a:gd name="T59" fmla="*/ 25 h 75"/>
                  <a:gd name="T60" fmla="*/ 23 w 33"/>
                  <a:gd name="T61" fmla="*/ 25 h 75"/>
                  <a:gd name="T62" fmla="*/ 23 w 33"/>
                  <a:gd name="T63" fmla="*/ 25 h 75"/>
                  <a:gd name="T64" fmla="*/ 23 w 33"/>
                  <a:gd name="T65" fmla="*/ 18 h 75"/>
                  <a:gd name="T66" fmla="*/ 22 w 33"/>
                  <a:gd name="T67" fmla="*/ 13 h 75"/>
                  <a:gd name="T68" fmla="*/ 22 w 33"/>
                  <a:gd name="T69" fmla="*/ 13 h 75"/>
                  <a:gd name="T70" fmla="*/ 20 w 33"/>
                  <a:gd name="T71" fmla="*/ 10 h 75"/>
                  <a:gd name="T72" fmla="*/ 17 w 33"/>
                  <a:gd name="T73" fmla="*/ 8 h 75"/>
                  <a:gd name="T74" fmla="*/ 17 w 33"/>
                  <a:gd name="T75" fmla="*/ 8 h 75"/>
                  <a:gd name="T76" fmla="*/ 15 w 33"/>
                  <a:gd name="T77" fmla="*/ 10 h 75"/>
                  <a:gd name="T78" fmla="*/ 13 w 33"/>
                  <a:gd name="T79" fmla="*/ 12 h 75"/>
                  <a:gd name="T80" fmla="*/ 13 w 33"/>
                  <a:gd name="T81" fmla="*/ 12 h 75"/>
                  <a:gd name="T82" fmla="*/ 12 w 33"/>
                  <a:gd name="T83" fmla="*/ 18 h 75"/>
                  <a:gd name="T84" fmla="*/ 12 w 33"/>
                  <a:gd name="T85" fmla="*/ 18 h 75"/>
                  <a:gd name="T86" fmla="*/ 12 w 33"/>
                  <a:gd name="T87" fmla="*/ 36 h 75"/>
                  <a:gd name="T88" fmla="*/ 12 w 33"/>
                  <a:gd name="T89" fmla="*/ 36 h 75"/>
                  <a:gd name="T90" fmla="*/ 13 w 33"/>
                  <a:gd name="T91" fmla="*/ 59 h 75"/>
                  <a:gd name="T92" fmla="*/ 13 w 33"/>
                  <a:gd name="T93" fmla="*/ 59 h 75"/>
                  <a:gd name="T94" fmla="*/ 15 w 33"/>
                  <a:gd name="T95" fmla="*/ 64 h 75"/>
                  <a:gd name="T96" fmla="*/ 18 w 33"/>
                  <a:gd name="T97" fmla="*/ 65 h 75"/>
                  <a:gd name="T98" fmla="*/ 18 w 33"/>
                  <a:gd name="T99" fmla="*/ 65 h 75"/>
                  <a:gd name="T100" fmla="*/ 20 w 33"/>
                  <a:gd name="T101" fmla="*/ 64 h 75"/>
                  <a:gd name="T102" fmla="*/ 23 w 33"/>
                  <a:gd name="T103" fmla="*/ 61 h 75"/>
                  <a:gd name="T104" fmla="*/ 23 w 33"/>
                  <a:gd name="T105" fmla="*/ 61 h 75"/>
                  <a:gd name="T106" fmla="*/ 23 w 33"/>
                  <a:gd name="T107" fmla="*/ 56 h 75"/>
                  <a:gd name="T108" fmla="*/ 23 w 33"/>
                  <a:gd name="T109" fmla="*/ 47 h 75"/>
                  <a:gd name="T110" fmla="*/ 23 w 33"/>
                  <a:gd name="T111" fmla="*/ 4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 h="75">
                    <a:moveTo>
                      <a:pt x="23" y="47"/>
                    </a:moveTo>
                    <a:lnTo>
                      <a:pt x="33" y="51"/>
                    </a:lnTo>
                    <a:lnTo>
                      <a:pt x="33" y="51"/>
                    </a:lnTo>
                    <a:lnTo>
                      <a:pt x="31" y="61"/>
                    </a:lnTo>
                    <a:lnTo>
                      <a:pt x="28" y="69"/>
                    </a:lnTo>
                    <a:lnTo>
                      <a:pt x="28" y="69"/>
                    </a:lnTo>
                    <a:lnTo>
                      <a:pt x="23" y="74"/>
                    </a:lnTo>
                    <a:lnTo>
                      <a:pt x="18" y="75"/>
                    </a:lnTo>
                    <a:lnTo>
                      <a:pt x="18" y="75"/>
                    </a:lnTo>
                    <a:lnTo>
                      <a:pt x="13" y="74"/>
                    </a:lnTo>
                    <a:lnTo>
                      <a:pt x="10" y="72"/>
                    </a:lnTo>
                    <a:lnTo>
                      <a:pt x="7" y="70"/>
                    </a:lnTo>
                    <a:lnTo>
                      <a:pt x="5" y="65"/>
                    </a:lnTo>
                    <a:lnTo>
                      <a:pt x="5" y="65"/>
                    </a:lnTo>
                    <a:lnTo>
                      <a:pt x="2" y="54"/>
                    </a:lnTo>
                    <a:lnTo>
                      <a:pt x="0" y="38"/>
                    </a:lnTo>
                    <a:lnTo>
                      <a:pt x="0" y="38"/>
                    </a:lnTo>
                    <a:lnTo>
                      <a:pt x="2" y="21"/>
                    </a:lnTo>
                    <a:lnTo>
                      <a:pt x="4" y="8"/>
                    </a:lnTo>
                    <a:lnTo>
                      <a:pt x="7" y="5"/>
                    </a:lnTo>
                    <a:lnTo>
                      <a:pt x="9" y="2"/>
                    </a:lnTo>
                    <a:lnTo>
                      <a:pt x="12" y="0"/>
                    </a:lnTo>
                    <a:lnTo>
                      <a:pt x="15" y="0"/>
                    </a:lnTo>
                    <a:lnTo>
                      <a:pt x="15" y="0"/>
                    </a:lnTo>
                    <a:lnTo>
                      <a:pt x="20" y="0"/>
                    </a:lnTo>
                    <a:lnTo>
                      <a:pt x="23" y="3"/>
                    </a:lnTo>
                    <a:lnTo>
                      <a:pt x="23" y="3"/>
                    </a:lnTo>
                    <a:lnTo>
                      <a:pt x="23" y="0"/>
                    </a:lnTo>
                    <a:lnTo>
                      <a:pt x="33" y="0"/>
                    </a:lnTo>
                    <a:lnTo>
                      <a:pt x="33" y="25"/>
                    </a:lnTo>
                    <a:lnTo>
                      <a:pt x="23" y="25"/>
                    </a:lnTo>
                    <a:lnTo>
                      <a:pt x="23" y="25"/>
                    </a:lnTo>
                    <a:lnTo>
                      <a:pt x="23" y="18"/>
                    </a:lnTo>
                    <a:lnTo>
                      <a:pt x="22" y="13"/>
                    </a:lnTo>
                    <a:lnTo>
                      <a:pt x="22" y="13"/>
                    </a:lnTo>
                    <a:lnTo>
                      <a:pt x="20" y="10"/>
                    </a:lnTo>
                    <a:lnTo>
                      <a:pt x="17" y="8"/>
                    </a:lnTo>
                    <a:lnTo>
                      <a:pt x="17" y="8"/>
                    </a:lnTo>
                    <a:lnTo>
                      <a:pt x="15" y="10"/>
                    </a:lnTo>
                    <a:lnTo>
                      <a:pt x="13" y="12"/>
                    </a:lnTo>
                    <a:lnTo>
                      <a:pt x="13" y="12"/>
                    </a:lnTo>
                    <a:lnTo>
                      <a:pt x="12" y="18"/>
                    </a:lnTo>
                    <a:lnTo>
                      <a:pt x="12" y="18"/>
                    </a:lnTo>
                    <a:lnTo>
                      <a:pt x="12" y="36"/>
                    </a:lnTo>
                    <a:lnTo>
                      <a:pt x="12" y="36"/>
                    </a:lnTo>
                    <a:lnTo>
                      <a:pt x="13" y="59"/>
                    </a:lnTo>
                    <a:lnTo>
                      <a:pt x="13" y="59"/>
                    </a:lnTo>
                    <a:lnTo>
                      <a:pt x="15" y="64"/>
                    </a:lnTo>
                    <a:lnTo>
                      <a:pt x="18" y="65"/>
                    </a:lnTo>
                    <a:lnTo>
                      <a:pt x="18" y="65"/>
                    </a:lnTo>
                    <a:lnTo>
                      <a:pt x="20" y="64"/>
                    </a:lnTo>
                    <a:lnTo>
                      <a:pt x="23" y="61"/>
                    </a:lnTo>
                    <a:lnTo>
                      <a:pt x="23" y="61"/>
                    </a:lnTo>
                    <a:lnTo>
                      <a:pt x="23" y="56"/>
                    </a:lnTo>
                    <a:lnTo>
                      <a:pt x="23" y="47"/>
                    </a:lnTo>
                    <a:lnTo>
                      <a:pt x="2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6" name="Freeform 220"/>
              <p:cNvSpPr>
                <a:spLocks/>
              </p:cNvSpPr>
              <p:nvPr/>
            </p:nvSpPr>
            <p:spPr bwMode="auto">
              <a:xfrm>
                <a:off x="4342" y="1796"/>
                <a:ext cx="32" cy="74"/>
              </a:xfrm>
              <a:custGeom>
                <a:avLst/>
                <a:gdLst>
                  <a:gd name="T0" fmla="*/ 0 w 32"/>
                  <a:gd name="T1" fmla="*/ 74 h 74"/>
                  <a:gd name="T2" fmla="*/ 0 w 32"/>
                  <a:gd name="T3" fmla="*/ 65 h 74"/>
                  <a:gd name="T4" fmla="*/ 3 w 32"/>
                  <a:gd name="T5" fmla="*/ 65 h 74"/>
                  <a:gd name="T6" fmla="*/ 3 w 32"/>
                  <a:gd name="T7" fmla="*/ 8 h 74"/>
                  <a:gd name="T8" fmla="*/ 0 w 32"/>
                  <a:gd name="T9" fmla="*/ 8 h 74"/>
                  <a:gd name="T10" fmla="*/ 0 w 32"/>
                  <a:gd name="T11" fmla="*/ 0 h 74"/>
                  <a:gd name="T12" fmla="*/ 13 w 32"/>
                  <a:gd name="T13" fmla="*/ 0 h 74"/>
                  <a:gd name="T14" fmla="*/ 13 w 32"/>
                  <a:gd name="T15" fmla="*/ 25 h 74"/>
                  <a:gd name="T16" fmla="*/ 13 w 32"/>
                  <a:gd name="T17" fmla="*/ 25 h 74"/>
                  <a:gd name="T18" fmla="*/ 16 w 32"/>
                  <a:gd name="T19" fmla="*/ 23 h 74"/>
                  <a:gd name="T20" fmla="*/ 19 w 32"/>
                  <a:gd name="T21" fmla="*/ 21 h 74"/>
                  <a:gd name="T22" fmla="*/ 19 w 32"/>
                  <a:gd name="T23" fmla="*/ 21 h 74"/>
                  <a:gd name="T24" fmla="*/ 24 w 32"/>
                  <a:gd name="T25" fmla="*/ 23 h 74"/>
                  <a:gd name="T26" fmla="*/ 28 w 32"/>
                  <a:gd name="T27" fmla="*/ 25 h 74"/>
                  <a:gd name="T28" fmla="*/ 29 w 32"/>
                  <a:gd name="T29" fmla="*/ 30 h 74"/>
                  <a:gd name="T30" fmla="*/ 29 w 32"/>
                  <a:gd name="T31" fmla="*/ 36 h 74"/>
                  <a:gd name="T32" fmla="*/ 29 w 32"/>
                  <a:gd name="T33" fmla="*/ 65 h 74"/>
                  <a:gd name="T34" fmla="*/ 32 w 32"/>
                  <a:gd name="T35" fmla="*/ 65 h 74"/>
                  <a:gd name="T36" fmla="*/ 32 w 32"/>
                  <a:gd name="T37" fmla="*/ 74 h 74"/>
                  <a:gd name="T38" fmla="*/ 21 w 32"/>
                  <a:gd name="T39" fmla="*/ 74 h 74"/>
                  <a:gd name="T40" fmla="*/ 21 w 32"/>
                  <a:gd name="T41" fmla="*/ 36 h 74"/>
                  <a:gd name="T42" fmla="*/ 21 w 32"/>
                  <a:gd name="T43" fmla="*/ 36 h 74"/>
                  <a:gd name="T44" fmla="*/ 19 w 32"/>
                  <a:gd name="T45" fmla="*/ 31 h 74"/>
                  <a:gd name="T46" fmla="*/ 18 w 32"/>
                  <a:gd name="T47" fmla="*/ 30 h 74"/>
                  <a:gd name="T48" fmla="*/ 18 w 32"/>
                  <a:gd name="T49" fmla="*/ 30 h 74"/>
                  <a:gd name="T50" fmla="*/ 13 w 32"/>
                  <a:gd name="T51" fmla="*/ 33 h 74"/>
                  <a:gd name="T52" fmla="*/ 13 w 32"/>
                  <a:gd name="T53" fmla="*/ 65 h 74"/>
                  <a:gd name="T54" fmla="*/ 16 w 32"/>
                  <a:gd name="T55" fmla="*/ 65 h 74"/>
                  <a:gd name="T56" fmla="*/ 16 w 32"/>
                  <a:gd name="T57" fmla="*/ 74 h 74"/>
                  <a:gd name="T58" fmla="*/ 0 w 32"/>
                  <a:gd name="T5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74">
                    <a:moveTo>
                      <a:pt x="0" y="74"/>
                    </a:moveTo>
                    <a:lnTo>
                      <a:pt x="0" y="65"/>
                    </a:lnTo>
                    <a:lnTo>
                      <a:pt x="3" y="65"/>
                    </a:lnTo>
                    <a:lnTo>
                      <a:pt x="3" y="8"/>
                    </a:lnTo>
                    <a:lnTo>
                      <a:pt x="0" y="8"/>
                    </a:lnTo>
                    <a:lnTo>
                      <a:pt x="0" y="0"/>
                    </a:lnTo>
                    <a:lnTo>
                      <a:pt x="13" y="0"/>
                    </a:lnTo>
                    <a:lnTo>
                      <a:pt x="13" y="25"/>
                    </a:lnTo>
                    <a:lnTo>
                      <a:pt x="13" y="25"/>
                    </a:lnTo>
                    <a:lnTo>
                      <a:pt x="16" y="23"/>
                    </a:lnTo>
                    <a:lnTo>
                      <a:pt x="19" y="21"/>
                    </a:lnTo>
                    <a:lnTo>
                      <a:pt x="19" y="21"/>
                    </a:lnTo>
                    <a:lnTo>
                      <a:pt x="24" y="23"/>
                    </a:lnTo>
                    <a:lnTo>
                      <a:pt x="28" y="25"/>
                    </a:lnTo>
                    <a:lnTo>
                      <a:pt x="29" y="30"/>
                    </a:lnTo>
                    <a:lnTo>
                      <a:pt x="29" y="36"/>
                    </a:lnTo>
                    <a:lnTo>
                      <a:pt x="29" y="65"/>
                    </a:lnTo>
                    <a:lnTo>
                      <a:pt x="32" y="65"/>
                    </a:lnTo>
                    <a:lnTo>
                      <a:pt x="32" y="74"/>
                    </a:lnTo>
                    <a:lnTo>
                      <a:pt x="21" y="74"/>
                    </a:lnTo>
                    <a:lnTo>
                      <a:pt x="21" y="36"/>
                    </a:lnTo>
                    <a:lnTo>
                      <a:pt x="21" y="36"/>
                    </a:lnTo>
                    <a:lnTo>
                      <a:pt x="19" y="31"/>
                    </a:lnTo>
                    <a:lnTo>
                      <a:pt x="18" y="30"/>
                    </a:lnTo>
                    <a:lnTo>
                      <a:pt x="18" y="30"/>
                    </a:lnTo>
                    <a:lnTo>
                      <a:pt x="13" y="33"/>
                    </a:lnTo>
                    <a:lnTo>
                      <a:pt x="13" y="65"/>
                    </a:lnTo>
                    <a:lnTo>
                      <a:pt x="16" y="65"/>
                    </a:lnTo>
                    <a:lnTo>
                      <a:pt x="16" y="74"/>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7" name="Freeform 221"/>
              <p:cNvSpPr>
                <a:spLocks noEditPoints="1"/>
              </p:cNvSpPr>
              <p:nvPr/>
            </p:nvSpPr>
            <p:spPr bwMode="auto">
              <a:xfrm>
                <a:off x="4379" y="1817"/>
                <a:ext cx="28" cy="54"/>
              </a:xfrm>
              <a:custGeom>
                <a:avLst/>
                <a:gdLst>
                  <a:gd name="T0" fmla="*/ 13 w 28"/>
                  <a:gd name="T1" fmla="*/ 54 h 54"/>
                  <a:gd name="T2" fmla="*/ 13 w 28"/>
                  <a:gd name="T3" fmla="*/ 54 h 54"/>
                  <a:gd name="T4" fmla="*/ 8 w 28"/>
                  <a:gd name="T5" fmla="*/ 53 h 54"/>
                  <a:gd name="T6" fmla="*/ 4 w 28"/>
                  <a:gd name="T7" fmla="*/ 48 h 54"/>
                  <a:gd name="T8" fmla="*/ 4 w 28"/>
                  <a:gd name="T9" fmla="*/ 48 h 54"/>
                  <a:gd name="T10" fmla="*/ 2 w 28"/>
                  <a:gd name="T11" fmla="*/ 40 h 54"/>
                  <a:gd name="T12" fmla="*/ 0 w 28"/>
                  <a:gd name="T13" fmla="*/ 26 h 54"/>
                  <a:gd name="T14" fmla="*/ 0 w 28"/>
                  <a:gd name="T15" fmla="*/ 26 h 54"/>
                  <a:gd name="T16" fmla="*/ 2 w 28"/>
                  <a:gd name="T17" fmla="*/ 15 h 54"/>
                  <a:gd name="T18" fmla="*/ 4 w 28"/>
                  <a:gd name="T19" fmla="*/ 7 h 54"/>
                  <a:gd name="T20" fmla="*/ 4 w 28"/>
                  <a:gd name="T21" fmla="*/ 7 h 54"/>
                  <a:gd name="T22" fmla="*/ 8 w 28"/>
                  <a:gd name="T23" fmla="*/ 2 h 54"/>
                  <a:gd name="T24" fmla="*/ 13 w 28"/>
                  <a:gd name="T25" fmla="*/ 0 h 54"/>
                  <a:gd name="T26" fmla="*/ 13 w 28"/>
                  <a:gd name="T27" fmla="*/ 0 h 54"/>
                  <a:gd name="T28" fmla="*/ 20 w 28"/>
                  <a:gd name="T29" fmla="*/ 2 h 54"/>
                  <a:gd name="T30" fmla="*/ 25 w 28"/>
                  <a:gd name="T31" fmla="*/ 7 h 54"/>
                  <a:gd name="T32" fmla="*/ 26 w 28"/>
                  <a:gd name="T33" fmla="*/ 15 h 54"/>
                  <a:gd name="T34" fmla="*/ 28 w 28"/>
                  <a:gd name="T35" fmla="*/ 26 h 54"/>
                  <a:gd name="T36" fmla="*/ 28 w 28"/>
                  <a:gd name="T37" fmla="*/ 26 h 54"/>
                  <a:gd name="T38" fmla="*/ 26 w 28"/>
                  <a:gd name="T39" fmla="*/ 40 h 54"/>
                  <a:gd name="T40" fmla="*/ 25 w 28"/>
                  <a:gd name="T41" fmla="*/ 48 h 54"/>
                  <a:gd name="T42" fmla="*/ 20 w 28"/>
                  <a:gd name="T43" fmla="*/ 53 h 54"/>
                  <a:gd name="T44" fmla="*/ 13 w 28"/>
                  <a:gd name="T45" fmla="*/ 54 h 54"/>
                  <a:gd name="T46" fmla="*/ 13 w 28"/>
                  <a:gd name="T47" fmla="*/ 54 h 54"/>
                  <a:gd name="T48" fmla="*/ 13 w 28"/>
                  <a:gd name="T49" fmla="*/ 9 h 54"/>
                  <a:gd name="T50" fmla="*/ 13 w 28"/>
                  <a:gd name="T51" fmla="*/ 9 h 54"/>
                  <a:gd name="T52" fmla="*/ 12 w 28"/>
                  <a:gd name="T53" fmla="*/ 10 h 54"/>
                  <a:gd name="T54" fmla="*/ 10 w 28"/>
                  <a:gd name="T55" fmla="*/ 12 h 54"/>
                  <a:gd name="T56" fmla="*/ 10 w 28"/>
                  <a:gd name="T57" fmla="*/ 12 h 54"/>
                  <a:gd name="T58" fmla="*/ 10 w 28"/>
                  <a:gd name="T59" fmla="*/ 26 h 54"/>
                  <a:gd name="T60" fmla="*/ 10 w 28"/>
                  <a:gd name="T61" fmla="*/ 26 h 54"/>
                  <a:gd name="T62" fmla="*/ 10 w 28"/>
                  <a:gd name="T63" fmla="*/ 40 h 54"/>
                  <a:gd name="T64" fmla="*/ 10 w 28"/>
                  <a:gd name="T65" fmla="*/ 40 h 54"/>
                  <a:gd name="T66" fmla="*/ 12 w 28"/>
                  <a:gd name="T67" fmla="*/ 44 h 54"/>
                  <a:gd name="T68" fmla="*/ 12 w 28"/>
                  <a:gd name="T69" fmla="*/ 44 h 54"/>
                  <a:gd name="T70" fmla="*/ 13 w 28"/>
                  <a:gd name="T71" fmla="*/ 46 h 54"/>
                  <a:gd name="T72" fmla="*/ 13 w 28"/>
                  <a:gd name="T73" fmla="*/ 46 h 54"/>
                  <a:gd name="T74" fmla="*/ 17 w 28"/>
                  <a:gd name="T75" fmla="*/ 44 h 54"/>
                  <a:gd name="T76" fmla="*/ 18 w 28"/>
                  <a:gd name="T77" fmla="*/ 41 h 54"/>
                  <a:gd name="T78" fmla="*/ 18 w 28"/>
                  <a:gd name="T79" fmla="*/ 41 h 54"/>
                  <a:gd name="T80" fmla="*/ 18 w 28"/>
                  <a:gd name="T81" fmla="*/ 26 h 54"/>
                  <a:gd name="T82" fmla="*/ 18 w 28"/>
                  <a:gd name="T83" fmla="*/ 26 h 54"/>
                  <a:gd name="T84" fmla="*/ 18 w 28"/>
                  <a:gd name="T85" fmla="*/ 13 h 54"/>
                  <a:gd name="T86" fmla="*/ 18 w 28"/>
                  <a:gd name="T87" fmla="*/ 13 h 54"/>
                  <a:gd name="T88" fmla="*/ 17 w 28"/>
                  <a:gd name="T89" fmla="*/ 10 h 54"/>
                  <a:gd name="T90" fmla="*/ 13 w 28"/>
                  <a:gd name="T91" fmla="*/ 9 h 54"/>
                  <a:gd name="T92" fmla="*/ 13 w 28"/>
                  <a:gd name="T93" fmla="*/ 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54">
                    <a:moveTo>
                      <a:pt x="13" y="54"/>
                    </a:moveTo>
                    <a:lnTo>
                      <a:pt x="13" y="54"/>
                    </a:lnTo>
                    <a:lnTo>
                      <a:pt x="8" y="53"/>
                    </a:lnTo>
                    <a:lnTo>
                      <a:pt x="4" y="48"/>
                    </a:lnTo>
                    <a:lnTo>
                      <a:pt x="4" y="48"/>
                    </a:lnTo>
                    <a:lnTo>
                      <a:pt x="2" y="40"/>
                    </a:lnTo>
                    <a:lnTo>
                      <a:pt x="0" y="26"/>
                    </a:lnTo>
                    <a:lnTo>
                      <a:pt x="0" y="26"/>
                    </a:lnTo>
                    <a:lnTo>
                      <a:pt x="2" y="15"/>
                    </a:lnTo>
                    <a:lnTo>
                      <a:pt x="4" y="7"/>
                    </a:lnTo>
                    <a:lnTo>
                      <a:pt x="4" y="7"/>
                    </a:lnTo>
                    <a:lnTo>
                      <a:pt x="8" y="2"/>
                    </a:lnTo>
                    <a:lnTo>
                      <a:pt x="13" y="0"/>
                    </a:lnTo>
                    <a:lnTo>
                      <a:pt x="13" y="0"/>
                    </a:lnTo>
                    <a:lnTo>
                      <a:pt x="20" y="2"/>
                    </a:lnTo>
                    <a:lnTo>
                      <a:pt x="25" y="7"/>
                    </a:lnTo>
                    <a:lnTo>
                      <a:pt x="26" y="15"/>
                    </a:lnTo>
                    <a:lnTo>
                      <a:pt x="28" y="26"/>
                    </a:lnTo>
                    <a:lnTo>
                      <a:pt x="28" y="26"/>
                    </a:lnTo>
                    <a:lnTo>
                      <a:pt x="26" y="40"/>
                    </a:lnTo>
                    <a:lnTo>
                      <a:pt x="25" y="48"/>
                    </a:lnTo>
                    <a:lnTo>
                      <a:pt x="20" y="53"/>
                    </a:lnTo>
                    <a:lnTo>
                      <a:pt x="13" y="54"/>
                    </a:lnTo>
                    <a:lnTo>
                      <a:pt x="13" y="54"/>
                    </a:lnTo>
                    <a:close/>
                    <a:moveTo>
                      <a:pt x="13" y="9"/>
                    </a:moveTo>
                    <a:lnTo>
                      <a:pt x="13" y="9"/>
                    </a:lnTo>
                    <a:lnTo>
                      <a:pt x="12" y="10"/>
                    </a:lnTo>
                    <a:lnTo>
                      <a:pt x="10" y="12"/>
                    </a:lnTo>
                    <a:lnTo>
                      <a:pt x="10" y="12"/>
                    </a:lnTo>
                    <a:lnTo>
                      <a:pt x="10" y="26"/>
                    </a:lnTo>
                    <a:lnTo>
                      <a:pt x="10" y="26"/>
                    </a:lnTo>
                    <a:lnTo>
                      <a:pt x="10" y="40"/>
                    </a:lnTo>
                    <a:lnTo>
                      <a:pt x="10" y="40"/>
                    </a:lnTo>
                    <a:lnTo>
                      <a:pt x="12" y="44"/>
                    </a:lnTo>
                    <a:lnTo>
                      <a:pt x="12" y="44"/>
                    </a:lnTo>
                    <a:lnTo>
                      <a:pt x="13" y="46"/>
                    </a:lnTo>
                    <a:lnTo>
                      <a:pt x="13" y="46"/>
                    </a:lnTo>
                    <a:lnTo>
                      <a:pt x="17" y="44"/>
                    </a:lnTo>
                    <a:lnTo>
                      <a:pt x="18" y="41"/>
                    </a:lnTo>
                    <a:lnTo>
                      <a:pt x="18" y="41"/>
                    </a:lnTo>
                    <a:lnTo>
                      <a:pt x="18" y="26"/>
                    </a:lnTo>
                    <a:lnTo>
                      <a:pt x="18" y="26"/>
                    </a:lnTo>
                    <a:lnTo>
                      <a:pt x="18" y="13"/>
                    </a:lnTo>
                    <a:lnTo>
                      <a:pt x="18" y="13"/>
                    </a:lnTo>
                    <a:lnTo>
                      <a:pt x="17" y="10"/>
                    </a:lnTo>
                    <a:lnTo>
                      <a:pt x="13" y="9"/>
                    </a:lnTo>
                    <a:lnTo>
                      <a:pt x="1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8" name="Freeform 222"/>
              <p:cNvSpPr>
                <a:spLocks/>
              </p:cNvSpPr>
              <p:nvPr/>
            </p:nvSpPr>
            <p:spPr bwMode="auto">
              <a:xfrm>
                <a:off x="4412" y="1796"/>
                <a:ext cx="33" cy="74"/>
              </a:xfrm>
              <a:custGeom>
                <a:avLst/>
                <a:gdLst>
                  <a:gd name="T0" fmla="*/ 0 w 33"/>
                  <a:gd name="T1" fmla="*/ 74 h 74"/>
                  <a:gd name="T2" fmla="*/ 0 w 33"/>
                  <a:gd name="T3" fmla="*/ 65 h 74"/>
                  <a:gd name="T4" fmla="*/ 3 w 33"/>
                  <a:gd name="T5" fmla="*/ 65 h 74"/>
                  <a:gd name="T6" fmla="*/ 3 w 33"/>
                  <a:gd name="T7" fmla="*/ 8 h 74"/>
                  <a:gd name="T8" fmla="*/ 0 w 33"/>
                  <a:gd name="T9" fmla="*/ 8 h 74"/>
                  <a:gd name="T10" fmla="*/ 0 w 33"/>
                  <a:gd name="T11" fmla="*/ 0 h 74"/>
                  <a:gd name="T12" fmla="*/ 13 w 33"/>
                  <a:gd name="T13" fmla="*/ 0 h 74"/>
                  <a:gd name="T14" fmla="*/ 13 w 33"/>
                  <a:gd name="T15" fmla="*/ 47 h 74"/>
                  <a:gd name="T16" fmla="*/ 13 w 33"/>
                  <a:gd name="T17" fmla="*/ 47 h 74"/>
                  <a:gd name="T18" fmla="*/ 19 w 33"/>
                  <a:gd name="T19" fmla="*/ 31 h 74"/>
                  <a:gd name="T20" fmla="*/ 16 w 33"/>
                  <a:gd name="T21" fmla="*/ 31 h 74"/>
                  <a:gd name="T22" fmla="*/ 16 w 33"/>
                  <a:gd name="T23" fmla="*/ 23 h 74"/>
                  <a:gd name="T24" fmla="*/ 33 w 33"/>
                  <a:gd name="T25" fmla="*/ 23 h 74"/>
                  <a:gd name="T26" fmla="*/ 33 w 33"/>
                  <a:gd name="T27" fmla="*/ 31 h 74"/>
                  <a:gd name="T28" fmla="*/ 28 w 33"/>
                  <a:gd name="T29" fmla="*/ 31 h 74"/>
                  <a:gd name="T30" fmla="*/ 21 w 33"/>
                  <a:gd name="T31" fmla="*/ 46 h 74"/>
                  <a:gd name="T32" fmla="*/ 29 w 33"/>
                  <a:gd name="T33" fmla="*/ 65 h 74"/>
                  <a:gd name="T34" fmla="*/ 33 w 33"/>
                  <a:gd name="T35" fmla="*/ 65 h 74"/>
                  <a:gd name="T36" fmla="*/ 33 w 33"/>
                  <a:gd name="T37" fmla="*/ 74 h 74"/>
                  <a:gd name="T38" fmla="*/ 23 w 33"/>
                  <a:gd name="T39" fmla="*/ 74 h 74"/>
                  <a:gd name="T40" fmla="*/ 13 w 33"/>
                  <a:gd name="T41" fmla="*/ 47 h 74"/>
                  <a:gd name="T42" fmla="*/ 13 w 33"/>
                  <a:gd name="T43" fmla="*/ 47 h 74"/>
                  <a:gd name="T44" fmla="*/ 13 w 33"/>
                  <a:gd name="T45" fmla="*/ 65 h 74"/>
                  <a:gd name="T46" fmla="*/ 16 w 33"/>
                  <a:gd name="T47" fmla="*/ 65 h 74"/>
                  <a:gd name="T48" fmla="*/ 16 w 33"/>
                  <a:gd name="T49" fmla="*/ 74 h 74"/>
                  <a:gd name="T50" fmla="*/ 0 w 33"/>
                  <a:gd name="T5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74">
                    <a:moveTo>
                      <a:pt x="0" y="74"/>
                    </a:moveTo>
                    <a:lnTo>
                      <a:pt x="0" y="65"/>
                    </a:lnTo>
                    <a:lnTo>
                      <a:pt x="3" y="65"/>
                    </a:lnTo>
                    <a:lnTo>
                      <a:pt x="3" y="8"/>
                    </a:lnTo>
                    <a:lnTo>
                      <a:pt x="0" y="8"/>
                    </a:lnTo>
                    <a:lnTo>
                      <a:pt x="0" y="0"/>
                    </a:lnTo>
                    <a:lnTo>
                      <a:pt x="13" y="0"/>
                    </a:lnTo>
                    <a:lnTo>
                      <a:pt x="13" y="47"/>
                    </a:lnTo>
                    <a:lnTo>
                      <a:pt x="13" y="47"/>
                    </a:lnTo>
                    <a:lnTo>
                      <a:pt x="19" y="31"/>
                    </a:lnTo>
                    <a:lnTo>
                      <a:pt x="16" y="31"/>
                    </a:lnTo>
                    <a:lnTo>
                      <a:pt x="16" y="23"/>
                    </a:lnTo>
                    <a:lnTo>
                      <a:pt x="33" y="23"/>
                    </a:lnTo>
                    <a:lnTo>
                      <a:pt x="33" y="31"/>
                    </a:lnTo>
                    <a:lnTo>
                      <a:pt x="28" y="31"/>
                    </a:lnTo>
                    <a:lnTo>
                      <a:pt x="21" y="46"/>
                    </a:lnTo>
                    <a:lnTo>
                      <a:pt x="29" y="65"/>
                    </a:lnTo>
                    <a:lnTo>
                      <a:pt x="33" y="65"/>
                    </a:lnTo>
                    <a:lnTo>
                      <a:pt x="33" y="74"/>
                    </a:lnTo>
                    <a:lnTo>
                      <a:pt x="23" y="74"/>
                    </a:lnTo>
                    <a:lnTo>
                      <a:pt x="13" y="47"/>
                    </a:lnTo>
                    <a:lnTo>
                      <a:pt x="13" y="47"/>
                    </a:lnTo>
                    <a:lnTo>
                      <a:pt x="13" y="65"/>
                    </a:lnTo>
                    <a:lnTo>
                      <a:pt x="16" y="65"/>
                    </a:lnTo>
                    <a:lnTo>
                      <a:pt x="16" y="74"/>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9" name="Freeform 223"/>
              <p:cNvSpPr>
                <a:spLocks/>
              </p:cNvSpPr>
              <p:nvPr/>
            </p:nvSpPr>
            <p:spPr bwMode="auto">
              <a:xfrm>
                <a:off x="4446" y="1819"/>
                <a:ext cx="26" cy="51"/>
              </a:xfrm>
              <a:custGeom>
                <a:avLst/>
                <a:gdLst>
                  <a:gd name="T0" fmla="*/ 0 w 26"/>
                  <a:gd name="T1" fmla="*/ 51 h 51"/>
                  <a:gd name="T2" fmla="*/ 0 w 26"/>
                  <a:gd name="T3" fmla="*/ 42 h 51"/>
                  <a:gd name="T4" fmla="*/ 5 w 26"/>
                  <a:gd name="T5" fmla="*/ 42 h 51"/>
                  <a:gd name="T6" fmla="*/ 5 w 26"/>
                  <a:gd name="T7" fmla="*/ 8 h 51"/>
                  <a:gd name="T8" fmla="*/ 0 w 26"/>
                  <a:gd name="T9" fmla="*/ 8 h 51"/>
                  <a:gd name="T10" fmla="*/ 0 w 26"/>
                  <a:gd name="T11" fmla="*/ 0 h 51"/>
                  <a:gd name="T12" fmla="*/ 15 w 26"/>
                  <a:gd name="T13" fmla="*/ 0 h 51"/>
                  <a:gd name="T14" fmla="*/ 15 w 26"/>
                  <a:gd name="T15" fmla="*/ 10 h 51"/>
                  <a:gd name="T16" fmla="*/ 15 w 26"/>
                  <a:gd name="T17" fmla="*/ 10 h 51"/>
                  <a:gd name="T18" fmla="*/ 15 w 26"/>
                  <a:gd name="T19" fmla="*/ 10 h 51"/>
                  <a:gd name="T20" fmla="*/ 16 w 26"/>
                  <a:gd name="T21" fmla="*/ 5 h 51"/>
                  <a:gd name="T22" fmla="*/ 20 w 26"/>
                  <a:gd name="T23" fmla="*/ 2 h 51"/>
                  <a:gd name="T24" fmla="*/ 20 w 26"/>
                  <a:gd name="T25" fmla="*/ 2 h 51"/>
                  <a:gd name="T26" fmla="*/ 21 w 26"/>
                  <a:gd name="T27" fmla="*/ 0 h 51"/>
                  <a:gd name="T28" fmla="*/ 26 w 26"/>
                  <a:gd name="T29" fmla="*/ 0 h 51"/>
                  <a:gd name="T30" fmla="*/ 26 w 26"/>
                  <a:gd name="T31" fmla="*/ 8 h 51"/>
                  <a:gd name="T32" fmla="*/ 26 w 26"/>
                  <a:gd name="T33" fmla="*/ 8 h 51"/>
                  <a:gd name="T34" fmla="*/ 21 w 26"/>
                  <a:gd name="T35" fmla="*/ 10 h 51"/>
                  <a:gd name="T36" fmla="*/ 16 w 26"/>
                  <a:gd name="T37" fmla="*/ 11 h 51"/>
                  <a:gd name="T38" fmla="*/ 15 w 26"/>
                  <a:gd name="T39" fmla="*/ 16 h 51"/>
                  <a:gd name="T40" fmla="*/ 15 w 26"/>
                  <a:gd name="T41" fmla="*/ 23 h 51"/>
                  <a:gd name="T42" fmla="*/ 15 w 26"/>
                  <a:gd name="T43" fmla="*/ 42 h 51"/>
                  <a:gd name="T44" fmla="*/ 20 w 26"/>
                  <a:gd name="T45" fmla="*/ 42 h 51"/>
                  <a:gd name="T46" fmla="*/ 20 w 26"/>
                  <a:gd name="T47" fmla="*/ 51 h 51"/>
                  <a:gd name="T48" fmla="*/ 0 w 26"/>
                  <a:gd name="T4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51">
                    <a:moveTo>
                      <a:pt x="0" y="51"/>
                    </a:moveTo>
                    <a:lnTo>
                      <a:pt x="0" y="42"/>
                    </a:lnTo>
                    <a:lnTo>
                      <a:pt x="5" y="42"/>
                    </a:lnTo>
                    <a:lnTo>
                      <a:pt x="5" y="8"/>
                    </a:lnTo>
                    <a:lnTo>
                      <a:pt x="0" y="8"/>
                    </a:lnTo>
                    <a:lnTo>
                      <a:pt x="0" y="0"/>
                    </a:lnTo>
                    <a:lnTo>
                      <a:pt x="15" y="0"/>
                    </a:lnTo>
                    <a:lnTo>
                      <a:pt x="15" y="10"/>
                    </a:lnTo>
                    <a:lnTo>
                      <a:pt x="15" y="10"/>
                    </a:lnTo>
                    <a:lnTo>
                      <a:pt x="15" y="10"/>
                    </a:lnTo>
                    <a:lnTo>
                      <a:pt x="16" y="5"/>
                    </a:lnTo>
                    <a:lnTo>
                      <a:pt x="20" y="2"/>
                    </a:lnTo>
                    <a:lnTo>
                      <a:pt x="20" y="2"/>
                    </a:lnTo>
                    <a:lnTo>
                      <a:pt x="21" y="0"/>
                    </a:lnTo>
                    <a:lnTo>
                      <a:pt x="26" y="0"/>
                    </a:lnTo>
                    <a:lnTo>
                      <a:pt x="26" y="8"/>
                    </a:lnTo>
                    <a:lnTo>
                      <a:pt x="26" y="8"/>
                    </a:lnTo>
                    <a:lnTo>
                      <a:pt x="21" y="10"/>
                    </a:lnTo>
                    <a:lnTo>
                      <a:pt x="16" y="11"/>
                    </a:lnTo>
                    <a:lnTo>
                      <a:pt x="15" y="16"/>
                    </a:lnTo>
                    <a:lnTo>
                      <a:pt x="15" y="23"/>
                    </a:lnTo>
                    <a:lnTo>
                      <a:pt x="15" y="42"/>
                    </a:lnTo>
                    <a:lnTo>
                      <a:pt x="20" y="42"/>
                    </a:lnTo>
                    <a:lnTo>
                      <a:pt x="20" y="51"/>
                    </a:lnTo>
                    <a:lnTo>
                      <a:pt x="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0" name="Freeform 224"/>
              <p:cNvSpPr>
                <a:spLocks noEditPoints="1"/>
              </p:cNvSpPr>
              <p:nvPr/>
            </p:nvSpPr>
            <p:spPr bwMode="auto">
              <a:xfrm>
                <a:off x="4474" y="1817"/>
                <a:ext cx="32" cy="53"/>
              </a:xfrm>
              <a:custGeom>
                <a:avLst/>
                <a:gdLst>
                  <a:gd name="T0" fmla="*/ 32 w 32"/>
                  <a:gd name="T1" fmla="*/ 44 h 53"/>
                  <a:gd name="T2" fmla="*/ 32 w 32"/>
                  <a:gd name="T3" fmla="*/ 53 h 53"/>
                  <a:gd name="T4" fmla="*/ 19 w 32"/>
                  <a:gd name="T5" fmla="*/ 53 h 53"/>
                  <a:gd name="T6" fmla="*/ 19 w 32"/>
                  <a:gd name="T7" fmla="*/ 48 h 53"/>
                  <a:gd name="T8" fmla="*/ 19 w 32"/>
                  <a:gd name="T9" fmla="*/ 48 h 53"/>
                  <a:gd name="T10" fmla="*/ 19 w 32"/>
                  <a:gd name="T11" fmla="*/ 48 h 53"/>
                  <a:gd name="T12" fmla="*/ 16 w 32"/>
                  <a:gd name="T13" fmla="*/ 53 h 53"/>
                  <a:gd name="T14" fmla="*/ 11 w 32"/>
                  <a:gd name="T15" fmla="*/ 53 h 53"/>
                  <a:gd name="T16" fmla="*/ 11 w 32"/>
                  <a:gd name="T17" fmla="*/ 53 h 53"/>
                  <a:gd name="T18" fmla="*/ 6 w 32"/>
                  <a:gd name="T19" fmla="*/ 53 h 53"/>
                  <a:gd name="T20" fmla="*/ 3 w 32"/>
                  <a:gd name="T21" fmla="*/ 49 h 53"/>
                  <a:gd name="T22" fmla="*/ 3 w 32"/>
                  <a:gd name="T23" fmla="*/ 49 h 53"/>
                  <a:gd name="T24" fmla="*/ 1 w 32"/>
                  <a:gd name="T25" fmla="*/ 44 h 53"/>
                  <a:gd name="T26" fmla="*/ 0 w 32"/>
                  <a:gd name="T27" fmla="*/ 38 h 53"/>
                  <a:gd name="T28" fmla="*/ 0 w 32"/>
                  <a:gd name="T29" fmla="*/ 38 h 53"/>
                  <a:gd name="T30" fmla="*/ 1 w 32"/>
                  <a:gd name="T31" fmla="*/ 31 h 53"/>
                  <a:gd name="T32" fmla="*/ 3 w 32"/>
                  <a:gd name="T33" fmla="*/ 26 h 53"/>
                  <a:gd name="T34" fmla="*/ 3 w 32"/>
                  <a:gd name="T35" fmla="*/ 26 h 53"/>
                  <a:gd name="T36" fmla="*/ 8 w 32"/>
                  <a:gd name="T37" fmla="*/ 23 h 53"/>
                  <a:gd name="T38" fmla="*/ 13 w 32"/>
                  <a:gd name="T39" fmla="*/ 22 h 53"/>
                  <a:gd name="T40" fmla="*/ 13 w 32"/>
                  <a:gd name="T41" fmla="*/ 22 h 53"/>
                  <a:gd name="T42" fmla="*/ 16 w 32"/>
                  <a:gd name="T43" fmla="*/ 23 h 53"/>
                  <a:gd name="T44" fmla="*/ 19 w 32"/>
                  <a:gd name="T45" fmla="*/ 25 h 53"/>
                  <a:gd name="T46" fmla="*/ 19 w 32"/>
                  <a:gd name="T47" fmla="*/ 17 h 53"/>
                  <a:gd name="T48" fmla="*/ 19 w 32"/>
                  <a:gd name="T49" fmla="*/ 17 h 53"/>
                  <a:gd name="T50" fmla="*/ 18 w 32"/>
                  <a:gd name="T51" fmla="*/ 10 h 53"/>
                  <a:gd name="T52" fmla="*/ 18 w 32"/>
                  <a:gd name="T53" fmla="*/ 10 h 53"/>
                  <a:gd name="T54" fmla="*/ 15 w 32"/>
                  <a:gd name="T55" fmla="*/ 9 h 53"/>
                  <a:gd name="T56" fmla="*/ 15 w 32"/>
                  <a:gd name="T57" fmla="*/ 9 h 53"/>
                  <a:gd name="T58" fmla="*/ 11 w 32"/>
                  <a:gd name="T59" fmla="*/ 10 h 53"/>
                  <a:gd name="T60" fmla="*/ 10 w 32"/>
                  <a:gd name="T61" fmla="*/ 15 h 53"/>
                  <a:gd name="T62" fmla="*/ 1 w 32"/>
                  <a:gd name="T63" fmla="*/ 13 h 53"/>
                  <a:gd name="T64" fmla="*/ 1 w 32"/>
                  <a:gd name="T65" fmla="*/ 13 h 53"/>
                  <a:gd name="T66" fmla="*/ 3 w 32"/>
                  <a:gd name="T67" fmla="*/ 7 h 53"/>
                  <a:gd name="T68" fmla="*/ 6 w 32"/>
                  <a:gd name="T69" fmla="*/ 4 h 53"/>
                  <a:gd name="T70" fmla="*/ 6 w 32"/>
                  <a:gd name="T71" fmla="*/ 4 h 53"/>
                  <a:gd name="T72" fmla="*/ 11 w 32"/>
                  <a:gd name="T73" fmla="*/ 2 h 53"/>
                  <a:gd name="T74" fmla="*/ 16 w 32"/>
                  <a:gd name="T75" fmla="*/ 0 h 53"/>
                  <a:gd name="T76" fmla="*/ 16 w 32"/>
                  <a:gd name="T77" fmla="*/ 0 h 53"/>
                  <a:gd name="T78" fmla="*/ 21 w 32"/>
                  <a:gd name="T79" fmla="*/ 2 h 53"/>
                  <a:gd name="T80" fmla="*/ 24 w 32"/>
                  <a:gd name="T81" fmla="*/ 4 h 53"/>
                  <a:gd name="T82" fmla="*/ 24 w 32"/>
                  <a:gd name="T83" fmla="*/ 4 h 53"/>
                  <a:gd name="T84" fmla="*/ 28 w 32"/>
                  <a:gd name="T85" fmla="*/ 9 h 53"/>
                  <a:gd name="T86" fmla="*/ 29 w 32"/>
                  <a:gd name="T87" fmla="*/ 15 h 53"/>
                  <a:gd name="T88" fmla="*/ 29 w 32"/>
                  <a:gd name="T89" fmla="*/ 44 h 53"/>
                  <a:gd name="T90" fmla="*/ 32 w 32"/>
                  <a:gd name="T91" fmla="*/ 44 h 53"/>
                  <a:gd name="T92" fmla="*/ 19 w 32"/>
                  <a:gd name="T93" fmla="*/ 43 h 53"/>
                  <a:gd name="T94" fmla="*/ 19 w 32"/>
                  <a:gd name="T95" fmla="*/ 31 h 53"/>
                  <a:gd name="T96" fmla="*/ 19 w 32"/>
                  <a:gd name="T97" fmla="*/ 31 h 53"/>
                  <a:gd name="T98" fmla="*/ 18 w 32"/>
                  <a:gd name="T99" fmla="*/ 30 h 53"/>
                  <a:gd name="T100" fmla="*/ 15 w 32"/>
                  <a:gd name="T101" fmla="*/ 30 h 53"/>
                  <a:gd name="T102" fmla="*/ 15 w 32"/>
                  <a:gd name="T103" fmla="*/ 30 h 53"/>
                  <a:gd name="T104" fmla="*/ 13 w 32"/>
                  <a:gd name="T105" fmla="*/ 30 h 53"/>
                  <a:gd name="T106" fmla="*/ 11 w 32"/>
                  <a:gd name="T107" fmla="*/ 31 h 53"/>
                  <a:gd name="T108" fmla="*/ 10 w 32"/>
                  <a:gd name="T109" fmla="*/ 38 h 53"/>
                  <a:gd name="T110" fmla="*/ 10 w 32"/>
                  <a:gd name="T111" fmla="*/ 38 h 53"/>
                  <a:gd name="T112" fmla="*/ 11 w 32"/>
                  <a:gd name="T113" fmla="*/ 43 h 53"/>
                  <a:gd name="T114" fmla="*/ 13 w 32"/>
                  <a:gd name="T115" fmla="*/ 44 h 53"/>
                  <a:gd name="T116" fmla="*/ 15 w 32"/>
                  <a:gd name="T117" fmla="*/ 46 h 53"/>
                  <a:gd name="T118" fmla="*/ 15 w 32"/>
                  <a:gd name="T119" fmla="*/ 46 h 53"/>
                  <a:gd name="T120" fmla="*/ 18 w 32"/>
                  <a:gd name="T121" fmla="*/ 44 h 53"/>
                  <a:gd name="T122" fmla="*/ 19 w 32"/>
                  <a:gd name="T123" fmla="*/ 43 h 53"/>
                  <a:gd name="T124" fmla="*/ 19 w 32"/>
                  <a:gd name="T12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53">
                    <a:moveTo>
                      <a:pt x="32" y="44"/>
                    </a:moveTo>
                    <a:lnTo>
                      <a:pt x="32" y="53"/>
                    </a:lnTo>
                    <a:lnTo>
                      <a:pt x="19" y="53"/>
                    </a:lnTo>
                    <a:lnTo>
                      <a:pt x="19" y="48"/>
                    </a:lnTo>
                    <a:lnTo>
                      <a:pt x="19" y="48"/>
                    </a:lnTo>
                    <a:lnTo>
                      <a:pt x="19" y="48"/>
                    </a:lnTo>
                    <a:lnTo>
                      <a:pt x="16" y="53"/>
                    </a:lnTo>
                    <a:lnTo>
                      <a:pt x="11" y="53"/>
                    </a:lnTo>
                    <a:lnTo>
                      <a:pt x="11" y="53"/>
                    </a:lnTo>
                    <a:lnTo>
                      <a:pt x="6" y="53"/>
                    </a:lnTo>
                    <a:lnTo>
                      <a:pt x="3" y="49"/>
                    </a:lnTo>
                    <a:lnTo>
                      <a:pt x="3" y="49"/>
                    </a:lnTo>
                    <a:lnTo>
                      <a:pt x="1" y="44"/>
                    </a:lnTo>
                    <a:lnTo>
                      <a:pt x="0" y="38"/>
                    </a:lnTo>
                    <a:lnTo>
                      <a:pt x="0" y="38"/>
                    </a:lnTo>
                    <a:lnTo>
                      <a:pt x="1" y="31"/>
                    </a:lnTo>
                    <a:lnTo>
                      <a:pt x="3" y="26"/>
                    </a:lnTo>
                    <a:lnTo>
                      <a:pt x="3" y="26"/>
                    </a:lnTo>
                    <a:lnTo>
                      <a:pt x="8" y="23"/>
                    </a:lnTo>
                    <a:lnTo>
                      <a:pt x="13" y="22"/>
                    </a:lnTo>
                    <a:lnTo>
                      <a:pt x="13" y="22"/>
                    </a:lnTo>
                    <a:lnTo>
                      <a:pt x="16" y="23"/>
                    </a:lnTo>
                    <a:lnTo>
                      <a:pt x="19" y="25"/>
                    </a:lnTo>
                    <a:lnTo>
                      <a:pt x="19" y="17"/>
                    </a:lnTo>
                    <a:lnTo>
                      <a:pt x="19" y="17"/>
                    </a:lnTo>
                    <a:lnTo>
                      <a:pt x="18" y="10"/>
                    </a:lnTo>
                    <a:lnTo>
                      <a:pt x="18" y="10"/>
                    </a:lnTo>
                    <a:lnTo>
                      <a:pt x="15" y="9"/>
                    </a:lnTo>
                    <a:lnTo>
                      <a:pt x="15" y="9"/>
                    </a:lnTo>
                    <a:lnTo>
                      <a:pt x="11" y="10"/>
                    </a:lnTo>
                    <a:lnTo>
                      <a:pt x="10" y="15"/>
                    </a:lnTo>
                    <a:lnTo>
                      <a:pt x="1" y="13"/>
                    </a:lnTo>
                    <a:lnTo>
                      <a:pt x="1" y="13"/>
                    </a:lnTo>
                    <a:lnTo>
                      <a:pt x="3" y="7"/>
                    </a:lnTo>
                    <a:lnTo>
                      <a:pt x="6" y="4"/>
                    </a:lnTo>
                    <a:lnTo>
                      <a:pt x="6" y="4"/>
                    </a:lnTo>
                    <a:lnTo>
                      <a:pt x="11" y="2"/>
                    </a:lnTo>
                    <a:lnTo>
                      <a:pt x="16" y="0"/>
                    </a:lnTo>
                    <a:lnTo>
                      <a:pt x="16" y="0"/>
                    </a:lnTo>
                    <a:lnTo>
                      <a:pt x="21" y="2"/>
                    </a:lnTo>
                    <a:lnTo>
                      <a:pt x="24" y="4"/>
                    </a:lnTo>
                    <a:lnTo>
                      <a:pt x="24" y="4"/>
                    </a:lnTo>
                    <a:lnTo>
                      <a:pt x="28" y="9"/>
                    </a:lnTo>
                    <a:lnTo>
                      <a:pt x="29" y="15"/>
                    </a:lnTo>
                    <a:lnTo>
                      <a:pt x="29" y="44"/>
                    </a:lnTo>
                    <a:lnTo>
                      <a:pt x="32" y="44"/>
                    </a:lnTo>
                    <a:close/>
                    <a:moveTo>
                      <a:pt x="19" y="43"/>
                    </a:moveTo>
                    <a:lnTo>
                      <a:pt x="19" y="31"/>
                    </a:lnTo>
                    <a:lnTo>
                      <a:pt x="19" y="31"/>
                    </a:lnTo>
                    <a:lnTo>
                      <a:pt x="18" y="30"/>
                    </a:lnTo>
                    <a:lnTo>
                      <a:pt x="15" y="30"/>
                    </a:lnTo>
                    <a:lnTo>
                      <a:pt x="15" y="30"/>
                    </a:lnTo>
                    <a:lnTo>
                      <a:pt x="13" y="30"/>
                    </a:lnTo>
                    <a:lnTo>
                      <a:pt x="11" y="31"/>
                    </a:lnTo>
                    <a:lnTo>
                      <a:pt x="10" y="38"/>
                    </a:lnTo>
                    <a:lnTo>
                      <a:pt x="10" y="38"/>
                    </a:lnTo>
                    <a:lnTo>
                      <a:pt x="11" y="43"/>
                    </a:lnTo>
                    <a:lnTo>
                      <a:pt x="13" y="44"/>
                    </a:lnTo>
                    <a:lnTo>
                      <a:pt x="15" y="46"/>
                    </a:lnTo>
                    <a:lnTo>
                      <a:pt x="15" y="46"/>
                    </a:lnTo>
                    <a:lnTo>
                      <a:pt x="18" y="44"/>
                    </a:lnTo>
                    <a:lnTo>
                      <a:pt x="19" y="43"/>
                    </a:lnTo>
                    <a:lnTo>
                      <a:pt x="1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1" name="Freeform 225"/>
              <p:cNvSpPr>
                <a:spLocks/>
              </p:cNvSpPr>
              <p:nvPr/>
            </p:nvSpPr>
            <p:spPr bwMode="auto">
              <a:xfrm>
                <a:off x="4510" y="1819"/>
                <a:ext cx="32" cy="51"/>
              </a:xfrm>
              <a:custGeom>
                <a:avLst/>
                <a:gdLst>
                  <a:gd name="T0" fmla="*/ 0 w 32"/>
                  <a:gd name="T1" fmla="*/ 51 h 51"/>
                  <a:gd name="T2" fmla="*/ 0 w 32"/>
                  <a:gd name="T3" fmla="*/ 42 h 51"/>
                  <a:gd name="T4" fmla="*/ 3 w 32"/>
                  <a:gd name="T5" fmla="*/ 42 h 51"/>
                  <a:gd name="T6" fmla="*/ 3 w 32"/>
                  <a:gd name="T7" fmla="*/ 8 h 51"/>
                  <a:gd name="T8" fmla="*/ 0 w 32"/>
                  <a:gd name="T9" fmla="*/ 8 h 51"/>
                  <a:gd name="T10" fmla="*/ 0 w 32"/>
                  <a:gd name="T11" fmla="*/ 0 h 51"/>
                  <a:gd name="T12" fmla="*/ 13 w 32"/>
                  <a:gd name="T13" fmla="*/ 0 h 51"/>
                  <a:gd name="T14" fmla="*/ 13 w 32"/>
                  <a:gd name="T15" fmla="*/ 3 h 51"/>
                  <a:gd name="T16" fmla="*/ 13 w 32"/>
                  <a:gd name="T17" fmla="*/ 3 h 51"/>
                  <a:gd name="T18" fmla="*/ 13 w 32"/>
                  <a:gd name="T19" fmla="*/ 3 h 51"/>
                  <a:gd name="T20" fmla="*/ 16 w 32"/>
                  <a:gd name="T21" fmla="*/ 0 h 51"/>
                  <a:gd name="T22" fmla="*/ 21 w 32"/>
                  <a:gd name="T23" fmla="*/ 0 h 51"/>
                  <a:gd name="T24" fmla="*/ 21 w 32"/>
                  <a:gd name="T25" fmla="*/ 0 h 51"/>
                  <a:gd name="T26" fmla="*/ 24 w 32"/>
                  <a:gd name="T27" fmla="*/ 0 h 51"/>
                  <a:gd name="T28" fmla="*/ 27 w 32"/>
                  <a:gd name="T29" fmla="*/ 3 h 51"/>
                  <a:gd name="T30" fmla="*/ 27 w 32"/>
                  <a:gd name="T31" fmla="*/ 3 h 51"/>
                  <a:gd name="T32" fmla="*/ 29 w 32"/>
                  <a:gd name="T33" fmla="*/ 7 h 51"/>
                  <a:gd name="T34" fmla="*/ 29 w 32"/>
                  <a:gd name="T35" fmla="*/ 11 h 51"/>
                  <a:gd name="T36" fmla="*/ 29 w 32"/>
                  <a:gd name="T37" fmla="*/ 42 h 51"/>
                  <a:gd name="T38" fmla="*/ 32 w 32"/>
                  <a:gd name="T39" fmla="*/ 42 h 51"/>
                  <a:gd name="T40" fmla="*/ 32 w 32"/>
                  <a:gd name="T41" fmla="*/ 51 h 51"/>
                  <a:gd name="T42" fmla="*/ 21 w 32"/>
                  <a:gd name="T43" fmla="*/ 51 h 51"/>
                  <a:gd name="T44" fmla="*/ 21 w 32"/>
                  <a:gd name="T45" fmla="*/ 13 h 51"/>
                  <a:gd name="T46" fmla="*/ 21 w 32"/>
                  <a:gd name="T47" fmla="*/ 13 h 51"/>
                  <a:gd name="T48" fmla="*/ 19 w 32"/>
                  <a:gd name="T49" fmla="*/ 8 h 51"/>
                  <a:gd name="T50" fmla="*/ 19 w 32"/>
                  <a:gd name="T51" fmla="*/ 8 h 51"/>
                  <a:gd name="T52" fmla="*/ 18 w 32"/>
                  <a:gd name="T53" fmla="*/ 8 h 51"/>
                  <a:gd name="T54" fmla="*/ 18 w 32"/>
                  <a:gd name="T55" fmla="*/ 8 h 51"/>
                  <a:gd name="T56" fmla="*/ 14 w 32"/>
                  <a:gd name="T57" fmla="*/ 10 h 51"/>
                  <a:gd name="T58" fmla="*/ 14 w 32"/>
                  <a:gd name="T59" fmla="*/ 10 h 51"/>
                  <a:gd name="T60" fmla="*/ 13 w 32"/>
                  <a:gd name="T61" fmla="*/ 11 h 51"/>
                  <a:gd name="T62" fmla="*/ 13 w 32"/>
                  <a:gd name="T63" fmla="*/ 42 h 51"/>
                  <a:gd name="T64" fmla="*/ 16 w 32"/>
                  <a:gd name="T65" fmla="*/ 42 h 51"/>
                  <a:gd name="T66" fmla="*/ 16 w 32"/>
                  <a:gd name="T67" fmla="*/ 51 h 51"/>
                  <a:gd name="T68" fmla="*/ 0 w 32"/>
                  <a:gd name="T6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51">
                    <a:moveTo>
                      <a:pt x="0" y="51"/>
                    </a:moveTo>
                    <a:lnTo>
                      <a:pt x="0" y="42"/>
                    </a:lnTo>
                    <a:lnTo>
                      <a:pt x="3" y="42"/>
                    </a:lnTo>
                    <a:lnTo>
                      <a:pt x="3" y="8"/>
                    </a:lnTo>
                    <a:lnTo>
                      <a:pt x="0" y="8"/>
                    </a:lnTo>
                    <a:lnTo>
                      <a:pt x="0" y="0"/>
                    </a:lnTo>
                    <a:lnTo>
                      <a:pt x="13" y="0"/>
                    </a:lnTo>
                    <a:lnTo>
                      <a:pt x="13" y="3"/>
                    </a:lnTo>
                    <a:lnTo>
                      <a:pt x="13" y="3"/>
                    </a:lnTo>
                    <a:lnTo>
                      <a:pt x="13" y="3"/>
                    </a:lnTo>
                    <a:lnTo>
                      <a:pt x="16" y="0"/>
                    </a:lnTo>
                    <a:lnTo>
                      <a:pt x="21" y="0"/>
                    </a:lnTo>
                    <a:lnTo>
                      <a:pt x="21" y="0"/>
                    </a:lnTo>
                    <a:lnTo>
                      <a:pt x="24" y="0"/>
                    </a:lnTo>
                    <a:lnTo>
                      <a:pt x="27" y="3"/>
                    </a:lnTo>
                    <a:lnTo>
                      <a:pt x="27" y="3"/>
                    </a:lnTo>
                    <a:lnTo>
                      <a:pt x="29" y="7"/>
                    </a:lnTo>
                    <a:lnTo>
                      <a:pt x="29" y="11"/>
                    </a:lnTo>
                    <a:lnTo>
                      <a:pt x="29" y="42"/>
                    </a:lnTo>
                    <a:lnTo>
                      <a:pt x="32" y="42"/>
                    </a:lnTo>
                    <a:lnTo>
                      <a:pt x="32" y="51"/>
                    </a:lnTo>
                    <a:lnTo>
                      <a:pt x="21" y="51"/>
                    </a:lnTo>
                    <a:lnTo>
                      <a:pt x="21" y="13"/>
                    </a:lnTo>
                    <a:lnTo>
                      <a:pt x="21" y="13"/>
                    </a:lnTo>
                    <a:lnTo>
                      <a:pt x="19" y="8"/>
                    </a:lnTo>
                    <a:lnTo>
                      <a:pt x="19" y="8"/>
                    </a:lnTo>
                    <a:lnTo>
                      <a:pt x="18" y="8"/>
                    </a:lnTo>
                    <a:lnTo>
                      <a:pt x="18" y="8"/>
                    </a:lnTo>
                    <a:lnTo>
                      <a:pt x="14" y="10"/>
                    </a:lnTo>
                    <a:lnTo>
                      <a:pt x="14" y="10"/>
                    </a:lnTo>
                    <a:lnTo>
                      <a:pt x="13" y="11"/>
                    </a:lnTo>
                    <a:lnTo>
                      <a:pt x="13" y="42"/>
                    </a:lnTo>
                    <a:lnTo>
                      <a:pt x="16" y="42"/>
                    </a:lnTo>
                    <a:lnTo>
                      <a:pt x="16" y="51"/>
                    </a:lnTo>
                    <a:lnTo>
                      <a:pt x="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2" name="Freeform 226"/>
              <p:cNvSpPr>
                <a:spLocks noEditPoints="1"/>
              </p:cNvSpPr>
              <p:nvPr/>
            </p:nvSpPr>
            <p:spPr bwMode="auto">
              <a:xfrm>
                <a:off x="4547" y="1817"/>
                <a:ext cx="28" cy="54"/>
              </a:xfrm>
              <a:custGeom>
                <a:avLst/>
                <a:gdLst>
                  <a:gd name="T0" fmla="*/ 20 w 28"/>
                  <a:gd name="T1" fmla="*/ 38 h 54"/>
                  <a:gd name="T2" fmla="*/ 28 w 28"/>
                  <a:gd name="T3" fmla="*/ 40 h 54"/>
                  <a:gd name="T4" fmla="*/ 28 w 28"/>
                  <a:gd name="T5" fmla="*/ 40 h 54"/>
                  <a:gd name="T6" fmla="*/ 26 w 28"/>
                  <a:gd name="T7" fmla="*/ 46 h 54"/>
                  <a:gd name="T8" fmla="*/ 23 w 28"/>
                  <a:gd name="T9" fmla="*/ 51 h 54"/>
                  <a:gd name="T10" fmla="*/ 23 w 28"/>
                  <a:gd name="T11" fmla="*/ 51 h 54"/>
                  <a:gd name="T12" fmla="*/ 20 w 28"/>
                  <a:gd name="T13" fmla="*/ 53 h 54"/>
                  <a:gd name="T14" fmla="*/ 15 w 28"/>
                  <a:gd name="T15" fmla="*/ 54 h 54"/>
                  <a:gd name="T16" fmla="*/ 15 w 28"/>
                  <a:gd name="T17" fmla="*/ 54 h 54"/>
                  <a:gd name="T18" fmla="*/ 8 w 28"/>
                  <a:gd name="T19" fmla="*/ 53 h 54"/>
                  <a:gd name="T20" fmla="*/ 3 w 28"/>
                  <a:gd name="T21" fmla="*/ 48 h 54"/>
                  <a:gd name="T22" fmla="*/ 3 w 28"/>
                  <a:gd name="T23" fmla="*/ 48 h 54"/>
                  <a:gd name="T24" fmla="*/ 2 w 28"/>
                  <a:gd name="T25" fmla="*/ 40 h 54"/>
                  <a:gd name="T26" fmla="*/ 0 w 28"/>
                  <a:gd name="T27" fmla="*/ 28 h 54"/>
                  <a:gd name="T28" fmla="*/ 0 w 28"/>
                  <a:gd name="T29" fmla="*/ 28 h 54"/>
                  <a:gd name="T30" fmla="*/ 2 w 28"/>
                  <a:gd name="T31" fmla="*/ 15 h 54"/>
                  <a:gd name="T32" fmla="*/ 3 w 28"/>
                  <a:gd name="T33" fmla="*/ 7 h 54"/>
                  <a:gd name="T34" fmla="*/ 3 w 28"/>
                  <a:gd name="T35" fmla="*/ 7 h 54"/>
                  <a:gd name="T36" fmla="*/ 8 w 28"/>
                  <a:gd name="T37" fmla="*/ 2 h 54"/>
                  <a:gd name="T38" fmla="*/ 15 w 28"/>
                  <a:gd name="T39" fmla="*/ 0 h 54"/>
                  <a:gd name="T40" fmla="*/ 15 w 28"/>
                  <a:gd name="T41" fmla="*/ 0 h 54"/>
                  <a:gd name="T42" fmla="*/ 20 w 28"/>
                  <a:gd name="T43" fmla="*/ 2 h 54"/>
                  <a:gd name="T44" fmla="*/ 25 w 28"/>
                  <a:gd name="T45" fmla="*/ 7 h 54"/>
                  <a:gd name="T46" fmla="*/ 25 w 28"/>
                  <a:gd name="T47" fmla="*/ 7 h 54"/>
                  <a:gd name="T48" fmla="*/ 28 w 28"/>
                  <a:gd name="T49" fmla="*/ 13 h 54"/>
                  <a:gd name="T50" fmla="*/ 28 w 28"/>
                  <a:gd name="T51" fmla="*/ 22 h 54"/>
                  <a:gd name="T52" fmla="*/ 28 w 28"/>
                  <a:gd name="T53" fmla="*/ 30 h 54"/>
                  <a:gd name="T54" fmla="*/ 10 w 28"/>
                  <a:gd name="T55" fmla="*/ 30 h 54"/>
                  <a:gd name="T56" fmla="*/ 10 w 28"/>
                  <a:gd name="T57" fmla="*/ 31 h 54"/>
                  <a:gd name="T58" fmla="*/ 10 w 28"/>
                  <a:gd name="T59" fmla="*/ 31 h 54"/>
                  <a:gd name="T60" fmla="*/ 12 w 28"/>
                  <a:gd name="T61" fmla="*/ 43 h 54"/>
                  <a:gd name="T62" fmla="*/ 12 w 28"/>
                  <a:gd name="T63" fmla="*/ 43 h 54"/>
                  <a:gd name="T64" fmla="*/ 13 w 28"/>
                  <a:gd name="T65" fmla="*/ 44 h 54"/>
                  <a:gd name="T66" fmla="*/ 15 w 28"/>
                  <a:gd name="T67" fmla="*/ 46 h 54"/>
                  <a:gd name="T68" fmla="*/ 15 w 28"/>
                  <a:gd name="T69" fmla="*/ 46 h 54"/>
                  <a:gd name="T70" fmla="*/ 16 w 28"/>
                  <a:gd name="T71" fmla="*/ 44 h 54"/>
                  <a:gd name="T72" fmla="*/ 18 w 28"/>
                  <a:gd name="T73" fmla="*/ 43 h 54"/>
                  <a:gd name="T74" fmla="*/ 20 w 28"/>
                  <a:gd name="T75" fmla="*/ 38 h 54"/>
                  <a:gd name="T76" fmla="*/ 20 w 28"/>
                  <a:gd name="T77" fmla="*/ 38 h 54"/>
                  <a:gd name="T78" fmla="*/ 10 w 28"/>
                  <a:gd name="T79" fmla="*/ 23 h 54"/>
                  <a:gd name="T80" fmla="*/ 20 w 28"/>
                  <a:gd name="T81" fmla="*/ 23 h 54"/>
                  <a:gd name="T82" fmla="*/ 20 w 28"/>
                  <a:gd name="T83" fmla="*/ 18 h 54"/>
                  <a:gd name="T84" fmla="*/ 20 w 28"/>
                  <a:gd name="T85" fmla="*/ 18 h 54"/>
                  <a:gd name="T86" fmla="*/ 18 w 28"/>
                  <a:gd name="T87" fmla="*/ 10 h 54"/>
                  <a:gd name="T88" fmla="*/ 16 w 28"/>
                  <a:gd name="T89" fmla="*/ 9 h 54"/>
                  <a:gd name="T90" fmla="*/ 15 w 28"/>
                  <a:gd name="T91" fmla="*/ 9 h 54"/>
                  <a:gd name="T92" fmla="*/ 15 w 28"/>
                  <a:gd name="T93" fmla="*/ 9 h 54"/>
                  <a:gd name="T94" fmla="*/ 13 w 28"/>
                  <a:gd name="T95" fmla="*/ 9 h 54"/>
                  <a:gd name="T96" fmla="*/ 12 w 28"/>
                  <a:gd name="T97" fmla="*/ 12 h 54"/>
                  <a:gd name="T98" fmla="*/ 12 w 28"/>
                  <a:gd name="T99" fmla="*/ 12 h 54"/>
                  <a:gd name="T100" fmla="*/ 10 w 28"/>
                  <a:gd name="T101" fmla="*/ 20 h 54"/>
                  <a:gd name="T102" fmla="*/ 10 w 28"/>
                  <a:gd name="T10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 h="54">
                    <a:moveTo>
                      <a:pt x="20" y="38"/>
                    </a:moveTo>
                    <a:lnTo>
                      <a:pt x="28" y="40"/>
                    </a:lnTo>
                    <a:lnTo>
                      <a:pt x="28" y="40"/>
                    </a:lnTo>
                    <a:lnTo>
                      <a:pt x="26" y="46"/>
                    </a:lnTo>
                    <a:lnTo>
                      <a:pt x="23" y="51"/>
                    </a:lnTo>
                    <a:lnTo>
                      <a:pt x="23" y="51"/>
                    </a:lnTo>
                    <a:lnTo>
                      <a:pt x="20" y="53"/>
                    </a:lnTo>
                    <a:lnTo>
                      <a:pt x="15" y="54"/>
                    </a:lnTo>
                    <a:lnTo>
                      <a:pt x="15" y="54"/>
                    </a:lnTo>
                    <a:lnTo>
                      <a:pt x="8" y="53"/>
                    </a:lnTo>
                    <a:lnTo>
                      <a:pt x="3" y="48"/>
                    </a:lnTo>
                    <a:lnTo>
                      <a:pt x="3" y="48"/>
                    </a:lnTo>
                    <a:lnTo>
                      <a:pt x="2" y="40"/>
                    </a:lnTo>
                    <a:lnTo>
                      <a:pt x="0" y="28"/>
                    </a:lnTo>
                    <a:lnTo>
                      <a:pt x="0" y="28"/>
                    </a:lnTo>
                    <a:lnTo>
                      <a:pt x="2" y="15"/>
                    </a:lnTo>
                    <a:lnTo>
                      <a:pt x="3" y="7"/>
                    </a:lnTo>
                    <a:lnTo>
                      <a:pt x="3" y="7"/>
                    </a:lnTo>
                    <a:lnTo>
                      <a:pt x="8" y="2"/>
                    </a:lnTo>
                    <a:lnTo>
                      <a:pt x="15" y="0"/>
                    </a:lnTo>
                    <a:lnTo>
                      <a:pt x="15" y="0"/>
                    </a:lnTo>
                    <a:lnTo>
                      <a:pt x="20" y="2"/>
                    </a:lnTo>
                    <a:lnTo>
                      <a:pt x="25" y="7"/>
                    </a:lnTo>
                    <a:lnTo>
                      <a:pt x="25" y="7"/>
                    </a:lnTo>
                    <a:lnTo>
                      <a:pt x="28" y="13"/>
                    </a:lnTo>
                    <a:lnTo>
                      <a:pt x="28" y="22"/>
                    </a:lnTo>
                    <a:lnTo>
                      <a:pt x="28" y="30"/>
                    </a:lnTo>
                    <a:lnTo>
                      <a:pt x="10" y="30"/>
                    </a:lnTo>
                    <a:lnTo>
                      <a:pt x="10" y="31"/>
                    </a:lnTo>
                    <a:lnTo>
                      <a:pt x="10" y="31"/>
                    </a:lnTo>
                    <a:lnTo>
                      <a:pt x="12" y="43"/>
                    </a:lnTo>
                    <a:lnTo>
                      <a:pt x="12" y="43"/>
                    </a:lnTo>
                    <a:lnTo>
                      <a:pt x="13" y="44"/>
                    </a:lnTo>
                    <a:lnTo>
                      <a:pt x="15" y="46"/>
                    </a:lnTo>
                    <a:lnTo>
                      <a:pt x="15" y="46"/>
                    </a:lnTo>
                    <a:lnTo>
                      <a:pt x="16" y="44"/>
                    </a:lnTo>
                    <a:lnTo>
                      <a:pt x="18" y="43"/>
                    </a:lnTo>
                    <a:lnTo>
                      <a:pt x="20" y="38"/>
                    </a:lnTo>
                    <a:lnTo>
                      <a:pt x="20" y="38"/>
                    </a:lnTo>
                    <a:close/>
                    <a:moveTo>
                      <a:pt x="10" y="23"/>
                    </a:moveTo>
                    <a:lnTo>
                      <a:pt x="20" y="23"/>
                    </a:lnTo>
                    <a:lnTo>
                      <a:pt x="20" y="18"/>
                    </a:lnTo>
                    <a:lnTo>
                      <a:pt x="20" y="18"/>
                    </a:lnTo>
                    <a:lnTo>
                      <a:pt x="18" y="10"/>
                    </a:lnTo>
                    <a:lnTo>
                      <a:pt x="16" y="9"/>
                    </a:lnTo>
                    <a:lnTo>
                      <a:pt x="15" y="9"/>
                    </a:lnTo>
                    <a:lnTo>
                      <a:pt x="15" y="9"/>
                    </a:lnTo>
                    <a:lnTo>
                      <a:pt x="13" y="9"/>
                    </a:lnTo>
                    <a:lnTo>
                      <a:pt x="12" y="12"/>
                    </a:lnTo>
                    <a:lnTo>
                      <a:pt x="12" y="12"/>
                    </a:lnTo>
                    <a:lnTo>
                      <a:pt x="10" y="20"/>
                    </a:lnTo>
                    <a:lnTo>
                      <a:pt x="1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3" name="Freeform 227"/>
              <p:cNvSpPr>
                <a:spLocks/>
              </p:cNvSpPr>
              <p:nvPr/>
            </p:nvSpPr>
            <p:spPr bwMode="auto">
              <a:xfrm>
                <a:off x="4907" y="1979"/>
                <a:ext cx="49" cy="84"/>
              </a:xfrm>
              <a:custGeom>
                <a:avLst/>
                <a:gdLst>
                  <a:gd name="T0" fmla="*/ 0 w 49"/>
                  <a:gd name="T1" fmla="*/ 84 h 84"/>
                  <a:gd name="T2" fmla="*/ 0 w 49"/>
                  <a:gd name="T3" fmla="*/ 75 h 84"/>
                  <a:gd name="T4" fmla="*/ 5 w 49"/>
                  <a:gd name="T5" fmla="*/ 75 h 84"/>
                  <a:gd name="T6" fmla="*/ 5 w 49"/>
                  <a:gd name="T7" fmla="*/ 9 h 84"/>
                  <a:gd name="T8" fmla="*/ 0 w 49"/>
                  <a:gd name="T9" fmla="*/ 9 h 84"/>
                  <a:gd name="T10" fmla="*/ 0 w 49"/>
                  <a:gd name="T11" fmla="*/ 0 h 84"/>
                  <a:gd name="T12" fmla="*/ 18 w 49"/>
                  <a:gd name="T13" fmla="*/ 0 h 84"/>
                  <a:gd name="T14" fmla="*/ 28 w 49"/>
                  <a:gd name="T15" fmla="*/ 31 h 84"/>
                  <a:gd name="T16" fmla="*/ 35 w 49"/>
                  <a:gd name="T17" fmla="*/ 55 h 84"/>
                  <a:gd name="T18" fmla="*/ 35 w 49"/>
                  <a:gd name="T19" fmla="*/ 55 h 84"/>
                  <a:gd name="T20" fmla="*/ 33 w 49"/>
                  <a:gd name="T21" fmla="*/ 29 h 84"/>
                  <a:gd name="T22" fmla="*/ 33 w 49"/>
                  <a:gd name="T23" fmla="*/ 9 h 84"/>
                  <a:gd name="T24" fmla="*/ 28 w 49"/>
                  <a:gd name="T25" fmla="*/ 9 h 84"/>
                  <a:gd name="T26" fmla="*/ 28 w 49"/>
                  <a:gd name="T27" fmla="*/ 0 h 84"/>
                  <a:gd name="T28" fmla="*/ 49 w 49"/>
                  <a:gd name="T29" fmla="*/ 0 h 84"/>
                  <a:gd name="T30" fmla="*/ 49 w 49"/>
                  <a:gd name="T31" fmla="*/ 9 h 84"/>
                  <a:gd name="T32" fmla="*/ 44 w 49"/>
                  <a:gd name="T33" fmla="*/ 9 h 84"/>
                  <a:gd name="T34" fmla="*/ 44 w 49"/>
                  <a:gd name="T35" fmla="*/ 84 h 84"/>
                  <a:gd name="T36" fmla="*/ 35 w 49"/>
                  <a:gd name="T37" fmla="*/ 84 h 84"/>
                  <a:gd name="T38" fmla="*/ 23 w 49"/>
                  <a:gd name="T39" fmla="*/ 52 h 84"/>
                  <a:gd name="T40" fmla="*/ 23 w 49"/>
                  <a:gd name="T41" fmla="*/ 52 h 84"/>
                  <a:gd name="T42" fmla="*/ 20 w 49"/>
                  <a:gd name="T43" fmla="*/ 39 h 84"/>
                  <a:gd name="T44" fmla="*/ 15 w 49"/>
                  <a:gd name="T45" fmla="*/ 19 h 84"/>
                  <a:gd name="T46" fmla="*/ 15 w 49"/>
                  <a:gd name="T47" fmla="*/ 19 h 84"/>
                  <a:gd name="T48" fmla="*/ 17 w 49"/>
                  <a:gd name="T49" fmla="*/ 45 h 84"/>
                  <a:gd name="T50" fmla="*/ 17 w 49"/>
                  <a:gd name="T51" fmla="*/ 75 h 84"/>
                  <a:gd name="T52" fmla="*/ 22 w 49"/>
                  <a:gd name="T53" fmla="*/ 75 h 84"/>
                  <a:gd name="T54" fmla="*/ 22 w 49"/>
                  <a:gd name="T55" fmla="*/ 84 h 84"/>
                  <a:gd name="T56" fmla="*/ 0 w 49"/>
                  <a:gd name="T5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84">
                    <a:moveTo>
                      <a:pt x="0" y="84"/>
                    </a:moveTo>
                    <a:lnTo>
                      <a:pt x="0" y="75"/>
                    </a:lnTo>
                    <a:lnTo>
                      <a:pt x="5" y="75"/>
                    </a:lnTo>
                    <a:lnTo>
                      <a:pt x="5" y="9"/>
                    </a:lnTo>
                    <a:lnTo>
                      <a:pt x="0" y="9"/>
                    </a:lnTo>
                    <a:lnTo>
                      <a:pt x="0" y="0"/>
                    </a:lnTo>
                    <a:lnTo>
                      <a:pt x="18" y="0"/>
                    </a:lnTo>
                    <a:lnTo>
                      <a:pt x="28" y="31"/>
                    </a:lnTo>
                    <a:lnTo>
                      <a:pt x="35" y="55"/>
                    </a:lnTo>
                    <a:lnTo>
                      <a:pt x="35" y="55"/>
                    </a:lnTo>
                    <a:lnTo>
                      <a:pt x="33" y="29"/>
                    </a:lnTo>
                    <a:lnTo>
                      <a:pt x="33" y="9"/>
                    </a:lnTo>
                    <a:lnTo>
                      <a:pt x="28" y="9"/>
                    </a:lnTo>
                    <a:lnTo>
                      <a:pt x="28" y="0"/>
                    </a:lnTo>
                    <a:lnTo>
                      <a:pt x="49" y="0"/>
                    </a:lnTo>
                    <a:lnTo>
                      <a:pt x="49" y="9"/>
                    </a:lnTo>
                    <a:lnTo>
                      <a:pt x="44" y="9"/>
                    </a:lnTo>
                    <a:lnTo>
                      <a:pt x="44" y="84"/>
                    </a:lnTo>
                    <a:lnTo>
                      <a:pt x="35" y="84"/>
                    </a:lnTo>
                    <a:lnTo>
                      <a:pt x="23" y="52"/>
                    </a:lnTo>
                    <a:lnTo>
                      <a:pt x="23" y="52"/>
                    </a:lnTo>
                    <a:lnTo>
                      <a:pt x="20" y="39"/>
                    </a:lnTo>
                    <a:lnTo>
                      <a:pt x="15" y="19"/>
                    </a:lnTo>
                    <a:lnTo>
                      <a:pt x="15" y="19"/>
                    </a:lnTo>
                    <a:lnTo>
                      <a:pt x="17" y="45"/>
                    </a:lnTo>
                    <a:lnTo>
                      <a:pt x="17" y="75"/>
                    </a:lnTo>
                    <a:lnTo>
                      <a:pt x="22" y="75"/>
                    </a:lnTo>
                    <a:lnTo>
                      <a:pt x="22" y="84"/>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4" name="Freeform 228"/>
              <p:cNvSpPr>
                <a:spLocks noEditPoints="1"/>
              </p:cNvSpPr>
              <p:nvPr/>
            </p:nvSpPr>
            <p:spPr bwMode="auto">
              <a:xfrm>
                <a:off x="4963" y="2003"/>
                <a:ext cx="37" cy="62"/>
              </a:xfrm>
              <a:custGeom>
                <a:avLst/>
                <a:gdLst>
                  <a:gd name="T0" fmla="*/ 37 w 37"/>
                  <a:gd name="T1" fmla="*/ 60 h 62"/>
                  <a:gd name="T2" fmla="*/ 23 w 37"/>
                  <a:gd name="T3" fmla="*/ 56 h 62"/>
                  <a:gd name="T4" fmla="*/ 23 w 37"/>
                  <a:gd name="T5" fmla="*/ 56 h 62"/>
                  <a:gd name="T6" fmla="*/ 13 w 37"/>
                  <a:gd name="T7" fmla="*/ 62 h 62"/>
                  <a:gd name="T8" fmla="*/ 8 w 37"/>
                  <a:gd name="T9" fmla="*/ 60 h 62"/>
                  <a:gd name="T10" fmla="*/ 3 w 37"/>
                  <a:gd name="T11" fmla="*/ 57 h 62"/>
                  <a:gd name="T12" fmla="*/ 0 w 37"/>
                  <a:gd name="T13" fmla="*/ 43 h 62"/>
                  <a:gd name="T14" fmla="*/ 0 w 37"/>
                  <a:gd name="T15" fmla="*/ 34 h 62"/>
                  <a:gd name="T16" fmla="*/ 3 w 37"/>
                  <a:gd name="T17" fmla="*/ 29 h 62"/>
                  <a:gd name="T18" fmla="*/ 14 w 37"/>
                  <a:gd name="T19" fmla="*/ 25 h 62"/>
                  <a:gd name="T20" fmla="*/ 18 w 37"/>
                  <a:gd name="T21" fmla="*/ 25 h 62"/>
                  <a:gd name="T22" fmla="*/ 23 w 37"/>
                  <a:gd name="T23" fmla="*/ 18 h 62"/>
                  <a:gd name="T24" fmla="*/ 23 w 37"/>
                  <a:gd name="T25" fmla="*/ 13 h 62"/>
                  <a:gd name="T26" fmla="*/ 21 w 37"/>
                  <a:gd name="T27" fmla="*/ 10 h 62"/>
                  <a:gd name="T28" fmla="*/ 16 w 37"/>
                  <a:gd name="T29" fmla="*/ 8 h 62"/>
                  <a:gd name="T30" fmla="*/ 13 w 37"/>
                  <a:gd name="T31" fmla="*/ 12 h 62"/>
                  <a:gd name="T32" fmla="*/ 1 w 37"/>
                  <a:gd name="T33" fmla="*/ 13 h 62"/>
                  <a:gd name="T34" fmla="*/ 3 w 37"/>
                  <a:gd name="T35" fmla="*/ 8 h 62"/>
                  <a:gd name="T36" fmla="*/ 6 w 37"/>
                  <a:gd name="T37" fmla="*/ 3 h 62"/>
                  <a:gd name="T38" fmla="*/ 18 w 37"/>
                  <a:gd name="T39" fmla="*/ 0 h 62"/>
                  <a:gd name="T40" fmla="*/ 24 w 37"/>
                  <a:gd name="T41" fmla="*/ 0 h 62"/>
                  <a:gd name="T42" fmla="*/ 29 w 37"/>
                  <a:gd name="T43" fmla="*/ 3 h 62"/>
                  <a:gd name="T44" fmla="*/ 32 w 37"/>
                  <a:gd name="T45" fmla="*/ 16 h 62"/>
                  <a:gd name="T46" fmla="*/ 37 w 37"/>
                  <a:gd name="T47" fmla="*/ 51 h 62"/>
                  <a:gd name="T48" fmla="*/ 23 w 37"/>
                  <a:gd name="T49" fmla="*/ 36 h 62"/>
                  <a:gd name="T50" fmla="*/ 19 w 37"/>
                  <a:gd name="T51" fmla="*/ 34 h 62"/>
                  <a:gd name="T52" fmla="*/ 18 w 37"/>
                  <a:gd name="T53" fmla="*/ 33 h 62"/>
                  <a:gd name="T54" fmla="*/ 13 w 37"/>
                  <a:gd name="T55" fmla="*/ 36 h 62"/>
                  <a:gd name="T56" fmla="*/ 11 w 37"/>
                  <a:gd name="T57" fmla="*/ 43 h 62"/>
                  <a:gd name="T58" fmla="*/ 11 w 37"/>
                  <a:gd name="T59" fmla="*/ 47 h 62"/>
                  <a:gd name="T60" fmla="*/ 14 w 37"/>
                  <a:gd name="T61" fmla="*/ 52 h 62"/>
                  <a:gd name="T62" fmla="*/ 18 w 37"/>
                  <a:gd name="T63" fmla="*/ 52 h 62"/>
                  <a:gd name="T64" fmla="*/ 23 w 37"/>
                  <a:gd name="T65"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62">
                    <a:moveTo>
                      <a:pt x="37" y="51"/>
                    </a:moveTo>
                    <a:lnTo>
                      <a:pt x="37" y="60"/>
                    </a:lnTo>
                    <a:lnTo>
                      <a:pt x="23" y="60"/>
                    </a:lnTo>
                    <a:lnTo>
                      <a:pt x="23" y="56"/>
                    </a:lnTo>
                    <a:lnTo>
                      <a:pt x="23" y="56"/>
                    </a:lnTo>
                    <a:lnTo>
                      <a:pt x="23" y="56"/>
                    </a:lnTo>
                    <a:lnTo>
                      <a:pt x="18" y="60"/>
                    </a:lnTo>
                    <a:lnTo>
                      <a:pt x="13" y="62"/>
                    </a:lnTo>
                    <a:lnTo>
                      <a:pt x="13" y="62"/>
                    </a:lnTo>
                    <a:lnTo>
                      <a:pt x="8" y="60"/>
                    </a:lnTo>
                    <a:lnTo>
                      <a:pt x="3" y="57"/>
                    </a:lnTo>
                    <a:lnTo>
                      <a:pt x="3" y="57"/>
                    </a:lnTo>
                    <a:lnTo>
                      <a:pt x="0" y="51"/>
                    </a:lnTo>
                    <a:lnTo>
                      <a:pt x="0" y="43"/>
                    </a:lnTo>
                    <a:lnTo>
                      <a:pt x="0" y="43"/>
                    </a:lnTo>
                    <a:lnTo>
                      <a:pt x="0" y="34"/>
                    </a:lnTo>
                    <a:lnTo>
                      <a:pt x="3" y="29"/>
                    </a:lnTo>
                    <a:lnTo>
                      <a:pt x="3" y="29"/>
                    </a:lnTo>
                    <a:lnTo>
                      <a:pt x="8" y="26"/>
                    </a:lnTo>
                    <a:lnTo>
                      <a:pt x="14" y="25"/>
                    </a:lnTo>
                    <a:lnTo>
                      <a:pt x="14" y="25"/>
                    </a:lnTo>
                    <a:lnTo>
                      <a:pt x="18" y="25"/>
                    </a:lnTo>
                    <a:lnTo>
                      <a:pt x="23" y="28"/>
                    </a:lnTo>
                    <a:lnTo>
                      <a:pt x="23" y="18"/>
                    </a:lnTo>
                    <a:lnTo>
                      <a:pt x="23" y="18"/>
                    </a:lnTo>
                    <a:lnTo>
                      <a:pt x="23" y="13"/>
                    </a:lnTo>
                    <a:lnTo>
                      <a:pt x="21" y="10"/>
                    </a:lnTo>
                    <a:lnTo>
                      <a:pt x="21" y="10"/>
                    </a:lnTo>
                    <a:lnTo>
                      <a:pt x="16" y="8"/>
                    </a:lnTo>
                    <a:lnTo>
                      <a:pt x="16" y="8"/>
                    </a:lnTo>
                    <a:lnTo>
                      <a:pt x="14" y="10"/>
                    </a:lnTo>
                    <a:lnTo>
                      <a:pt x="13" y="12"/>
                    </a:lnTo>
                    <a:lnTo>
                      <a:pt x="11" y="16"/>
                    </a:lnTo>
                    <a:lnTo>
                      <a:pt x="1" y="13"/>
                    </a:lnTo>
                    <a:lnTo>
                      <a:pt x="1" y="13"/>
                    </a:lnTo>
                    <a:lnTo>
                      <a:pt x="3" y="8"/>
                    </a:lnTo>
                    <a:lnTo>
                      <a:pt x="6" y="3"/>
                    </a:lnTo>
                    <a:lnTo>
                      <a:pt x="6" y="3"/>
                    </a:lnTo>
                    <a:lnTo>
                      <a:pt x="11" y="0"/>
                    </a:lnTo>
                    <a:lnTo>
                      <a:pt x="18" y="0"/>
                    </a:lnTo>
                    <a:lnTo>
                      <a:pt x="18" y="0"/>
                    </a:lnTo>
                    <a:lnTo>
                      <a:pt x="24" y="0"/>
                    </a:lnTo>
                    <a:lnTo>
                      <a:pt x="29" y="3"/>
                    </a:lnTo>
                    <a:lnTo>
                      <a:pt x="29" y="3"/>
                    </a:lnTo>
                    <a:lnTo>
                      <a:pt x="32" y="10"/>
                    </a:lnTo>
                    <a:lnTo>
                      <a:pt x="32" y="16"/>
                    </a:lnTo>
                    <a:lnTo>
                      <a:pt x="32" y="51"/>
                    </a:lnTo>
                    <a:lnTo>
                      <a:pt x="37" y="51"/>
                    </a:lnTo>
                    <a:close/>
                    <a:moveTo>
                      <a:pt x="23" y="49"/>
                    </a:moveTo>
                    <a:lnTo>
                      <a:pt x="23" y="36"/>
                    </a:lnTo>
                    <a:lnTo>
                      <a:pt x="23" y="36"/>
                    </a:lnTo>
                    <a:lnTo>
                      <a:pt x="19" y="34"/>
                    </a:lnTo>
                    <a:lnTo>
                      <a:pt x="18" y="33"/>
                    </a:lnTo>
                    <a:lnTo>
                      <a:pt x="18" y="33"/>
                    </a:lnTo>
                    <a:lnTo>
                      <a:pt x="14" y="34"/>
                    </a:lnTo>
                    <a:lnTo>
                      <a:pt x="13" y="36"/>
                    </a:lnTo>
                    <a:lnTo>
                      <a:pt x="11" y="39"/>
                    </a:lnTo>
                    <a:lnTo>
                      <a:pt x="11" y="43"/>
                    </a:lnTo>
                    <a:lnTo>
                      <a:pt x="11" y="43"/>
                    </a:lnTo>
                    <a:lnTo>
                      <a:pt x="11" y="47"/>
                    </a:lnTo>
                    <a:lnTo>
                      <a:pt x="13" y="51"/>
                    </a:lnTo>
                    <a:lnTo>
                      <a:pt x="14" y="52"/>
                    </a:lnTo>
                    <a:lnTo>
                      <a:pt x="18" y="52"/>
                    </a:lnTo>
                    <a:lnTo>
                      <a:pt x="18" y="52"/>
                    </a:lnTo>
                    <a:lnTo>
                      <a:pt x="19" y="52"/>
                    </a:lnTo>
                    <a:lnTo>
                      <a:pt x="23" y="49"/>
                    </a:lnTo>
                    <a:lnTo>
                      <a:pt x="23"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5" name="Freeform 229"/>
              <p:cNvSpPr>
                <a:spLocks noEditPoints="1"/>
              </p:cNvSpPr>
              <p:nvPr/>
            </p:nvSpPr>
            <p:spPr bwMode="auto">
              <a:xfrm>
                <a:off x="5000" y="1977"/>
                <a:ext cx="20" cy="108"/>
              </a:xfrm>
              <a:custGeom>
                <a:avLst/>
                <a:gdLst>
                  <a:gd name="T0" fmla="*/ 18 w 20"/>
                  <a:gd name="T1" fmla="*/ 28 h 108"/>
                  <a:gd name="T2" fmla="*/ 18 w 20"/>
                  <a:gd name="T3" fmla="*/ 90 h 108"/>
                  <a:gd name="T4" fmla="*/ 18 w 20"/>
                  <a:gd name="T5" fmla="*/ 90 h 108"/>
                  <a:gd name="T6" fmla="*/ 18 w 20"/>
                  <a:gd name="T7" fmla="*/ 98 h 108"/>
                  <a:gd name="T8" fmla="*/ 15 w 20"/>
                  <a:gd name="T9" fmla="*/ 103 h 108"/>
                  <a:gd name="T10" fmla="*/ 15 w 20"/>
                  <a:gd name="T11" fmla="*/ 103 h 108"/>
                  <a:gd name="T12" fmla="*/ 10 w 20"/>
                  <a:gd name="T13" fmla="*/ 106 h 108"/>
                  <a:gd name="T14" fmla="*/ 0 w 20"/>
                  <a:gd name="T15" fmla="*/ 108 h 108"/>
                  <a:gd name="T16" fmla="*/ 0 w 20"/>
                  <a:gd name="T17" fmla="*/ 98 h 108"/>
                  <a:gd name="T18" fmla="*/ 0 w 20"/>
                  <a:gd name="T19" fmla="*/ 98 h 108"/>
                  <a:gd name="T20" fmla="*/ 5 w 20"/>
                  <a:gd name="T21" fmla="*/ 96 h 108"/>
                  <a:gd name="T22" fmla="*/ 5 w 20"/>
                  <a:gd name="T23" fmla="*/ 96 h 108"/>
                  <a:gd name="T24" fmla="*/ 7 w 20"/>
                  <a:gd name="T25" fmla="*/ 95 h 108"/>
                  <a:gd name="T26" fmla="*/ 7 w 20"/>
                  <a:gd name="T27" fmla="*/ 95 h 108"/>
                  <a:gd name="T28" fmla="*/ 8 w 20"/>
                  <a:gd name="T29" fmla="*/ 90 h 108"/>
                  <a:gd name="T30" fmla="*/ 8 w 20"/>
                  <a:gd name="T31" fmla="*/ 38 h 108"/>
                  <a:gd name="T32" fmla="*/ 4 w 20"/>
                  <a:gd name="T33" fmla="*/ 38 h 108"/>
                  <a:gd name="T34" fmla="*/ 4 w 20"/>
                  <a:gd name="T35" fmla="*/ 28 h 108"/>
                  <a:gd name="T36" fmla="*/ 18 w 20"/>
                  <a:gd name="T37" fmla="*/ 28 h 108"/>
                  <a:gd name="T38" fmla="*/ 7 w 20"/>
                  <a:gd name="T39" fmla="*/ 7 h 108"/>
                  <a:gd name="T40" fmla="*/ 7 w 20"/>
                  <a:gd name="T41" fmla="*/ 7 h 108"/>
                  <a:gd name="T42" fmla="*/ 7 w 20"/>
                  <a:gd name="T43" fmla="*/ 3 h 108"/>
                  <a:gd name="T44" fmla="*/ 8 w 20"/>
                  <a:gd name="T45" fmla="*/ 2 h 108"/>
                  <a:gd name="T46" fmla="*/ 8 w 20"/>
                  <a:gd name="T47" fmla="*/ 2 h 108"/>
                  <a:gd name="T48" fmla="*/ 10 w 20"/>
                  <a:gd name="T49" fmla="*/ 0 h 108"/>
                  <a:gd name="T50" fmla="*/ 13 w 20"/>
                  <a:gd name="T51" fmla="*/ 0 h 108"/>
                  <a:gd name="T52" fmla="*/ 13 w 20"/>
                  <a:gd name="T53" fmla="*/ 0 h 108"/>
                  <a:gd name="T54" fmla="*/ 15 w 20"/>
                  <a:gd name="T55" fmla="*/ 0 h 108"/>
                  <a:gd name="T56" fmla="*/ 18 w 20"/>
                  <a:gd name="T57" fmla="*/ 2 h 108"/>
                  <a:gd name="T58" fmla="*/ 18 w 20"/>
                  <a:gd name="T59" fmla="*/ 2 h 108"/>
                  <a:gd name="T60" fmla="*/ 20 w 20"/>
                  <a:gd name="T61" fmla="*/ 3 h 108"/>
                  <a:gd name="T62" fmla="*/ 20 w 20"/>
                  <a:gd name="T63" fmla="*/ 7 h 108"/>
                  <a:gd name="T64" fmla="*/ 20 w 20"/>
                  <a:gd name="T65" fmla="*/ 7 h 108"/>
                  <a:gd name="T66" fmla="*/ 20 w 20"/>
                  <a:gd name="T67" fmla="*/ 10 h 108"/>
                  <a:gd name="T68" fmla="*/ 18 w 20"/>
                  <a:gd name="T69" fmla="*/ 11 h 108"/>
                  <a:gd name="T70" fmla="*/ 18 w 20"/>
                  <a:gd name="T71" fmla="*/ 11 h 108"/>
                  <a:gd name="T72" fmla="*/ 15 w 20"/>
                  <a:gd name="T73" fmla="*/ 13 h 108"/>
                  <a:gd name="T74" fmla="*/ 13 w 20"/>
                  <a:gd name="T75" fmla="*/ 13 h 108"/>
                  <a:gd name="T76" fmla="*/ 13 w 20"/>
                  <a:gd name="T77" fmla="*/ 13 h 108"/>
                  <a:gd name="T78" fmla="*/ 10 w 20"/>
                  <a:gd name="T79" fmla="*/ 13 h 108"/>
                  <a:gd name="T80" fmla="*/ 8 w 20"/>
                  <a:gd name="T81" fmla="*/ 11 h 108"/>
                  <a:gd name="T82" fmla="*/ 8 w 20"/>
                  <a:gd name="T83" fmla="*/ 11 h 108"/>
                  <a:gd name="T84" fmla="*/ 7 w 20"/>
                  <a:gd name="T85" fmla="*/ 10 h 108"/>
                  <a:gd name="T86" fmla="*/ 7 w 20"/>
                  <a:gd name="T87" fmla="*/ 7 h 108"/>
                  <a:gd name="T88" fmla="*/ 7 w 20"/>
                  <a:gd name="T8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8">
                    <a:moveTo>
                      <a:pt x="18" y="28"/>
                    </a:moveTo>
                    <a:lnTo>
                      <a:pt x="18" y="90"/>
                    </a:lnTo>
                    <a:lnTo>
                      <a:pt x="18" y="90"/>
                    </a:lnTo>
                    <a:lnTo>
                      <a:pt x="18" y="98"/>
                    </a:lnTo>
                    <a:lnTo>
                      <a:pt x="15" y="103"/>
                    </a:lnTo>
                    <a:lnTo>
                      <a:pt x="15" y="103"/>
                    </a:lnTo>
                    <a:lnTo>
                      <a:pt x="10" y="106"/>
                    </a:lnTo>
                    <a:lnTo>
                      <a:pt x="0" y="108"/>
                    </a:lnTo>
                    <a:lnTo>
                      <a:pt x="0" y="98"/>
                    </a:lnTo>
                    <a:lnTo>
                      <a:pt x="0" y="98"/>
                    </a:lnTo>
                    <a:lnTo>
                      <a:pt x="5" y="96"/>
                    </a:lnTo>
                    <a:lnTo>
                      <a:pt x="5" y="96"/>
                    </a:lnTo>
                    <a:lnTo>
                      <a:pt x="7" y="95"/>
                    </a:lnTo>
                    <a:lnTo>
                      <a:pt x="7" y="95"/>
                    </a:lnTo>
                    <a:lnTo>
                      <a:pt x="8" y="90"/>
                    </a:lnTo>
                    <a:lnTo>
                      <a:pt x="8" y="38"/>
                    </a:lnTo>
                    <a:lnTo>
                      <a:pt x="4" y="38"/>
                    </a:lnTo>
                    <a:lnTo>
                      <a:pt x="4" y="28"/>
                    </a:lnTo>
                    <a:lnTo>
                      <a:pt x="18" y="28"/>
                    </a:lnTo>
                    <a:close/>
                    <a:moveTo>
                      <a:pt x="7" y="7"/>
                    </a:moveTo>
                    <a:lnTo>
                      <a:pt x="7" y="7"/>
                    </a:lnTo>
                    <a:lnTo>
                      <a:pt x="7" y="3"/>
                    </a:lnTo>
                    <a:lnTo>
                      <a:pt x="8" y="2"/>
                    </a:lnTo>
                    <a:lnTo>
                      <a:pt x="8" y="2"/>
                    </a:lnTo>
                    <a:lnTo>
                      <a:pt x="10" y="0"/>
                    </a:lnTo>
                    <a:lnTo>
                      <a:pt x="13" y="0"/>
                    </a:lnTo>
                    <a:lnTo>
                      <a:pt x="13" y="0"/>
                    </a:lnTo>
                    <a:lnTo>
                      <a:pt x="15" y="0"/>
                    </a:lnTo>
                    <a:lnTo>
                      <a:pt x="18" y="2"/>
                    </a:lnTo>
                    <a:lnTo>
                      <a:pt x="18" y="2"/>
                    </a:lnTo>
                    <a:lnTo>
                      <a:pt x="20" y="3"/>
                    </a:lnTo>
                    <a:lnTo>
                      <a:pt x="20" y="7"/>
                    </a:lnTo>
                    <a:lnTo>
                      <a:pt x="20" y="7"/>
                    </a:lnTo>
                    <a:lnTo>
                      <a:pt x="20" y="10"/>
                    </a:lnTo>
                    <a:lnTo>
                      <a:pt x="18" y="11"/>
                    </a:lnTo>
                    <a:lnTo>
                      <a:pt x="18" y="11"/>
                    </a:lnTo>
                    <a:lnTo>
                      <a:pt x="15" y="13"/>
                    </a:lnTo>
                    <a:lnTo>
                      <a:pt x="13" y="13"/>
                    </a:lnTo>
                    <a:lnTo>
                      <a:pt x="13" y="13"/>
                    </a:lnTo>
                    <a:lnTo>
                      <a:pt x="10" y="13"/>
                    </a:lnTo>
                    <a:lnTo>
                      <a:pt x="8" y="11"/>
                    </a:lnTo>
                    <a:lnTo>
                      <a:pt x="8" y="11"/>
                    </a:lnTo>
                    <a:lnTo>
                      <a:pt x="7" y="10"/>
                    </a:lnTo>
                    <a:lnTo>
                      <a:pt x="7" y="7"/>
                    </a:ln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6" name="Freeform 230"/>
              <p:cNvSpPr>
                <a:spLocks noEditPoints="1"/>
              </p:cNvSpPr>
              <p:nvPr/>
            </p:nvSpPr>
            <p:spPr bwMode="auto">
              <a:xfrm>
                <a:off x="5026" y="1977"/>
                <a:ext cx="20" cy="86"/>
              </a:xfrm>
              <a:custGeom>
                <a:avLst/>
                <a:gdLst>
                  <a:gd name="T0" fmla="*/ 5 w 20"/>
                  <a:gd name="T1" fmla="*/ 77 h 86"/>
                  <a:gd name="T2" fmla="*/ 5 w 20"/>
                  <a:gd name="T3" fmla="*/ 38 h 86"/>
                  <a:gd name="T4" fmla="*/ 0 w 20"/>
                  <a:gd name="T5" fmla="*/ 38 h 86"/>
                  <a:gd name="T6" fmla="*/ 0 w 20"/>
                  <a:gd name="T7" fmla="*/ 28 h 86"/>
                  <a:gd name="T8" fmla="*/ 17 w 20"/>
                  <a:gd name="T9" fmla="*/ 28 h 86"/>
                  <a:gd name="T10" fmla="*/ 17 w 20"/>
                  <a:gd name="T11" fmla="*/ 77 h 86"/>
                  <a:gd name="T12" fmla="*/ 20 w 20"/>
                  <a:gd name="T13" fmla="*/ 77 h 86"/>
                  <a:gd name="T14" fmla="*/ 20 w 20"/>
                  <a:gd name="T15" fmla="*/ 86 h 86"/>
                  <a:gd name="T16" fmla="*/ 0 w 20"/>
                  <a:gd name="T17" fmla="*/ 86 h 86"/>
                  <a:gd name="T18" fmla="*/ 0 w 20"/>
                  <a:gd name="T19" fmla="*/ 77 h 86"/>
                  <a:gd name="T20" fmla="*/ 5 w 20"/>
                  <a:gd name="T21" fmla="*/ 77 h 86"/>
                  <a:gd name="T22" fmla="*/ 10 w 20"/>
                  <a:gd name="T23" fmla="*/ 0 h 86"/>
                  <a:gd name="T24" fmla="*/ 10 w 20"/>
                  <a:gd name="T25" fmla="*/ 0 h 86"/>
                  <a:gd name="T26" fmla="*/ 13 w 20"/>
                  <a:gd name="T27" fmla="*/ 0 h 86"/>
                  <a:gd name="T28" fmla="*/ 15 w 20"/>
                  <a:gd name="T29" fmla="*/ 2 h 86"/>
                  <a:gd name="T30" fmla="*/ 15 w 20"/>
                  <a:gd name="T31" fmla="*/ 2 h 86"/>
                  <a:gd name="T32" fmla="*/ 17 w 20"/>
                  <a:gd name="T33" fmla="*/ 3 h 86"/>
                  <a:gd name="T34" fmla="*/ 17 w 20"/>
                  <a:gd name="T35" fmla="*/ 7 h 86"/>
                  <a:gd name="T36" fmla="*/ 17 w 20"/>
                  <a:gd name="T37" fmla="*/ 7 h 86"/>
                  <a:gd name="T38" fmla="*/ 17 w 20"/>
                  <a:gd name="T39" fmla="*/ 10 h 86"/>
                  <a:gd name="T40" fmla="*/ 15 w 20"/>
                  <a:gd name="T41" fmla="*/ 11 h 86"/>
                  <a:gd name="T42" fmla="*/ 15 w 20"/>
                  <a:gd name="T43" fmla="*/ 11 h 86"/>
                  <a:gd name="T44" fmla="*/ 13 w 20"/>
                  <a:gd name="T45" fmla="*/ 13 h 86"/>
                  <a:gd name="T46" fmla="*/ 10 w 20"/>
                  <a:gd name="T47" fmla="*/ 13 h 86"/>
                  <a:gd name="T48" fmla="*/ 10 w 20"/>
                  <a:gd name="T49" fmla="*/ 13 h 86"/>
                  <a:gd name="T50" fmla="*/ 7 w 20"/>
                  <a:gd name="T51" fmla="*/ 13 h 86"/>
                  <a:gd name="T52" fmla="*/ 5 w 20"/>
                  <a:gd name="T53" fmla="*/ 11 h 86"/>
                  <a:gd name="T54" fmla="*/ 5 w 20"/>
                  <a:gd name="T55" fmla="*/ 11 h 86"/>
                  <a:gd name="T56" fmla="*/ 4 w 20"/>
                  <a:gd name="T57" fmla="*/ 10 h 86"/>
                  <a:gd name="T58" fmla="*/ 4 w 20"/>
                  <a:gd name="T59" fmla="*/ 7 h 86"/>
                  <a:gd name="T60" fmla="*/ 4 w 20"/>
                  <a:gd name="T61" fmla="*/ 7 h 86"/>
                  <a:gd name="T62" fmla="*/ 4 w 20"/>
                  <a:gd name="T63" fmla="*/ 3 h 86"/>
                  <a:gd name="T64" fmla="*/ 5 w 20"/>
                  <a:gd name="T65" fmla="*/ 2 h 86"/>
                  <a:gd name="T66" fmla="*/ 5 w 20"/>
                  <a:gd name="T67" fmla="*/ 2 h 86"/>
                  <a:gd name="T68" fmla="*/ 7 w 20"/>
                  <a:gd name="T69" fmla="*/ 0 h 86"/>
                  <a:gd name="T70" fmla="*/ 10 w 20"/>
                  <a:gd name="T71" fmla="*/ 0 h 86"/>
                  <a:gd name="T72" fmla="*/ 10 w 20"/>
                  <a:gd name="T7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86">
                    <a:moveTo>
                      <a:pt x="5" y="77"/>
                    </a:moveTo>
                    <a:lnTo>
                      <a:pt x="5" y="38"/>
                    </a:lnTo>
                    <a:lnTo>
                      <a:pt x="0" y="38"/>
                    </a:lnTo>
                    <a:lnTo>
                      <a:pt x="0" y="28"/>
                    </a:lnTo>
                    <a:lnTo>
                      <a:pt x="17" y="28"/>
                    </a:lnTo>
                    <a:lnTo>
                      <a:pt x="17" y="77"/>
                    </a:lnTo>
                    <a:lnTo>
                      <a:pt x="20" y="77"/>
                    </a:lnTo>
                    <a:lnTo>
                      <a:pt x="20" y="86"/>
                    </a:lnTo>
                    <a:lnTo>
                      <a:pt x="0" y="86"/>
                    </a:lnTo>
                    <a:lnTo>
                      <a:pt x="0" y="77"/>
                    </a:lnTo>
                    <a:lnTo>
                      <a:pt x="5" y="77"/>
                    </a:lnTo>
                    <a:close/>
                    <a:moveTo>
                      <a:pt x="10" y="0"/>
                    </a:moveTo>
                    <a:lnTo>
                      <a:pt x="10" y="0"/>
                    </a:lnTo>
                    <a:lnTo>
                      <a:pt x="13" y="0"/>
                    </a:lnTo>
                    <a:lnTo>
                      <a:pt x="15" y="2"/>
                    </a:lnTo>
                    <a:lnTo>
                      <a:pt x="15" y="2"/>
                    </a:lnTo>
                    <a:lnTo>
                      <a:pt x="17" y="3"/>
                    </a:lnTo>
                    <a:lnTo>
                      <a:pt x="17" y="7"/>
                    </a:lnTo>
                    <a:lnTo>
                      <a:pt x="17" y="7"/>
                    </a:lnTo>
                    <a:lnTo>
                      <a:pt x="17" y="10"/>
                    </a:lnTo>
                    <a:lnTo>
                      <a:pt x="15" y="11"/>
                    </a:lnTo>
                    <a:lnTo>
                      <a:pt x="15" y="11"/>
                    </a:lnTo>
                    <a:lnTo>
                      <a:pt x="13" y="13"/>
                    </a:lnTo>
                    <a:lnTo>
                      <a:pt x="10" y="13"/>
                    </a:lnTo>
                    <a:lnTo>
                      <a:pt x="10" y="13"/>
                    </a:lnTo>
                    <a:lnTo>
                      <a:pt x="7" y="13"/>
                    </a:lnTo>
                    <a:lnTo>
                      <a:pt x="5" y="11"/>
                    </a:lnTo>
                    <a:lnTo>
                      <a:pt x="5" y="11"/>
                    </a:lnTo>
                    <a:lnTo>
                      <a:pt x="4" y="10"/>
                    </a:lnTo>
                    <a:lnTo>
                      <a:pt x="4" y="7"/>
                    </a:lnTo>
                    <a:lnTo>
                      <a:pt x="4" y="7"/>
                    </a:lnTo>
                    <a:lnTo>
                      <a:pt x="4" y="3"/>
                    </a:lnTo>
                    <a:lnTo>
                      <a:pt x="5" y="2"/>
                    </a:lnTo>
                    <a:lnTo>
                      <a:pt x="5" y="2"/>
                    </a:lnTo>
                    <a:lnTo>
                      <a:pt x="7"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7" name="Freeform 231"/>
              <p:cNvSpPr>
                <a:spLocks/>
              </p:cNvSpPr>
              <p:nvPr/>
            </p:nvSpPr>
            <p:spPr bwMode="auto">
              <a:xfrm>
                <a:off x="5051" y="2003"/>
                <a:ext cx="29" cy="62"/>
              </a:xfrm>
              <a:custGeom>
                <a:avLst/>
                <a:gdLst>
                  <a:gd name="T0" fmla="*/ 0 w 29"/>
                  <a:gd name="T1" fmla="*/ 41 h 62"/>
                  <a:gd name="T2" fmla="*/ 11 w 29"/>
                  <a:gd name="T3" fmla="*/ 41 h 62"/>
                  <a:gd name="T4" fmla="*/ 13 w 29"/>
                  <a:gd name="T5" fmla="*/ 52 h 62"/>
                  <a:gd name="T6" fmla="*/ 16 w 29"/>
                  <a:gd name="T7" fmla="*/ 52 h 62"/>
                  <a:gd name="T8" fmla="*/ 19 w 29"/>
                  <a:gd name="T9" fmla="*/ 47 h 62"/>
                  <a:gd name="T10" fmla="*/ 19 w 29"/>
                  <a:gd name="T11" fmla="*/ 43 h 62"/>
                  <a:gd name="T12" fmla="*/ 18 w 29"/>
                  <a:gd name="T13" fmla="*/ 41 h 62"/>
                  <a:gd name="T14" fmla="*/ 11 w 29"/>
                  <a:gd name="T15" fmla="*/ 34 h 62"/>
                  <a:gd name="T16" fmla="*/ 3 w 29"/>
                  <a:gd name="T17" fmla="*/ 26 h 62"/>
                  <a:gd name="T18" fmla="*/ 1 w 29"/>
                  <a:gd name="T19" fmla="*/ 21 h 62"/>
                  <a:gd name="T20" fmla="*/ 0 w 29"/>
                  <a:gd name="T21" fmla="*/ 16 h 62"/>
                  <a:gd name="T22" fmla="*/ 3 w 29"/>
                  <a:gd name="T23" fmla="*/ 5 h 62"/>
                  <a:gd name="T24" fmla="*/ 6 w 29"/>
                  <a:gd name="T25" fmla="*/ 2 h 62"/>
                  <a:gd name="T26" fmla="*/ 11 w 29"/>
                  <a:gd name="T27" fmla="*/ 0 h 62"/>
                  <a:gd name="T28" fmla="*/ 18 w 29"/>
                  <a:gd name="T29" fmla="*/ 5 h 62"/>
                  <a:gd name="T30" fmla="*/ 19 w 29"/>
                  <a:gd name="T31" fmla="*/ 2 h 62"/>
                  <a:gd name="T32" fmla="*/ 29 w 29"/>
                  <a:gd name="T33" fmla="*/ 21 h 62"/>
                  <a:gd name="T34" fmla="*/ 19 w 29"/>
                  <a:gd name="T35" fmla="*/ 21 h 62"/>
                  <a:gd name="T36" fmla="*/ 18 w 29"/>
                  <a:gd name="T37" fmla="*/ 12 h 62"/>
                  <a:gd name="T38" fmla="*/ 14 w 29"/>
                  <a:gd name="T39" fmla="*/ 10 h 62"/>
                  <a:gd name="T40" fmla="*/ 11 w 29"/>
                  <a:gd name="T41" fmla="*/ 12 h 62"/>
                  <a:gd name="T42" fmla="*/ 11 w 29"/>
                  <a:gd name="T43" fmla="*/ 15 h 62"/>
                  <a:gd name="T44" fmla="*/ 13 w 29"/>
                  <a:gd name="T45" fmla="*/ 20 h 62"/>
                  <a:gd name="T46" fmla="*/ 18 w 29"/>
                  <a:gd name="T47" fmla="*/ 26 h 62"/>
                  <a:gd name="T48" fmla="*/ 27 w 29"/>
                  <a:gd name="T49" fmla="*/ 34 h 62"/>
                  <a:gd name="T50" fmla="*/ 29 w 29"/>
                  <a:gd name="T51" fmla="*/ 39 h 62"/>
                  <a:gd name="T52" fmla="*/ 29 w 29"/>
                  <a:gd name="T53" fmla="*/ 46 h 62"/>
                  <a:gd name="T54" fmla="*/ 26 w 29"/>
                  <a:gd name="T55" fmla="*/ 57 h 62"/>
                  <a:gd name="T56" fmla="*/ 23 w 29"/>
                  <a:gd name="T57" fmla="*/ 60 h 62"/>
                  <a:gd name="T58" fmla="*/ 19 w 29"/>
                  <a:gd name="T59" fmla="*/ 62 h 62"/>
                  <a:gd name="T60" fmla="*/ 11 w 29"/>
                  <a:gd name="T61" fmla="*/ 57 h 62"/>
                  <a:gd name="T62" fmla="*/ 11 w 29"/>
                  <a:gd name="T63"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62">
                    <a:moveTo>
                      <a:pt x="0" y="60"/>
                    </a:moveTo>
                    <a:lnTo>
                      <a:pt x="0" y="41"/>
                    </a:lnTo>
                    <a:lnTo>
                      <a:pt x="11" y="41"/>
                    </a:lnTo>
                    <a:lnTo>
                      <a:pt x="11" y="41"/>
                    </a:lnTo>
                    <a:lnTo>
                      <a:pt x="11" y="49"/>
                    </a:lnTo>
                    <a:lnTo>
                      <a:pt x="13" y="52"/>
                    </a:lnTo>
                    <a:lnTo>
                      <a:pt x="16" y="52"/>
                    </a:lnTo>
                    <a:lnTo>
                      <a:pt x="16" y="52"/>
                    </a:lnTo>
                    <a:lnTo>
                      <a:pt x="18" y="51"/>
                    </a:lnTo>
                    <a:lnTo>
                      <a:pt x="19" y="47"/>
                    </a:lnTo>
                    <a:lnTo>
                      <a:pt x="19" y="47"/>
                    </a:lnTo>
                    <a:lnTo>
                      <a:pt x="19" y="43"/>
                    </a:lnTo>
                    <a:lnTo>
                      <a:pt x="18" y="41"/>
                    </a:lnTo>
                    <a:lnTo>
                      <a:pt x="18" y="41"/>
                    </a:lnTo>
                    <a:lnTo>
                      <a:pt x="11" y="34"/>
                    </a:lnTo>
                    <a:lnTo>
                      <a:pt x="11" y="34"/>
                    </a:lnTo>
                    <a:lnTo>
                      <a:pt x="6" y="29"/>
                    </a:lnTo>
                    <a:lnTo>
                      <a:pt x="3" y="26"/>
                    </a:lnTo>
                    <a:lnTo>
                      <a:pt x="3" y="26"/>
                    </a:lnTo>
                    <a:lnTo>
                      <a:pt x="1" y="21"/>
                    </a:lnTo>
                    <a:lnTo>
                      <a:pt x="0" y="16"/>
                    </a:lnTo>
                    <a:lnTo>
                      <a:pt x="0" y="16"/>
                    </a:lnTo>
                    <a:lnTo>
                      <a:pt x="1" y="10"/>
                    </a:lnTo>
                    <a:lnTo>
                      <a:pt x="3" y="5"/>
                    </a:lnTo>
                    <a:lnTo>
                      <a:pt x="3" y="5"/>
                    </a:lnTo>
                    <a:lnTo>
                      <a:pt x="6" y="2"/>
                    </a:lnTo>
                    <a:lnTo>
                      <a:pt x="11" y="0"/>
                    </a:lnTo>
                    <a:lnTo>
                      <a:pt x="11" y="0"/>
                    </a:lnTo>
                    <a:lnTo>
                      <a:pt x="14" y="2"/>
                    </a:lnTo>
                    <a:lnTo>
                      <a:pt x="18" y="5"/>
                    </a:lnTo>
                    <a:lnTo>
                      <a:pt x="19" y="5"/>
                    </a:lnTo>
                    <a:lnTo>
                      <a:pt x="19" y="2"/>
                    </a:lnTo>
                    <a:lnTo>
                      <a:pt x="29" y="2"/>
                    </a:lnTo>
                    <a:lnTo>
                      <a:pt x="29" y="21"/>
                    </a:lnTo>
                    <a:lnTo>
                      <a:pt x="19" y="21"/>
                    </a:lnTo>
                    <a:lnTo>
                      <a:pt x="19" y="21"/>
                    </a:lnTo>
                    <a:lnTo>
                      <a:pt x="18" y="12"/>
                    </a:lnTo>
                    <a:lnTo>
                      <a:pt x="18" y="12"/>
                    </a:lnTo>
                    <a:lnTo>
                      <a:pt x="16" y="10"/>
                    </a:lnTo>
                    <a:lnTo>
                      <a:pt x="14" y="10"/>
                    </a:lnTo>
                    <a:lnTo>
                      <a:pt x="14" y="10"/>
                    </a:lnTo>
                    <a:lnTo>
                      <a:pt x="11" y="12"/>
                    </a:lnTo>
                    <a:lnTo>
                      <a:pt x="11" y="15"/>
                    </a:lnTo>
                    <a:lnTo>
                      <a:pt x="11" y="15"/>
                    </a:lnTo>
                    <a:lnTo>
                      <a:pt x="13" y="20"/>
                    </a:lnTo>
                    <a:lnTo>
                      <a:pt x="13" y="20"/>
                    </a:lnTo>
                    <a:lnTo>
                      <a:pt x="18" y="26"/>
                    </a:lnTo>
                    <a:lnTo>
                      <a:pt x="18" y="26"/>
                    </a:lnTo>
                    <a:lnTo>
                      <a:pt x="24" y="31"/>
                    </a:lnTo>
                    <a:lnTo>
                      <a:pt x="27" y="34"/>
                    </a:lnTo>
                    <a:lnTo>
                      <a:pt x="27" y="34"/>
                    </a:lnTo>
                    <a:lnTo>
                      <a:pt x="29" y="39"/>
                    </a:lnTo>
                    <a:lnTo>
                      <a:pt x="29" y="46"/>
                    </a:lnTo>
                    <a:lnTo>
                      <a:pt x="29" y="46"/>
                    </a:lnTo>
                    <a:lnTo>
                      <a:pt x="29" y="52"/>
                    </a:lnTo>
                    <a:lnTo>
                      <a:pt x="26" y="57"/>
                    </a:lnTo>
                    <a:lnTo>
                      <a:pt x="26" y="57"/>
                    </a:lnTo>
                    <a:lnTo>
                      <a:pt x="23" y="60"/>
                    </a:lnTo>
                    <a:lnTo>
                      <a:pt x="19" y="62"/>
                    </a:lnTo>
                    <a:lnTo>
                      <a:pt x="19" y="62"/>
                    </a:lnTo>
                    <a:lnTo>
                      <a:pt x="14" y="60"/>
                    </a:lnTo>
                    <a:lnTo>
                      <a:pt x="11" y="57"/>
                    </a:lnTo>
                    <a:lnTo>
                      <a:pt x="11" y="57"/>
                    </a:lnTo>
                    <a:lnTo>
                      <a:pt x="11" y="6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8" name="Freeform 232"/>
              <p:cNvSpPr>
                <a:spLocks/>
              </p:cNvSpPr>
              <p:nvPr/>
            </p:nvSpPr>
            <p:spPr bwMode="auto">
              <a:xfrm>
                <a:off x="5106" y="1979"/>
                <a:ext cx="44" cy="84"/>
              </a:xfrm>
              <a:custGeom>
                <a:avLst/>
                <a:gdLst>
                  <a:gd name="T0" fmla="*/ 44 w 44"/>
                  <a:gd name="T1" fmla="*/ 0 h 84"/>
                  <a:gd name="T2" fmla="*/ 44 w 44"/>
                  <a:gd name="T3" fmla="*/ 31 h 84"/>
                  <a:gd name="T4" fmla="*/ 36 w 44"/>
                  <a:gd name="T5" fmla="*/ 31 h 84"/>
                  <a:gd name="T6" fmla="*/ 36 w 44"/>
                  <a:gd name="T7" fmla="*/ 8 h 84"/>
                  <a:gd name="T8" fmla="*/ 28 w 44"/>
                  <a:gd name="T9" fmla="*/ 8 h 84"/>
                  <a:gd name="T10" fmla="*/ 28 w 44"/>
                  <a:gd name="T11" fmla="*/ 75 h 84"/>
                  <a:gd name="T12" fmla="*/ 34 w 44"/>
                  <a:gd name="T13" fmla="*/ 75 h 84"/>
                  <a:gd name="T14" fmla="*/ 34 w 44"/>
                  <a:gd name="T15" fmla="*/ 84 h 84"/>
                  <a:gd name="T16" fmla="*/ 10 w 44"/>
                  <a:gd name="T17" fmla="*/ 84 h 84"/>
                  <a:gd name="T18" fmla="*/ 10 w 44"/>
                  <a:gd name="T19" fmla="*/ 75 h 84"/>
                  <a:gd name="T20" fmla="*/ 16 w 44"/>
                  <a:gd name="T21" fmla="*/ 75 h 84"/>
                  <a:gd name="T22" fmla="*/ 16 w 44"/>
                  <a:gd name="T23" fmla="*/ 8 h 84"/>
                  <a:gd name="T24" fmla="*/ 8 w 44"/>
                  <a:gd name="T25" fmla="*/ 8 h 84"/>
                  <a:gd name="T26" fmla="*/ 8 w 44"/>
                  <a:gd name="T27" fmla="*/ 31 h 84"/>
                  <a:gd name="T28" fmla="*/ 0 w 44"/>
                  <a:gd name="T29" fmla="*/ 31 h 84"/>
                  <a:gd name="T30" fmla="*/ 0 w 44"/>
                  <a:gd name="T31" fmla="*/ 0 h 84"/>
                  <a:gd name="T32" fmla="*/ 44 w 44"/>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84">
                    <a:moveTo>
                      <a:pt x="44" y="0"/>
                    </a:moveTo>
                    <a:lnTo>
                      <a:pt x="44" y="31"/>
                    </a:lnTo>
                    <a:lnTo>
                      <a:pt x="36" y="31"/>
                    </a:lnTo>
                    <a:lnTo>
                      <a:pt x="36" y="8"/>
                    </a:lnTo>
                    <a:lnTo>
                      <a:pt x="28" y="8"/>
                    </a:lnTo>
                    <a:lnTo>
                      <a:pt x="28" y="75"/>
                    </a:lnTo>
                    <a:lnTo>
                      <a:pt x="34" y="75"/>
                    </a:lnTo>
                    <a:lnTo>
                      <a:pt x="34" y="84"/>
                    </a:lnTo>
                    <a:lnTo>
                      <a:pt x="10" y="84"/>
                    </a:lnTo>
                    <a:lnTo>
                      <a:pt x="10" y="75"/>
                    </a:lnTo>
                    <a:lnTo>
                      <a:pt x="16" y="75"/>
                    </a:lnTo>
                    <a:lnTo>
                      <a:pt x="16" y="8"/>
                    </a:lnTo>
                    <a:lnTo>
                      <a:pt x="8" y="8"/>
                    </a:lnTo>
                    <a:lnTo>
                      <a:pt x="8" y="31"/>
                    </a:lnTo>
                    <a:lnTo>
                      <a:pt x="0" y="31"/>
                    </a:lnTo>
                    <a:lnTo>
                      <a:pt x="0"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9" name="Freeform 233"/>
              <p:cNvSpPr>
                <a:spLocks/>
              </p:cNvSpPr>
              <p:nvPr/>
            </p:nvSpPr>
            <p:spPr bwMode="auto">
              <a:xfrm>
                <a:off x="5153" y="2005"/>
                <a:ext cx="41" cy="60"/>
              </a:xfrm>
              <a:custGeom>
                <a:avLst/>
                <a:gdLst>
                  <a:gd name="T0" fmla="*/ 36 w 41"/>
                  <a:gd name="T1" fmla="*/ 0 h 60"/>
                  <a:gd name="T2" fmla="*/ 36 w 41"/>
                  <a:gd name="T3" fmla="*/ 49 h 60"/>
                  <a:gd name="T4" fmla="*/ 41 w 41"/>
                  <a:gd name="T5" fmla="*/ 49 h 60"/>
                  <a:gd name="T6" fmla="*/ 41 w 41"/>
                  <a:gd name="T7" fmla="*/ 58 h 60"/>
                  <a:gd name="T8" fmla="*/ 25 w 41"/>
                  <a:gd name="T9" fmla="*/ 58 h 60"/>
                  <a:gd name="T10" fmla="*/ 25 w 41"/>
                  <a:gd name="T11" fmla="*/ 54 h 60"/>
                  <a:gd name="T12" fmla="*/ 25 w 41"/>
                  <a:gd name="T13" fmla="*/ 54 h 60"/>
                  <a:gd name="T14" fmla="*/ 25 w 41"/>
                  <a:gd name="T15" fmla="*/ 54 h 60"/>
                  <a:gd name="T16" fmla="*/ 22 w 41"/>
                  <a:gd name="T17" fmla="*/ 58 h 60"/>
                  <a:gd name="T18" fmla="*/ 17 w 41"/>
                  <a:gd name="T19" fmla="*/ 60 h 60"/>
                  <a:gd name="T20" fmla="*/ 17 w 41"/>
                  <a:gd name="T21" fmla="*/ 60 h 60"/>
                  <a:gd name="T22" fmla="*/ 12 w 41"/>
                  <a:gd name="T23" fmla="*/ 58 h 60"/>
                  <a:gd name="T24" fmla="*/ 9 w 41"/>
                  <a:gd name="T25" fmla="*/ 55 h 60"/>
                  <a:gd name="T26" fmla="*/ 7 w 41"/>
                  <a:gd name="T27" fmla="*/ 52 h 60"/>
                  <a:gd name="T28" fmla="*/ 5 w 41"/>
                  <a:gd name="T29" fmla="*/ 45 h 60"/>
                  <a:gd name="T30" fmla="*/ 5 w 41"/>
                  <a:gd name="T31" fmla="*/ 10 h 60"/>
                  <a:gd name="T32" fmla="*/ 0 w 41"/>
                  <a:gd name="T33" fmla="*/ 10 h 60"/>
                  <a:gd name="T34" fmla="*/ 0 w 41"/>
                  <a:gd name="T35" fmla="*/ 0 h 60"/>
                  <a:gd name="T36" fmla="*/ 17 w 41"/>
                  <a:gd name="T37" fmla="*/ 0 h 60"/>
                  <a:gd name="T38" fmla="*/ 17 w 41"/>
                  <a:gd name="T39" fmla="*/ 44 h 60"/>
                  <a:gd name="T40" fmla="*/ 17 w 41"/>
                  <a:gd name="T41" fmla="*/ 44 h 60"/>
                  <a:gd name="T42" fmla="*/ 17 w 41"/>
                  <a:gd name="T43" fmla="*/ 49 h 60"/>
                  <a:gd name="T44" fmla="*/ 17 w 41"/>
                  <a:gd name="T45" fmla="*/ 49 h 60"/>
                  <a:gd name="T46" fmla="*/ 20 w 41"/>
                  <a:gd name="T47" fmla="*/ 50 h 60"/>
                  <a:gd name="T48" fmla="*/ 20 w 41"/>
                  <a:gd name="T49" fmla="*/ 50 h 60"/>
                  <a:gd name="T50" fmla="*/ 23 w 41"/>
                  <a:gd name="T51" fmla="*/ 47 h 60"/>
                  <a:gd name="T52" fmla="*/ 23 w 41"/>
                  <a:gd name="T53" fmla="*/ 47 h 60"/>
                  <a:gd name="T54" fmla="*/ 25 w 41"/>
                  <a:gd name="T55" fmla="*/ 45 h 60"/>
                  <a:gd name="T56" fmla="*/ 25 w 41"/>
                  <a:gd name="T57" fmla="*/ 10 h 60"/>
                  <a:gd name="T58" fmla="*/ 20 w 41"/>
                  <a:gd name="T59" fmla="*/ 10 h 60"/>
                  <a:gd name="T60" fmla="*/ 20 w 41"/>
                  <a:gd name="T61" fmla="*/ 0 h 60"/>
                  <a:gd name="T62" fmla="*/ 36 w 41"/>
                  <a:gd name="T6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60">
                    <a:moveTo>
                      <a:pt x="36" y="0"/>
                    </a:moveTo>
                    <a:lnTo>
                      <a:pt x="36" y="49"/>
                    </a:lnTo>
                    <a:lnTo>
                      <a:pt x="41" y="49"/>
                    </a:lnTo>
                    <a:lnTo>
                      <a:pt x="41" y="58"/>
                    </a:lnTo>
                    <a:lnTo>
                      <a:pt x="25" y="58"/>
                    </a:lnTo>
                    <a:lnTo>
                      <a:pt x="25" y="54"/>
                    </a:lnTo>
                    <a:lnTo>
                      <a:pt x="25" y="54"/>
                    </a:lnTo>
                    <a:lnTo>
                      <a:pt x="25" y="54"/>
                    </a:lnTo>
                    <a:lnTo>
                      <a:pt x="22" y="58"/>
                    </a:lnTo>
                    <a:lnTo>
                      <a:pt x="17" y="60"/>
                    </a:lnTo>
                    <a:lnTo>
                      <a:pt x="17" y="60"/>
                    </a:lnTo>
                    <a:lnTo>
                      <a:pt x="12" y="58"/>
                    </a:lnTo>
                    <a:lnTo>
                      <a:pt x="9" y="55"/>
                    </a:lnTo>
                    <a:lnTo>
                      <a:pt x="7" y="52"/>
                    </a:lnTo>
                    <a:lnTo>
                      <a:pt x="5" y="45"/>
                    </a:lnTo>
                    <a:lnTo>
                      <a:pt x="5" y="10"/>
                    </a:lnTo>
                    <a:lnTo>
                      <a:pt x="0" y="10"/>
                    </a:lnTo>
                    <a:lnTo>
                      <a:pt x="0" y="0"/>
                    </a:lnTo>
                    <a:lnTo>
                      <a:pt x="17" y="0"/>
                    </a:lnTo>
                    <a:lnTo>
                      <a:pt x="17" y="44"/>
                    </a:lnTo>
                    <a:lnTo>
                      <a:pt x="17" y="44"/>
                    </a:lnTo>
                    <a:lnTo>
                      <a:pt x="17" y="49"/>
                    </a:lnTo>
                    <a:lnTo>
                      <a:pt x="17" y="49"/>
                    </a:lnTo>
                    <a:lnTo>
                      <a:pt x="20" y="50"/>
                    </a:lnTo>
                    <a:lnTo>
                      <a:pt x="20" y="50"/>
                    </a:lnTo>
                    <a:lnTo>
                      <a:pt x="23" y="47"/>
                    </a:lnTo>
                    <a:lnTo>
                      <a:pt x="23" y="47"/>
                    </a:lnTo>
                    <a:lnTo>
                      <a:pt x="25" y="45"/>
                    </a:lnTo>
                    <a:lnTo>
                      <a:pt x="25" y="10"/>
                    </a:lnTo>
                    <a:lnTo>
                      <a:pt x="20" y="10"/>
                    </a:lnTo>
                    <a:lnTo>
                      <a:pt x="20" y="0"/>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0" name="Freeform 234"/>
              <p:cNvSpPr>
                <a:spLocks/>
              </p:cNvSpPr>
              <p:nvPr/>
            </p:nvSpPr>
            <p:spPr bwMode="auto">
              <a:xfrm>
                <a:off x="5197" y="1979"/>
                <a:ext cx="40" cy="84"/>
              </a:xfrm>
              <a:custGeom>
                <a:avLst/>
                <a:gdLst>
                  <a:gd name="T0" fmla="*/ 0 w 40"/>
                  <a:gd name="T1" fmla="*/ 84 h 84"/>
                  <a:gd name="T2" fmla="*/ 0 w 40"/>
                  <a:gd name="T3" fmla="*/ 75 h 84"/>
                  <a:gd name="T4" fmla="*/ 5 w 40"/>
                  <a:gd name="T5" fmla="*/ 75 h 84"/>
                  <a:gd name="T6" fmla="*/ 5 w 40"/>
                  <a:gd name="T7" fmla="*/ 9 h 84"/>
                  <a:gd name="T8" fmla="*/ 0 w 40"/>
                  <a:gd name="T9" fmla="*/ 9 h 84"/>
                  <a:gd name="T10" fmla="*/ 0 w 40"/>
                  <a:gd name="T11" fmla="*/ 0 h 84"/>
                  <a:gd name="T12" fmla="*/ 17 w 40"/>
                  <a:gd name="T13" fmla="*/ 0 h 84"/>
                  <a:gd name="T14" fmla="*/ 17 w 40"/>
                  <a:gd name="T15" fmla="*/ 53 h 84"/>
                  <a:gd name="T16" fmla="*/ 17 w 40"/>
                  <a:gd name="T17" fmla="*/ 53 h 84"/>
                  <a:gd name="T18" fmla="*/ 25 w 40"/>
                  <a:gd name="T19" fmla="*/ 34 h 84"/>
                  <a:gd name="T20" fmla="*/ 20 w 40"/>
                  <a:gd name="T21" fmla="*/ 34 h 84"/>
                  <a:gd name="T22" fmla="*/ 20 w 40"/>
                  <a:gd name="T23" fmla="*/ 26 h 84"/>
                  <a:gd name="T24" fmla="*/ 40 w 40"/>
                  <a:gd name="T25" fmla="*/ 26 h 84"/>
                  <a:gd name="T26" fmla="*/ 40 w 40"/>
                  <a:gd name="T27" fmla="*/ 36 h 84"/>
                  <a:gd name="T28" fmla="*/ 35 w 40"/>
                  <a:gd name="T29" fmla="*/ 36 h 84"/>
                  <a:gd name="T30" fmla="*/ 27 w 40"/>
                  <a:gd name="T31" fmla="*/ 52 h 84"/>
                  <a:gd name="T32" fmla="*/ 36 w 40"/>
                  <a:gd name="T33" fmla="*/ 75 h 84"/>
                  <a:gd name="T34" fmla="*/ 40 w 40"/>
                  <a:gd name="T35" fmla="*/ 75 h 84"/>
                  <a:gd name="T36" fmla="*/ 40 w 40"/>
                  <a:gd name="T37" fmla="*/ 84 h 84"/>
                  <a:gd name="T38" fmla="*/ 28 w 40"/>
                  <a:gd name="T39" fmla="*/ 84 h 84"/>
                  <a:gd name="T40" fmla="*/ 17 w 40"/>
                  <a:gd name="T41" fmla="*/ 53 h 84"/>
                  <a:gd name="T42" fmla="*/ 17 w 40"/>
                  <a:gd name="T43" fmla="*/ 53 h 84"/>
                  <a:gd name="T44" fmla="*/ 17 w 40"/>
                  <a:gd name="T45" fmla="*/ 75 h 84"/>
                  <a:gd name="T46" fmla="*/ 22 w 40"/>
                  <a:gd name="T47" fmla="*/ 75 h 84"/>
                  <a:gd name="T48" fmla="*/ 22 w 40"/>
                  <a:gd name="T49" fmla="*/ 84 h 84"/>
                  <a:gd name="T50" fmla="*/ 0 w 40"/>
                  <a:gd name="T5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84">
                    <a:moveTo>
                      <a:pt x="0" y="84"/>
                    </a:moveTo>
                    <a:lnTo>
                      <a:pt x="0" y="75"/>
                    </a:lnTo>
                    <a:lnTo>
                      <a:pt x="5" y="75"/>
                    </a:lnTo>
                    <a:lnTo>
                      <a:pt x="5" y="9"/>
                    </a:lnTo>
                    <a:lnTo>
                      <a:pt x="0" y="9"/>
                    </a:lnTo>
                    <a:lnTo>
                      <a:pt x="0" y="0"/>
                    </a:lnTo>
                    <a:lnTo>
                      <a:pt x="17" y="0"/>
                    </a:lnTo>
                    <a:lnTo>
                      <a:pt x="17" y="53"/>
                    </a:lnTo>
                    <a:lnTo>
                      <a:pt x="17" y="53"/>
                    </a:lnTo>
                    <a:lnTo>
                      <a:pt x="25" y="34"/>
                    </a:lnTo>
                    <a:lnTo>
                      <a:pt x="20" y="34"/>
                    </a:lnTo>
                    <a:lnTo>
                      <a:pt x="20" y="26"/>
                    </a:lnTo>
                    <a:lnTo>
                      <a:pt x="40" y="26"/>
                    </a:lnTo>
                    <a:lnTo>
                      <a:pt x="40" y="36"/>
                    </a:lnTo>
                    <a:lnTo>
                      <a:pt x="35" y="36"/>
                    </a:lnTo>
                    <a:lnTo>
                      <a:pt x="27" y="52"/>
                    </a:lnTo>
                    <a:lnTo>
                      <a:pt x="36" y="75"/>
                    </a:lnTo>
                    <a:lnTo>
                      <a:pt x="40" y="75"/>
                    </a:lnTo>
                    <a:lnTo>
                      <a:pt x="40" y="84"/>
                    </a:lnTo>
                    <a:lnTo>
                      <a:pt x="28" y="84"/>
                    </a:lnTo>
                    <a:lnTo>
                      <a:pt x="17" y="53"/>
                    </a:lnTo>
                    <a:lnTo>
                      <a:pt x="17" y="53"/>
                    </a:lnTo>
                    <a:lnTo>
                      <a:pt x="17" y="75"/>
                    </a:lnTo>
                    <a:lnTo>
                      <a:pt x="22" y="75"/>
                    </a:lnTo>
                    <a:lnTo>
                      <a:pt x="22" y="84"/>
                    </a:lnTo>
                    <a:lnTo>
                      <a:pt x="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1" name="Freeform 235"/>
              <p:cNvSpPr>
                <a:spLocks noEditPoints="1"/>
              </p:cNvSpPr>
              <p:nvPr/>
            </p:nvSpPr>
            <p:spPr bwMode="auto">
              <a:xfrm>
                <a:off x="5241" y="2003"/>
                <a:ext cx="33" cy="62"/>
              </a:xfrm>
              <a:custGeom>
                <a:avLst/>
                <a:gdLst>
                  <a:gd name="T0" fmla="*/ 23 w 33"/>
                  <a:gd name="T1" fmla="*/ 43 h 62"/>
                  <a:gd name="T2" fmla="*/ 33 w 33"/>
                  <a:gd name="T3" fmla="*/ 46 h 62"/>
                  <a:gd name="T4" fmla="*/ 33 w 33"/>
                  <a:gd name="T5" fmla="*/ 46 h 62"/>
                  <a:gd name="T6" fmla="*/ 31 w 33"/>
                  <a:gd name="T7" fmla="*/ 54 h 62"/>
                  <a:gd name="T8" fmla="*/ 27 w 33"/>
                  <a:gd name="T9" fmla="*/ 59 h 62"/>
                  <a:gd name="T10" fmla="*/ 27 w 33"/>
                  <a:gd name="T11" fmla="*/ 59 h 62"/>
                  <a:gd name="T12" fmla="*/ 23 w 33"/>
                  <a:gd name="T13" fmla="*/ 62 h 62"/>
                  <a:gd name="T14" fmla="*/ 18 w 33"/>
                  <a:gd name="T15" fmla="*/ 62 h 62"/>
                  <a:gd name="T16" fmla="*/ 18 w 33"/>
                  <a:gd name="T17" fmla="*/ 62 h 62"/>
                  <a:gd name="T18" fmla="*/ 14 w 33"/>
                  <a:gd name="T19" fmla="*/ 62 h 62"/>
                  <a:gd name="T20" fmla="*/ 10 w 33"/>
                  <a:gd name="T21" fmla="*/ 60 h 62"/>
                  <a:gd name="T22" fmla="*/ 7 w 33"/>
                  <a:gd name="T23" fmla="*/ 59 h 62"/>
                  <a:gd name="T24" fmla="*/ 5 w 33"/>
                  <a:gd name="T25" fmla="*/ 56 h 62"/>
                  <a:gd name="T26" fmla="*/ 5 w 33"/>
                  <a:gd name="T27" fmla="*/ 56 h 62"/>
                  <a:gd name="T28" fmla="*/ 2 w 33"/>
                  <a:gd name="T29" fmla="*/ 46 h 62"/>
                  <a:gd name="T30" fmla="*/ 0 w 33"/>
                  <a:gd name="T31" fmla="*/ 31 h 62"/>
                  <a:gd name="T32" fmla="*/ 0 w 33"/>
                  <a:gd name="T33" fmla="*/ 31 h 62"/>
                  <a:gd name="T34" fmla="*/ 2 w 33"/>
                  <a:gd name="T35" fmla="*/ 18 h 62"/>
                  <a:gd name="T36" fmla="*/ 5 w 33"/>
                  <a:gd name="T37" fmla="*/ 8 h 62"/>
                  <a:gd name="T38" fmla="*/ 5 w 33"/>
                  <a:gd name="T39" fmla="*/ 8 h 62"/>
                  <a:gd name="T40" fmla="*/ 7 w 33"/>
                  <a:gd name="T41" fmla="*/ 3 h 62"/>
                  <a:gd name="T42" fmla="*/ 10 w 33"/>
                  <a:gd name="T43" fmla="*/ 2 h 62"/>
                  <a:gd name="T44" fmla="*/ 14 w 33"/>
                  <a:gd name="T45" fmla="*/ 0 h 62"/>
                  <a:gd name="T46" fmla="*/ 17 w 33"/>
                  <a:gd name="T47" fmla="*/ 0 h 62"/>
                  <a:gd name="T48" fmla="*/ 17 w 33"/>
                  <a:gd name="T49" fmla="*/ 0 h 62"/>
                  <a:gd name="T50" fmla="*/ 23 w 33"/>
                  <a:gd name="T51" fmla="*/ 2 h 62"/>
                  <a:gd name="T52" fmla="*/ 28 w 33"/>
                  <a:gd name="T53" fmla="*/ 7 h 62"/>
                  <a:gd name="T54" fmla="*/ 28 w 33"/>
                  <a:gd name="T55" fmla="*/ 7 h 62"/>
                  <a:gd name="T56" fmla="*/ 31 w 33"/>
                  <a:gd name="T57" fmla="*/ 15 h 62"/>
                  <a:gd name="T58" fmla="*/ 33 w 33"/>
                  <a:gd name="T59" fmla="*/ 25 h 62"/>
                  <a:gd name="T60" fmla="*/ 33 w 33"/>
                  <a:gd name="T61" fmla="*/ 34 h 62"/>
                  <a:gd name="T62" fmla="*/ 12 w 33"/>
                  <a:gd name="T63" fmla="*/ 34 h 62"/>
                  <a:gd name="T64" fmla="*/ 12 w 33"/>
                  <a:gd name="T65" fmla="*/ 36 h 62"/>
                  <a:gd name="T66" fmla="*/ 12 w 33"/>
                  <a:gd name="T67" fmla="*/ 36 h 62"/>
                  <a:gd name="T68" fmla="*/ 14 w 33"/>
                  <a:gd name="T69" fmla="*/ 49 h 62"/>
                  <a:gd name="T70" fmla="*/ 14 w 33"/>
                  <a:gd name="T71" fmla="*/ 49 h 62"/>
                  <a:gd name="T72" fmla="*/ 15 w 33"/>
                  <a:gd name="T73" fmla="*/ 51 h 62"/>
                  <a:gd name="T74" fmla="*/ 18 w 33"/>
                  <a:gd name="T75" fmla="*/ 52 h 62"/>
                  <a:gd name="T76" fmla="*/ 18 w 33"/>
                  <a:gd name="T77" fmla="*/ 52 h 62"/>
                  <a:gd name="T78" fmla="*/ 20 w 33"/>
                  <a:gd name="T79" fmla="*/ 52 h 62"/>
                  <a:gd name="T80" fmla="*/ 22 w 33"/>
                  <a:gd name="T81" fmla="*/ 51 h 62"/>
                  <a:gd name="T82" fmla="*/ 23 w 33"/>
                  <a:gd name="T83" fmla="*/ 43 h 62"/>
                  <a:gd name="T84" fmla="*/ 23 w 33"/>
                  <a:gd name="T85" fmla="*/ 43 h 62"/>
                  <a:gd name="T86" fmla="*/ 12 w 33"/>
                  <a:gd name="T87" fmla="*/ 26 h 62"/>
                  <a:gd name="T88" fmla="*/ 23 w 33"/>
                  <a:gd name="T89" fmla="*/ 26 h 62"/>
                  <a:gd name="T90" fmla="*/ 23 w 33"/>
                  <a:gd name="T91" fmla="*/ 20 h 62"/>
                  <a:gd name="T92" fmla="*/ 23 w 33"/>
                  <a:gd name="T93" fmla="*/ 20 h 62"/>
                  <a:gd name="T94" fmla="*/ 22 w 33"/>
                  <a:gd name="T95" fmla="*/ 12 h 62"/>
                  <a:gd name="T96" fmla="*/ 20 w 33"/>
                  <a:gd name="T97" fmla="*/ 10 h 62"/>
                  <a:gd name="T98" fmla="*/ 17 w 33"/>
                  <a:gd name="T99" fmla="*/ 8 h 62"/>
                  <a:gd name="T100" fmla="*/ 17 w 33"/>
                  <a:gd name="T101" fmla="*/ 8 h 62"/>
                  <a:gd name="T102" fmla="*/ 15 w 33"/>
                  <a:gd name="T103" fmla="*/ 10 h 62"/>
                  <a:gd name="T104" fmla="*/ 14 w 33"/>
                  <a:gd name="T105" fmla="*/ 12 h 62"/>
                  <a:gd name="T106" fmla="*/ 14 w 33"/>
                  <a:gd name="T107" fmla="*/ 12 h 62"/>
                  <a:gd name="T108" fmla="*/ 12 w 33"/>
                  <a:gd name="T109" fmla="*/ 23 h 62"/>
                  <a:gd name="T110" fmla="*/ 12 w 33"/>
                  <a:gd name="T11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 h="62">
                    <a:moveTo>
                      <a:pt x="23" y="43"/>
                    </a:moveTo>
                    <a:lnTo>
                      <a:pt x="33" y="46"/>
                    </a:lnTo>
                    <a:lnTo>
                      <a:pt x="33" y="46"/>
                    </a:lnTo>
                    <a:lnTo>
                      <a:pt x="31" y="54"/>
                    </a:lnTo>
                    <a:lnTo>
                      <a:pt x="27" y="59"/>
                    </a:lnTo>
                    <a:lnTo>
                      <a:pt x="27" y="59"/>
                    </a:lnTo>
                    <a:lnTo>
                      <a:pt x="23" y="62"/>
                    </a:lnTo>
                    <a:lnTo>
                      <a:pt x="18" y="62"/>
                    </a:lnTo>
                    <a:lnTo>
                      <a:pt x="18" y="62"/>
                    </a:lnTo>
                    <a:lnTo>
                      <a:pt x="14" y="62"/>
                    </a:lnTo>
                    <a:lnTo>
                      <a:pt x="10" y="60"/>
                    </a:lnTo>
                    <a:lnTo>
                      <a:pt x="7" y="59"/>
                    </a:lnTo>
                    <a:lnTo>
                      <a:pt x="5" y="56"/>
                    </a:lnTo>
                    <a:lnTo>
                      <a:pt x="5" y="56"/>
                    </a:lnTo>
                    <a:lnTo>
                      <a:pt x="2" y="46"/>
                    </a:lnTo>
                    <a:lnTo>
                      <a:pt x="0" y="31"/>
                    </a:lnTo>
                    <a:lnTo>
                      <a:pt x="0" y="31"/>
                    </a:lnTo>
                    <a:lnTo>
                      <a:pt x="2" y="18"/>
                    </a:lnTo>
                    <a:lnTo>
                      <a:pt x="5" y="8"/>
                    </a:lnTo>
                    <a:lnTo>
                      <a:pt x="5" y="8"/>
                    </a:lnTo>
                    <a:lnTo>
                      <a:pt x="7" y="3"/>
                    </a:lnTo>
                    <a:lnTo>
                      <a:pt x="10" y="2"/>
                    </a:lnTo>
                    <a:lnTo>
                      <a:pt x="14" y="0"/>
                    </a:lnTo>
                    <a:lnTo>
                      <a:pt x="17" y="0"/>
                    </a:lnTo>
                    <a:lnTo>
                      <a:pt x="17" y="0"/>
                    </a:lnTo>
                    <a:lnTo>
                      <a:pt x="23" y="2"/>
                    </a:lnTo>
                    <a:lnTo>
                      <a:pt x="28" y="7"/>
                    </a:lnTo>
                    <a:lnTo>
                      <a:pt x="28" y="7"/>
                    </a:lnTo>
                    <a:lnTo>
                      <a:pt x="31" y="15"/>
                    </a:lnTo>
                    <a:lnTo>
                      <a:pt x="33" y="25"/>
                    </a:lnTo>
                    <a:lnTo>
                      <a:pt x="33" y="34"/>
                    </a:lnTo>
                    <a:lnTo>
                      <a:pt x="12" y="34"/>
                    </a:lnTo>
                    <a:lnTo>
                      <a:pt x="12" y="36"/>
                    </a:lnTo>
                    <a:lnTo>
                      <a:pt x="12" y="36"/>
                    </a:lnTo>
                    <a:lnTo>
                      <a:pt x="14" y="49"/>
                    </a:lnTo>
                    <a:lnTo>
                      <a:pt x="14" y="49"/>
                    </a:lnTo>
                    <a:lnTo>
                      <a:pt x="15" y="51"/>
                    </a:lnTo>
                    <a:lnTo>
                      <a:pt x="18" y="52"/>
                    </a:lnTo>
                    <a:lnTo>
                      <a:pt x="18" y="52"/>
                    </a:lnTo>
                    <a:lnTo>
                      <a:pt x="20" y="52"/>
                    </a:lnTo>
                    <a:lnTo>
                      <a:pt x="22" y="51"/>
                    </a:lnTo>
                    <a:lnTo>
                      <a:pt x="23" y="43"/>
                    </a:lnTo>
                    <a:lnTo>
                      <a:pt x="23" y="43"/>
                    </a:lnTo>
                    <a:close/>
                    <a:moveTo>
                      <a:pt x="12" y="26"/>
                    </a:moveTo>
                    <a:lnTo>
                      <a:pt x="23" y="26"/>
                    </a:lnTo>
                    <a:lnTo>
                      <a:pt x="23" y="20"/>
                    </a:lnTo>
                    <a:lnTo>
                      <a:pt x="23" y="20"/>
                    </a:lnTo>
                    <a:lnTo>
                      <a:pt x="22" y="12"/>
                    </a:lnTo>
                    <a:lnTo>
                      <a:pt x="20" y="10"/>
                    </a:lnTo>
                    <a:lnTo>
                      <a:pt x="17" y="8"/>
                    </a:lnTo>
                    <a:lnTo>
                      <a:pt x="17" y="8"/>
                    </a:lnTo>
                    <a:lnTo>
                      <a:pt x="15" y="10"/>
                    </a:lnTo>
                    <a:lnTo>
                      <a:pt x="14" y="12"/>
                    </a:lnTo>
                    <a:lnTo>
                      <a:pt x="14" y="12"/>
                    </a:lnTo>
                    <a:lnTo>
                      <a:pt x="12" y="23"/>
                    </a:lnTo>
                    <a:lnTo>
                      <a:pt x="1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2" name="Freeform 236"/>
              <p:cNvSpPr>
                <a:spLocks/>
              </p:cNvSpPr>
              <p:nvPr/>
            </p:nvSpPr>
            <p:spPr bwMode="auto">
              <a:xfrm>
                <a:off x="2637" y="1311"/>
                <a:ext cx="49" cy="84"/>
              </a:xfrm>
              <a:custGeom>
                <a:avLst/>
                <a:gdLst>
                  <a:gd name="T0" fmla="*/ 20 w 49"/>
                  <a:gd name="T1" fmla="*/ 84 h 84"/>
                  <a:gd name="T2" fmla="*/ 7 w 49"/>
                  <a:gd name="T3" fmla="*/ 9 h 84"/>
                  <a:gd name="T4" fmla="*/ 0 w 49"/>
                  <a:gd name="T5" fmla="*/ 9 h 84"/>
                  <a:gd name="T6" fmla="*/ 0 w 49"/>
                  <a:gd name="T7" fmla="*/ 0 h 84"/>
                  <a:gd name="T8" fmla="*/ 23 w 49"/>
                  <a:gd name="T9" fmla="*/ 0 h 84"/>
                  <a:gd name="T10" fmla="*/ 23 w 49"/>
                  <a:gd name="T11" fmla="*/ 9 h 84"/>
                  <a:gd name="T12" fmla="*/ 18 w 49"/>
                  <a:gd name="T13" fmla="*/ 9 h 84"/>
                  <a:gd name="T14" fmla="*/ 18 w 49"/>
                  <a:gd name="T15" fmla="*/ 9 h 84"/>
                  <a:gd name="T16" fmla="*/ 23 w 49"/>
                  <a:gd name="T17" fmla="*/ 39 h 84"/>
                  <a:gd name="T18" fmla="*/ 25 w 49"/>
                  <a:gd name="T19" fmla="*/ 62 h 84"/>
                  <a:gd name="T20" fmla="*/ 26 w 49"/>
                  <a:gd name="T21" fmla="*/ 62 h 84"/>
                  <a:gd name="T22" fmla="*/ 26 w 49"/>
                  <a:gd name="T23" fmla="*/ 62 h 84"/>
                  <a:gd name="T24" fmla="*/ 28 w 49"/>
                  <a:gd name="T25" fmla="*/ 40 h 84"/>
                  <a:gd name="T26" fmla="*/ 33 w 49"/>
                  <a:gd name="T27" fmla="*/ 9 h 84"/>
                  <a:gd name="T28" fmla="*/ 26 w 49"/>
                  <a:gd name="T29" fmla="*/ 9 h 84"/>
                  <a:gd name="T30" fmla="*/ 26 w 49"/>
                  <a:gd name="T31" fmla="*/ 0 h 84"/>
                  <a:gd name="T32" fmla="*/ 49 w 49"/>
                  <a:gd name="T33" fmla="*/ 0 h 84"/>
                  <a:gd name="T34" fmla="*/ 49 w 49"/>
                  <a:gd name="T35" fmla="*/ 9 h 84"/>
                  <a:gd name="T36" fmla="*/ 43 w 49"/>
                  <a:gd name="T37" fmla="*/ 9 h 84"/>
                  <a:gd name="T38" fmla="*/ 29 w 49"/>
                  <a:gd name="T39" fmla="*/ 84 h 84"/>
                  <a:gd name="T40" fmla="*/ 20 w 49"/>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84">
                    <a:moveTo>
                      <a:pt x="20" y="84"/>
                    </a:moveTo>
                    <a:lnTo>
                      <a:pt x="7" y="9"/>
                    </a:lnTo>
                    <a:lnTo>
                      <a:pt x="0" y="9"/>
                    </a:lnTo>
                    <a:lnTo>
                      <a:pt x="0" y="0"/>
                    </a:lnTo>
                    <a:lnTo>
                      <a:pt x="23" y="0"/>
                    </a:lnTo>
                    <a:lnTo>
                      <a:pt x="23" y="9"/>
                    </a:lnTo>
                    <a:lnTo>
                      <a:pt x="18" y="9"/>
                    </a:lnTo>
                    <a:lnTo>
                      <a:pt x="18" y="9"/>
                    </a:lnTo>
                    <a:lnTo>
                      <a:pt x="23" y="39"/>
                    </a:lnTo>
                    <a:lnTo>
                      <a:pt x="25" y="62"/>
                    </a:lnTo>
                    <a:lnTo>
                      <a:pt x="26" y="62"/>
                    </a:lnTo>
                    <a:lnTo>
                      <a:pt x="26" y="62"/>
                    </a:lnTo>
                    <a:lnTo>
                      <a:pt x="28" y="40"/>
                    </a:lnTo>
                    <a:lnTo>
                      <a:pt x="33" y="9"/>
                    </a:lnTo>
                    <a:lnTo>
                      <a:pt x="26" y="9"/>
                    </a:lnTo>
                    <a:lnTo>
                      <a:pt x="26" y="0"/>
                    </a:lnTo>
                    <a:lnTo>
                      <a:pt x="49" y="0"/>
                    </a:lnTo>
                    <a:lnTo>
                      <a:pt x="49" y="9"/>
                    </a:lnTo>
                    <a:lnTo>
                      <a:pt x="43" y="9"/>
                    </a:lnTo>
                    <a:lnTo>
                      <a:pt x="29" y="84"/>
                    </a:lnTo>
                    <a:lnTo>
                      <a:pt x="20"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3" name="Freeform 237"/>
              <p:cNvSpPr>
                <a:spLocks noEditPoints="1"/>
              </p:cNvSpPr>
              <p:nvPr/>
            </p:nvSpPr>
            <p:spPr bwMode="auto">
              <a:xfrm>
                <a:off x="2686" y="1309"/>
                <a:ext cx="18" cy="85"/>
              </a:xfrm>
              <a:custGeom>
                <a:avLst/>
                <a:gdLst>
                  <a:gd name="T0" fmla="*/ 5 w 18"/>
                  <a:gd name="T1" fmla="*/ 75 h 85"/>
                  <a:gd name="T2" fmla="*/ 5 w 18"/>
                  <a:gd name="T3" fmla="*/ 36 h 85"/>
                  <a:gd name="T4" fmla="*/ 0 w 18"/>
                  <a:gd name="T5" fmla="*/ 36 h 85"/>
                  <a:gd name="T6" fmla="*/ 0 w 18"/>
                  <a:gd name="T7" fmla="*/ 26 h 85"/>
                  <a:gd name="T8" fmla="*/ 15 w 18"/>
                  <a:gd name="T9" fmla="*/ 26 h 85"/>
                  <a:gd name="T10" fmla="*/ 15 w 18"/>
                  <a:gd name="T11" fmla="*/ 75 h 85"/>
                  <a:gd name="T12" fmla="*/ 18 w 18"/>
                  <a:gd name="T13" fmla="*/ 75 h 85"/>
                  <a:gd name="T14" fmla="*/ 18 w 18"/>
                  <a:gd name="T15" fmla="*/ 85 h 85"/>
                  <a:gd name="T16" fmla="*/ 0 w 18"/>
                  <a:gd name="T17" fmla="*/ 85 h 85"/>
                  <a:gd name="T18" fmla="*/ 0 w 18"/>
                  <a:gd name="T19" fmla="*/ 75 h 85"/>
                  <a:gd name="T20" fmla="*/ 5 w 18"/>
                  <a:gd name="T21" fmla="*/ 75 h 85"/>
                  <a:gd name="T22" fmla="*/ 10 w 18"/>
                  <a:gd name="T23" fmla="*/ 0 h 85"/>
                  <a:gd name="T24" fmla="*/ 10 w 18"/>
                  <a:gd name="T25" fmla="*/ 0 h 85"/>
                  <a:gd name="T26" fmla="*/ 13 w 18"/>
                  <a:gd name="T27" fmla="*/ 0 h 85"/>
                  <a:gd name="T28" fmla="*/ 15 w 18"/>
                  <a:gd name="T29" fmla="*/ 2 h 85"/>
                  <a:gd name="T30" fmla="*/ 15 w 18"/>
                  <a:gd name="T31" fmla="*/ 2 h 85"/>
                  <a:gd name="T32" fmla="*/ 16 w 18"/>
                  <a:gd name="T33" fmla="*/ 5 h 85"/>
                  <a:gd name="T34" fmla="*/ 16 w 18"/>
                  <a:gd name="T35" fmla="*/ 7 h 85"/>
                  <a:gd name="T36" fmla="*/ 16 w 18"/>
                  <a:gd name="T37" fmla="*/ 7 h 85"/>
                  <a:gd name="T38" fmla="*/ 16 w 18"/>
                  <a:gd name="T39" fmla="*/ 10 h 85"/>
                  <a:gd name="T40" fmla="*/ 15 w 18"/>
                  <a:gd name="T41" fmla="*/ 11 h 85"/>
                  <a:gd name="T42" fmla="*/ 15 w 18"/>
                  <a:gd name="T43" fmla="*/ 11 h 85"/>
                  <a:gd name="T44" fmla="*/ 13 w 18"/>
                  <a:gd name="T45" fmla="*/ 13 h 85"/>
                  <a:gd name="T46" fmla="*/ 10 w 18"/>
                  <a:gd name="T47" fmla="*/ 13 h 85"/>
                  <a:gd name="T48" fmla="*/ 10 w 18"/>
                  <a:gd name="T49" fmla="*/ 13 h 85"/>
                  <a:gd name="T50" fmla="*/ 7 w 18"/>
                  <a:gd name="T51" fmla="*/ 13 h 85"/>
                  <a:gd name="T52" fmla="*/ 5 w 18"/>
                  <a:gd name="T53" fmla="*/ 11 h 85"/>
                  <a:gd name="T54" fmla="*/ 5 w 18"/>
                  <a:gd name="T55" fmla="*/ 11 h 85"/>
                  <a:gd name="T56" fmla="*/ 3 w 18"/>
                  <a:gd name="T57" fmla="*/ 10 h 85"/>
                  <a:gd name="T58" fmla="*/ 3 w 18"/>
                  <a:gd name="T59" fmla="*/ 7 h 85"/>
                  <a:gd name="T60" fmla="*/ 3 w 18"/>
                  <a:gd name="T61" fmla="*/ 7 h 85"/>
                  <a:gd name="T62" fmla="*/ 3 w 18"/>
                  <a:gd name="T63" fmla="*/ 5 h 85"/>
                  <a:gd name="T64" fmla="*/ 5 w 18"/>
                  <a:gd name="T65" fmla="*/ 2 h 85"/>
                  <a:gd name="T66" fmla="*/ 5 w 18"/>
                  <a:gd name="T67" fmla="*/ 2 h 85"/>
                  <a:gd name="T68" fmla="*/ 7 w 18"/>
                  <a:gd name="T69" fmla="*/ 0 h 85"/>
                  <a:gd name="T70" fmla="*/ 10 w 18"/>
                  <a:gd name="T71" fmla="*/ 0 h 85"/>
                  <a:gd name="T72" fmla="*/ 10 w 18"/>
                  <a:gd name="T7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85">
                    <a:moveTo>
                      <a:pt x="5" y="75"/>
                    </a:moveTo>
                    <a:lnTo>
                      <a:pt x="5" y="36"/>
                    </a:lnTo>
                    <a:lnTo>
                      <a:pt x="0" y="36"/>
                    </a:lnTo>
                    <a:lnTo>
                      <a:pt x="0" y="26"/>
                    </a:lnTo>
                    <a:lnTo>
                      <a:pt x="15" y="26"/>
                    </a:lnTo>
                    <a:lnTo>
                      <a:pt x="15" y="75"/>
                    </a:lnTo>
                    <a:lnTo>
                      <a:pt x="18" y="75"/>
                    </a:lnTo>
                    <a:lnTo>
                      <a:pt x="18" y="85"/>
                    </a:lnTo>
                    <a:lnTo>
                      <a:pt x="0" y="85"/>
                    </a:lnTo>
                    <a:lnTo>
                      <a:pt x="0" y="75"/>
                    </a:lnTo>
                    <a:lnTo>
                      <a:pt x="5" y="75"/>
                    </a:lnTo>
                    <a:close/>
                    <a:moveTo>
                      <a:pt x="10" y="0"/>
                    </a:moveTo>
                    <a:lnTo>
                      <a:pt x="10" y="0"/>
                    </a:lnTo>
                    <a:lnTo>
                      <a:pt x="13" y="0"/>
                    </a:lnTo>
                    <a:lnTo>
                      <a:pt x="15" y="2"/>
                    </a:lnTo>
                    <a:lnTo>
                      <a:pt x="15" y="2"/>
                    </a:lnTo>
                    <a:lnTo>
                      <a:pt x="16" y="5"/>
                    </a:lnTo>
                    <a:lnTo>
                      <a:pt x="16" y="7"/>
                    </a:lnTo>
                    <a:lnTo>
                      <a:pt x="16" y="7"/>
                    </a:lnTo>
                    <a:lnTo>
                      <a:pt x="16" y="10"/>
                    </a:lnTo>
                    <a:lnTo>
                      <a:pt x="15" y="11"/>
                    </a:lnTo>
                    <a:lnTo>
                      <a:pt x="15" y="11"/>
                    </a:lnTo>
                    <a:lnTo>
                      <a:pt x="13" y="13"/>
                    </a:lnTo>
                    <a:lnTo>
                      <a:pt x="10" y="13"/>
                    </a:lnTo>
                    <a:lnTo>
                      <a:pt x="10" y="13"/>
                    </a:lnTo>
                    <a:lnTo>
                      <a:pt x="7" y="13"/>
                    </a:lnTo>
                    <a:lnTo>
                      <a:pt x="5" y="11"/>
                    </a:lnTo>
                    <a:lnTo>
                      <a:pt x="5" y="11"/>
                    </a:lnTo>
                    <a:lnTo>
                      <a:pt x="3" y="10"/>
                    </a:lnTo>
                    <a:lnTo>
                      <a:pt x="3" y="7"/>
                    </a:lnTo>
                    <a:lnTo>
                      <a:pt x="3" y="7"/>
                    </a:lnTo>
                    <a:lnTo>
                      <a:pt x="3" y="5"/>
                    </a:lnTo>
                    <a:lnTo>
                      <a:pt x="5" y="2"/>
                    </a:lnTo>
                    <a:lnTo>
                      <a:pt x="5" y="2"/>
                    </a:lnTo>
                    <a:lnTo>
                      <a:pt x="7"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4" name="Freeform 238"/>
              <p:cNvSpPr>
                <a:spLocks/>
              </p:cNvSpPr>
              <p:nvPr/>
            </p:nvSpPr>
            <p:spPr bwMode="auto">
              <a:xfrm>
                <a:off x="2709" y="1335"/>
                <a:ext cx="39" cy="59"/>
              </a:xfrm>
              <a:custGeom>
                <a:avLst/>
                <a:gdLst>
                  <a:gd name="T0" fmla="*/ 1 w 39"/>
                  <a:gd name="T1" fmla="*/ 59 h 59"/>
                  <a:gd name="T2" fmla="*/ 1 w 39"/>
                  <a:gd name="T3" fmla="*/ 49 h 59"/>
                  <a:gd name="T4" fmla="*/ 5 w 39"/>
                  <a:gd name="T5" fmla="*/ 49 h 59"/>
                  <a:gd name="T6" fmla="*/ 5 w 39"/>
                  <a:gd name="T7" fmla="*/ 10 h 59"/>
                  <a:gd name="T8" fmla="*/ 0 w 39"/>
                  <a:gd name="T9" fmla="*/ 10 h 59"/>
                  <a:gd name="T10" fmla="*/ 0 w 39"/>
                  <a:gd name="T11" fmla="*/ 0 h 59"/>
                  <a:gd name="T12" fmla="*/ 16 w 39"/>
                  <a:gd name="T13" fmla="*/ 0 h 59"/>
                  <a:gd name="T14" fmla="*/ 16 w 39"/>
                  <a:gd name="T15" fmla="*/ 5 h 59"/>
                  <a:gd name="T16" fmla="*/ 16 w 39"/>
                  <a:gd name="T17" fmla="*/ 5 h 59"/>
                  <a:gd name="T18" fmla="*/ 16 w 39"/>
                  <a:gd name="T19" fmla="*/ 5 h 59"/>
                  <a:gd name="T20" fmla="*/ 19 w 39"/>
                  <a:gd name="T21" fmla="*/ 2 h 59"/>
                  <a:gd name="T22" fmla="*/ 24 w 39"/>
                  <a:gd name="T23" fmla="*/ 0 h 59"/>
                  <a:gd name="T24" fmla="*/ 24 w 39"/>
                  <a:gd name="T25" fmla="*/ 0 h 59"/>
                  <a:gd name="T26" fmla="*/ 29 w 39"/>
                  <a:gd name="T27" fmla="*/ 2 h 59"/>
                  <a:gd name="T28" fmla="*/ 32 w 39"/>
                  <a:gd name="T29" fmla="*/ 3 h 59"/>
                  <a:gd name="T30" fmla="*/ 32 w 39"/>
                  <a:gd name="T31" fmla="*/ 3 h 59"/>
                  <a:gd name="T32" fmla="*/ 34 w 39"/>
                  <a:gd name="T33" fmla="*/ 8 h 59"/>
                  <a:gd name="T34" fmla="*/ 34 w 39"/>
                  <a:gd name="T35" fmla="*/ 15 h 59"/>
                  <a:gd name="T36" fmla="*/ 34 w 39"/>
                  <a:gd name="T37" fmla="*/ 49 h 59"/>
                  <a:gd name="T38" fmla="*/ 39 w 39"/>
                  <a:gd name="T39" fmla="*/ 49 h 59"/>
                  <a:gd name="T40" fmla="*/ 39 w 39"/>
                  <a:gd name="T41" fmla="*/ 59 h 59"/>
                  <a:gd name="T42" fmla="*/ 24 w 39"/>
                  <a:gd name="T43" fmla="*/ 59 h 59"/>
                  <a:gd name="T44" fmla="*/ 24 w 39"/>
                  <a:gd name="T45" fmla="*/ 16 h 59"/>
                  <a:gd name="T46" fmla="*/ 24 w 39"/>
                  <a:gd name="T47" fmla="*/ 16 h 59"/>
                  <a:gd name="T48" fmla="*/ 23 w 39"/>
                  <a:gd name="T49" fmla="*/ 12 h 59"/>
                  <a:gd name="T50" fmla="*/ 23 w 39"/>
                  <a:gd name="T51" fmla="*/ 12 h 59"/>
                  <a:gd name="T52" fmla="*/ 21 w 39"/>
                  <a:gd name="T53" fmla="*/ 10 h 59"/>
                  <a:gd name="T54" fmla="*/ 21 w 39"/>
                  <a:gd name="T55" fmla="*/ 10 h 59"/>
                  <a:gd name="T56" fmla="*/ 18 w 39"/>
                  <a:gd name="T57" fmla="*/ 12 h 59"/>
                  <a:gd name="T58" fmla="*/ 18 w 39"/>
                  <a:gd name="T59" fmla="*/ 12 h 59"/>
                  <a:gd name="T60" fmla="*/ 16 w 39"/>
                  <a:gd name="T61" fmla="*/ 15 h 59"/>
                  <a:gd name="T62" fmla="*/ 16 w 39"/>
                  <a:gd name="T63" fmla="*/ 49 h 59"/>
                  <a:gd name="T64" fmla="*/ 19 w 39"/>
                  <a:gd name="T65" fmla="*/ 49 h 59"/>
                  <a:gd name="T66" fmla="*/ 19 w 39"/>
                  <a:gd name="T67" fmla="*/ 59 h 59"/>
                  <a:gd name="T68" fmla="*/ 1 w 39"/>
                  <a:gd name="T6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59">
                    <a:moveTo>
                      <a:pt x="1" y="59"/>
                    </a:moveTo>
                    <a:lnTo>
                      <a:pt x="1" y="49"/>
                    </a:lnTo>
                    <a:lnTo>
                      <a:pt x="5" y="49"/>
                    </a:lnTo>
                    <a:lnTo>
                      <a:pt x="5" y="10"/>
                    </a:lnTo>
                    <a:lnTo>
                      <a:pt x="0" y="10"/>
                    </a:lnTo>
                    <a:lnTo>
                      <a:pt x="0" y="0"/>
                    </a:lnTo>
                    <a:lnTo>
                      <a:pt x="16" y="0"/>
                    </a:lnTo>
                    <a:lnTo>
                      <a:pt x="16" y="5"/>
                    </a:lnTo>
                    <a:lnTo>
                      <a:pt x="16" y="5"/>
                    </a:lnTo>
                    <a:lnTo>
                      <a:pt x="16" y="5"/>
                    </a:lnTo>
                    <a:lnTo>
                      <a:pt x="19" y="2"/>
                    </a:lnTo>
                    <a:lnTo>
                      <a:pt x="24" y="0"/>
                    </a:lnTo>
                    <a:lnTo>
                      <a:pt x="24" y="0"/>
                    </a:lnTo>
                    <a:lnTo>
                      <a:pt x="29" y="2"/>
                    </a:lnTo>
                    <a:lnTo>
                      <a:pt x="32" y="3"/>
                    </a:lnTo>
                    <a:lnTo>
                      <a:pt x="32" y="3"/>
                    </a:lnTo>
                    <a:lnTo>
                      <a:pt x="34" y="8"/>
                    </a:lnTo>
                    <a:lnTo>
                      <a:pt x="34" y="15"/>
                    </a:lnTo>
                    <a:lnTo>
                      <a:pt x="34" y="49"/>
                    </a:lnTo>
                    <a:lnTo>
                      <a:pt x="39" y="49"/>
                    </a:lnTo>
                    <a:lnTo>
                      <a:pt x="39" y="59"/>
                    </a:lnTo>
                    <a:lnTo>
                      <a:pt x="24" y="59"/>
                    </a:lnTo>
                    <a:lnTo>
                      <a:pt x="24" y="16"/>
                    </a:lnTo>
                    <a:lnTo>
                      <a:pt x="24" y="16"/>
                    </a:lnTo>
                    <a:lnTo>
                      <a:pt x="23" y="12"/>
                    </a:lnTo>
                    <a:lnTo>
                      <a:pt x="23" y="12"/>
                    </a:lnTo>
                    <a:lnTo>
                      <a:pt x="21" y="10"/>
                    </a:lnTo>
                    <a:lnTo>
                      <a:pt x="21" y="10"/>
                    </a:lnTo>
                    <a:lnTo>
                      <a:pt x="18" y="12"/>
                    </a:lnTo>
                    <a:lnTo>
                      <a:pt x="18" y="12"/>
                    </a:lnTo>
                    <a:lnTo>
                      <a:pt x="16" y="15"/>
                    </a:lnTo>
                    <a:lnTo>
                      <a:pt x="16" y="49"/>
                    </a:lnTo>
                    <a:lnTo>
                      <a:pt x="19" y="49"/>
                    </a:lnTo>
                    <a:lnTo>
                      <a:pt x="19" y="59"/>
                    </a:lnTo>
                    <a:lnTo>
                      <a:pt x="1"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5" name="Freeform 239"/>
              <p:cNvSpPr>
                <a:spLocks noEditPoints="1"/>
              </p:cNvSpPr>
              <p:nvPr/>
            </p:nvSpPr>
            <p:spPr bwMode="auto">
              <a:xfrm>
                <a:off x="2753" y="1335"/>
                <a:ext cx="37" cy="60"/>
              </a:xfrm>
              <a:custGeom>
                <a:avLst/>
                <a:gdLst>
                  <a:gd name="T0" fmla="*/ 37 w 37"/>
                  <a:gd name="T1" fmla="*/ 59 h 60"/>
                  <a:gd name="T2" fmla="*/ 23 w 37"/>
                  <a:gd name="T3" fmla="*/ 54 h 60"/>
                  <a:gd name="T4" fmla="*/ 23 w 37"/>
                  <a:gd name="T5" fmla="*/ 54 h 60"/>
                  <a:gd name="T6" fmla="*/ 13 w 37"/>
                  <a:gd name="T7" fmla="*/ 60 h 60"/>
                  <a:gd name="T8" fmla="*/ 8 w 37"/>
                  <a:gd name="T9" fmla="*/ 59 h 60"/>
                  <a:gd name="T10" fmla="*/ 3 w 37"/>
                  <a:gd name="T11" fmla="*/ 56 h 60"/>
                  <a:gd name="T12" fmla="*/ 0 w 37"/>
                  <a:gd name="T13" fmla="*/ 42 h 60"/>
                  <a:gd name="T14" fmla="*/ 1 w 37"/>
                  <a:gd name="T15" fmla="*/ 34 h 60"/>
                  <a:gd name="T16" fmla="*/ 5 w 37"/>
                  <a:gd name="T17" fmla="*/ 28 h 60"/>
                  <a:gd name="T18" fmla="*/ 15 w 37"/>
                  <a:gd name="T19" fmla="*/ 23 h 60"/>
                  <a:gd name="T20" fmla="*/ 18 w 37"/>
                  <a:gd name="T21" fmla="*/ 25 h 60"/>
                  <a:gd name="T22" fmla="*/ 23 w 37"/>
                  <a:gd name="T23" fmla="*/ 18 h 60"/>
                  <a:gd name="T24" fmla="*/ 23 w 37"/>
                  <a:gd name="T25" fmla="*/ 13 h 60"/>
                  <a:gd name="T26" fmla="*/ 21 w 37"/>
                  <a:gd name="T27" fmla="*/ 10 h 60"/>
                  <a:gd name="T28" fmla="*/ 18 w 37"/>
                  <a:gd name="T29" fmla="*/ 8 h 60"/>
                  <a:gd name="T30" fmla="*/ 13 w 37"/>
                  <a:gd name="T31" fmla="*/ 10 h 60"/>
                  <a:gd name="T32" fmla="*/ 1 w 37"/>
                  <a:gd name="T33" fmla="*/ 13 h 60"/>
                  <a:gd name="T34" fmla="*/ 3 w 37"/>
                  <a:gd name="T35" fmla="*/ 8 h 60"/>
                  <a:gd name="T36" fmla="*/ 6 w 37"/>
                  <a:gd name="T37" fmla="*/ 3 h 60"/>
                  <a:gd name="T38" fmla="*/ 18 w 37"/>
                  <a:gd name="T39" fmla="*/ 0 h 60"/>
                  <a:gd name="T40" fmla="*/ 23 w 37"/>
                  <a:gd name="T41" fmla="*/ 0 h 60"/>
                  <a:gd name="T42" fmla="*/ 28 w 37"/>
                  <a:gd name="T43" fmla="*/ 3 h 60"/>
                  <a:gd name="T44" fmla="*/ 32 w 37"/>
                  <a:gd name="T45" fmla="*/ 16 h 60"/>
                  <a:gd name="T46" fmla="*/ 37 w 37"/>
                  <a:gd name="T47" fmla="*/ 49 h 60"/>
                  <a:gd name="T48" fmla="*/ 23 w 37"/>
                  <a:gd name="T49" fmla="*/ 34 h 60"/>
                  <a:gd name="T50" fmla="*/ 19 w 37"/>
                  <a:gd name="T51" fmla="*/ 33 h 60"/>
                  <a:gd name="T52" fmla="*/ 18 w 37"/>
                  <a:gd name="T53" fmla="*/ 33 h 60"/>
                  <a:gd name="T54" fmla="*/ 13 w 37"/>
                  <a:gd name="T55" fmla="*/ 34 h 60"/>
                  <a:gd name="T56" fmla="*/ 11 w 37"/>
                  <a:gd name="T57" fmla="*/ 41 h 60"/>
                  <a:gd name="T58" fmla="*/ 15 w 37"/>
                  <a:gd name="T59" fmla="*/ 51 h 60"/>
                  <a:gd name="T60" fmla="*/ 18 w 37"/>
                  <a:gd name="T61" fmla="*/ 51 h 60"/>
                  <a:gd name="T62" fmla="*/ 23 w 37"/>
                  <a:gd name="T63" fmla="*/ 4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60">
                    <a:moveTo>
                      <a:pt x="37" y="49"/>
                    </a:moveTo>
                    <a:lnTo>
                      <a:pt x="37" y="59"/>
                    </a:lnTo>
                    <a:lnTo>
                      <a:pt x="23" y="59"/>
                    </a:lnTo>
                    <a:lnTo>
                      <a:pt x="23" y="54"/>
                    </a:lnTo>
                    <a:lnTo>
                      <a:pt x="23" y="54"/>
                    </a:lnTo>
                    <a:lnTo>
                      <a:pt x="23" y="54"/>
                    </a:lnTo>
                    <a:lnTo>
                      <a:pt x="18" y="59"/>
                    </a:lnTo>
                    <a:lnTo>
                      <a:pt x="13" y="60"/>
                    </a:lnTo>
                    <a:lnTo>
                      <a:pt x="13" y="60"/>
                    </a:lnTo>
                    <a:lnTo>
                      <a:pt x="8" y="59"/>
                    </a:lnTo>
                    <a:lnTo>
                      <a:pt x="3" y="56"/>
                    </a:lnTo>
                    <a:lnTo>
                      <a:pt x="3" y="56"/>
                    </a:lnTo>
                    <a:lnTo>
                      <a:pt x="1" y="49"/>
                    </a:lnTo>
                    <a:lnTo>
                      <a:pt x="0" y="42"/>
                    </a:lnTo>
                    <a:lnTo>
                      <a:pt x="0" y="42"/>
                    </a:lnTo>
                    <a:lnTo>
                      <a:pt x="1" y="34"/>
                    </a:lnTo>
                    <a:lnTo>
                      <a:pt x="5" y="28"/>
                    </a:lnTo>
                    <a:lnTo>
                      <a:pt x="5" y="28"/>
                    </a:lnTo>
                    <a:lnTo>
                      <a:pt x="8" y="25"/>
                    </a:lnTo>
                    <a:lnTo>
                      <a:pt x="15" y="23"/>
                    </a:lnTo>
                    <a:lnTo>
                      <a:pt x="15" y="23"/>
                    </a:lnTo>
                    <a:lnTo>
                      <a:pt x="18" y="25"/>
                    </a:lnTo>
                    <a:lnTo>
                      <a:pt x="23" y="28"/>
                    </a:lnTo>
                    <a:lnTo>
                      <a:pt x="23" y="18"/>
                    </a:lnTo>
                    <a:lnTo>
                      <a:pt x="23" y="18"/>
                    </a:lnTo>
                    <a:lnTo>
                      <a:pt x="23" y="13"/>
                    </a:lnTo>
                    <a:lnTo>
                      <a:pt x="21" y="10"/>
                    </a:lnTo>
                    <a:lnTo>
                      <a:pt x="21" y="10"/>
                    </a:lnTo>
                    <a:lnTo>
                      <a:pt x="18" y="8"/>
                    </a:lnTo>
                    <a:lnTo>
                      <a:pt x="18" y="8"/>
                    </a:lnTo>
                    <a:lnTo>
                      <a:pt x="15" y="10"/>
                    </a:lnTo>
                    <a:lnTo>
                      <a:pt x="13" y="10"/>
                    </a:lnTo>
                    <a:lnTo>
                      <a:pt x="11" y="16"/>
                    </a:lnTo>
                    <a:lnTo>
                      <a:pt x="1" y="13"/>
                    </a:lnTo>
                    <a:lnTo>
                      <a:pt x="1" y="13"/>
                    </a:lnTo>
                    <a:lnTo>
                      <a:pt x="3" y="8"/>
                    </a:lnTo>
                    <a:lnTo>
                      <a:pt x="6" y="3"/>
                    </a:lnTo>
                    <a:lnTo>
                      <a:pt x="6" y="3"/>
                    </a:lnTo>
                    <a:lnTo>
                      <a:pt x="11" y="0"/>
                    </a:lnTo>
                    <a:lnTo>
                      <a:pt x="18" y="0"/>
                    </a:lnTo>
                    <a:lnTo>
                      <a:pt x="18" y="0"/>
                    </a:lnTo>
                    <a:lnTo>
                      <a:pt x="23" y="0"/>
                    </a:lnTo>
                    <a:lnTo>
                      <a:pt x="28" y="3"/>
                    </a:lnTo>
                    <a:lnTo>
                      <a:pt x="28" y="3"/>
                    </a:lnTo>
                    <a:lnTo>
                      <a:pt x="32" y="8"/>
                    </a:lnTo>
                    <a:lnTo>
                      <a:pt x="32" y="16"/>
                    </a:lnTo>
                    <a:lnTo>
                      <a:pt x="32" y="49"/>
                    </a:lnTo>
                    <a:lnTo>
                      <a:pt x="37" y="49"/>
                    </a:lnTo>
                    <a:close/>
                    <a:moveTo>
                      <a:pt x="23" y="47"/>
                    </a:moveTo>
                    <a:lnTo>
                      <a:pt x="23" y="34"/>
                    </a:lnTo>
                    <a:lnTo>
                      <a:pt x="23" y="34"/>
                    </a:lnTo>
                    <a:lnTo>
                      <a:pt x="19" y="33"/>
                    </a:lnTo>
                    <a:lnTo>
                      <a:pt x="18" y="33"/>
                    </a:lnTo>
                    <a:lnTo>
                      <a:pt x="18" y="33"/>
                    </a:lnTo>
                    <a:lnTo>
                      <a:pt x="15" y="33"/>
                    </a:lnTo>
                    <a:lnTo>
                      <a:pt x="13" y="34"/>
                    </a:lnTo>
                    <a:lnTo>
                      <a:pt x="11" y="41"/>
                    </a:lnTo>
                    <a:lnTo>
                      <a:pt x="11" y="41"/>
                    </a:lnTo>
                    <a:lnTo>
                      <a:pt x="13" y="49"/>
                    </a:lnTo>
                    <a:lnTo>
                      <a:pt x="15" y="51"/>
                    </a:lnTo>
                    <a:lnTo>
                      <a:pt x="18" y="51"/>
                    </a:lnTo>
                    <a:lnTo>
                      <a:pt x="18" y="51"/>
                    </a:lnTo>
                    <a:lnTo>
                      <a:pt x="19" y="51"/>
                    </a:lnTo>
                    <a:lnTo>
                      <a:pt x="23" y="47"/>
                    </a:lnTo>
                    <a:lnTo>
                      <a:pt x="2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6" name="Freeform 240"/>
              <p:cNvSpPr>
                <a:spLocks/>
              </p:cNvSpPr>
              <p:nvPr/>
            </p:nvSpPr>
            <p:spPr bwMode="auto">
              <a:xfrm>
                <a:off x="2794" y="1311"/>
                <a:ext cx="37" cy="83"/>
              </a:xfrm>
              <a:custGeom>
                <a:avLst/>
                <a:gdLst>
                  <a:gd name="T0" fmla="*/ 0 w 37"/>
                  <a:gd name="T1" fmla="*/ 83 h 83"/>
                  <a:gd name="T2" fmla="*/ 0 w 37"/>
                  <a:gd name="T3" fmla="*/ 73 h 83"/>
                  <a:gd name="T4" fmla="*/ 4 w 37"/>
                  <a:gd name="T5" fmla="*/ 73 h 83"/>
                  <a:gd name="T6" fmla="*/ 4 w 37"/>
                  <a:gd name="T7" fmla="*/ 9 h 83"/>
                  <a:gd name="T8" fmla="*/ 0 w 37"/>
                  <a:gd name="T9" fmla="*/ 9 h 83"/>
                  <a:gd name="T10" fmla="*/ 0 w 37"/>
                  <a:gd name="T11" fmla="*/ 0 h 83"/>
                  <a:gd name="T12" fmla="*/ 14 w 37"/>
                  <a:gd name="T13" fmla="*/ 0 h 83"/>
                  <a:gd name="T14" fmla="*/ 14 w 37"/>
                  <a:gd name="T15" fmla="*/ 52 h 83"/>
                  <a:gd name="T16" fmla="*/ 14 w 37"/>
                  <a:gd name="T17" fmla="*/ 52 h 83"/>
                  <a:gd name="T18" fmla="*/ 22 w 37"/>
                  <a:gd name="T19" fmla="*/ 34 h 83"/>
                  <a:gd name="T20" fmla="*/ 18 w 37"/>
                  <a:gd name="T21" fmla="*/ 34 h 83"/>
                  <a:gd name="T22" fmla="*/ 18 w 37"/>
                  <a:gd name="T23" fmla="*/ 24 h 83"/>
                  <a:gd name="T24" fmla="*/ 37 w 37"/>
                  <a:gd name="T25" fmla="*/ 24 h 83"/>
                  <a:gd name="T26" fmla="*/ 37 w 37"/>
                  <a:gd name="T27" fmla="*/ 34 h 83"/>
                  <a:gd name="T28" fmla="*/ 32 w 37"/>
                  <a:gd name="T29" fmla="*/ 34 h 83"/>
                  <a:gd name="T30" fmla="*/ 24 w 37"/>
                  <a:gd name="T31" fmla="*/ 50 h 83"/>
                  <a:gd name="T32" fmla="*/ 34 w 37"/>
                  <a:gd name="T33" fmla="*/ 73 h 83"/>
                  <a:gd name="T34" fmla="*/ 37 w 37"/>
                  <a:gd name="T35" fmla="*/ 73 h 83"/>
                  <a:gd name="T36" fmla="*/ 37 w 37"/>
                  <a:gd name="T37" fmla="*/ 83 h 83"/>
                  <a:gd name="T38" fmla="*/ 26 w 37"/>
                  <a:gd name="T39" fmla="*/ 83 h 83"/>
                  <a:gd name="T40" fmla="*/ 14 w 37"/>
                  <a:gd name="T41" fmla="*/ 53 h 83"/>
                  <a:gd name="T42" fmla="*/ 14 w 37"/>
                  <a:gd name="T43" fmla="*/ 53 h 83"/>
                  <a:gd name="T44" fmla="*/ 14 w 37"/>
                  <a:gd name="T45" fmla="*/ 73 h 83"/>
                  <a:gd name="T46" fmla="*/ 19 w 37"/>
                  <a:gd name="T47" fmla="*/ 73 h 83"/>
                  <a:gd name="T48" fmla="*/ 19 w 37"/>
                  <a:gd name="T49" fmla="*/ 83 h 83"/>
                  <a:gd name="T50" fmla="*/ 0 w 37"/>
                  <a:gd name="T5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83">
                    <a:moveTo>
                      <a:pt x="0" y="83"/>
                    </a:moveTo>
                    <a:lnTo>
                      <a:pt x="0" y="73"/>
                    </a:lnTo>
                    <a:lnTo>
                      <a:pt x="4" y="73"/>
                    </a:lnTo>
                    <a:lnTo>
                      <a:pt x="4" y="9"/>
                    </a:lnTo>
                    <a:lnTo>
                      <a:pt x="0" y="9"/>
                    </a:lnTo>
                    <a:lnTo>
                      <a:pt x="0" y="0"/>
                    </a:lnTo>
                    <a:lnTo>
                      <a:pt x="14" y="0"/>
                    </a:lnTo>
                    <a:lnTo>
                      <a:pt x="14" y="52"/>
                    </a:lnTo>
                    <a:lnTo>
                      <a:pt x="14" y="52"/>
                    </a:lnTo>
                    <a:lnTo>
                      <a:pt x="22" y="34"/>
                    </a:lnTo>
                    <a:lnTo>
                      <a:pt x="18" y="34"/>
                    </a:lnTo>
                    <a:lnTo>
                      <a:pt x="18" y="24"/>
                    </a:lnTo>
                    <a:lnTo>
                      <a:pt x="37" y="24"/>
                    </a:lnTo>
                    <a:lnTo>
                      <a:pt x="37" y="34"/>
                    </a:lnTo>
                    <a:lnTo>
                      <a:pt x="32" y="34"/>
                    </a:lnTo>
                    <a:lnTo>
                      <a:pt x="24" y="50"/>
                    </a:lnTo>
                    <a:lnTo>
                      <a:pt x="34" y="73"/>
                    </a:lnTo>
                    <a:lnTo>
                      <a:pt x="37" y="73"/>
                    </a:lnTo>
                    <a:lnTo>
                      <a:pt x="37" y="83"/>
                    </a:lnTo>
                    <a:lnTo>
                      <a:pt x="26" y="83"/>
                    </a:lnTo>
                    <a:lnTo>
                      <a:pt x="14" y="53"/>
                    </a:lnTo>
                    <a:lnTo>
                      <a:pt x="14" y="53"/>
                    </a:lnTo>
                    <a:lnTo>
                      <a:pt x="14" y="73"/>
                    </a:lnTo>
                    <a:lnTo>
                      <a:pt x="19" y="73"/>
                    </a:lnTo>
                    <a:lnTo>
                      <a:pt x="19" y="83"/>
                    </a:lnTo>
                    <a:lnTo>
                      <a:pt x="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7" name="Freeform 241"/>
              <p:cNvSpPr>
                <a:spLocks noEditPoints="1"/>
              </p:cNvSpPr>
              <p:nvPr/>
            </p:nvSpPr>
            <p:spPr bwMode="auto">
              <a:xfrm>
                <a:off x="2834" y="1335"/>
                <a:ext cx="38" cy="60"/>
              </a:xfrm>
              <a:custGeom>
                <a:avLst/>
                <a:gdLst>
                  <a:gd name="T0" fmla="*/ 38 w 38"/>
                  <a:gd name="T1" fmla="*/ 59 h 60"/>
                  <a:gd name="T2" fmla="*/ 23 w 38"/>
                  <a:gd name="T3" fmla="*/ 54 h 60"/>
                  <a:gd name="T4" fmla="*/ 23 w 38"/>
                  <a:gd name="T5" fmla="*/ 54 h 60"/>
                  <a:gd name="T6" fmla="*/ 13 w 38"/>
                  <a:gd name="T7" fmla="*/ 60 h 60"/>
                  <a:gd name="T8" fmla="*/ 8 w 38"/>
                  <a:gd name="T9" fmla="*/ 59 h 60"/>
                  <a:gd name="T10" fmla="*/ 5 w 38"/>
                  <a:gd name="T11" fmla="*/ 56 h 60"/>
                  <a:gd name="T12" fmla="*/ 0 w 38"/>
                  <a:gd name="T13" fmla="*/ 42 h 60"/>
                  <a:gd name="T14" fmla="*/ 2 w 38"/>
                  <a:gd name="T15" fmla="*/ 34 h 60"/>
                  <a:gd name="T16" fmla="*/ 5 w 38"/>
                  <a:gd name="T17" fmla="*/ 28 h 60"/>
                  <a:gd name="T18" fmla="*/ 15 w 38"/>
                  <a:gd name="T19" fmla="*/ 23 h 60"/>
                  <a:gd name="T20" fmla="*/ 20 w 38"/>
                  <a:gd name="T21" fmla="*/ 25 h 60"/>
                  <a:gd name="T22" fmla="*/ 23 w 38"/>
                  <a:gd name="T23" fmla="*/ 18 h 60"/>
                  <a:gd name="T24" fmla="*/ 23 w 38"/>
                  <a:gd name="T25" fmla="*/ 13 h 60"/>
                  <a:gd name="T26" fmla="*/ 22 w 38"/>
                  <a:gd name="T27" fmla="*/ 10 h 60"/>
                  <a:gd name="T28" fmla="*/ 18 w 38"/>
                  <a:gd name="T29" fmla="*/ 8 h 60"/>
                  <a:gd name="T30" fmla="*/ 13 w 38"/>
                  <a:gd name="T31" fmla="*/ 10 h 60"/>
                  <a:gd name="T32" fmla="*/ 2 w 38"/>
                  <a:gd name="T33" fmla="*/ 13 h 60"/>
                  <a:gd name="T34" fmla="*/ 4 w 38"/>
                  <a:gd name="T35" fmla="*/ 8 h 60"/>
                  <a:gd name="T36" fmla="*/ 8 w 38"/>
                  <a:gd name="T37" fmla="*/ 3 h 60"/>
                  <a:gd name="T38" fmla="*/ 18 w 38"/>
                  <a:gd name="T39" fmla="*/ 0 h 60"/>
                  <a:gd name="T40" fmla="*/ 25 w 38"/>
                  <a:gd name="T41" fmla="*/ 0 h 60"/>
                  <a:gd name="T42" fmla="*/ 30 w 38"/>
                  <a:gd name="T43" fmla="*/ 3 h 60"/>
                  <a:gd name="T44" fmla="*/ 33 w 38"/>
                  <a:gd name="T45" fmla="*/ 16 h 60"/>
                  <a:gd name="T46" fmla="*/ 38 w 38"/>
                  <a:gd name="T47" fmla="*/ 49 h 60"/>
                  <a:gd name="T48" fmla="*/ 23 w 38"/>
                  <a:gd name="T49" fmla="*/ 34 h 60"/>
                  <a:gd name="T50" fmla="*/ 20 w 38"/>
                  <a:gd name="T51" fmla="*/ 33 h 60"/>
                  <a:gd name="T52" fmla="*/ 18 w 38"/>
                  <a:gd name="T53" fmla="*/ 33 h 60"/>
                  <a:gd name="T54" fmla="*/ 13 w 38"/>
                  <a:gd name="T55" fmla="*/ 34 h 60"/>
                  <a:gd name="T56" fmla="*/ 12 w 38"/>
                  <a:gd name="T57" fmla="*/ 41 h 60"/>
                  <a:gd name="T58" fmla="*/ 15 w 38"/>
                  <a:gd name="T59" fmla="*/ 51 h 60"/>
                  <a:gd name="T60" fmla="*/ 18 w 38"/>
                  <a:gd name="T61" fmla="*/ 51 h 60"/>
                  <a:gd name="T62" fmla="*/ 23 w 38"/>
                  <a:gd name="T63" fmla="*/ 4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60">
                    <a:moveTo>
                      <a:pt x="38" y="49"/>
                    </a:moveTo>
                    <a:lnTo>
                      <a:pt x="38" y="59"/>
                    </a:lnTo>
                    <a:lnTo>
                      <a:pt x="23" y="59"/>
                    </a:lnTo>
                    <a:lnTo>
                      <a:pt x="23" y="54"/>
                    </a:lnTo>
                    <a:lnTo>
                      <a:pt x="23" y="54"/>
                    </a:lnTo>
                    <a:lnTo>
                      <a:pt x="23" y="54"/>
                    </a:lnTo>
                    <a:lnTo>
                      <a:pt x="18" y="59"/>
                    </a:lnTo>
                    <a:lnTo>
                      <a:pt x="13" y="60"/>
                    </a:lnTo>
                    <a:lnTo>
                      <a:pt x="13" y="60"/>
                    </a:lnTo>
                    <a:lnTo>
                      <a:pt x="8" y="59"/>
                    </a:lnTo>
                    <a:lnTo>
                      <a:pt x="5" y="56"/>
                    </a:lnTo>
                    <a:lnTo>
                      <a:pt x="5" y="56"/>
                    </a:lnTo>
                    <a:lnTo>
                      <a:pt x="2" y="49"/>
                    </a:lnTo>
                    <a:lnTo>
                      <a:pt x="0" y="42"/>
                    </a:lnTo>
                    <a:lnTo>
                      <a:pt x="0" y="42"/>
                    </a:lnTo>
                    <a:lnTo>
                      <a:pt x="2" y="34"/>
                    </a:lnTo>
                    <a:lnTo>
                      <a:pt x="5" y="28"/>
                    </a:lnTo>
                    <a:lnTo>
                      <a:pt x="5" y="28"/>
                    </a:lnTo>
                    <a:lnTo>
                      <a:pt x="8" y="25"/>
                    </a:lnTo>
                    <a:lnTo>
                      <a:pt x="15" y="23"/>
                    </a:lnTo>
                    <a:lnTo>
                      <a:pt x="15" y="23"/>
                    </a:lnTo>
                    <a:lnTo>
                      <a:pt x="20" y="25"/>
                    </a:lnTo>
                    <a:lnTo>
                      <a:pt x="23" y="28"/>
                    </a:lnTo>
                    <a:lnTo>
                      <a:pt x="23" y="18"/>
                    </a:lnTo>
                    <a:lnTo>
                      <a:pt x="23" y="18"/>
                    </a:lnTo>
                    <a:lnTo>
                      <a:pt x="23" y="13"/>
                    </a:lnTo>
                    <a:lnTo>
                      <a:pt x="22" y="10"/>
                    </a:lnTo>
                    <a:lnTo>
                      <a:pt x="22" y="10"/>
                    </a:lnTo>
                    <a:lnTo>
                      <a:pt x="18" y="8"/>
                    </a:lnTo>
                    <a:lnTo>
                      <a:pt x="18" y="8"/>
                    </a:lnTo>
                    <a:lnTo>
                      <a:pt x="15" y="10"/>
                    </a:lnTo>
                    <a:lnTo>
                      <a:pt x="13" y="10"/>
                    </a:lnTo>
                    <a:lnTo>
                      <a:pt x="12" y="16"/>
                    </a:lnTo>
                    <a:lnTo>
                      <a:pt x="2" y="13"/>
                    </a:lnTo>
                    <a:lnTo>
                      <a:pt x="2" y="13"/>
                    </a:lnTo>
                    <a:lnTo>
                      <a:pt x="4" y="8"/>
                    </a:lnTo>
                    <a:lnTo>
                      <a:pt x="8" y="3"/>
                    </a:lnTo>
                    <a:lnTo>
                      <a:pt x="8" y="3"/>
                    </a:lnTo>
                    <a:lnTo>
                      <a:pt x="12" y="0"/>
                    </a:lnTo>
                    <a:lnTo>
                      <a:pt x="18" y="0"/>
                    </a:lnTo>
                    <a:lnTo>
                      <a:pt x="18" y="0"/>
                    </a:lnTo>
                    <a:lnTo>
                      <a:pt x="25" y="0"/>
                    </a:lnTo>
                    <a:lnTo>
                      <a:pt x="30" y="3"/>
                    </a:lnTo>
                    <a:lnTo>
                      <a:pt x="30" y="3"/>
                    </a:lnTo>
                    <a:lnTo>
                      <a:pt x="33" y="8"/>
                    </a:lnTo>
                    <a:lnTo>
                      <a:pt x="33" y="16"/>
                    </a:lnTo>
                    <a:lnTo>
                      <a:pt x="33" y="49"/>
                    </a:lnTo>
                    <a:lnTo>
                      <a:pt x="38" y="49"/>
                    </a:lnTo>
                    <a:close/>
                    <a:moveTo>
                      <a:pt x="23" y="47"/>
                    </a:moveTo>
                    <a:lnTo>
                      <a:pt x="23" y="34"/>
                    </a:lnTo>
                    <a:lnTo>
                      <a:pt x="23" y="34"/>
                    </a:lnTo>
                    <a:lnTo>
                      <a:pt x="20" y="33"/>
                    </a:lnTo>
                    <a:lnTo>
                      <a:pt x="18" y="33"/>
                    </a:lnTo>
                    <a:lnTo>
                      <a:pt x="18" y="33"/>
                    </a:lnTo>
                    <a:lnTo>
                      <a:pt x="15" y="33"/>
                    </a:lnTo>
                    <a:lnTo>
                      <a:pt x="13" y="34"/>
                    </a:lnTo>
                    <a:lnTo>
                      <a:pt x="12" y="41"/>
                    </a:lnTo>
                    <a:lnTo>
                      <a:pt x="12" y="41"/>
                    </a:lnTo>
                    <a:lnTo>
                      <a:pt x="13" y="49"/>
                    </a:lnTo>
                    <a:lnTo>
                      <a:pt x="15" y="51"/>
                    </a:lnTo>
                    <a:lnTo>
                      <a:pt x="18" y="51"/>
                    </a:lnTo>
                    <a:lnTo>
                      <a:pt x="18" y="51"/>
                    </a:lnTo>
                    <a:lnTo>
                      <a:pt x="20" y="51"/>
                    </a:lnTo>
                    <a:lnTo>
                      <a:pt x="23" y="47"/>
                    </a:lnTo>
                    <a:lnTo>
                      <a:pt x="23"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8" name="Freeform 242"/>
              <p:cNvSpPr>
                <a:spLocks/>
              </p:cNvSpPr>
              <p:nvPr/>
            </p:nvSpPr>
            <p:spPr bwMode="auto">
              <a:xfrm>
                <a:off x="5025" y="1889"/>
                <a:ext cx="124" cy="65"/>
              </a:xfrm>
              <a:custGeom>
                <a:avLst/>
                <a:gdLst>
                  <a:gd name="T0" fmla="*/ 0 w 124"/>
                  <a:gd name="T1" fmla="*/ 0 h 65"/>
                  <a:gd name="T2" fmla="*/ 45 w 124"/>
                  <a:gd name="T3" fmla="*/ 0 h 65"/>
                  <a:gd name="T4" fmla="*/ 45 w 124"/>
                  <a:gd name="T5" fmla="*/ 13 h 65"/>
                  <a:gd name="T6" fmla="*/ 13 w 124"/>
                  <a:gd name="T7" fmla="*/ 13 h 65"/>
                  <a:gd name="T8" fmla="*/ 13 w 124"/>
                  <a:gd name="T9" fmla="*/ 25 h 65"/>
                  <a:gd name="T10" fmla="*/ 109 w 124"/>
                  <a:gd name="T11" fmla="*/ 25 h 65"/>
                  <a:gd name="T12" fmla="*/ 109 w 124"/>
                  <a:gd name="T13" fmla="*/ 15 h 65"/>
                  <a:gd name="T14" fmla="*/ 124 w 124"/>
                  <a:gd name="T15" fmla="*/ 15 h 65"/>
                  <a:gd name="T16" fmla="*/ 124 w 124"/>
                  <a:gd name="T17" fmla="*/ 51 h 65"/>
                  <a:gd name="T18" fmla="*/ 109 w 124"/>
                  <a:gd name="T19" fmla="*/ 51 h 65"/>
                  <a:gd name="T20" fmla="*/ 109 w 124"/>
                  <a:gd name="T21" fmla="*/ 42 h 65"/>
                  <a:gd name="T22" fmla="*/ 13 w 124"/>
                  <a:gd name="T23" fmla="*/ 42 h 65"/>
                  <a:gd name="T24" fmla="*/ 13 w 124"/>
                  <a:gd name="T25" fmla="*/ 52 h 65"/>
                  <a:gd name="T26" fmla="*/ 45 w 124"/>
                  <a:gd name="T27" fmla="*/ 52 h 65"/>
                  <a:gd name="T28" fmla="*/ 45 w 124"/>
                  <a:gd name="T29" fmla="*/ 65 h 65"/>
                  <a:gd name="T30" fmla="*/ 0 w 124"/>
                  <a:gd name="T31" fmla="*/ 65 h 65"/>
                  <a:gd name="T32" fmla="*/ 0 w 12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65">
                    <a:moveTo>
                      <a:pt x="0" y="0"/>
                    </a:moveTo>
                    <a:lnTo>
                      <a:pt x="45" y="0"/>
                    </a:lnTo>
                    <a:lnTo>
                      <a:pt x="45" y="13"/>
                    </a:lnTo>
                    <a:lnTo>
                      <a:pt x="13" y="13"/>
                    </a:lnTo>
                    <a:lnTo>
                      <a:pt x="13" y="25"/>
                    </a:lnTo>
                    <a:lnTo>
                      <a:pt x="109" y="25"/>
                    </a:lnTo>
                    <a:lnTo>
                      <a:pt x="109" y="15"/>
                    </a:lnTo>
                    <a:lnTo>
                      <a:pt x="124" y="15"/>
                    </a:lnTo>
                    <a:lnTo>
                      <a:pt x="124" y="51"/>
                    </a:lnTo>
                    <a:lnTo>
                      <a:pt x="109" y="51"/>
                    </a:lnTo>
                    <a:lnTo>
                      <a:pt x="109" y="42"/>
                    </a:lnTo>
                    <a:lnTo>
                      <a:pt x="13" y="42"/>
                    </a:lnTo>
                    <a:lnTo>
                      <a:pt x="13" y="52"/>
                    </a:lnTo>
                    <a:lnTo>
                      <a:pt x="45" y="52"/>
                    </a:lnTo>
                    <a:lnTo>
                      <a:pt x="45" y="65"/>
                    </a:lnTo>
                    <a:lnTo>
                      <a:pt x="0" y="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9" name="Freeform 243"/>
              <p:cNvSpPr>
                <a:spLocks noEditPoints="1"/>
              </p:cNvSpPr>
              <p:nvPr/>
            </p:nvSpPr>
            <p:spPr bwMode="auto">
              <a:xfrm>
                <a:off x="5061" y="1837"/>
                <a:ext cx="88" cy="54"/>
              </a:xfrm>
              <a:custGeom>
                <a:avLst/>
                <a:gdLst>
                  <a:gd name="T0" fmla="*/ 88 w 88"/>
                  <a:gd name="T1" fmla="*/ 0 h 54"/>
                  <a:gd name="T2" fmla="*/ 79 w 88"/>
                  <a:gd name="T3" fmla="*/ 21 h 54"/>
                  <a:gd name="T4" fmla="*/ 79 w 88"/>
                  <a:gd name="T5" fmla="*/ 21 h 54"/>
                  <a:gd name="T6" fmla="*/ 86 w 88"/>
                  <a:gd name="T7" fmla="*/ 28 h 54"/>
                  <a:gd name="T8" fmla="*/ 88 w 88"/>
                  <a:gd name="T9" fmla="*/ 36 h 54"/>
                  <a:gd name="T10" fmla="*/ 86 w 88"/>
                  <a:gd name="T11" fmla="*/ 42 h 54"/>
                  <a:gd name="T12" fmla="*/ 81 w 88"/>
                  <a:gd name="T13" fmla="*/ 49 h 54"/>
                  <a:gd name="T14" fmla="*/ 61 w 88"/>
                  <a:gd name="T15" fmla="*/ 54 h 54"/>
                  <a:gd name="T16" fmla="*/ 50 w 88"/>
                  <a:gd name="T17" fmla="*/ 52 h 54"/>
                  <a:gd name="T18" fmla="*/ 42 w 88"/>
                  <a:gd name="T19" fmla="*/ 49 h 54"/>
                  <a:gd name="T20" fmla="*/ 34 w 88"/>
                  <a:gd name="T21" fmla="*/ 34 h 54"/>
                  <a:gd name="T22" fmla="*/ 35 w 88"/>
                  <a:gd name="T23" fmla="*/ 28 h 54"/>
                  <a:gd name="T24" fmla="*/ 26 w 88"/>
                  <a:gd name="T25" fmla="*/ 21 h 54"/>
                  <a:gd name="T26" fmla="*/ 19 w 88"/>
                  <a:gd name="T27" fmla="*/ 21 h 54"/>
                  <a:gd name="T28" fmla="*/ 14 w 88"/>
                  <a:gd name="T29" fmla="*/ 23 h 54"/>
                  <a:gd name="T30" fmla="*/ 13 w 88"/>
                  <a:gd name="T31" fmla="*/ 29 h 54"/>
                  <a:gd name="T32" fmla="*/ 13 w 88"/>
                  <a:gd name="T33" fmla="*/ 33 h 54"/>
                  <a:gd name="T34" fmla="*/ 19 w 88"/>
                  <a:gd name="T35" fmla="*/ 37 h 54"/>
                  <a:gd name="T36" fmla="*/ 19 w 88"/>
                  <a:gd name="T37" fmla="*/ 52 h 54"/>
                  <a:gd name="T38" fmla="*/ 11 w 88"/>
                  <a:gd name="T39" fmla="*/ 49 h 54"/>
                  <a:gd name="T40" fmla="*/ 4 w 88"/>
                  <a:gd name="T41" fmla="*/ 44 h 54"/>
                  <a:gd name="T42" fmla="*/ 0 w 88"/>
                  <a:gd name="T43" fmla="*/ 29 h 54"/>
                  <a:gd name="T44" fmla="*/ 1 w 88"/>
                  <a:gd name="T45" fmla="*/ 20 h 54"/>
                  <a:gd name="T46" fmla="*/ 6 w 88"/>
                  <a:gd name="T47" fmla="*/ 13 h 54"/>
                  <a:gd name="T48" fmla="*/ 13 w 88"/>
                  <a:gd name="T49" fmla="*/ 8 h 54"/>
                  <a:gd name="T50" fmla="*/ 73 w 88"/>
                  <a:gd name="T51" fmla="*/ 6 h 54"/>
                  <a:gd name="T52" fmla="*/ 70 w 88"/>
                  <a:gd name="T53" fmla="*/ 21 h 54"/>
                  <a:gd name="T54" fmla="*/ 52 w 88"/>
                  <a:gd name="T55" fmla="*/ 21 h 54"/>
                  <a:gd name="T56" fmla="*/ 47 w 88"/>
                  <a:gd name="T57" fmla="*/ 29 h 54"/>
                  <a:gd name="T58" fmla="*/ 48 w 88"/>
                  <a:gd name="T59" fmla="*/ 33 h 54"/>
                  <a:gd name="T60" fmla="*/ 55 w 88"/>
                  <a:gd name="T61" fmla="*/ 37 h 54"/>
                  <a:gd name="T62" fmla="*/ 61 w 88"/>
                  <a:gd name="T63" fmla="*/ 37 h 54"/>
                  <a:gd name="T64" fmla="*/ 71 w 88"/>
                  <a:gd name="T65" fmla="*/ 36 h 54"/>
                  <a:gd name="T66" fmla="*/ 75 w 88"/>
                  <a:gd name="T67" fmla="*/ 29 h 54"/>
                  <a:gd name="T68" fmla="*/ 73 w 88"/>
                  <a:gd name="T69" fmla="*/ 24 h 54"/>
                  <a:gd name="T70" fmla="*/ 70 w 88"/>
                  <a:gd name="T7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54">
                    <a:moveTo>
                      <a:pt x="73" y="0"/>
                    </a:moveTo>
                    <a:lnTo>
                      <a:pt x="88" y="0"/>
                    </a:lnTo>
                    <a:lnTo>
                      <a:pt x="88" y="21"/>
                    </a:lnTo>
                    <a:lnTo>
                      <a:pt x="79" y="21"/>
                    </a:lnTo>
                    <a:lnTo>
                      <a:pt x="79" y="21"/>
                    </a:lnTo>
                    <a:lnTo>
                      <a:pt x="79" y="21"/>
                    </a:lnTo>
                    <a:lnTo>
                      <a:pt x="83" y="24"/>
                    </a:lnTo>
                    <a:lnTo>
                      <a:pt x="86" y="28"/>
                    </a:lnTo>
                    <a:lnTo>
                      <a:pt x="88" y="31"/>
                    </a:lnTo>
                    <a:lnTo>
                      <a:pt x="88" y="36"/>
                    </a:lnTo>
                    <a:lnTo>
                      <a:pt x="88" y="36"/>
                    </a:lnTo>
                    <a:lnTo>
                      <a:pt x="86" y="42"/>
                    </a:lnTo>
                    <a:lnTo>
                      <a:pt x="81" y="49"/>
                    </a:lnTo>
                    <a:lnTo>
                      <a:pt x="81" y="49"/>
                    </a:lnTo>
                    <a:lnTo>
                      <a:pt x="73" y="52"/>
                    </a:lnTo>
                    <a:lnTo>
                      <a:pt x="61" y="54"/>
                    </a:lnTo>
                    <a:lnTo>
                      <a:pt x="61" y="54"/>
                    </a:lnTo>
                    <a:lnTo>
                      <a:pt x="50" y="52"/>
                    </a:lnTo>
                    <a:lnTo>
                      <a:pt x="42" y="49"/>
                    </a:lnTo>
                    <a:lnTo>
                      <a:pt x="42" y="49"/>
                    </a:lnTo>
                    <a:lnTo>
                      <a:pt x="37" y="42"/>
                    </a:lnTo>
                    <a:lnTo>
                      <a:pt x="34" y="34"/>
                    </a:lnTo>
                    <a:lnTo>
                      <a:pt x="34" y="34"/>
                    </a:lnTo>
                    <a:lnTo>
                      <a:pt x="35" y="28"/>
                    </a:lnTo>
                    <a:lnTo>
                      <a:pt x="40" y="21"/>
                    </a:lnTo>
                    <a:lnTo>
                      <a:pt x="26" y="21"/>
                    </a:lnTo>
                    <a:lnTo>
                      <a:pt x="26" y="21"/>
                    </a:lnTo>
                    <a:lnTo>
                      <a:pt x="19" y="21"/>
                    </a:lnTo>
                    <a:lnTo>
                      <a:pt x="14" y="23"/>
                    </a:lnTo>
                    <a:lnTo>
                      <a:pt x="14" y="23"/>
                    </a:lnTo>
                    <a:lnTo>
                      <a:pt x="13" y="26"/>
                    </a:lnTo>
                    <a:lnTo>
                      <a:pt x="13" y="29"/>
                    </a:lnTo>
                    <a:lnTo>
                      <a:pt x="13" y="29"/>
                    </a:lnTo>
                    <a:lnTo>
                      <a:pt x="13" y="33"/>
                    </a:lnTo>
                    <a:lnTo>
                      <a:pt x="16" y="36"/>
                    </a:lnTo>
                    <a:lnTo>
                      <a:pt x="19" y="37"/>
                    </a:lnTo>
                    <a:lnTo>
                      <a:pt x="24" y="37"/>
                    </a:lnTo>
                    <a:lnTo>
                      <a:pt x="19" y="52"/>
                    </a:lnTo>
                    <a:lnTo>
                      <a:pt x="19" y="52"/>
                    </a:lnTo>
                    <a:lnTo>
                      <a:pt x="11" y="49"/>
                    </a:lnTo>
                    <a:lnTo>
                      <a:pt x="4" y="44"/>
                    </a:lnTo>
                    <a:lnTo>
                      <a:pt x="4" y="44"/>
                    </a:lnTo>
                    <a:lnTo>
                      <a:pt x="1" y="37"/>
                    </a:lnTo>
                    <a:lnTo>
                      <a:pt x="0" y="29"/>
                    </a:lnTo>
                    <a:lnTo>
                      <a:pt x="0" y="29"/>
                    </a:lnTo>
                    <a:lnTo>
                      <a:pt x="1" y="20"/>
                    </a:lnTo>
                    <a:lnTo>
                      <a:pt x="6" y="13"/>
                    </a:lnTo>
                    <a:lnTo>
                      <a:pt x="6" y="13"/>
                    </a:lnTo>
                    <a:lnTo>
                      <a:pt x="9" y="10"/>
                    </a:lnTo>
                    <a:lnTo>
                      <a:pt x="13" y="8"/>
                    </a:lnTo>
                    <a:lnTo>
                      <a:pt x="22" y="6"/>
                    </a:lnTo>
                    <a:lnTo>
                      <a:pt x="73" y="6"/>
                    </a:lnTo>
                    <a:lnTo>
                      <a:pt x="73" y="0"/>
                    </a:lnTo>
                    <a:close/>
                    <a:moveTo>
                      <a:pt x="70" y="21"/>
                    </a:moveTo>
                    <a:lnTo>
                      <a:pt x="52" y="21"/>
                    </a:lnTo>
                    <a:lnTo>
                      <a:pt x="52" y="21"/>
                    </a:lnTo>
                    <a:lnTo>
                      <a:pt x="48" y="24"/>
                    </a:lnTo>
                    <a:lnTo>
                      <a:pt x="47" y="29"/>
                    </a:lnTo>
                    <a:lnTo>
                      <a:pt x="47" y="29"/>
                    </a:lnTo>
                    <a:lnTo>
                      <a:pt x="48" y="33"/>
                    </a:lnTo>
                    <a:lnTo>
                      <a:pt x="50" y="36"/>
                    </a:lnTo>
                    <a:lnTo>
                      <a:pt x="55" y="37"/>
                    </a:lnTo>
                    <a:lnTo>
                      <a:pt x="61" y="37"/>
                    </a:lnTo>
                    <a:lnTo>
                      <a:pt x="61" y="37"/>
                    </a:lnTo>
                    <a:lnTo>
                      <a:pt x="66" y="37"/>
                    </a:lnTo>
                    <a:lnTo>
                      <a:pt x="71" y="36"/>
                    </a:lnTo>
                    <a:lnTo>
                      <a:pt x="75" y="33"/>
                    </a:lnTo>
                    <a:lnTo>
                      <a:pt x="75" y="29"/>
                    </a:lnTo>
                    <a:lnTo>
                      <a:pt x="75" y="29"/>
                    </a:lnTo>
                    <a:lnTo>
                      <a:pt x="73" y="24"/>
                    </a:lnTo>
                    <a:lnTo>
                      <a:pt x="70" y="21"/>
                    </a:lnTo>
                    <a:lnTo>
                      <a:pt x="7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0" name="Freeform 244"/>
              <p:cNvSpPr>
                <a:spLocks noEditPoints="1"/>
              </p:cNvSpPr>
              <p:nvPr/>
            </p:nvSpPr>
            <p:spPr bwMode="auto">
              <a:xfrm>
                <a:off x="5023" y="1804"/>
                <a:ext cx="126" cy="26"/>
              </a:xfrm>
              <a:custGeom>
                <a:avLst/>
                <a:gdLst>
                  <a:gd name="T0" fmla="*/ 111 w 126"/>
                  <a:gd name="T1" fmla="*/ 20 h 26"/>
                  <a:gd name="T2" fmla="*/ 54 w 126"/>
                  <a:gd name="T3" fmla="*/ 20 h 26"/>
                  <a:gd name="T4" fmla="*/ 54 w 126"/>
                  <a:gd name="T5" fmla="*/ 26 h 26"/>
                  <a:gd name="T6" fmla="*/ 39 w 126"/>
                  <a:gd name="T7" fmla="*/ 26 h 26"/>
                  <a:gd name="T8" fmla="*/ 39 w 126"/>
                  <a:gd name="T9" fmla="*/ 5 h 26"/>
                  <a:gd name="T10" fmla="*/ 111 w 126"/>
                  <a:gd name="T11" fmla="*/ 5 h 26"/>
                  <a:gd name="T12" fmla="*/ 111 w 126"/>
                  <a:gd name="T13" fmla="*/ 0 h 26"/>
                  <a:gd name="T14" fmla="*/ 126 w 126"/>
                  <a:gd name="T15" fmla="*/ 0 h 26"/>
                  <a:gd name="T16" fmla="*/ 126 w 126"/>
                  <a:gd name="T17" fmla="*/ 26 h 26"/>
                  <a:gd name="T18" fmla="*/ 111 w 126"/>
                  <a:gd name="T19" fmla="*/ 26 h 26"/>
                  <a:gd name="T20" fmla="*/ 111 w 126"/>
                  <a:gd name="T21" fmla="*/ 20 h 26"/>
                  <a:gd name="T22" fmla="*/ 0 w 126"/>
                  <a:gd name="T23" fmla="*/ 13 h 26"/>
                  <a:gd name="T24" fmla="*/ 0 w 126"/>
                  <a:gd name="T25" fmla="*/ 13 h 26"/>
                  <a:gd name="T26" fmla="*/ 0 w 126"/>
                  <a:gd name="T27" fmla="*/ 9 h 26"/>
                  <a:gd name="T28" fmla="*/ 3 w 126"/>
                  <a:gd name="T29" fmla="*/ 5 h 26"/>
                  <a:gd name="T30" fmla="*/ 3 w 126"/>
                  <a:gd name="T31" fmla="*/ 5 h 26"/>
                  <a:gd name="T32" fmla="*/ 7 w 126"/>
                  <a:gd name="T33" fmla="*/ 4 h 26"/>
                  <a:gd name="T34" fmla="*/ 10 w 126"/>
                  <a:gd name="T35" fmla="*/ 4 h 26"/>
                  <a:gd name="T36" fmla="*/ 10 w 126"/>
                  <a:gd name="T37" fmla="*/ 4 h 26"/>
                  <a:gd name="T38" fmla="*/ 13 w 126"/>
                  <a:gd name="T39" fmla="*/ 4 h 26"/>
                  <a:gd name="T40" fmla="*/ 16 w 126"/>
                  <a:gd name="T41" fmla="*/ 5 h 26"/>
                  <a:gd name="T42" fmla="*/ 16 w 126"/>
                  <a:gd name="T43" fmla="*/ 5 h 26"/>
                  <a:gd name="T44" fmla="*/ 20 w 126"/>
                  <a:gd name="T45" fmla="*/ 9 h 26"/>
                  <a:gd name="T46" fmla="*/ 20 w 126"/>
                  <a:gd name="T47" fmla="*/ 13 h 26"/>
                  <a:gd name="T48" fmla="*/ 20 w 126"/>
                  <a:gd name="T49" fmla="*/ 13 h 26"/>
                  <a:gd name="T50" fmla="*/ 20 w 126"/>
                  <a:gd name="T51" fmla="*/ 17 h 26"/>
                  <a:gd name="T52" fmla="*/ 16 w 126"/>
                  <a:gd name="T53" fmla="*/ 20 h 26"/>
                  <a:gd name="T54" fmla="*/ 16 w 126"/>
                  <a:gd name="T55" fmla="*/ 20 h 26"/>
                  <a:gd name="T56" fmla="*/ 13 w 126"/>
                  <a:gd name="T57" fmla="*/ 22 h 26"/>
                  <a:gd name="T58" fmla="*/ 10 w 126"/>
                  <a:gd name="T59" fmla="*/ 23 h 26"/>
                  <a:gd name="T60" fmla="*/ 10 w 126"/>
                  <a:gd name="T61" fmla="*/ 23 h 26"/>
                  <a:gd name="T62" fmla="*/ 7 w 126"/>
                  <a:gd name="T63" fmla="*/ 22 h 26"/>
                  <a:gd name="T64" fmla="*/ 3 w 126"/>
                  <a:gd name="T65" fmla="*/ 20 h 26"/>
                  <a:gd name="T66" fmla="*/ 3 w 126"/>
                  <a:gd name="T67" fmla="*/ 20 h 26"/>
                  <a:gd name="T68" fmla="*/ 0 w 126"/>
                  <a:gd name="T69" fmla="*/ 17 h 26"/>
                  <a:gd name="T70" fmla="*/ 0 w 126"/>
                  <a:gd name="T71" fmla="*/ 13 h 26"/>
                  <a:gd name="T72" fmla="*/ 0 w 126"/>
                  <a:gd name="T7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26">
                    <a:moveTo>
                      <a:pt x="111" y="20"/>
                    </a:moveTo>
                    <a:lnTo>
                      <a:pt x="54" y="20"/>
                    </a:lnTo>
                    <a:lnTo>
                      <a:pt x="54" y="26"/>
                    </a:lnTo>
                    <a:lnTo>
                      <a:pt x="39" y="26"/>
                    </a:lnTo>
                    <a:lnTo>
                      <a:pt x="39" y="5"/>
                    </a:lnTo>
                    <a:lnTo>
                      <a:pt x="111" y="5"/>
                    </a:lnTo>
                    <a:lnTo>
                      <a:pt x="111" y="0"/>
                    </a:lnTo>
                    <a:lnTo>
                      <a:pt x="126" y="0"/>
                    </a:lnTo>
                    <a:lnTo>
                      <a:pt x="126" y="26"/>
                    </a:lnTo>
                    <a:lnTo>
                      <a:pt x="111" y="26"/>
                    </a:lnTo>
                    <a:lnTo>
                      <a:pt x="111" y="20"/>
                    </a:lnTo>
                    <a:close/>
                    <a:moveTo>
                      <a:pt x="0" y="13"/>
                    </a:moveTo>
                    <a:lnTo>
                      <a:pt x="0" y="13"/>
                    </a:lnTo>
                    <a:lnTo>
                      <a:pt x="0" y="9"/>
                    </a:lnTo>
                    <a:lnTo>
                      <a:pt x="3" y="5"/>
                    </a:lnTo>
                    <a:lnTo>
                      <a:pt x="3" y="5"/>
                    </a:lnTo>
                    <a:lnTo>
                      <a:pt x="7" y="4"/>
                    </a:lnTo>
                    <a:lnTo>
                      <a:pt x="10" y="4"/>
                    </a:lnTo>
                    <a:lnTo>
                      <a:pt x="10" y="4"/>
                    </a:lnTo>
                    <a:lnTo>
                      <a:pt x="13" y="4"/>
                    </a:lnTo>
                    <a:lnTo>
                      <a:pt x="16" y="5"/>
                    </a:lnTo>
                    <a:lnTo>
                      <a:pt x="16" y="5"/>
                    </a:lnTo>
                    <a:lnTo>
                      <a:pt x="20" y="9"/>
                    </a:lnTo>
                    <a:lnTo>
                      <a:pt x="20" y="13"/>
                    </a:lnTo>
                    <a:lnTo>
                      <a:pt x="20" y="13"/>
                    </a:lnTo>
                    <a:lnTo>
                      <a:pt x="20" y="17"/>
                    </a:lnTo>
                    <a:lnTo>
                      <a:pt x="16" y="20"/>
                    </a:lnTo>
                    <a:lnTo>
                      <a:pt x="16" y="20"/>
                    </a:lnTo>
                    <a:lnTo>
                      <a:pt x="13" y="22"/>
                    </a:lnTo>
                    <a:lnTo>
                      <a:pt x="10" y="23"/>
                    </a:lnTo>
                    <a:lnTo>
                      <a:pt x="10" y="23"/>
                    </a:lnTo>
                    <a:lnTo>
                      <a:pt x="7" y="22"/>
                    </a:lnTo>
                    <a:lnTo>
                      <a:pt x="3" y="20"/>
                    </a:lnTo>
                    <a:lnTo>
                      <a:pt x="3" y="20"/>
                    </a:lnTo>
                    <a:lnTo>
                      <a:pt x="0" y="17"/>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1" name="Freeform 245"/>
              <p:cNvSpPr>
                <a:spLocks/>
              </p:cNvSpPr>
              <p:nvPr/>
            </p:nvSpPr>
            <p:spPr bwMode="auto">
              <a:xfrm>
                <a:off x="5025" y="1741"/>
                <a:ext cx="124" cy="57"/>
              </a:xfrm>
              <a:custGeom>
                <a:avLst/>
                <a:gdLst>
                  <a:gd name="T0" fmla="*/ 124 w 124"/>
                  <a:gd name="T1" fmla="*/ 57 h 57"/>
                  <a:gd name="T2" fmla="*/ 109 w 124"/>
                  <a:gd name="T3" fmla="*/ 57 h 57"/>
                  <a:gd name="T4" fmla="*/ 109 w 124"/>
                  <a:gd name="T5" fmla="*/ 49 h 57"/>
                  <a:gd name="T6" fmla="*/ 14 w 124"/>
                  <a:gd name="T7" fmla="*/ 49 h 57"/>
                  <a:gd name="T8" fmla="*/ 14 w 124"/>
                  <a:gd name="T9" fmla="*/ 57 h 57"/>
                  <a:gd name="T10" fmla="*/ 0 w 124"/>
                  <a:gd name="T11" fmla="*/ 57 h 57"/>
                  <a:gd name="T12" fmla="*/ 0 w 124"/>
                  <a:gd name="T13" fmla="*/ 34 h 57"/>
                  <a:gd name="T14" fmla="*/ 78 w 124"/>
                  <a:gd name="T15" fmla="*/ 34 h 57"/>
                  <a:gd name="T16" fmla="*/ 78 w 124"/>
                  <a:gd name="T17" fmla="*/ 34 h 57"/>
                  <a:gd name="T18" fmla="*/ 50 w 124"/>
                  <a:gd name="T19" fmla="*/ 21 h 57"/>
                  <a:gd name="T20" fmla="*/ 50 w 124"/>
                  <a:gd name="T21" fmla="*/ 29 h 57"/>
                  <a:gd name="T22" fmla="*/ 37 w 124"/>
                  <a:gd name="T23" fmla="*/ 29 h 57"/>
                  <a:gd name="T24" fmla="*/ 37 w 124"/>
                  <a:gd name="T25" fmla="*/ 0 h 57"/>
                  <a:gd name="T26" fmla="*/ 52 w 124"/>
                  <a:gd name="T27" fmla="*/ 0 h 57"/>
                  <a:gd name="T28" fmla="*/ 52 w 124"/>
                  <a:gd name="T29" fmla="*/ 8 h 57"/>
                  <a:gd name="T30" fmla="*/ 76 w 124"/>
                  <a:gd name="T31" fmla="*/ 19 h 57"/>
                  <a:gd name="T32" fmla="*/ 109 w 124"/>
                  <a:gd name="T33" fmla="*/ 6 h 57"/>
                  <a:gd name="T34" fmla="*/ 109 w 124"/>
                  <a:gd name="T35" fmla="*/ 0 h 57"/>
                  <a:gd name="T36" fmla="*/ 124 w 124"/>
                  <a:gd name="T37" fmla="*/ 0 h 57"/>
                  <a:gd name="T38" fmla="*/ 124 w 124"/>
                  <a:gd name="T39" fmla="*/ 16 h 57"/>
                  <a:gd name="T40" fmla="*/ 78 w 124"/>
                  <a:gd name="T41" fmla="*/ 34 h 57"/>
                  <a:gd name="T42" fmla="*/ 78 w 124"/>
                  <a:gd name="T43" fmla="*/ 34 h 57"/>
                  <a:gd name="T44" fmla="*/ 109 w 124"/>
                  <a:gd name="T45" fmla="*/ 34 h 57"/>
                  <a:gd name="T46" fmla="*/ 109 w 124"/>
                  <a:gd name="T47" fmla="*/ 28 h 57"/>
                  <a:gd name="T48" fmla="*/ 124 w 124"/>
                  <a:gd name="T49" fmla="*/ 28 h 57"/>
                  <a:gd name="T50" fmla="*/ 124 w 124"/>
                  <a:gd name="T5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57">
                    <a:moveTo>
                      <a:pt x="124" y="57"/>
                    </a:moveTo>
                    <a:lnTo>
                      <a:pt x="109" y="57"/>
                    </a:lnTo>
                    <a:lnTo>
                      <a:pt x="109" y="49"/>
                    </a:lnTo>
                    <a:lnTo>
                      <a:pt x="14" y="49"/>
                    </a:lnTo>
                    <a:lnTo>
                      <a:pt x="14" y="57"/>
                    </a:lnTo>
                    <a:lnTo>
                      <a:pt x="0" y="57"/>
                    </a:lnTo>
                    <a:lnTo>
                      <a:pt x="0" y="34"/>
                    </a:lnTo>
                    <a:lnTo>
                      <a:pt x="78" y="34"/>
                    </a:lnTo>
                    <a:lnTo>
                      <a:pt x="78" y="34"/>
                    </a:lnTo>
                    <a:lnTo>
                      <a:pt x="50" y="21"/>
                    </a:lnTo>
                    <a:lnTo>
                      <a:pt x="50" y="29"/>
                    </a:lnTo>
                    <a:lnTo>
                      <a:pt x="37" y="29"/>
                    </a:lnTo>
                    <a:lnTo>
                      <a:pt x="37" y="0"/>
                    </a:lnTo>
                    <a:lnTo>
                      <a:pt x="52" y="0"/>
                    </a:lnTo>
                    <a:lnTo>
                      <a:pt x="52" y="8"/>
                    </a:lnTo>
                    <a:lnTo>
                      <a:pt x="76" y="19"/>
                    </a:lnTo>
                    <a:lnTo>
                      <a:pt x="109" y="6"/>
                    </a:lnTo>
                    <a:lnTo>
                      <a:pt x="109" y="0"/>
                    </a:lnTo>
                    <a:lnTo>
                      <a:pt x="124" y="0"/>
                    </a:lnTo>
                    <a:lnTo>
                      <a:pt x="124" y="16"/>
                    </a:lnTo>
                    <a:lnTo>
                      <a:pt x="78" y="34"/>
                    </a:lnTo>
                    <a:lnTo>
                      <a:pt x="78" y="34"/>
                    </a:lnTo>
                    <a:lnTo>
                      <a:pt x="109" y="34"/>
                    </a:lnTo>
                    <a:lnTo>
                      <a:pt x="109" y="28"/>
                    </a:lnTo>
                    <a:lnTo>
                      <a:pt x="124" y="28"/>
                    </a:lnTo>
                    <a:lnTo>
                      <a:pt x="12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2" name="Freeform 246"/>
              <p:cNvSpPr>
                <a:spLocks/>
              </p:cNvSpPr>
              <p:nvPr/>
            </p:nvSpPr>
            <p:spPr bwMode="auto">
              <a:xfrm>
                <a:off x="5062" y="1681"/>
                <a:ext cx="87" cy="57"/>
              </a:xfrm>
              <a:custGeom>
                <a:avLst/>
                <a:gdLst>
                  <a:gd name="T0" fmla="*/ 0 w 87"/>
                  <a:gd name="T1" fmla="*/ 6 h 57"/>
                  <a:gd name="T2" fmla="*/ 72 w 87"/>
                  <a:gd name="T3" fmla="*/ 6 h 57"/>
                  <a:gd name="T4" fmla="*/ 72 w 87"/>
                  <a:gd name="T5" fmla="*/ 0 h 57"/>
                  <a:gd name="T6" fmla="*/ 87 w 87"/>
                  <a:gd name="T7" fmla="*/ 0 h 57"/>
                  <a:gd name="T8" fmla="*/ 87 w 87"/>
                  <a:gd name="T9" fmla="*/ 22 h 57"/>
                  <a:gd name="T10" fmla="*/ 78 w 87"/>
                  <a:gd name="T11" fmla="*/ 22 h 57"/>
                  <a:gd name="T12" fmla="*/ 78 w 87"/>
                  <a:gd name="T13" fmla="*/ 22 h 57"/>
                  <a:gd name="T14" fmla="*/ 78 w 87"/>
                  <a:gd name="T15" fmla="*/ 22 h 57"/>
                  <a:gd name="T16" fmla="*/ 85 w 87"/>
                  <a:gd name="T17" fmla="*/ 27 h 57"/>
                  <a:gd name="T18" fmla="*/ 87 w 87"/>
                  <a:gd name="T19" fmla="*/ 32 h 57"/>
                  <a:gd name="T20" fmla="*/ 87 w 87"/>
                  <a:gd name="T21" fmla="*/ 35 h 57"/>
                  <a:gd name="T22" fmla="*/ 87 w 87"/>
                  <a:gd name="T23" fmla="*/ 35 h 57"/>
                  <a:gd name="T24" fmla="*/ 85 w 87"/>
                  <a:gd name="T25" fmla="*/ 42 h 57"/>
                  <a:gd name="T26" fmla="*/ 82 w 87"/>
                  <a:gd name="T27" fmla="*/ 45 h 57"/>
                  <a:gd name="T28" fmla="*/ 75 w 87"/>
                  <a:gd name="T29" fmla="*/ 48 h 57"/>
                  <a:gd name="T30" fmla="*/ 65 w 87"/>
                  <a:gd name="T31" fmla="*/ 50 h 57"/>
                  <a:gd name="T32" fmla="*/ 15 w 87"/>
                  <a:gd name="T33" fmla="*/ 50 h 57"/>
                  <a:gd name="T34" fmla="*/ 15 w 87"/>
                  <a:gd name="T35" fmla="*/ 57 h 57"/>
                  <a:gd name="T36" fmla="*/ 0 w 87"/>
                  <a:gd name="T37" fmla="*/ 57 h 57"/>
                  <a:gd name="T38" fmla="*/ 0 w 87"/>
                  <a:gd name="T39" fmla="*/ 34 h 57"/>
                  <a:gd name="T40" fmla="*/ 64 w 87"/>
                  <a:gd name="T41" fmla="*/ 34 h 57"/>
                  <a:gd name="T42" fmla="*/ 64 w 87"/>
                  <a:gd name="T43" fmla="*/ 34 h 57"/>
                  <a:gd name="T44" fmla="*/ 70 w 87"/>
                  <a:gd name="T45" fmla="*/ 34 h 57"/>
                  <a:gd name="T46" fmla="*/ 70 w 87"/>
                  <a:gd name="T47" fmla="*/ 34 h 57"/>
                  <a:gd name="T48" fmla="*/ 72 w 87"/>
                  <a:gd name="T49" fmla="*/ 32 h 57"/>
                  <a:gd name="T50" fmla="*/ 74 w 87"/>
                  <a:gd name="T51" fmla="*/ 29 h 57"/>
                  <a:gd name="T52" fmla="*/ 74 w 87"/>
                  <a:gd name="T53" fmla="*/ 29 h 57"/>
                  <a:gd name="T54" fmla="*/ 72 w 87"/>
                  <a:gd name="T55" fmla="*/ 27 h 57"/>
                  <a:gd name="T56" fmla="*/ 70 w 87"/>
                  <a:gd name="T57" fmla="*/ 24 h 57"/>
                  <a:gd name="T58" fmla="*/ 70 w 87"/>
                  <a:gd name="T59" fmla="*/ 24 h 57"/>
                  <a:gd name="T60" fmla="*/ 67 w 87"/>
                  <a:gd name="T61" fmla="*/ 22 h 57"/>
                  <a:gd name="T62" fmla="*/ 15 w 87"/>
                  <a:gd name="T63" fmla="*/ 22 h 57"/>
                  <a:gd name="T64" fmla="*/ 15 w 87"/>
                  <a:gd name="T65" fmla="*/ 29 h 57"/>
                  <a:gd name="T66" fmla="*/ 0 w 87"/>
                  <a:gd name="T67" fmla="*/ 29 h 57"/>
                  <a:gd name="T68" fmla="*/ 0 w 87"/>
                  <a:gd name="T6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 h="57">
                    <a:moveTo>
                      <a:pt x="0" y="6"/>
                    </a:moveTo>
                    <a:lnTo>
                      <a:pt x="72" y="6"/>
                    </a:lnTo>
                    <a:lnTo>
                      <a:pt x="72" y="0"/>
                    </a:lnTo>
                    <a:lnTo>
                      <a:pt x="87" y="0"/>
                    </a:lnTo>
                    <a:lnTo>
                      <a:pt x="87" y="22"/>
                    </a:lnTo>
                    <a:lnTo>
                      <a:pt x="78" y="22"/>
                    </a:lnTo>
                    <a:lnTo>
                      <a:pt x="78" y="22"/>
                    </a:lnTo>
                    <a:lnTo>
                      <a:pt x="78" y="22"/>
                    </a:lnTo>
                    <a:lnTo>
                      <a:pt x="85" y="27"/>
                    </a:lnTo>
                    <a:lnTo>
                      <a:pt x="87" y="32"/>
                    </a:lnTo>
                    <a:lnTo>
                      <a:pt x="87" y="35"/>
                    </a:lnTo>
                    <a:lnTo>
                      <a:pt x="87" y="35"/>
                    </a:lnTo>
                    <a:lnTo>
                      <a:pt x="85" y="42"/>
                    </a:lnTo>
                    <a:lnTo>
                      <a:pt x="82" y="45"/>
                    </a:lnTo>
                    <a:lnTo>
                      <a:pt x="75" y="48"/>
                    </a:lnTo>
                    <a:lnTo>
                      <a:pt x="65" y="50"/>
                    </a:lnTo>
                    <a:lnTo>
                      <a:pt x="15" y="50"/>
                    </a:lnTo>
                    <a:lnTo>
                      <a:pt x="15" y="57"/>
                    </a:lnTo>
                    <a:lnTo>
                      <a:pt x="0" y="57"/>
                    </a:lnTo>
                    <a:lnTo>
                      <a:pt x="0" y="34"/>
                    </a:lnTo>
                    <a:lnTo>
                      <a:pt x="64" y="34"/>
                    </a:lnTo>
                    <a:lnTo>
                      <a:pt x="64" y="34"/>
                    </a:lnTo>
                    <a:lnTo>
                      <a:pt x="70" y="34"/>
                    </a:lnTo>
                    <a:lnTo>
                      <a:pt x="70" y="34"/>
                    </a:lnTo>
                    <a:lnTo>
                      <a:pt x="72" y="32"/>
                    </a:lnTo>
                    <a:lnTo>
                      <a:pt x="74" y="29"/>
                    </a:lnTo>
                    <a:lnTo>
                      <a:pt x="74" y="29"/>
                    </a:lnTo>
                    <a:lnTo>
                      <a:pt x="72" y="27"/>
                    </a:lnTo>
                    <a:lnTo>
                      <a:pt x="70" y="24"/>
                    </a:lnTo>
                    <a:lnTo>
                      <a:pt x="70" y="24"/>
                    </a:lnTo>
                    <a:lnTo>
                      <a:pt x="67" y="22"/>
                    </a:lnTo>
                    <a:lnTo>
                      <a:pt x="15" y="22"/>
                    </a:lnTo>
                    <a:lnTo>
                      <a:pt x="15" y="29"/>
                    </a:lnTo>
                    <a:lnTo>
                      <a:pt x="0" y="29"/>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3" name="Freeform 247"/>
              <p:cNvSpPr>
                <a:spLocks/>
              </p:cNvSpPr>
              <p:nvPr/>
            </p:nvSpPr>
            <p:spPr bwMode="auto">
              <a:xfrm>
                <a:off x="2896" y="2355"/>
                <a:ext cx="26" cy="13"/>
              </a:xfrm>
              <a:custGeom>
                <a:avLst/>
                <a:gdLst>
                  <a:gd name="T0" fmla="*/ 23 w 26"/>
                  <a:gd name="T1" fmla="*/ 13 h 13"/>
                  <a:gd name="T2" fmla="*/ 23 w 26"/>
                  <a:gd name="T3" fmla="*/ 13 h 13"/>
                  <a:gd name="T4" fmla="*/ 18 w 26"/>
                  <a:gd name="T5" fmla="*/ 12 h 13"/>
                  <a:gd name="T6" fmla="*/ 12 w 26"/>
                  <a:gd name="T7" fmla="*/ 10 h 13"/>
                  <a:gd name="T8" fmla="*/ 12 w 26"/>
                  <a:gd name="T9" fmla="*/ 10 h 13"/>
                  <a:gd name="T10" fmla="*/ 7 w 26"/>
                  <a:gd name="T11" fmla="*/ 10 h 13"/>
                  <a:gd name="T12" fmla="*/ 2 w 26"/>
                  <a:gd name="T13" fmla="*/ 13 h 13"/>
                  <a:gd name="T14" fmla="*/ 0 w 26"/>
                  <a:gd name="T15" fmla="*/ 5 h 13"/>
                  <a:gd name="T16" fmla="*/ 0 w 26"/>
                  <a:gd name="T17" fmla="*/ 5 h 13"/>
                  <a:gd name="T18" fmla="*/ 5 w 26"/>
                  <a:gd name="T19" fmla="*/ 2 h 13"/>
                  <a:gd name="T20" fmla="*/ 10 w 26"/>
                  <a:gd name="T21" fmla="*/ 0 h 13"/>
                  <a:gd name="T22" fmla="*/ 10 w 26"/>
                  <a:gd name="T23" fmla="*/ 0 h 13"/>
                  <a:gd name="T24" fmla="*/ 17 w 26"/>
                  <a:gd name="T25" fmla="*/ 2 h 13"/>
                  <a:gd name="T26" fmla="*/ 21 w 26"/>
                  <a:gd name="T27" fmla="*/ 3 h 13"/>
                  <a:gd name="T28" fmla="*/ 26 w 26"/>
                  <a:gd name="T29" fmla="*/ 8 h 13"/>
                  <a:gd name="T30" fmla="*/ 23 w 26"/>
                  <a:gd name="T3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3">
                    <a:moveTo>
                      <a:pt x="23" y="13"/>
                    </a:moveTo>
                    <a:lnTo>
                      <a:pt x="23" y="13"/>
                    </a:lnTo>
                    <a:lnTo>
                      <a:pt x="18" y="12"/>
                    </a:lnTo>
                    <a:lnTo>
                      <a:pt x="12" y="10"/>
                    </a:lnTo>
                    <a:lnTo>
                      <a:pt x="12" y="10"/>
                    </a:lnTo>
                    <a:lnTo>
                      <a:pt x="7" y="10"/>
                    </a:lnTo>
                    <a:lnTo>
                      <a:pt x="2" y="13"/>
                    </a:lnTo>
                    <a:lnTo>
                      <a:pt x="0" y="5"/>
                    </a:lnTo>
                    <a:lnTo>
                      <a:pt x="0" y="5"/>
                    </a:lnTo>
                    <a:lnTo>
                      <a:pt x="5" y="2"/>
                    </a:lnTo>
                    <a:lnTo>
                      <a:pt x="10" y="0"/>
                    </a:lnTo>
                    <a:lnTo>
                      <a:pt x="10" y="0"/>
                    </a:lnTo>
                    <a:lnTo>
                      <a:pt x="17" y="2"/>
                    </a:lnTo>
                    <a:lnTo>
                      <a:pt x="21" y="3"/>
                    </a:lnTo>
                    <a:lnTo>
                      <a:pt x="26" y="8"/>
                    </a:lnTo>
                    <a:lnTo>
                      <a:pt x="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4" name="Freeform 248"/>
              <p:cNvSpPr>
                <a:spLocks noEditPoints="1"/>
              </p:cNvSpPr>
              <p:nvPr/>
            </p:nvSpPr>
            <p:spPr bwMode="auto">
              <a:xfrm>
                <a:off x="2922" y="2319"/>
                <a:ext cx="69" cy="44"/>
              </a:xfrm>
              <a:custGeom>
                <a:avLst/>
                <a:gdLst>
                  <a:gd name="T0" fmla="*/ 69 w 69"/>
                  <a:gd name="T1" fmla="*/ 0 h 44"/>
                  <a:gd name="T2" fmla="*/ 62 w 69"/>
                  <a:gd name="T3" fmla="*/ 18 h 44"/>
                  <a:gd name="T4" fmla="*/ 62 w 69"/>
                  <a:gd name="T5" fmla="*/ 18 h 44"/>
                  <a:gd name="T6" fmla="*/ 69 w 69"/>
                  <a:gd name="T7" fmla="*/ 30 h 44"/>
                  <a:gd name="T8" fmla="*/ 67 w 69"/>
                  <a:gd name="T9" fmla="*/ 34 h 44"/>
                  <a:gd name="T10" fmla="*/ 64 w 69"/>
                  <a:gd name="T11" fmla="*/ 39 h 44"/>
                  <a:gd name="T12" fmla="*/ 49 w 69"/>
                  <a:gd name="T13" fmla="*/ 44 h 44"/>
                  <a:gd name="T14" fmla="*/ 39 w 69"/>
                  <a:gd name="T15" fmla="*/ 43 h 44"/>
                  <a:gd name="T16" fmla="*/ 33 w 69"/>
                  <a:gd name="T17" fmla="*/ 39 h 44"/>
                  <a:gd name="T18" fmla="*/ 28 w 69"/>
                  <a:gd name="T19" fmla="*/ 28 h 44"/>
                  <a:gd name="T20" fmla="*/ 28 w 69"/>
                  <a:gd name="T21" fmla="*/ 23 h 44"/>
                  <a:gd name="T22" fmla="*/ 22 w 69"/>
                  <a:gd name="T23" fmla="*/ 18 h 44"/>
                  <a:gd name="T24" fmla="*/ 15 w 69"/>
                  <a:gd name="T25" fmla="*/ 18 h 44"/>
                  <a:gd name="T26" fmla="*/ 12 w 69"/>
                  <a:gd name="T27" fmla="*/ 20 h 44"/>
                  <a:gd name="T28" fmla="*/ 10 w 69"/>
                  <a:gd name="T29" fmla="*/ 25 h 44"/>
                  <a:gd name="T30" fmla="*/ 12 w 69"/>
                  <a:gd name="T31" fmla="*/ 26 h 44"/>
                  <a:gd name="T32" fmla="*/ 20 w 69"/>
                  <a:gd name="T33" fmla="*/ 31 h 44"/>
                  <a:gd name="T34" fmla="*/ 17 w 69"/>
                  <a:gd name="T35" fmla="*/ 43 h 44"/>
                  <a:gd name="T36" fmla="*/ 4 w 69"/>
                  <a:gd name="T37" fmla="*/ 36 h 44"/>
                  <a:gd name="T38" fmla="*/ 0 w 69"/>
                  <a:gd name="T39" fmla="*/ 31 h 44"/>
                  <a:gd name="T40" fmla="*/ 0 w 69"/>
                  <a:gd name="T41" fmla="*/ 25 h 44"/>
                  <a:gd name="T42" fmla="*/ 5 w 69"/>
                  <a:gd name="T43" fmla="*/ 12 h 44"/>
                  <a:gd name="T44" fmla="*/ 10 w 69"/>
                  <a:gd name="T45" fmla="*/ 7 h 44"/>
                  <a:gd name="T46" fmla="*/ 57 w 69"/>
                  <a:gd name="T47" fmla="*/ 7 h 44"/>
                  <a:gd name="T48" fmla="*/ 56 w 69"/>
                  <a:gd name="T49" fmla="*/ 18 h 44"/>
                  <a:gd name="T50" fmla="*/ 41 w 69"/>
                  <a:gd name="T51" fmla="*/ 18 h 44"/>
                  <a:gd name="T52" fmla="*/ 38 w 69"/>
                  <a:gd name="T53" fmla="*/ 25 h 44"/>
                  <a:gd name="T54" fmla="*/ 38 w 69"/>
                  <a:gd name="T55" fmla="*/ 28 h 44"/>
                  <a:gd name="T56" fmla="*/ 44 w 69"/>
                  <a:gd name="T57" fmla="*/ 31 h 44"/>
                  <a:gd name="T58" fmla="*/ 48 w 69"/>
                  <a:gd name="T59" fmla="*/ 31 h 44"/>
                  <a:gd name="T60" fmla="*/ 56 w 69"/>
                  <a:gd name="T61" fmla="*/ 30 h 44"/>
                  <a:gd name="T62" fmla="*/ 59 w 69"/>
                  <a:gd name="T63" fmla="*/ 25 h 44"/>
                  <a:gd name="T64" fmla="*/ 57 w 69"/>
                  <a:gd name="T65" fmla="*/ 21 h 44"/>
                  <a:gd name="T66" fmla="*/ 56 w 69"/>
                  <a:gd name="T67"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44">
                    <a:moveTo>
                      <a:pt x="57" y="0"/>
                    </a:moveTo>
                    <a:lnTo>
                      <a:pt x="69" y="0"/>
                    </a:lnTo>
                    <a:lnTo>
                      <a:pt x="69" y="18"/>
                    </a:lnTo>
                    <a:lnTo>
                      <a:pt x="62" y="18"/>
                    </a:lnTo>
                    <a:lnTo>
                      <a:pt x="62" y="18"/>
                    </a:lnTo>
                    <a:lnTo>
                      <a:pt x="62" y="18"/>
                    </a:lnTo>
                    <a:lnTo>
                      <a:pt x="67" y="23"/>
                    </a:lnTo>
                    <a:lnTo>
                      <a:pt x="69" y="30"/>
                    </a:lnTo>
                    <a:lnTo>
                      <a:pt x="69" y="30"/>
                    </a:lnTo>
                    <a:lnTo>
                      <a:pt x="67" y="34"/>
                    </a:lnTo>
                    <a:lnTo>
                      <a:pt x="64" y="39"/>
                    </a:lnTo>
                    <a:lnTo>
                      <a:pt x="64" y="39"/>
                    </a:lnTo>
                    <a:lnTo>
                      <a:pt x="57" y="43"/>
                    </a:lnTo>
                    <a:lnTo>
                      <a:pt x="49" y="44"/>
                    </a:lnTo>
                    <a:lnTo>
                      <a:pt x="49" y="44"/>
                    </a:lnTo>
                    <a:lnTo>
                      <a:pt x="39" y="43"/>
                    </a:lnTo>
                    <a:lnTo>
                      <a:pt x="33" y="39"/>
                    </a:lnTo>
                    <a:lnTo>
                      <a:pt x="33" y="39"/>
                    </a:lnTo>
                    <a:lnTo>
                      <a:pt x="30" y="34"/>
                    </a:lnTo>
                    <a:lnTo>
                      <a:pt x="28" y="28"/>
                    </a:lnTo>
                    <a:lnTo>
                      <a:pt x="28" y="28"/>
                    </a:lnTo>
                    <a:lnTo>
                      <a:pt x="28" y="23"/>
                    </a:lnTo>
                    <a:lnTo>
                      <a:pt x="33" y="18"/>
                    </a:lnTo>
                    <a:lnTo>
                      <a:pt x="22" y="18"/>
                    </a:lnTo>
                    <a:lnTo>
                      <a:pt x="22" y="18"/>
                    </a:lnTo>
                    <a:lnTo>
                      <a:pt x="15" y="18"/>
                    </a:lnTo>
                    <a:lnTo>
                      <a:pt x="12" y="20"/>
                    </a:lnTo>
                    <a:lnTo>
                      <a:pt x="12" y="20"/>
                    </a:lnTo>
                    <a:lnTo>
                      <a:pt x="12" y="21"/>
                    </a:lnTo>
                    <a:lnTo>
                      <a:pt x="10" y="25"/>
                    </a:lnTo>
                    <a:lnTo>
                      <a:pt x="10" y="25"/>
                    </a:lnTo>
                    <a:lnTo>
                      <a:pt x="12" y="26"/>
                    </a:lnTo>
                    <a:lnTo>
                      <a:pt x="13" y="30"/>
                    </a:lnTo>
                    <a:lnTo>
                      <a:pt x="20" y="31"/>
                    </a:lnTo>
                    <a:lnTo>
                      <a:pt x="17" y="43"/>
                    </a:lnTo>
                    <a:lnTo>
                      <a:pt x="17" y="43"/>
                    </a:lnTo>
                    <a:lnTo>
                      <a:pt x="8" y="39"/>
                    </a:lnTo>
                    <a:lnTo>
                      <a:pt x="4" y="36"/>
                    </a:lnTo>
                    <a:lnTo>
                      <a:pt x="4" y="36"/>
                    </a:lnTo>
                    <a:lnTo>
                      <a:pt x="0" y="31"/>
                    </a:lnTo>
                    <a:lnTo>
                      <a:pt x="0" y="25"/>
                    </a:lnTo>
                    <a:lnTo>
                      <a:pt x="0" y="25"/>
                    </a:lnTo>
                    <a:lnTo>
                      <a:pt x="2" y="17"/>
                    </a:lnTo>
                    <a:lnTo>
                      <a:pt x="5" y="12"/>
                    </a:lnTo>
                    <a:lnTo>
                      <a:pt x="5" y="12"/>
                    </a:lnTo>
                    <a:lnTo>
                      <a:pt x="10" y="7"/>
                    </a:lnTo>
                    <a:lnTo>
                      <a:pt x="18" y="7"/>
                    </a:lnTo>
                    <a:lnTo>
                      <a:pt x="57" y="7"/>
                    </a:lnTo>
                    <a:lnTo>
                      <a:pt x="57" y="0"/>
                    </a:lnTo>
                    <a:close/>
                    <a:moveTo>
                      <a:pt x="56" y="18"/>
                    </a:moveTo>
                    <a:lnTo>
                      <a:pt x="41" y="18"/>
                    </a:lnTo>
                    <a:lnTo>
                      <a:pt x="41" y="18"/>
                    </a:lnTo>
                    <a:lnTo>
                      <a:pt x="38" y="21"/>
                    </a:lnTo>
                    <a:lnTo>
                      <a:pt x="38" y="25"/>
                    </a:lnTo>
                    <a:lnTo>
                      <a:pt x="38" y="25"/>
                    </a:lnTo>
                    <a:lnTo>
                      <a:pt x="38" y="28"/>
                    </a:lnTo>
                    <a:lnTo>
                      <a:pt x="39" y="30"/>
                    </a:lnTo>
                    <a:lnTo>
                      <a:pt x="44" y="31"/>
                    </a:lnTo>
                    <a:lnTo>
                      <a:pt x="48" y="31"/>
                    </a:lnTo>
                    <a:lnTo>
                      <a:pt x="48" y="31"/>
                    </a:lnTo>
                    <a:lnTo>
                      <a:pt x="52" y="31"/>
                    </a:lnTo>
                    <a:lnTo>
                      <a:pt x="56" y="30"/>
                    </a:lnTo>
                    <a:lnTo>
                      <a:pt x="59" y="28"/>
                    </a:lnTo>
                    <a:lnTo>
                      <a:pt x="59" y="25"/>
                    </a:lnTo>
                    <a:lnTo>
                      <a:pt x="59" y="25"/>
                    </a:lnTo>
                    <a:lnTo>
                      <a:pt x="57" y="21"/>
                    </a:lnTo>
                    <a:lnTo>
                      <a:pt x="56" y="18"/>
                    </a:lnTo>
                    <a:lnTo>
                      <a:pt x="5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5" name="Freeform 249"/>
              <p:cNvSpPr>
                <a:spLocks/>
              </p:cNvSpPr>
              <p:nvPr/>
            </p:nvSpPr>
            <p:spPr bwMode="auto">
              <a:xfrm>
                <a:off x="2895" y="2275"/>
                <a:ext cx="96" cy="44"/>
              </a:xfrm>
              <a:custGeom>
                <a:avLst/>
                <a:gdLst>
                  <a:gd name="T0" fmla="*/ 96 w 96"/>
                  <a:gd name="T1" fmla="*/ 44 h 44"/>
                  <a:gd name="T2" fmla="*/ 84 w 96"/>
                  <a:gd name="T3" fmla="*/ 44 h 44"/>
                  <a:gd name="T4" fmla="*/ 84 w 96"/>
                  <a:gd name="T5" fmla="*/ 38 h 44"/>
                  <a:gd name="T6" fmla="*/ 11 w 96"/>
                  <a:gd name="T7" fmla="*/ 38 h 44"/>
                  <a:gd name="T8" fmla="*/ 11 w 96"/>
                  <a:gd name="T9" fmla="*/ 44 h 44"/>
                  <a:gd name="T10" fmla="*/ 0 w 96"/>
                  <a:gd name="T11" fmla="*/ 44 h 44"/>
                  <a:gd name="T12" fmla="*/ 0 w 96"/>
                  <a:gd name="T13" fmla="*/ 26 h 44"/>
                  <a:gd name="T14" fmla="*/ 60 w 96"/>
                  <a:gd name="T15" fmla="*/ 26 h 44"/>
                  <a:gd name="T16" fmla="*/ 60 w 96"/>
                  <a:gd name="T17" fmla="*/ 26 h 44"/>
                  <a:gd name="T18" fmla="*/ 39 w 96"/>
                  <a:gd name="T19" fmla="*/ 17 h 44"/>
                  <a:gd name="T20" fmla="*/ 39 w 96"/>
                  <a:gd name="T21" fmla="*/ 21 h 44"/>
                  <a:gd name="T22" fmla="*/ 29 w 96"/>
                  <a:gd name="T23" fmla="*/ 21 h 44"/>
                  <a:gd name="T24" fmla="*/ 29 w 96"/>
                  <a:gd name="T25" fmla="*/ 0 h 44"/>
                  <a:gd name="T26" fmla="*/ 40 w 96"/>
                  <a:gd name="T27" fmla="*/ 0 h 44"/>
                  <a:gd name="T28" fmla="*/ 40 w 96"/>
                  <a:gd name="T29" fmla="*/ 5 h 44"/>
                  <a:gd name="T30" fmla="*/ 58 w 96"/>
                  <a:gd name="T31" fmla="*/ 15 h 44"/>
                  <a:gd name="T32" fmla="*/ 84 w 96"/>
                  <a:gd name="T33" fmla="*/ 5 h 44"/>
                  <a:gd name="T34" fmla="*/ 84 w 96"/>
                  <a:gd name="T35" fmla="*/ 0 h 44"/>
                  <a:gd name="T36" fmla="*/ 96 w 96"/>
                  <a:gd name="T37" fmla="*/ 0 h 44"/>
                  <a:gd name="T38" fmla="*/ 96 w 96"/>
                  <a:gd name="T39" fmla="*/ 13 h 44"/>
                  <a:gd name="T40" fmla="*/ 62 w 96"/>
                  <a:gd name="T41" fmla="*/ 26 h 44"/>
                  <a:gd name="T42" fmla="*/ 62 w 96"/>
                  <a:gd name="T43" fmla="*/ 26 h 44"/>
                  <a:gd name="T44" fmla="*/ 84 w 96"/>
                  <a:gd name="T45" fmla="*/ 26 h 44"/>
                  <a:gd name="T46" fmla="*/ 84 w 96"/>
                  <a:gd name="T47" fmla="*/ 21 h 44"/>
                  <a:gd name="T48" fmla="*/ 96 w 96"/>
                  <a:gd name="T49" fmla="*/ 21 h 44"/>
                  <a:gd name="T50" fmla="*/ 96 w 96"/>
                  <a:gd name="T5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44">
                    <a:moveTo>
                      <a:pt x="96" y="44"/>
                    </a:moveTo>
                    <a:lnTo>
                      <a:pt x="84" y="44"/>
                    </a:lnTo>
                    <a:lnTo>
                      <a:pt x="84" y="38"/>
                    </a:lnTo>
                    <a:lnTo>
                      <a:pt x="11" y="38"/>
                    </a:lnTo>
                    <a:lnTo>
                      <a:pt x="11" y="44"/>
                    </a:lnTo>
                    <a:lnTo>
                      <a:pt x="0" y="44"/>
                    </a:lnTo>
                    <a:lnTo>
                      <a:pt x="0" y="26"/>
                    </a:lnTo>
                    <a:lnTo>
                      <a:pt x="60" y="26"/>
                    </a:lnTo>
                    <a:lnTo>
                      <a:pt x="60" y="26"/>
                    </a:lnTo>
                    <a:lnTo>
                      <a:pt x="39" y="17"/>
                    </a:lnTo>
                    <a:lnTo>
                      <a:pt x="39" y="21"/>
                    </a:lnTo>
                    <a:lnTo>
                      <a:pt x="29" y="21"/>
                    </a:lnTo>
                    <a:lnTo>
                      <a:pt x="29" y="0"/>
                    </a:lnTo>
                    <a:lnTo>
                      <a:pt x="40" y="0"/>
                    </a:lnTo>
                    <a:lnTo>
                      <a:pt x="40" y="5"/>
                    </a:lnTo>
                    <a:lnTo>
                      <a:pt x="58" y="15"/>
                    </a:lnTo>
                    <a:lnTo>
                      <a:pt x="84" y="5"/>
                    </a:lnTo>
                    <a:lnTo>
                      <a:pt x="84" y="0"/>
                    </a:lnTo>
                    <a:lnTo>
                      <a:pt x="96" y="0"/>
                    </a:lnTo>
                    <a:lnTo>
                      <a:pt x="96" y="13"/>
                    </a:lnTo>
                    <a:lnTo>
                      <a:pt x="62" y="26"/>
                    </a:lnTo>
                    <a:lnTo>
                      <a:pt x="62" y="26"/>
                    </a:lnTo>
                    <a:lnTo>
                      <a:pt x="84" y="26"/>
                    </a:lnTo>
                    <a:lnTo>
                      <a:pt x="84" y="21"/>
                    </a:lnTo>
                    <a:lnTo>
                      <a:pt x="96" y="21"/>
                    </a:lnTo>
                    <a:lnTo>
                      <a:pt x="96"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6" name="Freeform 250"/>
              <p:cNvSpPr>
                <a:spLocks/>
              </p:cNvSpPr>
              <p:nvPr/>
            </p:nvSpPr>
            <p:spPr bwMode="auto">
              <a:xfrm>
                <a:off x="2924" y="2230"/>
                <a:ext cx="67" cy="44"/>
              </a:xfrm>
              <a:custGeom>
                <a:avLst/>
                <a:gdLst>
                  <a:gd name="T0" fmla="*/ 0 w 67"/>
                  <a:gd name="T1" fmla="*/ 5 h 44"/>
                  <a:gd name="T2" fmla="*/ 55 w 67"/>
                  <a:gd name="T3" fmla="*/ 5 h 44"/>
                  <a:gd name="T4" fmla="*/ 55 w 67"/>
                  <a:gd name="T5" fmla="*/ 0 h 44"/>
                  <a:gd name="T6" fmla="*/ 67 w 67"/>
                  <a:gd name="T7" fmla="*/ 0 h 44"/>
                  <a:gd name="T8" fmla="*/ 67 w 67"/>
                  <a:gd name="T9" fmla="*/ 18 h 44"/>
                  <a:gd name="T10" fmla="*/ 62 w 67"/>
                  <a:gd name="T11" fmla="*/ 18 h 44"/>
                  <a:gd name="T12" fmla="*/ 62 w 67"/>
                  <a:gd name="T13" fmla="*/ 18 h 44"/>
                  <a:gd name="T14" fmla="*/ 62 w 67"/>
                  <a:gd name="T15" fmla="*/ 18 h 44"/>
                  <a:gd name="T16" fmla="*/ 65 w 67"/>
                  <a:gd name="T17" fmla="*/ 22 h 44"/>
                  <a:gd name="T18" fmla="*/ 67 w 67"/>
                  <a:gd name="T19" fmla="*/ 27 h 44"/>
                  <a:gd name="T20" fmla="*/ 67 w 67"/>
                  <a:gd name="T21" fmla="*/ 27 h 44"/>
                  <a:gd name="T22" fmla="*/ 67 w 67"/>
                  <a:gd name="T23" fmla="*/ 32 h 44"/>
                  <a:gd name="T24" fmla="*/ 64 w 67"/>
                  <a:gd name="T25" fmla="*/ 35 h 44"/>
                  <a:gd name="T26" fmla="*/ 59 w 67"/>
                  <a:gd name="T27" fmla="*/ 39 h 44"/>
                  <a:gd name="T28" fmla="*/ 50 w 67"/>
                  <a:gd name="T29" fmla="*/ 39 h 44"/>
                  <a:gd name="T30" fmla="*/ 11 w 67"/>
                  <a:gd name="T31" fmla="*/ 39 h 44"/>
                  <a:gd name="T32" fmla="*/ 11 w 67"/>
                  <a:gd name="T33" fmla="*/ 44 h 44"/>
                  <a:gd name="T34" fmla="*/ 0 w 67"/>
                  <a:gd name="T35" fmla="*/ 44 h 44"/>
                  <a:gd name="T36" fmla="*/ 0 w 67"/>
                  <a:gd name="T37" fmla="*/ 27 h 44"/>
                  <a:gd name="T38" fmla="*/ 49 w 67"/>
                  <a:gd name="T39" fmla="*/ 27 h 44"/>
                  <a:gd name="T40" fmla="*/ 49 w 67"/>
                  <a:gd name="T41" fmla="*/ 27 h 44"/>
                  <a:gd name="T42" fmla="*/ 55 w 67"/>
                  <a:gd name="T43" fmla="*/ 26 h 44"/>
                  <a:gd name="T44" fmla="*/ 55 w 67"/>
                  <a:gd name="T45" fmla="*/ 26 h 44"/>
                  <a:gd name="T46" fmla="*/ 55 w 67"/>
                  <a:gd name="T47" fmla="*/ 24 h 44"/>
                  <a:gd name="T48" fmla="*/ 57 w 67"/>
                  <a:gd name="T49" fmla="*/ 22 h 44"/>
                  <a:gd name="T50" fmla="*/ 57 w 67"/>
                  <a:gd name="T51" fmla="*/ 22 h 44"/>
                  <a:gd name="T52" fmla="*/ 55 w 67"/>
                  <a:gd name="T53" fmla="*/ 21 h 44"/>
                  <a:gd name="T54" fmla="*/ 54 w 67"/>
                  <a:gd name="T55" fmla="*/ 19 h 44"/>
                  <a:gd name="T56" fmla="*/ 54 w 67"/>
                  <a:gd name="T57" fmla="*/ 19 h 44"/>
                  <a:gd name="T58" fmla="*/ 52 w 67"/>
                  <a:gd name="T59" fmla="*/ 18 h 44"/>
                  <a:gd name="T60" fmla="*/ 11 w 67"/>
                  <a:gd name="T61" fmla="*/ 18 h 44"/>
                  <a:gd name="T62" fmla="*/ 11 w 67"/>
                  <a:gd name="T63" fmla="*/ 22 h 44"/>
                  <a:gd name="T64" fmla="*/ 0 w 67"/>
                  <a:gd name="T65" fmla="*/ 22 h 44"/>
                  <a:gd name="T66" fmla="*/ 0 w 67"/>
                  <a:gd name="T6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44">
                    <a:moveTo>
                      <a:pt x="0" y="5"/>
                    </a:moveTo>
                    <a:lnTo>
                      <a:pt x="55" y="5"/>
                    </a:lnTo>
                    <a:lnTo>
                      <a:pt x="55" y="0"/>
                    </a:lnTo>
                    <a:lnTo>
                      <a:pt x="67" y="0"/>
                    </a:lnTo>
                    <a:lnTo>
                      <a:pt x="67" y="18"/>
                    </a:lnTo>
                    <a:lnTo>
                      <a:pt x="62" y="18"/>
                    </a:lnTo>
                    <a:lnTo>
                      <a:pt x="62" y="18"/>
                    </a:lnTo>
                    <a:lnTo>
                      <a:pt x="62" y="18"/>
                    </a:lnTo>
                    <a:lnTo>
                      <a:pt x="65" y="22"/>
                    </a:lnTo>
                    <a:lnTo>
                      <a:pt x="67" y="27"/>
                    </a:lnTo>
                    <a:lnTo>
                      <a:pt x="67" y="27"/>
                    </a:lnTo>
                    <a:lnTo>
                      <a:pt x="67" y="32"/>
                    </a:lnTo>
                    <a:lnTo>
                      <a:pt x="64" y="35"/>
                    </a:lnTo>
                    <a:lnTo>
                      <a:pt x="59" y="39"/>
                    </a:lnTo>
                    <a:lnTo>
                      <a:pt x="50" y="39"/>
                    </a:lnTo>
                    <a:lnTo>
                      <a:pt x="11" y="39"/>
                    </a:lnTo>
                    <a:lnTo>
                      <a:pt x="11" y="44"/>
                    </a:lnTo>
                    <a:lnTo>
                      <a:pt x="0" y="44"/>
                    </a:lnTo>
                    <a:lnTo>
                      <a:pt x="0" y="27"/>
                    </a:lnTo>
                    <a:lnTo>
                      <a:pt x="49" y="27"/>
                    </a:lnTo>
                    <a:lnTo>
                      <a:pt x="49" y="27"/>
                    </a:lnTo>
                    <a:lnTo>
                      <a:pt x="55" y="26"/>
                    </a:lnTo>
                    <a:lnTo>
                      <a:pt x="55" y="26"/>
                    </a:lnTo>
                    <a:lnTo>
                      <a:pt x="55" y="24"/>
                    </a:lnTo>
                    <a:lnTo>
                      <a:pt x="57" y="22"/>
                    </a:lnTo>
                    <a:lnTo>
                      <a:pt x="57" y="22"/>
                    </a:lnTo>
                    <a:lnTo>
                      <a:pt x="55" y="21"/>
                    </a:lnTo>
                    <a:lnTo>
                      <a:pt x="54" y="19"/>
                    </a:lnTo>
                    <a:lnTo>
                      <a:pt x="54" y="19"/>
                    </a:lnTo>
                    <a:lnTo>
                      <a:pt x="52" y="18"/>
                    </a:lnTo>
                    <a:lnTo>
                      <a:pt x="11" y="18"/>
                    </a:lnTo>
                    <a:lnTo>
                      <a:pt x="11" y="22"/>
                    </a:lnTo>
                    <a:lnTo>
                      <a:pt x="0" y="22"/>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7" name="Freeform 251"/>
              <p:cNvSpPr>
                <a:spLocks noEditPoints="1"/>
              </p:cNvSpPr>
              <p:nvPr/>
            </p:nvSpPr>
            <p:spPr bwMode="auto">
              <a:xfrm>
                <a:off x="2893" y="2208"/>
                <a:ext cx="121" cy="23"/>
              </a:xfrm>
              <a:custGeom>
                <a:avLst/>
                <a:gdLst>
                  <a:gd name="T0" fmla="*/ 31 w 121"/>
                  <a:gd name="T1" fmla="*/ 2 h 23"/>
                  <a:gd name="T2" fmla="*/ 101 w 121"/>
                  <a:gd name="T3" fmla="*/ 2 h 23"/>
                  <a:gd name="T4" fmla="*/ 101 w 121"/>
                  <a:gd name="T5" fmla="*/ 2 h 23"/>
                  <a:gd name="T6" fmla="*/ 109 w 121"/>
                  <a:gd name="T7" fmla="*/ 4 h 23"/>
                  <a:gd name="T8" fmla="*/ 116 w 121"/>
                  <a:gd name="T9" fmla="*/ 7 h 23"/>
                  <a:gd name="T10" fmla="*/ 116 w 121"/>
                  <a:gd name="T11" fmla="*/ 7 h 23"/>
                  <a:gd name="T12" fmla="*/ 117 w 121"/>
                  <a:gd name="T13" fmla="*/ 9 h 23"/>
                  <a:gd name="T14" fmla="*/ 119 w 121"/>
                  <a:gd name="T15" fmla="*/ 13 h 23"/>
                  <a:gd name="T16" fmla="*/ 121 w 121"/>
                  <a:gd name="T17" fmla="*/ 23 h 23"/>
                  <a:gd name="T18" fmla="*/ 109 w 121"/>
                  <a:gd name="T19" fmla="*/ 23 h 23"/>
                  <a:gd name="T20" fmla="*/ 109 w 121"/>
                  <a:gd name="T21" fmla="*/ 23 h 23"/>
                  <a:gd name="T22" fmla="*/ 109 w 121"/>
                  <a:gd name="T23" fmla="*/ 18 h 23"/>
                  <a:gd name="T24" fmla="*/ 109 w 121"/>
                  <a:gd name="T25" fmla="*/ 18 h 23"/>
                  <a:gd name="T26" fmla="*/ 106 w 121"/>
                  <a:gd name="T27" fmla="*/ 15 h 23"/>
                  <a:gd name="T28" fmla="*/ 106 w 121"/>
                  <a:gd name="T29" fmla="*/ 15 h 23"/>
                  <a:gd name="T30" fmla="*/ 99 w 121"/>
                  <a:gd name="T31" fmla="*/ 15 h 23"/>
                  <a:gd name="T32" fmla="*/ 42 w 121"/>
                  <a:gd name="T33" fmla="*/ 15 h 23"/>
                  <a:gd name="T34" fmla="*/ 42 w 121"/>
                  <a:gd name="T35" fmla="*/ 20 h 23"/>
                  <a:gd name="T36" fmla="*/ 31 w 121"/>
                  <a:gd name="T37" fmla="*/ 20 h 23"/>
                  <a:gd name="T38" fmla="*/ 31 w 121"/>
                  <a:gd name="T39" fmla="*/ 2 h 23"/>
                  <a:gd name="T40" fmla="*/ 8 w 121"/>
                  <a:gd name="T41" fmla="*/ 17 h 23"/>
                  <a:gd name="T42" fmla="*/ 8 w 121"/>
                  <a:gd name="T43" fmla="*/ 17 h 23"/>
                  <a:gd name="T44" fmla="*/ 5 w 121"/>
                  <a:gd name="T45" fmla="*/ 17 h 23"/>
                  <a:gd name="T46" fmla="*/ 2 w 121"/>
                  <a:gd name="T47" fmla="*/ 15 h 23"/>
                  <a:gd name="T48" fmla="*/ 2 w 121"/>
                  <a:gd name="T49" fmla="*/ 15 h 23"/>
                  <a:gd name="T50" fmla="*/ 0 w 121"/>
                  <a:gd name="T51" fmla="*/ 12 h 23"/>
                  <a:gd name="T52" fmla="*/ 0 w 121"/>
                  <a:gd name="T53" fmla="*/ 9 h 23"/>
                  <a:gd name="T54" fmla="*/ 0 w 121"/>
                  <a:gd name="T55" fmla="*/ 9 h 23"/>
                  <a:gd name="T56" fmla="*/ 0 w 121"/>
                  <a:gd name="T57" fmla="*/ 5 h 23"/>
                  <a:gd name="T58" fmla="*/ 2 w 121"/>
                  <a:gd name="T59" fmla="*/ 4 h 23"/>
                  <a:gd name="T60" fmla="*/ 2 w 121"/>
                  <a:gd name="T61" fmla="*/ 4 h 23"/>
                  <a:gd name="T62" fmla="*/ 5 w 121"/>
                  <a:gd name="T63" fmla="*/ 2 h 23"/>
                  <a:gd name="T64" fmla="*/ 8 w 121"/>
                  <a:gd name="T65" fmla="*/ 0 h 23"/>
                  <a:gd name="T66" fmla="*/ 8 w 121"/>
                  <a:gd name="T67" fmla="*/ 0 h 23"/>
                  <a:gd name="T68" fmla="*/ 11 w 121"/>
                  <a:gd name="T69" fmla="*/ 2 h 23"/>
                  <a:gd name="T70" fmla="*/ 13 w 121"/>
                  <a:gd name="T71" fmla="*/ 4 h 23"/>
                  <a:gd name="T72" fmla="*/ 13 w 121"/>
                  <a:gd name="T73" fmla="*/ 4 h 23"/>
                  <a:gd name="T74" fmla="*/ 15 w 121"/>
                  <a:gd name="T75" fmla="*/ 5 h 23"/>
                  <a:gd name="T76" fmla="*/ 15 w 121"/>
                  <a:gd name="T77" fmla="*/ 9 h 23"/>
                  <a:gd name="T78" fmla="*/ 15 w 121"/>
                  <a:gd name="T79" fmla="*/ 9 h 23"/>
                  <a:gd name="T80" fmla="*/ 15 w 121"/>
                  <a:gd name="T81" fmla="*/ 12 h 23"/>
                  <a:gd name="T82" fmla="*/ 13 w 121"/>
                  <a:gd name="T83" fmla="*/ 15 h 23"/>
                  <a:gd name="T84" fmla="*/ 13 w 121"/>
                  <a:gd name="T85" fmla="*/ 15 h 23"/>
                  <a:gd name="T86" fmla="*/ 11 w 121"/>
                  <a:gd name="T87" fmla="*/ 17 h 23"/>
                  <a:gd name="T88" fmla="*/ 8 w 121"/>
                  <a:gd name="T89" fmla="*/ 17 h 23"/>
                  <a:gd name="T90" fmla="*/ 8 w 121"/>
                  <a:gd name="T9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 h="23">
                    <a:moveTo>
                      <a:pt x="31" y="2"/>
                    </a:moveTo>
                    <a:lnTo>
                      <a:pt x="101" y="2"/>
                    </a:lnTo>
                    <a:lnTo>
                      <a:pt x="101" y="2"/>
                    </a:lnTo>
                    <a:lnTo>
                      <a:pt x="109" y="4"/>
                    </a:lnTo>
                    <a:lnTo>
                      <a:pt x="116" y="7"/>
                    </a:lnTo>
                    <a:lnTo>
                      <a:pt x="116" y="7"/>
                    </a:lnTo>
                    <a:lnTo>
                      <a:pt x="117" y="9"/>
                    </a:lnTo>
                    <a:lnTo>
                      <a:pt x="119" y="13"/>
                    </a:lnTo>
                    <a:lnTo>
                      <a:pt x="121" y="23"/>
                    </a:lnTo>
                    <a:lnTo>
                      <a:pt x="109" y="23"/>
                    </a:lnTo>
                    <a:lnTo>
                      <a:pt x="109" y="23"/>
                    </a:lnTo>
                    <a:lnTo>
                      <a:pt x="109" y="18"/>
                    </a:lnTo>
                    <a:lnTo>
                      <a:pt x="109" y="18"/>
                    </a:lnTo>
                    <a:lnTo>
                      <a:pt x="106" y="15"/>
                    </a:lnTo>
                    <a:lnTo>
                      <a:pt x="106" y="15"/>
                    </a:lnTo>
                    <a:lnTo>
                      <a:pt x="99" y="15"/>
                    </a:lnTo>
                    <a:lnTo>
                      <a:pt x="42" y="15"/>
                    </a:lnTo>
                    <a:lnTo>
                      <a:pt x="42" y="20"/>
                    </a:lnTo>
                    <a:lnTo>
                      <a:pt x="31" y="20"/>
                    </a:lnTo>
                    <a:lnTo>
                      <a:pt x="31" y="2"/>
                    </a:lnTo>
                    <a:close/>
                    <a:moveTo>
                      <a:pt x="8" y="17"/>
                    </a:moveTo>
                    <a:lnTo>
                      <a:pt x="8" y="17"/>
                    </a:lnTo>
                    <a:lnTo>
                      <a:pt x="5" y="17"/>
                    </a:lnTo>
                    <a:lnTo>
                      <a:pt x="2" y="15"/>
                    </a:lnTo>
                    <a:lnTo>
                      <a:pt x="2" y="15"/>
                    </a:lnTo>
                    <a:lnTo>
                      <a:pt x="0" y="12"/>
                    </a:lnTo>
                    <a:lnTo>
                      <a:pt x="0" y="9"/>
                    </a:lnTo>
                    <a:lnTo>
                      <a:pt x="0" y="9"/>
                    </a:lnTo>
                    <a:lnTo>
                      <a:pt x="0" y="5"/>
                    </a:lnTo>
                    <a:lnTo>
                      <a:pt x="2" y="4"/>
                    </a:lnTo>
                    <a:lnTo>
                      <a:pt x="2" y="4"/>
                    </a:lnTo>
                    <a:lnTo>
                      <a:pt x="5" y="2"/>
                    </a:lnTo>
                    <a:lnTo>
                      <a:pt x="8" y="0"/>
                    </a:lnTo>
                    <a:lnTo>
                      <a:pt x="8" y="0"/>
                    </a:lnTo>
                    <a:lnTo>
                      <a:pt x="11" y="2"/>
                    </a:lnTo>
                    <a:lnTo>
                      <a:pt x="13" y="4"/>
                    </a:lnTo>
                    <a:lnTo>
                      <a:pt x="13" y="4"/>
                    </a:lnTo>
                    <a:lnTo>
                      <a:pt x="15" y="5"/>
                    </a:lnTo>
                    <a:lnTo>
                      <a:pt x="15" y="9"/>
                    </a:lnTo>
                    <a:lnTo>
                      <a:pt x="15" y="9"/>
                    </a:lnTo>
                    <a:lnTo>
                      <a:pt x="15" y="12"/>
                    </a:lnTo>
                    <a:lnTo>
                      <a:pt x="13" y="15"/>
                    </a:lnTo>
                    <a:lnTo>
                      <a:pt x="13" y="15"/>
                    </a:lnTo>
                    <a:lnTo>
                      <a:pt x="11" y="17"/>
                    </a:lnTo>
                    <a:lnTo>
                      <a:pt x="8" y="17"/>
                    </a:lnTo>
                    <a:lnTo>
                      <a:pt x="8"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8" name="Freeform 252"/>
              <p:cNvSpPr>
                <a:spLocks noEditPoints="1"/>
              </p:cNvSpPr>
              <p:nvPr/>
            </p:nvSpPr>
            <p:spPr bwMode="auto">
              <a:xfrm>
                <a:off x="2922" y="2168"/>
                <a:ext cx="70" cy="36"/>
              </a:xfrm>
              <a:custGeom>
                <a:avLst/>
                <a:gdLst>
                  <a:gd name="T0" fmla="*/ 48 w 70"/>
                  <a:gd name="T1" fmla="*/ 9 h 36"/>
                  <a:gd name="T2" fmla="*/ 52 w 70"/>
                  <a:gd name="T3" fmla="*/ 0 h 36"/>
                  <a:gd name="T4" fmla="*/ 52 w 70"/>
                  <a:gd name="T5" fmla="*/ 0 h 36"/>
                  <a:gd name="T6" fmla="*/ 61 w 70"/>
                  <a:gd name="T7" fmla="*/ 1 h 36"/>
                  <a:gd name="T8" fmla="*/ 66 w 70"/>
                  <a:gd name="T9" fmla="*/ 6 h 36"/>
                  <a:gd name="T10" fmla="*/ 66 w 70"/>
                  <a:gd name="T11" fmla="*/ 6 h 36"/>
                  <a:gd name="T12" fmla="*/ 69 w 70"/>
                  <a:gd name="T13" fmla="*/ 11 h 36"/>
                  <a:gd name="T14" fmla="*/ 70 w 70"/>
                  <a:gd name="T15" fmla="*/ 16 h 36"/>
                  <a:gd name="T16" fmla="*/ 70 w 70"/>
                  <a:gd name="T17" fmla="*/ 16 h 36"/>
                  <a:gd name="T18" fmla="*/ 70 w 70"/>
                  <a:gd name="T19" fmla="*/ 21 h 36"/>
                  <a:gd name="T20" fmla="*/ 69 w 70"/>
                  <a:gd name="T21" fmla="*/ 24 h 36"/>
                  <a:gd name="T22" fmla="*/ 66 w 70"/>
                  <a:gd name="T23" fmla="*/ 27 h 36"/>
                  <a:gd name="T24" fmla="*/ 62 w 70"/>
                  <a:gd name="T25" fmla="*/ 31 h 36"/>
                  <a:gd name="T26" fmla="*/ 62 w 70"/>
                  <a:gd name="T27" fmla="*/ 31 h 36"/>
                  <a:gd name="T28" fmla="*/ 51 w 70"/>
                  <a:gd name="T29" fmla="*/ 34 h 36"/>
                  <a:gd name="T30" fmla="*/ 36 w 70"/>
                  <a:gd name="T31" fmla="*/ 36 h 36"/>
                  <a:gd name="T32" fmla="*/ 36 w 70"/>
                  <a:gd name="T33" fmla="*/ 36 h 36"/>
                  <a:gd name="T34" fmla="*/ 20 w 70"/>
                  <a:gd name="T35" fmla="*/ 34 h 36"/>
                  <a:gd name="T36" fmla="*/ 8 w 70"/>
                  <a:gd name="T37" fmla="*/ 31 h 36"/>
                  <a:gd name="T38" fmla="*/ 8 w 70"/>
                  <a:gd name="T39" fmla="*/ 31 h 36"/>
                  <a:gd name="T40" fmla="*/ 5 w 70"/>
                  <a:gd name="T41" fmla="*/ 27 h 36"/>
                  <a:gd name="T42" fmla="*/ 2 w 70"/>
                  <a:gd name="T43" fmla="*/ 24 h 36"/>
                  <a:gd name="T44" fmla="*/ 0 w 70"/>
                  <a:gd name="T45" fmla="*/ 21 h 36"/>
                  <a:gd name="T46" fmla="*/ 0 w 70"/>
                  <a:gd name="T47" fmla="*/ 16 h 36"/>
                  <a:gd name="T48" fmla="*/ 0 w 70"/>
                  <a:gd name="T49" fmla="*/ 16 h 36"/>
                  <a:gd name="T50" fmla="*/ 2 w 70"/>
                  <a:gd name="T51" fmla="*/ 9 h 36"/>
                  <a:gd name="T52" fmla="*/ 7 w 70"/>
                  <a:gd name="T53" fmla="*/ 5 h 36"/>
                  <a:gd name="T54" fmla="*/ 7 w 70"/>
                  <a:gd name="T55" fmla="*/ 5 h 36"/>
                  <a:gd name="T56" fmla="*/ 17 w 70"/>
                  <a:gd name="T57" fmla="*/ 0 h 36"/>
                  <a:gd name="T58" fmla="*/ 28 w 70"/>
                  <a:gd name="T59" fmla="*/ 0 h 36"/>
                  <a:gd name="T60" fmla="*/ 38 w 70"/>
                  <a:gd name="T61" fmla="*/ 0 h 36"/>
                  <a:gd name="T62" fmla="*/ 38 w 70"/>
                  <a:gd name="T63" fmla="*/ 23 h 36"/>
                  <a:gd name="T64" fmla="*/ 41 w 70"/>
                  <a:gd name="T65" fmla="*/ 23 h 36"/>
                  <a:gd name="T66" fmla="*/ 41 w 70"/>
                  <a:gd name="T67" fmla="*/ 23 h 36"/>
                  <a:gd name="T68" fmla="*/ 54 w 70"/>
                  <a:gd name="T69" fmla="*/ 21 h 36"/>
                  <a:gd name="T70" fmla="*/ 54 w 70"/>
                  <a:gd name="T71" fmla="*/ 21 h 36"/>
                  <a:gd name="T72" fmla="*/ 57 w 70"/>
                  <a:gd name="T73" fmla="*/ 19 h 36"/>
                  <a:gd name="T74" fmla="*/ 59 w 70"/>
                  <a:gd name="T75" fmla="*/ 16 h 36"/>
                  <a:gd name="T76" fmla="*/ 59 w 70"/>
                  <a:gd name="T77" fmla="*/ 16 h 36"/>
                  <a:gd name="T78" fmla="*/ 59 w 70"/>
                  <a:gd name="T79" fmla="*/ 14 h 36"/>
                  <a:gd name="T80" fmla="*/ 56 w 70"/>
                  <a:gd name="T81" fmla="*/ 11 h 36"/>
                  <a:gd name="T82" fmla="*/ 48 w 70"/>
                  <a:gd name="T83" fmla="*/ 9 h 36"/>
                  <a:gd name="T84" fmla="*/ 48 w 70"/>
                  <a:gd name="T85" fmla="*/ 9 h 36"/>
                  <a:gd name="T86" fmla="*/ 30 w 70"/>
                  <a:gd name="T87" fmla="*/ 23 h 36"/>
                  <a:gd name="T88" fmla="*/ 30 w 70"/>
                  <a:gd name="T89" fmla="*/ 11 h 36"/>
                  <a:gd name="T90" fmla="*/ 23 w 70"/>
                  <a:gd name="T91" fmla="*/ 11 h 36"/>
                  <a:gd name="T92" fmla="*/ 23 w 70"/>
                  <a:gd name="T93" fmla="*/ 11 h 36"/>
                  <a:gd name="T94" fmla="*/ 13 w 70"/>
                  <a:gd name="T95" fmla="*/ 13 h 36"/>
                  <a:gd name="T96" fmla="*/ 12 w 70"/>
                  <a:gd name="T97" fmla="*/ 14 h 36"/>
                  <a:gd name="T98" fmla="*/ 10 w 70"/>
                  <a:gd name="T99" fmla="*/ 16 h 36"/>
                  <a:gd name="T100" fmla="*/ 10 w 70"/>
                  <a:gd name="T101" fmla="*/ 16 h 36"/>
                  <a:gd name="T102" fmla="*/ 12 w 70"/>
                  <a:gd name="T103" fmla="*/ 19 h 36"/>
                  <a:gd name="T104" fmla="*/ 15 w 70"/>
                  <a:gd name="T105" fmla="*/ 21 h 36"/>
                  <a:gd name="T106" fmla="*/ 15 w 70"/>
                  <a:gd name="T107" fmla="*/ 21 h 36"/>
                  <a:gd name="T108" fmla="*/ 26 w 70"/>
                  <a:gd name="T109" fmla="*/ 23 h 36"/>
                  <a:gd name="T110" fmla="*/ 30 w 70"/>
                  <a:gd name="T111"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 h="36">
                    <a:moveTo>
                      <a:pt x="48" y="9"/>
                    </a:moveTo>
                    <a:lnTo>
                      <a:pt x="52" y="0"/>
                    </a:lnTo>
                    <a:lnTo>
                      <a:pt x="52" y="0"/>
                    </a:lnTo>
                    <a:lnTo>
                      <a:pt x="61" y="1"/>
                    </a:lnTo>
                    <a:lnTo>
                      <a:pt x="66" y="6"/>
                    </a:lnTo>
                    <a:lnTo>
                      <a:pt x="66" y="6"/>
                    </a:lnTo>
                    <a:lnTo>
                      <a:pt x="69" y="11"/>
                    </a:lnTo>
                    <a:lnTo>
                      <a:pt x="70" y="16"/>
                    </a:lnTo>
                    <a:lnTo>
                      <a:pt x="70" y="16"/>
                    </a:lnTo>
                    <a:lnTo>
                      <a:pt x="70" y="21"/>
                    </a:lnTo>
                    <a:lnTo>
                      <a:pt x="69" y="24"/>
                    </a:lnTo>
                    <a:lnTo>
                      <a:pt x="66" y="27"/>
                    </a:lnTo>
                    <a:lnTo>
                      <a:pt x="62" y="31"/>
                    </a:lnTo>
                    <a:lnTo>
                      <a:pt x="62" y="31"/>
                    </a:lnTo>
                    <a:lnTo>
                      <a:pt x="51" y="34"/>
                    </a:lnTo>
                    <a:lnTo>
                      <a:pt x="36" y="36"/>
                    </a:lnTo>
                    <a:lnTo>
                      <a:pt x="36" y="36"/>
                    </a:lnTo>
                    <a:lnTo>
                      <a:pt x="20" y="34"/>
                    </a:lnTo>
                    <a:lnTo>
                      <a:pt x="8" y="31"/>
                    </a:lnTo>
                    <a:lnTo>
                      <a:pt x="8" y="31"/>
                    </a:lnTo>
                    <a:lnTo>
                      <a:pt x="5" y="27"/>
                    </a:lnTo>
                    <a:lnTo>
                      <a:pt x="2" y="24"/>
                    </a:lnTo>
                    <a:lnTo>
                      <a:pt x="0" y="21"/>
                    </a:lnTo>
                    <a:lnTo>
                      <a:pt x="0" y="16"/>
                    </a:lnTo>
                    <a:lnTo>
                      <a:pt x="0" y="16"/>
                    </a:lnTo>
                    <a:lnTo>
                      <a:pt x="2" y="9"/>
                    </a:lnTo>
                    <a:lnTo>
                      <a:pt x="7" y="5"/>
                    </a:lnTo>
                    <a:lnTo>
                      <a:pt x="7" y="5"/>
                    </a:lnTo>
                    <a:lnTo>
                      <a:pt x="17" y="0"/>
                    </a:lnTo>
                    <a:lnTo>
                      <a:pt x="28" y="0"/>
                    </a:lnTo>
                    <a:lnTo>
                      <a:pt x="38" y="0"/>
                    </a:lnTo>
                    <a:lnTo>
                      <a:pt x="38" y="23"/>
                    </a:lnTo>
                    <a:lnTo>
                      <a:pt x="41" y="23"/>
                    </a:lnTo>
                    <a:lnTo>
                      <a:pt x="41" y="23"/>
                    </a:lnTo>
                    <a:lnTo>
                      <a:pt x="54" y="21"/>
                    </a:lnTo>
                    <a:lnTo>
                      <a:pt x="54" y="21"/>
                    </a:lnTo>
                    <a:lnTo>
                      <a:pt x="57" y="19"/>
                    </a:lnTo>
                    <a:lnTo>
                      <a:pt x="59" y="16"/>
                    </a:lnTo>
                    <a:lnTo>
                      <a:pt x="59" y="16"/>
                    </a:lnTo>
                    <a:lnTo>
                      <a:pt x="59" y="14"/>
                    </a:lnTo>
                    <a:lnTo>
                      <a:pt x="56" y="11"/>
                    </a:lnTo>
                    <a:lnTo>
                      <a:pt x="48" y="9"/>
                    </a:lnTo>
                    <a:lnTo>
                      <a:pt x="48" y="9"/>
                    </a:lnTo>
                    <a:close/>
                    <a:moveTo>
                      <a:pt x="30" y="23"/>
                    </a:moveTo>
                    <a:lnTo>
                      <a:pt x="30" y="11"/>
                    </a:lnTo>
                    <a:lnTo>
                      <a:pt x="23" y="11"/>
                    </a:lnTo>
                    <a:lnTo>
                      <a:pt x="23" y="11"/>
                    </a:lnTo>
                    <a:lnTo>
                      <a:pt x="13" y="13"/>
                    </a:lnTo>
                    <a:lnTo>
                      <a:pt x="12" y="14"/>
                    </a:lnTo>
                    <a:lnTo>
                      <a:pt x="10" y="16"/>
                    </a:lnTo>
                    <a:lnTo>
                      <a:pt x="10" y="16"/>
                    </a:lnTo>
                    <a:lnTo>
                      <a:pt x="12" y="19"/>
                    </a:lnTo>
                    <a:lnTo>
                      <a:pt x="15" y="21"/>
                    </a:lnTo>
                    <a:lnTo>
                      <a:pt x="15" y="21"/>
                    </a:lnTo>
                    <a:lnTo>
                      <a:pt x="26" y="23"/>
                    </a:lnTo>
                    <a:lnTo>
                      <a:pt x="3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9" name="Freeform 253"/>
              <p:cNvSpPr>
                <a:spLocks/>
              </p:cNvSpPr>
              <p:nvPr/>
            </p:nvSpPr>
            <p:spPr bwMode="auto">
              <a:xfrm>
                <a:off x="2922" y="2096"/>
                <a:ext cx="69" cy="67"/>
              </a:xfrm>
              <a:custGeom>
                <a:avLst/>
                <a:gdLst>
                  <a:gd name="T0" fmla="*/ 69 w 69"/>
                  <a:gd name="T1" fmla="*/ 67 h 67"/>
                  <a:gd name="T2" fmla="*/ 57 w 69"/>
                  <a:gd name="T3" fmla="*/ 67 h 67"/>
                  <a:gd name="T4" fmla="*/ 57 w 69"/>
                  <a:gd name="T5" fmla="*/ 62 h 67"/>
                  <a:gd name="T6" fmla="*/ 13 w 69"/>
                  <a:gd name="T7" fmla="*/ 62 h 67"/>
                  <a:gd name="T8" fmla="*/ 13 w 69"/>
                  <a:gd name="T9" fmla="*/ 67 h 67"/>
                  <a:gd name="T10" fmla="*/ 2 w 69"/>
                  <a:gd name="T11" fmla="*/ 67 h 67"/>
                  <a:gd name="T12" fmla="*/ 2 w 69"/>
                  <a:gd name="T13" fmla="*/ 51 h 67"/>
                  <a:gd name="T14" fmla="*/ 7 w 69"/>
                  <a:gd name="T15" fmla="*/ 51 h 67"/>
                  <a:gd name="T16" fmla="*/ 7 w 69"/>
                  <a:gd name="T17" fmla="*/ 49 h 67"/>
                  <a:gd name="T18" fmla="*/ 7 w 69"/>
                  <a:gd name="T19" fmla="*/ 49 h 67"/>
                  <a:gd name="T20" fmla="*/ 2 w 69"/>
                  <a:gd name="T21" fmla="*/ 46 h 67"/>
                  <a:gd name="T22" fmla="*/ 0 w 69"/>
                  <a:gd name="T23" fmla="*/ 39 h 67"/>
                  <a:gd name="T24" fmla="*/ 0 w 69"/>
                  <a:gd name="T25" fmla="*/ 39 h 67"/>
                  <a:gd name="T26" fmla="*/ 2 w 69"/>
                  <a:gd name="T27" fmla="*/ 34 h 67"/>
                  <a:gd name="T28" fmla="*/ 7 w 69"/>
                  <a:gd name="T29" fmla="*/ 29 h 67"/>
                  <a:gd name="T30" fmla="*/ 7 w 69"/>
                  <a:gd name="T31" fmla="*/ 29 h 67"/>
                  <a:gd name="T32" fmla="*/ 2 w 69"/>
                  <a:gd name="T33" fmla="*/ 24 h 67"/>
                  <a:gd name="T34" fmla="*/ 0 w 69"/>
                  <a:gd name="T35" fmla="*/ 18 h 67"/>
                  <a:gd name="T36" fmla="*/ 0 w 69"/>
                  <a:gd name="T37" fmla="*/ 18 h 67"/>
                  <a:gd name="T38" fmla="*/ 2 w 69"/>
                  <a:gd name="T39" fmla="*/ 13 h 67"/>
                  <a:gd name="T40" fmla="*/ 5 w 69"/>
                  <a:gd name="T41" fmla="*/ 8 h 67"/>
                  <a:gd name="T42" fmla="*/ 12 w 69"/>
                  <a:gd name="T43" fmla="*/ 7 h 67"/>
                  <a:gd name="T44" fmla="*/ 18 w 69"/>
                  <a:gd name="T45" fmla="*/ 7 h 67"/>
                  <a:gd name="T46" fmla="*/ 57 w 69"/>
                  <a:gd name="T47" fmla="*/ 7 h 67"/>
                  <a:gd name="T48" fmla="*/ 57 w 69"/>
                  <a:gd name="T49" fmla="*/ 0 h 67"/>
                  <a:gd name="T50" fmla="*/ 69 w 69"/>
                  <a:gd name="T51" fmla="*/ 0 h 67"/>
                  <a:gd name="T52" fmla="*/ 69 w 69"/>
                  <a:gd name="T53" fmla="*/ 18 h 67"/>
                  <a:gd name="T54" fmla="*/ 20 w 69"/>
                  <a:gd name="T55" fmla="*/ 18 h 67"/>
                  <a:gd name="T56" fmla="*/ 20 w 69"/>
                  <a:gd name="T57" fmla="*/ 18 h 67"/>
                  <a:gd name="T58" fmla="*/ 13 w 69"/>
                  <a:gd name="T59" fmla="*/ 18 h 67"/>
                  <a:gd name="T60" fmla="*/ 13 w 69"/>
                  <a:gd name="T61" fmla="*/ 18 h 67"/>
                  <a:gd name="T62" fmla="*/ 12 w 69"/>
                  <a:gd name="T63" fmla="*/ 20 h 67"/>
                  <a:gd name="T64" fmla="*/ 12 w 69"/>
                  <a:gd name="T65" fmla="*/ 21 h 67"/>
                  <a:gd name="T66" fmla="*/ 12 w 69"/>
                  <a:gd name="T67" fmla="*/ 21 h 67"/>
                  <a:gd name="T68" fmla="*/ 12 w 69"/>
                  <a:gd name="T69" fmla="*/ 24 h 67"/>
                  <a:gd name="T70" fmla="*/ 13 w 69"/>
                  <a:gd name="T71" fmla="*/ 26 h 67"/>
                  <a:gd name="T72" fmla="*/ 13 w 69"/>
                  <a:gd name="T73" fmla="*/ 26 h 67"/>
                  <a:gd name="T74" fmla="*/ 17 w 69"/>
                  <a:gd name="T75" fmla="*/ 28 h 67"/>
                  <a:gd name="T76" fmla="*/ 57 w 69"/>
                  <a:gd name="T77" fmla="*/ 28 h 67"/>
                  <a:gd name="T78" fmla="*/ 57 w 69"/>
                  <a:gd name="T79" fmla="*/ 23 h 67"/>
                  <a:gd name="T80" fmla="*/ 69 w 69"/>
                  <a:gd name="T81" fmla="*/ 23 h 67"/>
                  <a:gd name="T82" fmla="*/ 69 w 69"/>
                  <a:gd name="T83" fmla="*/ 39 h 67"/>
                  <a:gd name="T84" fmla="*/ 20 w 69"/>
                  <a:gd name="T85" fmla="*/ 39 h 67"/>
                  <a:gd name="T86" fmla="*/ 20 w 69"/>
                  <a:gd name="T87" fmla="*/ 39 h 67"/>
                  <a:gd name="T88" fmla="*/ 13 w 69"/>
                  <a:gd name="T89" fmla="*/ 41 h 67"/>
                  <a:gd name="T90" fmla="*/ 13 w 69"/>
                  <a:gd name="T91" fmla="*/ 41 h 67"/>
                  <a:gd name="T92" fmla="*/ 12 w 69"/>
                  <a:gd name="T93" fmla="*/ 42 h 67"/>
                  <a:gd name="T94" fmla="*/ 12 w 69"/>
                  <a:gd name="T95" fmla="*/ 44 h 67"/>
                  <a:gd name="T96" fmla="*/ 12 w 69"/>
                  <a:gd name="T97" fmla="*/ 44 h 67"/>
                  <a:gd name="T98" fmla="*/ 13 w 69"/>
                  <a:gd name="T99" fmla="*/ 47 h 67"/>
                  <a:gd name="T100" fmla="*/ 17 w 69"/>
                  <a:gd name="T101" fmla="*/ 51 h 67"/>
                  <a:gd name="T102" fmla="*/ 57 w 69"/>
                  <a:gd name="T103" fmla="*/ 51 h 67"/>
                  <a:gd name="T104" fmla="*/ 57 w 69"/>
                  <a:gd name="T105" fmla="*/ 46 h 67"/>
                  <a:gd name="T106" fmla="*/ 69 w 69"/>
                  <a:gd name="T107" fmla="*/ 46 h 67"/>
                  <a:gd name="T108" fmla="*/ 69 w 69"/>
                  <a:gd name="T10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 h="67">
                    <a:moveTo>
                      <a:pt x="69" y="67"/>
                    </a:moveTo>
                    <a:lnTo>
                      <a:pt x="57" y="67"/>
                    </a:lnTo>
                    <a:lnTo>
                      <a:pt x="57" y="62"/>
                    </a:lnTo>
                    <a:lnTo>
                      <a:pt x="13" y="62"/>
                    </a:lnTo>
                    <a:lnTo>
                      <a:pt x="13" y="67"/>
                    </a:lnTo>
                    <a:lnTo>
                      <a:pt x="2" y="67"/>
                    </a:lnTo>
                    <a:lnTo>
                      <a:pt x="2" y="51"/>
                    </a:lnTo>
                    <a:lnTo>
                      <a:pt x="7" y="51"/>
                    </a:lnTo>
                    <a:lnTo>
                      <a:pt x="7" y="49"/>
                    </a:lnTo>
                    <a:lnTo>
                      <a:pt x="7" y="49"/>
                    </a:lnTo>
                    <a:lnTo>
                      <a:pt x="2" y="46"/>
                    </a:lnTo>
                    <a:lnTo>
                      <a:pt x="0" y="39"/>
                    </a:lnTo>
                    <a:lnTo>
                      <a:pt x="0" y="39"/>
                    </a:lnTo>
                    <a:lnTo>
                      <a:pt x="2" y="34"/>
                    </a:lnTo>
                    <a:lnTo>
                      <a:pt x="7" y="29"/>
                    </a:lnTo>
                    <a:lnTo>
                      <a:pt x="7" y="29"/>
                    </a:lnTo>
                    <a:lnTo>
                      <a:pt x="2" y="24"/>
                    </a:lnTo>
                    <a:lnTo>
                      <a:pt x="0" y="18"/>
                    </a:lnTo>
                    <a:lnTo>
                      <a:pt x="0" y="18"/>
                    </a:lnTo>
                    <a:lnTo>
                      <a:pt x="2" y="13"/>
                    </a:lnTo>
                    <a:lnTo>
                      <a:pt x="5" y="8"/>
                    </a:lnTo>
                    <a:lnTo>
                      <a:pt x="12" y="7"/>
                    </a:lnTo>
                    <a:lnTo>
                      <a:pt x="18" y="7"/>
                    </a:lnTo>
                    <a:lnTo>
                      <a:pt x="57" y="7"/>
                    </a:lnTo>
                    <a:lnTo>
                      <a:pt x="57" y="0"/>
                    </a:lnTo>
                    <a:lnTo>
                      <a:pt x="69" y="0"/>
                    </a:lnTo>
                    <a:lnTo>
                      <a:pt x="69" y="18"/>
                    </a:lnTo>
                    <a:lnTo>
                      <a:pt x="20" y="18"/>
                    </a:lnTo>
                    <a:lnTo>
                      <a:pt x="20" y="18"/>
                    </a:lnTo>
                    <a:lnTo>
                      <a:pt x="13" y="18"/>
                    </a:lnTo>
                    <a:lnTo>
                      <a:pt x="13" y="18"/>
                    </a:lnTo>
                    <a:lnTo>
                      <a:pt x="12" y="20"/>
                    </a:lnTo>
                    <a:lnTo>
                      <a:pt x="12" y="21"/>
                    </a:lnTo>
                    <a:lnTo>
                      <a:pt x="12" y="21"/>
                    </a:lnTo>
                    <a:lnTo>
                      <a:pt x="12" y="24"/>
                    </a:lnTo>
                    <a:lnTo>
                      <a:pt x="13" y="26"/>
                    </a:lnTo>
                    <a:lnTo>
                      <a:pt x="13" y="26"/>
                    </a:lnTo>
                    <a:lnTo>
                      <a:pt x="17" y="28"/>
                    </a:lnTo>
                    <a:lnTo>
                      <a:pt x="57" y="28"/>
                    </a:lnTo>
                    <a:lnTo>
                      <a:pt x="57" y="23"/>
                    </a:lnTo>
                    <a:lnTo>
                      <a:pt x="69" y="23"/>
                    </a:lnTo>
                    <a:lnTo>
                      <a:pt x="69" y="39"/>
                    </a:lnTo>
                    <a:lnTo>
                      <a:pt x="20" y="39"/>
                    </a:lnTo>
                    <a:lnTo>
                      <a:pt x="20" y="39"/>
                    </a:lnTo>
                    <a:lnTo>
                      <a:pt x="13" y="41"/>
                    </a:lnTo>
                    <a:lnTo>
                      <a:pt x="13" y="41"/>
                    </a:lnTo>
                    <a:lnTo>
                      <a:pt x="12" y="42"/>
                    </a:lnTo>
                    <a:lnTo>
                      <a:pt x="12" y="44"/>
                    </a:lnTo>
                    <a:lnTo>
                      <a:pt x="12" y="44"/>
                    </a:lnTo>
                    <a:lnTo>
                      <a:pt x="13" y="47"/>
                    </a:lnTo>
                    <a:lnTo>
                      <a:pt x="17" y="51"/>
                    </a:lnTo>
                    <a:lnTo>
                      <a:pt x="57" y="51"/>
                    </a:lnTo>
                    <a:lnTo>
                      <a:pt x="57" y="46"/>
                    </a:lnTo>
                    <a:lnTo>
                      <a:pt x="69" y="46"/>
                    </a:lnTo>
                    <a:lnTo>
                      <a:pt x="69"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0" name="Freeform 254"/>
              <p:cNvSpPr>
                <a:spLocks noEditPoints="1"/>
              </p:cNvSpPr>
              <p:nvPr/>
            </p:nvSpPr>
            <p:spPr bwMode="auto">
              <a:xfrm>
                <a:off x="2895" y="2375"/>
                <a:ext cx="96" cy="49"/>
              </a:xfrm>
              <a:custGeom>
                <a:avLst/>
                <a:gdLst>
                  <a:gd name="T0" fmla="*/ 96 w 96"/>
                  <a:gd name="T1" fmla="*/ 49 h 49"/>
                  <a:gd name="T2" fmla="*/ 84 w 96"/>
                  <a:gd name="T3" fmla="*/ 49 h 49"/>
                  <a:gd name="T4" fmla="*/ 84 w 96"/>
                  <a:gd name="T5" fmla="*/ 42 h 49"/>
                  <a:gd name="T6" fmla="*/ 11 w 96"/>
                  <a:gd name="T7" fmla="*/ 42 h 49"/>
                  <a:gd name="T8" fmla="*/ 11 w 96"/>
                  <a:gd name="T9" fmla="*/ 49 h 49"/>
                  <a:gd name="T10" fmla="*/ 0 w 96"/>
                  <a:gd name="T11" fmla="*/ 49 h 49"/>
                  <a:gd name="T12" fmla="*/ 0 w 96"/>
                  <a:gd name="T13" fmla="*/ 31 h 49"/>
                  <a:gd name="T14" fmla="*/ 0 w 96"/>
                  <a:gd name="T15" fmla="*/ 31 h 49"/>
                  <a:gd name="T16" fmla="*/ 1 w 96"/>
                  <a:gd name="T17" fmla="*/ 22 h 49"/>
                  <a:gd name="T18" fmla="*/ 3 w 96"/>
                  <a:gd name="T19" fmla="*/ 16 h 49"/>
                  <a:gd name="T20" fmla="*/ 6 w 96"/>
                  <a:gd name="T21" fmla="*/ 11 h 49"/>
                  <a:gd name="T22" fmla="*/ 13 w 96"/>
                  <a:gd name="T23" fmla="*/ 6 h 49"/>
                  <a:gd name="T24" fmla="*/ 13 w 96"/>
                  <a:gd name="T25" fmla="*/ 6 h 49"/>
                  <a:gd name="T26" fmla="*/ 19 w 96"/>
                  <a:gd name="T27" fmla="*/ 3 h 49"/>
                  <a:gd name="T28" fmla="*/ 27 w 96"/>
                  <a:gd name="T29" fmla="*/ 1 h 49"/>
                  <a:gd name="T30" fmla="*/ 37 w 96"/>
                  <a:gd name="T31" fmla="*/ 0 h 49"/>
                  <a:gd name="T32" fmla="*/ 49 w 96"/>
                  <a:gd name="T33" fmla="*/ 0 h 49"/>
                  <a:gd name="T34" fmla="*/ 49 w 96"/>
                  <a:gd name="T35" fmla="*/ 0 h 49"/>
                  <a:gd name="T36" fmla="*/ 60 w 96"/>
                  <a:gd name="T37" fmla="*/ 0 h 49"/>
                  <a:gd name="T38" fmla="*/ 70 w 96"/>
                  <a:gd name="T39" fmla="*/ 1 h 49"/>
                  <a:gd name="T40" fmla="*/ 78 w 96"/>
                  <a:gd name="T41" fmla="*/ 5 h 49"/>
                  <a:gd name="T42" fmla="*/ 84 w 96"/>
                  <a:gd name="T43" fmla="*/ 8 h 49"/>
                  <a:gd name="T44" fmla="*/ 84 w 96"/>
                  <a:gd name="T45" fmla="*/ 8 h 49"/>
                  <a:gd name="T46" fmla="*/ 89 w 96"/>
                  <a:gd name="T47" fmla="*/ 11 h 49"/>
                  <a:gd name="T48" fmla="*/ 93 w 96"/>
                  <a:gd name="T49" fmla="*/ 16 h 49"/>
                  <a:gd name="T50" fmla="*/ 96 w 96"/>
                  <a:gd name="T51" fmla="*/ 22 h 49"/>
                  <a:gd name="T52" fmla="*/ 96 w 96"/>
                  <a:gd name="T53" fmla="*/ 31 h 49"/>
                  <a:gd name="T54" fmla="*/ 96 w 96"/>
                  <a:gd name="T55" fmla="*/ 49 h 49"/>
                  <a:gd name="T56" fmla="*/ 11 w 96"/>
                  <a:gd name="T57" fmla="*/ 27 h 49"/>
                  <a:gd name="T58" fmla="*/ 84 w 96"/>
                  <a:gd name="T59" fmla="*/ 27 h 49"/>
                  <a:gd name="T60" fmla="*/ 84 w 96"/>
                  <a:gd name="T61" fmla="*/ 27 h 49"/>
                  <a:gd name="T62" fmla="*/ 84 w 96"/>
                  <a:gd name="T63" fmla="*/ 24 h 49"/>
                  <a:gd name="T64" fmla="*/ 83 w 96"/>
                  <a:gd name="T65" fmla="*/ 21 h 49"/>
                  <a:gd name="T66" fmla="*/ 79 w 96"/>
                  <a:gd name="T67" fmla="*/ 19 h 49"/>
                  <a:gd name="T68" fmla="*/ 76 w 96"/>
                  <a:gd name="T69" fmla="*/ 18 h 49"/>
                  <a:gd name="T70" fmla="*/ 76 w 96"/>
                  <a:gd name="T71" fmla="*/ 18 h 49"/>
                  <a:gd name="T72" fmla="*/ 66 w 96"/>
                  <a:gd name="T73" fmla="*/ 14 h 49"/>
                  <a:gd name="T74" fmla="*/ 50 w 96"/>
                  <a:gd name="T75" fmla="*/ 14 h 49"/>
                  <a:gd name="T76" fmla="*/ 50 w 96"/>
                  <a:gd name="T77" fmla="*/ 14 h 49"/>
                  <a:gd name="T78" fmla="*/ 27 w 96"/>
                  <a:gd name="T79" fmla="*/ 16 h 49"/>
                  <a:gd name="T80" fmla="*/ 27 w 96"/>
                  <a:gd name="T81" fmla="*/ 16 h 49"/>
                  <a:gd name="T82" fmla="*/ 19 w 96"/>
                  <a:gd name="T83" fmla="*/ 18 h 49"/>
                  <a:gd name="T84" fmla="*/ 16 w 96"/>
                  <a:gd name="T85" fmla="*/ 19 h 49"/>
                  <a:gd name="T86" fmla="*/ 16 w 96"/>
                  <a:gd name="T87" fmla="*/ 19 h 49"/>
                  <a:gd name="T88" fmla="*/ 13 w 96"/>
                  <a:gd name="T89" fmla="*/ 22 h 49"/>
                  <a:gd name="T90" fmla="*/ 11 w 96"/>
                  <a:gd name="T91" fmla="*/ 27 h 49"/>
                  <a:gd name="T92" fmla="*/ 11 w 96"/>
                  <a:gd name="T93"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49">
                    <a:moveTo>
                      <a:pt x="96" y="49"/>
                    </a:moveTo>
                    <a:lnTo>
                      <a:pt x="84" y="49"/>
                    </a:lnTo>
                    <a:lnTo>
                      <a:pt x="84" y="42"/>
                    </a:lnTo>
                    <a:lnTo>
                      <a:pt x="11" y="42"/>
                    </a:lnTo>
                    <a:lnTo>
                      <a:pt x="11" y="49"/>
                    </a:lnTo>
                    <a:lnTo>
                      <a:pt x="0" y="49"/>
                    </a:lnTo>
                    <a:lnTo>
                      <a:pt x="0" y="31"/>
                    </a:lnTo>
                    <a:lnTo>
                      <a:pt x="0" y="31"/>
                    </a:lnTo>
                    <a:lnTo>
                      <a:pt x="1" y="22"/>
                    </a:lnTo>
                    <a:lnTo>
                      <a:pt x="3" y="16"/>
                    </a:lnTo>
                    <a:lnTo>
                      <a:pt x="6" y="11"/>
                    </a:lnTo>
                    <a:lnTo>
                      <a:pt x="13" y="6"/>
                    </a:lnTo>
                    <a:lnTo>
                      <a:pt x="13" y="6"/>
                    </a:lnTo>
                    <a:lnTo>
                      <a:pt x="19" y="3"/>
                    </a:lnTo>
                    <a:lnTo>
                      <a:pt x="27" y="1"/>
                    </a:lnTo>
                    <a:lnTo>
                      <a:pt x="37" y="0"/>
                    </a:lnTo>
                    <a:lnTo>
                      <a:pt x="49" y="0"/>
                    </a:lnTo>
                    <a:lnTo>
                      <a:pt x="49" y="0"/>
                    </a:lnTo>
                    <a:lnTo>
                      <a:pt x="60" y="0"/>
                    </a:lnTo>
                    <a:lnTo>
                      <a:pt x="70" y="1"/>
                    </a:lnTo>
                    <a:lnTo>
                      <a:pt x="78" y="5"/>
                    </a:lnTo>
                    <a:lnTo>
                      <a:pt x="84" y="8"/>
                    </a:lnTo>
                    <a:lnTo>
                      <a:pt x="84" y="8"/>
                    </a:lnTo>
                    <a:lnTo>
                      <a:pt x="89" y="11"/>
                    </a:lnTo>
                    <a:lnTo>
                      <a:pt x="93" y="16"/>
                    </a:lnTo>
                    <a:lnTo>
                      <a:pt x="96" y="22"/>
                    </a:lnTo>
                    <a:lnTo>
                      <a:pt x="96" y="31"/>
                    </a:lnTo>
                    <a:lnTo>
                      <a:pt x="96" y="49"/>
                    </a:lnTo>
                    <a:close/>
                    <a:moveTo>
                      <a:pt x="11" y="27"/>
                    </a:moveTo>
                    <a:lnTo>
                      <a:pt x="84" y="27"/>
                    </a:lnTo>
                    <a:lnTo>
                      <a:pt x="84" y="27"/>
                    </a:lnTo>
                    <a:lnTo>
                      <a:pt x="84" y="24"/>
                    </a:lnTo>
                    <a:lnTo>
                      <a:pt x="83" y="21"/>
                    </a:lnTo>
                    <a:lnTo>
                      <a:pt x="79" y="19"/>
                    </a:lnTo>
                    <a:lnTo>
                      <a:pt x="76" y="18"/>
                    </a:lnTo>
                    <a:lnTo>
                      <a:pt x="76" y="18"/>
                    </a:lnTo>
                    <a:lnTo>
                      <a:pt x="66" y="14"/>
                    </a:lnTo>
                    <a:lnTo>
                      <a:pt x="50" y="14"/>
                    </a:lnTo>
                    <a:lnTo>
                      <a:pt x="50" y="14"/>
                    </a:lnTo>
                    <a:lnTo>
                      <a:pt x="27" y="16"/>
                    </a:lnTo>
                    <a:lnTo>
                      <a:pt x="27" y="16"/>
                    </a:lnTo>
                    <a:lnTo>
                      <a:pt x="19" y="18"/>
                    </a:lnTo>
                    <a:lnTo>
                      <a:pt x="16" y="19"/>
                    </a:lnTo>
                    <a:lnTo>
                      <a:pt x="16" y="19"/>
                    </a:lnTo>
                    <a:lnTo>
                      <a:pt x="13" y="22"/>
                    </a:lnTo>
                    <a:lnTo>
                      <a:pt x="11" y="27"/>
                    </a:lnTo>
                    <a:lnTo>
                      <a:pt x="1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1" name="Freeform 255"/>
              <p:cNvSpPr>
                <a:spLocks noEditPoints="1"/>
              </p:cNvSpPr>
              <p:nvPr/>
            </p:nvSpPr>
            <p:spPr bwMode="auto">
              <a:xfrm>
                <a:off x="4603" y="1832"/>
                <a:ext cx="99" cy="49"/>
              </a:xfrm>
              <a:custGeom>
                <a:avLst/>
                <a:gdLst>
                  <a:gd name="T0" fmla="*/ 99 w 99"/>
                  <a:gd name="T1" fmla="*/ 49 h 49"/>
                  <a:gd name="T2" fmla="*/ 88 w 99"/>
                  <a:gd name="T3" fmla="*/ 49 h 49"/>
                  <a:gd name="T4" fmla="*/ 88 w 99"/>
                  <a:gd name="T5" fmla="*/ 42 h 49"/>
                  <a:gd name="T6" fmla="*/ 11 w 99"/>
                  <a:gd name="T7" fmla="*/ 42 h 49"/>
                  <a:gd name="T8" fmla="*/ 11 w 99"/>
                  <a:gd name="T9" fmla="*/ 49 h 49"/>
                  <a:gd name="T10" fmla="*/ 0 w 99"/>
                  <a:gd name="T11" fmla="*/ 49 h 49"/>
                  <a:gd name="T12" fmla="*/ 0 w 99"/>
                  <a:gd name="T13" fmla="*/ 31 h 49"/>
                  <a:gd name="T14" fmla="*/ 0 w 99"/>
                  <a:gd name="T15" fmla="*/ 31 h 49"/>
                  <a:gd name="T16" fmla="*/ 1 w 99"/>
                  <a:gd name="T17" fmla="*/ 25 h 49"/>
                  <a:gd name="T18" fmla="*/ 3 w 99"/>
                  <a:gd name="T19" fmla="*/ 16 h 49"/>
                  <a:gd name="T20" fmla="*/ 6 w 99"/>
                  <a:gd name="T21" fmla="*/ 11 h 49"/>
                  <a:gd name="T22" fmla="*/ 13 w 99"/>
                  <a:gd name="T23" fmla="*/ 7 h 49"/>
                  <a:gd name="T24" fmla="*/ 13 w 99"/>
                  <a:gd name="T25" fmla="*/ 7 h 49"/>
                  <a:gd name="T26" fmla="*/ 19 w 99"/>
                  <a:gd name="T27" fmla="*/ 3 h 49"/>
                  <a:gd name="T28" fmla="*/ 27 w 99"/>
                  <a:gd name="T29" fmla="*/ 2 h 49"/>
                  <a:gd name="T30" fmla="*/ 37 w 99"/>
                  <a:gd name="T31" fmla="*/ 0 h 49"/>
                  <a:gd name="T32" fmla="*/ 50 w 99"/>
                  <a:gd name="T33" fmla="*/ 0 h 49"/>
                  <a:gd name="T34" fmla="*/ 50 w 99"/>
                  <a:gd name="T35" fmla="*/ 0 h 49"/>
                  <a:gd name="T36" fmla="*/ 62 w 99"/>
                  <a:gd name="T37" fmla="*/ 0 h 49"/>
                  <a:gd name="T38" fmla="*/ 71 w 99"/>
                  <a:gd name="T39" fmla="*/ 2 h 49"/>
                  <a:gd name="T40" fmla="*/ 79 w 99"/>
                  <a:gd name="T41" fmla="*/ 3 h 49"/>
                  <a:gd name="T42" fmla="*/ 88 w 99"/>
                  <a:gd name="T43" fmla="*/ 7 h 49"/>
                  <a:gd name="T44" fmla="*/ 88 w 99"/>
                  <a:gd name="T45" fmla="*/ 7 h 49"/>
                  <a:gd name="T46" fmla="*/ 93 w 99"/>
                  <a:gd name="T47" fmla="*/ 11 h 49"/>
                  <a:gd name="T48" fmla="*/ 96 w 99"/>
                  <a:gd name="T49" fmla="*/ 16 h 49"/>
                  <a:gd name="T50" fmla="*/ 99 w 99"/>
                  <a:gd name="T51" fmla="*/ 23 h 49"/>
                  <a:gd name="T52" fmla="*/ 99 w 99"/>
                  <a:gd name="T53" fmla="*/ 31 h 49"/>
                  <a:gd name="T54" fmla="*/ 99 w 99"/>
                  <a:gd name="T55" fmla="*/ 49 h 49"/>
                  <a:gd name="T56" fmla="*/ 11 w 99"/>
                  <a:gd name="T57" fmla="*/ 28 h 49"/>
                  <a:gd name="T58" fmla="*/ 88 w 99"/>
                  <a:gd name="T59" fmla="*/ 28 h 49"/>
                  <a:gd name="T60" fmla="*/ 88 w 99"/>
                  <a:gd name="T61" fmla="*/ 28 h 49"/>
                  <a:gd name="T62" fmla="*/ 86 w 99"/>
                  <a:gd name="T63" fmla="*/ 25 h 49"/>
                  <a:gd name="T64" fmla="*/ 84 w 99"/>
                  <a:gd name="T65" fmla="*/ 21 h 49"/>
                  <a:gd name="T66" fmla="*/ 83 w 99"/>
                  <a:gd name="T67" fmla="*/ 20 h 49"/>
                  <a:gd name="T68" fmla="*/ 79 w 99"/>
                  <a:gd name="T69" fmla="*/ 18 h 49"/>
                  <a:gd name="T70" fmla="*/ 79 w 99"/>
                  <a:gd name="T71" fmla="*/ 18 h 49"/>
                  <a:gd name="T72" fmla="*/ 68 w 99"/>
                  <a:gd name="T73" fmla="*/ 15 h 49"/>
                  <a:gd name="T74" fmla="*/ 52 w 99"/>
                  <a:gd name="T75" fmla="*/ 15 h 49"/>
                  <a:gd name="T76" fmla="*/ 52 w 99"/>
                  <a:gd name="T77" fmla="*/ 15 h 49"/>
                  <a:gd name="T78" fmla="*/ 27 w 99"/>
                  <a:gd name="T79" fmla="*/ 16 h 49"/>
                  <a:gd name="T80" fmla="*/ 27 w 99"/>
                  <a:gd name="T81" fmla="*/ 16 h 49"/>
                  <a:gd name="T82" fmla="*/ 21 w 99"/>
                  <a:gd name="T83" fmla="*/ 18 h 49"/>
                  <a:gd name="T84" fmla="*/ 16 w 99"/>
                  <a:gd name="T85" fmla="*/ 20 h 49"/>
                  <a:gd name="T86" fmla="*/ 16 w 99"/>
                  <a:gd name="T87" fmla="*/ 20 h 49"/>
                  <a:gd name="T88" fmla="*/ 13 w 99"/>
                  <a:gd name="T89" fmla="*/ 23 h 49"/>
                  <a:gd name="T90" fmla="*/ 11 w 99"/>
                  <a:gd name="T91" fmla="*/ 28 h 49"/>
                  <a:gd name="T92" fmla="*/ 11 w 99"/>
                  <a:gd name="T93"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 h="49">
                    <a:moveTo>
                      <a:pt x="99" y="49"/>
                    </a:moveTo>
                    <a:lnTo>
                      <a:pt x="88" y="49"/>
                    </a:lnTo>
                    <a:lnTo>
                      <a:pt x="88" y="42"/>
                    </a:lnTo>
                    <a:lnTo>
                      <a:pt x="11" y="42"/>
                    </a:lnTo>
                    <a:lnTo>
                      <a:pt x="11" y="49"/>
                    </a:lnTo>
                    <a:lnTo>
                      <a:pt x="0" y="49"/>
                    </a:lnTo>
                    <a:lnTo>
                      <a:pt x="0" y="31"/>
                    </a:lnTo>
                    <a:lnTo>
                      <a:pt x="0" y="31"/>
                    </a:lnTo>
                    <a:lnTo>
                      <a:pt x="1" y="25"/>
                    </a:lnTo>
                    <a:lnTo>
                      <a:pt x="3" y="16"/>
                    </a:lnTo>
                    <a:lnTo>
                      <a:pt x="6" y="11"/>
                    </a:lnTo>
                    <a:lnTo>
                      <a:pt x="13" y="7"/>
                    </a:lnTo>
                    <a:lnTo>
                      <a:pt x="13" y="7"/>
                    </a:lnTo>
                    <a:lnTo>
                      <a:pt x="19" y="3"/>
                    </a:lnTo>
                    <a:lnTo>
                      <a:pt x="27" y="2"/>
                    </a:lnTo>
                    <a:lnTo>
                      <a:pt x="37" y="0"/>
                    </a:lnTo>
                    <a:lnTo>
                      <a:pt x="50" y="0"/>
                    </a:lnTo>
                    <a:lnTo>
                      <a:pt x="50" y="0"/>
                    </a:lnTo>
                    <a:lnTo>
                      <a:pt x="62" y="0"/>
                    </a:lnTo>
                    <a:lnTo>
                      <a:pt x="71" y="2"/>
                    </a:lnTo>
                    <a:lnTo>
                      <a:pt x="79" y="3"/>
                    </a:lnTo>
                    <a:lnTo>
                      <a:pt x="88" y="7"/>
                    </a:lnTo>
                    <a:lnTo>
                      <a:pt x="88" y="7"/>
                    </a:lnTo>
                    <a:lnTo>
                      <a:pt x="93" y="11"/>
                    </a:lnTo>
                    <a:lnTo>
                      <a:pt x="96" y="16"/>
                    </a:lnTo>
                    <a:lnTo>
                      <a:pt x="99" y="23"/>
                    </a:lnTo>
                    <a:lnTo>
                      <a:pt x="99" y="31"/>
                    </a:lnTo>
                    <a:lnTo>
                      <a:pt x="99" y="49"/>
                    </a:lnTo>
                    <a:close/>
                    <a:moveTo>
                      <a:pt x="11" y="28"/>
                    </a:moveTo>
                    <a:lnTo>
                      <a:pt x="88" y="28"/>
                    </a:lnTo>
                    <a:lnTo>
                      <a:pt x="88" y="28"/>
                    </a:lnTo>
                    <a:lnTo>
                      <a:pt x="86" y="25"/>
                    </a:lnTo>
                    <a:lnTo>
                      <a:pt x="84" y="21"/>
                    </a:lnTo>
                    <a:lnTo>
                      <a:pt x="83" y="20"/>
                    </a:lnTo>
                    <a:lnTo>
                      <a:pt x="79" y="18"/>
                    </a:lnTo>
                    <a:lnTo>
                      <a:pt x="79" y="18"/>
                    </a:lnTo>
                    <a:lnTo>
                      <a:pt x="68" y="15"/>
                    </a:lnTo>
                    <a:lnTo>
                      <a:pt x="52" y="15"/>
                    </a:lnTo>
                    <a:lnTo>
                      <a:pt x="52" y="15"/>
                    </a:lnTo>
                    <a:lnTo>
                      <a:pt x="27" y="16"/>
                    </a:lnTo>
                    <a:lnTo>
                      <a:pt x="27" y="16"/>
                    </a:lnTo>
                    <a:lnTo>
                      <a:pt x="21" y="18"/>
                    </a:lnTo>
                    <a:lnTo>
                      <a:pt x="16" y="20"/>
                    </a:lnTo>
                    <a:lnTo>
                      <a:pt x="16" y="20"/>
                    </a:lnTo>
                    <a:lnTo>
                      <a:pt x="13" y="23"/>
                    </a:lnTo>
                    <a:lnTo>
                      <a:pt x="11" y="28"/>
                    </a:ln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2" name="Freeform 256"/>
              <p:cNvSpPr>
                <a:spLocks noEditPoints="1"/>
              </p:cNvSpPr>
              <p:nvPr/>
            </p:nvSpPr>
            <p:spPr bwMode="auto">
              <a:xfrm>
                <a:off x="4601" y="1806"/>
                <a:ext cx="101" cy="21"/>
              </a:xfrm>
              <a:custGeom>
                <a:avLst/>
                <a:gdLst>
                  <a:gd name="T0" fmla="*/ 90 w 101"/>
                  <a:gd name="T1" fmla="*/ 16 h 21"/>
                  <a:gd name="T2" fmla="*/ 44 w 101"/>
                  <a:gd name="T3" fmla="*/ 16 h 21"/>
                  <a:gd name="T4" fmla="*/ 44 w 101"/>
                  <a:gd name="T5" fmla="*/ 21 h 21"/>
                  <a:gd name="T6" fmla="*/ 33 w 101"/>
                  <a:gd name="T7" fmla="*/ 21 h 21"/>
                  <a:gd name="T8" fmla="*/ 33 w 101"/>
                  <a:gd name="T9" fmla="*/ 3 h 21"/>
                  <a:gd name="T10" fmla="*/ 90 w 101"/>
                  <a:gd name="T11" fmla="*/ 3 h 21"/>
                  <a:gd name="T12" fmla="*/ 90 w 101"/>
                  <a:gd name="T13" fmla="*/ 0 h 21"/>
                  <a:gd name="T14" fmla="*/ 101 w 101"/>
                  <a:gd name="T15" fmla="*/ 0 h 21"/>
                  <a:gd name="T16" fmla="*/ 101 w 101"/>
                  <a:gd name="T17" fmla="*/ 21 h 21"/>
                  <a:gd name="T18" fmla="*/ 90 w 101"/>
                  <a:gd name="T19" fmla="*/ 21 h 21"/>
                  <a:gd name="T20" fmla="*/ 90 w 101"/>
                  <a:gd name="T21" fmla="*/ 16 h 21"/>
                  <a:gd name="T22" fmla="*/ 0 w 101"/>
                  <a:gd name="T23" fmla="*/ 10 h 21"/>
                  <a:gd name="T24" fmla="*/ 0 w 101"/>
                  <a:gd name="T25" fmla="*/ 10 h 21"/>
                  <a:gd name="T26" fmla="*/ 0 w 101"/>
                  <a:gd name="T27" fmla="*/ 7 h 21"/>
                  <a:gd name="T28" fmla="*/ 3 w 101"/>
                  <a:gd name="T29" fmla="*/ 5 h 21"/>
                  <a:gd name="T30" fmla="*/ 3 w 101"/>
                  <a:gd name="T31" fmla="*/ 5 h 21"/>
                  <a:gd name="T32" fmla="*/ 5 w 101"/>
                  <a:gd name="T33" fmla="*/ 2 h 21"/>
                  <a:gd name="T34" fmla="*/ 8 w 101"/>
                  <a:gd name="T35" fmla="*/ 2 h 21"/>
                  <a:gd name="T36" fmla="*/ 8 w 101"/>
                  <a:gd name="T37" fmla="*/ 2 h 21"/>
                  <a:gd name="T38" fmla="*/ 11 w 101"/>
                  <a:gd name="T39" fmla="*/ 2 h 21"/>
                  <a:gd name="T40" fmla="*/ 13 w 101"/>
                  <a:gd name="T41" fmla="*/ 5 h 21"/>
                  <a:gd name="T42" fmla="*/ 13 w 101"/>
                  <a:gd name="T43" fmla="*/ 5 h 21"/>
                  <a:gd name="T44" fmla="*/ 16 w 101"/>
                  <a:gd name="T45" fmla="*/ 7 h 21"/>
                  <a:gd name="T46" fmla="*/ 16 w 101"/>
                  <a:gd name="T47" fmla="*/ 10 h 21"/>
                  <a:gd name="T48" fmla="*/ 16 w 101"/>
                  <a:gd name="T49" fmla="*/ 10 h 21"/>
                  <a:gd name="T50" fmla="*/ 16 w 101"/>
                  <a:gd name="T51" fmla="*/ 13 h 21"/>
                  <a:gd name="T52" fmla="*/ 13 w 101"/>
                  <a:gd name="T53" fmla="*/ 16 h 21"/>
                  <a:gd name="T54" fmla="*/ 13 w 101"/>
                  <a:gd name="T55" fmla="*/ 16 h 21"/>
                  <a:gd name="T56" fmla="*/ 11 w 101"/>
                  <a:gd name="T57" fmla="*/ 18 h 21"/>
                  <a:gd name="T58" fmla="*/ 8 w 101"/>
                  <a:gd name="T59" fmla="*/ 18 h 21"/>
                  <a:gd name="T60" fmla="*/ 8 w 101"/>
                  <a:gd name="T61" fmla="*/ 18 h 21"/>
                  <a:gd name="T62" fmla="*/ 5 w 101"/>
                  <a:gd name="T63" fmla="*/ 18 h 21"/>
                  <a:gd name="T64" fmla="*/ 3 w 101"/>
                  <a:gd name="T65" fmla="*/ 16 h 21"/>
                  <a:gd name="T66" fmla="*/ 3 w 101"/>
                  <a:gd name="T67" fmla="*/ 16 h 21"/>
                  <a:gd name="T68" fmla="*/ 0 w 101"/>
                  <a:gd name="T69" fmla="*/ 13 h 21"/>
                  <a:gd name="T70" fmla="*/ 0 w 101"/>
                  <a:gd name="T71" fmla="*/ 10 h 21"/>
                  <a:gd name="T72" fmla="*/ 0 w 101"/>
                  <a:gd name="T7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21">
                    <a:moveTo>
                      <a:pt x="90" y="16"/>
                    </a:moveTo>
                    <a:lnTo>
                      <a:pt x="44" y="16"/>
                    </a:lnTo>
                    <a:lnTo>
                      <a:pt x="44" y="21"/>
                    </a:lnTo>
                    <a:lnTo>
                      <a:pt x="33" y="21"/>
                    </a:lnTo>
                    <a:lnTo>
                      <a:pt x="33" y="3"/>
                    </a:lnTo>
                    <a:lnTo>
                      <a:pt x="90" y="3"/>
                    </a:lnTo>
                    <a:lnTo>
                      <a:pt x="90" y="0"/>
                    </a:lnTo>
                    <a:lnTo>
                      <a:pt x="101" y="0"/>
                    </a:lnTo>
                    <a:lnTo>
                      <a:pt x="101" y="21"/>
                    </a:lnTo>
                    <a:lnTo>
                      <a:pt x="90" y="21"/>
                    </a:lnTo>
                    <a:lnTo>
                      <a:pt x="90" y="16"/>
                    </a:lnTo>
                    <a:close/>
                    <a:moveTo>
                      <a:pt x="0" y="10"/>
                    </a:moveTo>
                    <a:lnTo>
                      <a:pt x="0" y="10"/>
                    </a:lnTo>
                    <a:lnTo>
                      <a:pt x="0" y="7"/>
                    </a:lnTo>
                    <a:lnTo>
                      <a:pt x="3" y="5"/>
                    </a:lnTo>
                    <a:lnTo>
                      <a:pt x="3" y="5"/>
                    </a:lnTo>
                    <a:lnTo>
                      <a:pt x="5" y="2"/>
                    </a:lnTo>
                    <a:lnTo>
                      <a:pt x="8" y="2"/>
                    </a:lnTo>
                    <a:lnTo>
                      <a:pt x="8" y="2"/>
                    </a:lnTo>
                    <a:lnTo>
                      <a:pt x="11" y="2"/>
                    </a:lnTo>
                    <a:lnTo>
                      <a:pt x="13" y="5"/>
                    </a:lnTo>
                    <a:lnTo>
                      <a:pt x="13" y="5"/>
                    </a:lnTo>
                    <a:lnTo>
                      <a:pt x="16" y="7"/>
                    </a:lnTo>
                    <a:lnTo>
                      <a:pt x="16" y="10"/>
                    </a:lnTo>
                    <a:lnTo>
                      <a:pt x="16" y="10"/>
                    </a:lnTo>
                    <a:lnTo>
                      <a:pt x="16" y="13"/>
                    </a:lnTo>
                    <a:lnTo>
                      <a:pt x="13" y="16"/>
                    </a:lnTo>
                    <a:lnTo>
                      <a:pt x="13" y="16"/>
                    </a:lnTo>
                    <a:lnTo>
                      <a:pt x="11" y="18"/>
                    </a:lnTo>
                    <a:lnTo>
                      <a:pt x="8" y="18"/>
                    </a:lnTo>
                    <a:lnTo>
                      <a:pt x="8" y="18"/>
                    </a:lnTo>
                    <a:lnTo>
                      <a:pt x="5" y="18"/>
                    </a:lnTo>
                    <a:lnTo>
                      <a:pt x="3" y="16"/>
                    </a:lnTo>
                    <a:lnTo>
                      <a:pt x="3" y="16"/>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3" name="Freeform 257"/>
              <p:cNvSpPr>
                <a:spLocks noEditPoints="1"/>
              </p:cNvSpPr>
              <p:nvPr/>
            </p:nvSpPr>
            <p:spPr bwMode="auto">
              <a:xfrm>
                <a:off x="4632" y="1762"/>
                <a:ext cx="72" cy="37"/>
              </a:xfrm>
              <a:custGeom>
                <a:avLst/>
                <a:gdLst>
                  <a:gd name="T0" fmla="*/ 72 w 72"/>
                  <a:gd name="T1" fmla="*/ 20 h 37"/>
                  <a:gd name="T2" fmla="*/ 72 w 72"/>
                  <a:gd name="T3" fmla="*/ 20 h 37"/>
                  <a:gd name="T4" fmla="*/ 72 w 72"/>
                  <a:gd name="T5" fmla="*/ 24 h 37"/>
                  <a:gd name="T6" fmla="*/ 70 w 72"/>
                  <a:gd name="T7" fmla="*/ 28 h 37"/>
                  <a:gd name="T8" fmla="*/ 67 w 72"/>
                  <a:gd name="T9" fmla="*/ 31 h 37"/>
                  <a:gd name="T10" fmla="*/ 64 w 72"/>
                  <a:gd name="T11" fmla="*/ 34 h 37"/>
                  <a:gd name="T12" fmla="*/ 64 w 72"/>
                  <a:gd name="T13" fmla="*/ 34 h 37"/>
                  <a:gd name="T14" fmla="*/ 52 w 72"/>
                  <a:gd name="T15" fmla="*/ 37 h 37"/>
                  <a:gd name="T16" fmla="*/ 36 w 72"/>
                  <a:gd name="T17" fmla="*/ 37 h 37"/>
                  <a:gd name="T18" fmla="*/ 36 w 72"/>
                  <a:gd name="T19" fmla="*/ 37 h 37"/>
                  <a:gd name="T20" fmla="*/ 19 w 72"/>
                  <a:gd name="T21" fmla="*/ 37 h 37"/>
                  <a:gd name="T22" fmla="*/ 8 w 72"/>
                  <a:gd name="T23" fmla="*/ 34 h 37"/>
                  <a:gd name="T24" fmla="*/ 8 w 72"/>
                  <a:gd name="T25" fmla="*/ 34 h 37"/>
                  <a:gd name="T26" fmla="*/ 5 w 72"/>
                  <a:gd name="T27" fmla="*/ 31 h 37"/>
                  <a:gd name="T28" fmla="*/ 2 w 72"/>
                  <a:gd name="T29" fmla="*/ 28 h 37"/>
                  <a:gd name="T30" fmla="*/ 0 w 72"/>
                  <a:gd name="T31" fmla="*/ 24 h 37"/>
                  <a:gd name="T32" fmla="*/ 0 w 72"/>
                  <a:gd name="T33" fmla="*/ 20 h 37"/>
                  <a:gd name="T34" fmla="*/ 0 w 72"/>
                  <a:gd name="T35" fmla="*/ 20 h 37"/>
                  <a:gd name="T36" fmla="*/ 0 w 72"/>
                  <a:gd name="T37" fmla="*/ 15 h 37"/>
                  <a:gd name="T38" fmla="*/ 2 w 72"/>
                  <a:gd name="T39" fmla="*/ 11 h 37"/>
                  <a:gd name="T40" fmla="*/ 5 w 72"/>
                  <a:gd name="T41" fmla="*/ 8 h 37"/>
                  <a:gd name="T42" fmla="*/ 8 w 72"/>
                  <a:gd name="T43" fmla="*/ 5 h 37"/>
                  <a:gd name="T44" fmla="*/ 19 w 72"/>
                  <a:gd name="T45" fmla="*/ 2 h 37"/>
                  <a:gd name="T46" fmla="*/ 36 w 72"/>
                  <a:gd name="T47" fmla="*/ 0 h 37"/>
                  <a:gd name="T48" fmla="*/ 36 w 72"/>
                  <a:gd name="T49" fmla="*/ 0 h 37"/>
                  <a:gd name="T50" fmla="*/ 52 w 72"/>
                  <a:gd name="T51" fmla="*/ 2 h 37"/>
                  <a:gd name="T52" fmla="*/ 64 w 72"/>
                  <a:gd name="T53" fmla="*/ 5 h 37"/>
                  <a:gd name="T54" fmla="*/ 67 w 72"/>
                  <a:gd name="T55" fmla="*/ 8 h 37"/>
                  <a:gd name="T56" fmla="*/ 70 w 72"/>
                  <a:gd name="T57" fmla="*/ 11 h 37"/>
                  <a:gd name="T58" fmla="*/ 72 w 72"/>
                  <a:gd name="T59" fmla="*/ 15 h 37"/>
                  <a:gd name="T60" fmla="*/ 72 w 72"/>
                  <a:gd name="T61" fmla="*/ 20 h 37"/>
                  <a:gd name="T62" fmla="*/ 72 w 72"/>
                  <a:gd name="T63" fmla="*/ 20 h 37"/>
                  <a:gd name="T64" fmla="*/ 11 w 72"/>
                  <a:gd name="T65" fmla="*/ 20 h 37"/>
                  <a:gd name="T66" fmla="*/ 11 w 72"/>
                  <a:gd name="T67" fmla="*/ 20 h 37"/>
                  <a:gd name="T68" fmla="*/ 11 w 72"/>
                  <a:gd name="T69" fmla="*/ 23 h 37"/>
                  <a:gd name="T70" fmla="*/ 16 w 72"/>
                  <a:gd name="T71" fmla="*/ 24 h 37"/>
                  <a:gd name="T72" fmla="*/ 16 w 72"/>
                  <a:gd name="T73" fmla="*/ 24 h 37"/>
                  <a:gd name="T74" fmla="*/ 36 w 72"/>
                  <a:gd name="T75" fmla="*/ 24 h 37"/>
                  <a:gd name="T76" fmla="*/ 36 w 72"/>
                  <a:gd name="T77" fmla="*/ 24 h 37"/>
                  <a:gd name="T78" fmla="*/ 52 w 72"/>
                  <a:gd name="T79" fmla="*/ 24 h 37"/>
                  <a:gd name="T80" fmla="*/ 52 w 72"/>
                  <a:gd name="T81" fmla="*/ 24 h 37"/>
                  <a:gd name="T82" fmla="*/ 59 w 72"/>
                  <a:gd name="T83" fmla="*/ 23 h 37"/>
                  <a:gd name="T84" fmla="*/ 59 w 72"/>
                  <a:gd name="T85" fmla="*/ 23 h 37"/>
                  <a:gd name="T86" fmla="*/ 60 w 72"/>
                  <a:gd name="T87" fmla="*/ 21 h 37"/>
                  <a:gd name="T88" fmla="*/ 60 w 72"/>
                  <a:gd name="T89" fmla="*/ 20 h 37"/>
                  <a:gd name="T90" fmla="*/ 60 w 72"/>
                  <a:gd name="T91" fmla="*/ 20 h 37"/>
                  <a:gd name="T92" fmla="*/ 59 w 72"/>
                  <a:gd name="T93" fmla="*/ 16 h 37"/>
                  <a:gd name="T94" fmla="*/ 55 w 72"/>
                  <a:gd name="T95" fmla="*/ 15 h 37"/>
                  <a:gd name="T96" fmla="*/ 55 w 72"/>
                  <a:gd name="T97" fmla="*/ 15 h 37"/>
                  <a:gd name="T98" fmla="*/ 36 w 72"/>
                  <a:gd name="T99" fmla="*/ 13 h 37"/>
                  <a:gd name="T100" fmla="*/ 36 w 72"/>
                  <a:gd name="T101" fmla="*/ 13 h 37"/>
                  <a:gd name="T102" fmla="*/ 16 w 72"/>
                  <a:gd name="T103" fmla="*/ 15 h 37"/>
                  <a:gd name="T104" fmla="*/ 16 w 72"/>
                  <a:gd name="T105" fmla="*/ 15 h 37"/>
                  <a:gd name="T106" fmla="*/ 11 w 72"/>
                  <a:gd name="T107" fmla="*/ 16 h 37"/>
                  <a:gd name="T108" fmla="*/ 11 w 72"/>
                  <a:gd name="T109" fmla="*/ 20 h 37"/>
                  <a:gd name="T110" fmla="*/ 11 w 72"/>
                  <a:gd name="T111" fmla="*/ 2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37">
                    <a:moveTo>
                      <a:pt x="72" y="20"/>
                    </a:moveTo>
                    <a:lnTo>
                      <a:pt x="72" y="20"/>
                    </a:lnTo>
                    <a:lnTo>
                      <a:pt x="72" y="24"/>
                    </a:lnTo>
                    <a:lnTo>
                      <a:pt x="70" y="28"/>
                    </a:lnTo>
                    <a:lnTo>
                      <a:pt x="67" y="31"/>
                    </a:lnTo>
                    <a:lnTo>
                      <a:pt x="64" y="34"/>
                    </a:lnTo>
                    <a:lnTo>
                      <a:pt x="64" y="34"/>
                    </a:lnTo>
                    <a:lnTo>
                      <a:pt x="52" y="37"/>
                    </a:lnTo>
                    <a:lnTo>
                      <a:pt x="36" y="37"/>
                    </a:lnTo>
                    <a:lnTo>
                      <a:pt x="36" y="37"/>
                    </a:lnTo>
                    <a:lnTo>
                      <a:pt x="19" y="37"/>
                    </a:lnTo>
                    <a:lnTo>
                      <a:pt x="8" y="34"/>
                    </a:lnTo>
                    <a:lnTo>
                      <a:pt x="8" y="34"/>
                    </a:lnTo>
                    <a:lnTo>
                      <a:pt x="5" y="31"/>
                    </a:lnTo>
                    <a:lnTo>
                      <a:pt x="2" y="28"/>
                    </a:lnTo>
                    <a:lnTo>
                      <a:pt x="0" y="24"/>
                    </a:lnTo>
                    <a:lnTo>
                      <a:pt x="0" y="20"/>
                    </a:lnTo>
                    <a:lnTo>
                      <a:pt x="0" y="20"/>
                    </a:lnTo>
                    <a:lnTo>
                      <a:pt x="0" y="15"/>
                    </a:lnTo>
                    <a:lnTo>
                      <a:pt x="2" y="11"/>
                    </a:lnTo>
                    <a:lnTo>
                      <a:pt x="5" y="8"/>
                    </a:lnTo>
                    <a:lnTo>
                      <a:pt x="8" y="5"/>
                    </a:lnTo>
                    <a:lnTo>
                      <a:pt x="19" y="2"/>
                    </a:lnTo>
                    <a:lnTo>
                      <a:pt x="36" y="0"/>
                    </a:lnTo>
                    <a:lnTo>
                      <a:pt x="36" y="0"/>
                    </a:lnTo>
                    <a:lnTo>
                      <a:pt x="52" y="2"/>
                    </a:lnTo>
                    <a:lnTo>
                      <a:pt x="64" y="5"/>
                    </a:lnTo>
                    <a:lnTo>
                      <a:pt x="67" y="8"/>
                    </a:lnTo>
                    <a:lnTo>
                      <a:pt x="70" y="11"/>
                    </a:lnTo>
                    <a:lnTo>
                      <a:pt x="72" y="15"/>
                    </a:lnTo>
                    <a:lnTo>
                      <a:pt x="72" y="20"/>
                    </a:lnTo>
                    <a:lnTo>
                      <a:pt x="72" y="20"/>
                    </a:lnTo>
                    <a:close/>
                    <a:moveTo>
                      <a:pt x="11" y="20"/>
                    </a:moveTo>
                    <a:lnTo>
                      <a:pt x="11" y="20"/>
                    </a:lnTo>
                    <a:lnTo>
                      <a:pt x="11" y="23"/>
                    </a:lnTo>
                    <a:lnTo>
                      <a:pt x="16" y="24"/>
                    </a:lnTo>
                    <a:lnTo>
                      <a:pt x="16" y="24"/>
                    </a:lnTo>
                    <a:lnTo>
                      <a:pt x="36" y="24"/>
                    </a:lnTo>
                    <a:lnTo>
                      <a:pt x="36" y="24"/>
                    </a:lnTo>
                    <a:lnTo>
                      <a:pt x="52" y="24"/>
                    </a:lnTo>
                    <a:lnTo>
                      <a:pt x="52" y="24"/>
                    </a:lnTo>
                    <a:lnTo>
                      <a:pt x="59" y="23"/>
                    </a:lnTo>
                    <a:lnTo>
                      <a:pt x="59" y="23"/>
                    </a:lnTo>
                    <a:lnTo>
                      <a:pt x="60" y="21"/>
                    </a:lnTo>
                    <a:lnTo>
                      <a:pt x="60" y="20"/>
                    </a:lnTo>
                    <a:lnTo>
                      <a:pt x="60" y="20"/>
                    </a:lnTo>
                    <a:lnTo>
                      <a:pt x="59" y="16"/>
                    </a:lnTo>
                    <a:lnTo>
                      <a:pt x="55" y="15"/>
                    </a:lnTo>
                    <a:lnTo>
                      <a:pt x="55" y="15"/>
                    </a:lnTo>
                    <a:lnTo>
                      <a:pt x="36" y="13"/>
                    </a:lnTo>
                    <a:lnTo>
                      <a:pt x="36" y="13"/>
                    </a:lnTo>
                    <a:lnTo>
                      <a:pt x="16" y="15"/>
                    </a:lnTo>
                    <a:lnTo>
                      <a:pt x="16" y="15"/>
                    </a:lnTo>
                    <a:lnTo>
                      <a:pt x="11" y="16"/>
                    </a:lnTo>
                    <a:lnTo>
                      <a:pt x="11" y="20"/>
                    </a:lnTo>
                    <a:lnTo>
                      <a:pt x="1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4" name="Freeform 258"/>
              <p:cNvSpPr>
                <a:spLocks/>
              </p:cNvSpPr>
              <p:nvPr/>
            </p:nvSpPr>
            <p:spPr bwMode="auto">
              <a:xfrm>
                <a:off x="4603" y="1738"/>
                <a:ext cx="99" cy="21"/>
              </a:xfrm>
              <a:custGeom>
                <a:avLst/>
                <a:gdLst>
                  <a:gd name="T0" fmla="*/ 88 w 99"/>
                  <a:gd name="T1" fmla="*/ 16 h 21"/>
                  <a:gd name="T2" fmla="*/ 11 w 99"/>
                  <a:gd name="T3" fmla="*/ 16 h 21"/>
                  <a:gd name="T4" fmla="*/ 11 w 99"/>
                  <a:gd name="T5" fmla="*/ 21 h 21"/>
                  <a:gd name="T6" fmla="*/ 0 w 99"/>
                  <a:gd name="T7" fmla="*/ 21 h 21"/>
                  <a:gd name="T8" fmla="*/ 0 w 99"/>
                  <a:gd name="T9" fmla="*/ 3 h 21"/>
                  <a:gd name="T10" fmla="*/ 88 w 99"/>
                  <a:gd name="T11" fmla="*/ 3 h 21"/>
                  <a:gd name="T12" fmla="*/ 88 w 99"/>
                  <a:gd name="T13" fmla="*/ 0 h 21"/>
                  <a:gd name="T14" fmla="*/ 99 w 99"/>
                  <a:gd name="T15" fmla="*/ 0 h 21"/>
                  <a:gd name="T16" fmla="*/ 99 w 99"/>
                  <a:gd name="T17" fmla="*/ 21 h 21"/>
                  <a:gd name="T18" fmla="*/ 88 w 99"/>
                  <a:gd name="T19" fmla="*/ 21 h 21"/>
                  <a:gd name="T20" fmla="*/ 88 w 99"/>
                  <a:gd name="T21"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21">
                    <a:moveTo>
                      <a:pt x="88" y="16"/>
                    </a:moveTo>
                    <a:lnTo>
                      <a:pt x="11" y="16"/>
                    </a:lnTo>
                    <a:lnTo>
                      <a:pt x="11" y="21"/>
                    </a:lnTo>
                    <a:lnTo>
                      <a:pt x="0" y="21"/>
                    </a:lnTo>
                    <a:lnTo>
                      <a:pt x="0" y="3"/>
                    </a:lnTo>
                    <a:lnTo>
                      <a:pt x="88" y="3"/>
                    </a:lnTo>
                    <a:lnTo>
                      <a:pt x="88" y="0"/>
                    </a:lnTo>
                    <a:lnTo>
                      <a:pt x="99" y="0"/>
                    </a:lnTo>
                    <a:lnTo>
                      <a:pt x="99" y="21"/>
                    </a:lnTo>
                    <a:lnTo>
                      <a:pt x="88" y="21"/>
                    </a:lnTo>
                    <a:lnTo>
                      <a:pt x="8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5" name="Freeform 259"/>
              <p:cNvSpPr>
                <a:spLocks/>
              </p:cNvSpPr>
              <p:nvPr/>
            </p:nvSpPr>
            <p:spPr bwMode="auto">
              <a:xfrm>
                <a:off x="4632" y="1695"/>
                <a:ext cx="72" cy="38"/>
              </a:xfrm>
              <a:custGeom>
                <a:avLst/>
                <a:gdLst>
                  <a:gd name="T0" fmla="*/ 46 w 72"/>
                  <a:gd name="T1" fmla="*/ 12 h 38"/>
                  <a:gd name="T2" fmla="*/ 49 w 72"/>
                  <a:gd name="T3" fmla="*/ 0 h 38"/>
                  <a:gd name="T4" fmla="*/ 49 w 72"/>
                  <a:gd name="T5" fmla="*/ 0 h 38"/>
                  <a:gd name="T6" fmla="*/ 59 w 72"/>
                  <a:gd name="T7" fmla="*/ 2 h 38"/>
                  <a:gd name="T8" fmla="*/ 67 w 72"/>
                  <a:gd name="T9" fmla="*/ 7 h 38"/>
                  <a:gd name="T10" fmla="*/ 67 w 72"/>
                  <a:gd name="T11" fmla="*/ 7 h 38"/>
                  <a:gd name="T12" fmla="*/ 70 w 72"/>
                  <a:gd name="T13" fmla="*/ 12 h 38"/>
                  <a:gd name="T14" fmla="*/ 72 w 72"/>
                  <a:gd name="T15" fmla="*/ 18 h 38"/>
                  <a:gd name="T16" fmla="*/ 72 w 72"/>
                  <a:gd name="T17" fmla="*/ 18 h 38"/>
                  <a:gd name="T18" fmla="*/ 72 w 72"/>
                  <a:gd name="T19" fmla="*/ 23 h 38"/>
                  <a:gd name="T20" fmla="*/ 70 w 72"/>
                  <a:gd name="T21" fmla="*/ 28 h 38"/>
                  <a:gd name="T22" fmla="*/ 67 w 72"/>
                  <a:gd name="T23" fmla="*/ 31 h 38"/>
                  <a:gd name="T24" fmla="*/ 64 w 72"/>
                  <a:gd name="T25" fmla="*/ 34 h 38"/>
                  <a:gd name="T26" fmla="*/ 64 w 72"/>
                  <a:gd name="T27" fmla="*/ 34 h 38"/>
                  <a:gd name="T28" fmla="*/ 52 w 72"/>
                  <a:gd name="T29" fmla="*/ 38 h 38"/>
                  <a:gd name="T30" fmla="*/ 36 w 72"/>
                  <a:gd name="T31" fmla="*/ 38 h 38"/>
                  <a:gd name="T32" fmla="*/ 36 w 72"/>
                  <a:gd name="T33" fmla="*/ 38 h 38"/>
                  <a:gd name="T34" fmla="*/ 19 w 72"/>
                  <a:gd name="T35" fmla="*/ 38 h 38"/>
                  <a:gd name="T36" fmla="*/ 8 w 72"/>
                  <a:gd name="T37" fmla="*/ 34 h 38"/>
                  <a:gd name="T38" fmla="*/ 8 w 72"/>
                  <a:gd name="T39" fmla="*/ 34 h 38"/>
                  <a:gd name="T40" fmla="*/ 5 w 72"/>
                  <a:gd name="T41" fmla="*/ 33 h 38"/>
                  <a:gd name="T42" fmla="*/ 2 w 72"/>
                  <a:gd name="T43" fmla="*/ 30 h 38"/>
                  <a:gd name="T44" fmla="*/ 0 w 72"/>
                  <a:gd name="T45" fmla="*/ 26 h 38"/>
                  <a:gd name="T46" fmla="*/ 0 w 72"/>
                  <a:gd name="T47" fmla="*/ 23 h 38"/>
                  <a:gd name="T48" fmla="*/ 0 w 72"/>
                  <a:gd name="T49" fmla="*/ 23 h 38"/>
                  <a:gd name="T50" fmla="*/ 2 w 72"/>
                  <a:gd name="T51" fmla="*/ 16 h 38"/>
                  <a:gd name="T52" fmla="*/ 6 w 72"/>
                  <a:gd name="T53" fmla="*/ 13 h 38"/>
                  <a:gd name="T54" fmla="*/ 6 w 72"/>
                  <a:gd name="T55" fmla="*/ 12 h 38"/>
                  <a:gd name="T56" fmla="*/ 2 w 72"/>
                  <a:gd name="T57" fmla="*/ 12 h 38"/>
                  <a:gd name="T58" fmla="*/ 2 w 72"/>
                  <a:gd name="T59" fmla="*/ 0 h 38"/>
                  <a:gd name="T60" fmla="*/ 26 w 72"/>
                  <a:gd name="T61" fmla="*/ 0 h 38"/>
                  <a:gd name="T62" fmla="*/ 26 w 72"/>
                  <a:gd name="T63" fmla="*/ 12 h 38"/>
                  <a:gd name="T64" fmla="*/ 26 w 72"/>
                  <a:gd name="T65" fmla="*/ 12 h 38"/>
                  <a:gd name="T66" fmla="*/ 19 w 72"/>
                  <a:gd name="T67" fmla="*/ 13 h 38"/>
                  <a:gd name="T68" fmla="*/ 15 w 72"/>
                  <a:gd name="T69" fmla="*/ 13 h 38"/>
                  <a:gd name="T70" fmla="*/ 15 w 72"/>
                  <a:gd name="T71" fmla="*/ 13 h 38"/>
                  <a:gd name="T72" fmla="*/ 11 w 72"/>
                  <a:gd name="T73" fmla="*/ 16 h 38"/>
                  <a:gd name="T74" fmla="*/ 11 w 72"/>
                  <a:gd name="T75" fmla="*/ 18 h 38"/>
                  <a:gd name="T76" fmla="*/ 11 w 72"/>
                  <a:gd name="T77" fmla="*/ 18 h 38"/>
                  <a:gd name="T78" fmla="*/ 11 w 72"/>
                  <a:gd name="T79" fmla="*/ 23 h 38"/>
                  <a:gd name="T80" fmla="*/ 15 w 72"/>
                  <a:gd name="T81" fmla="*/ 25 h 38"/>
                  <a:gd name="T82" fmla="*/ 15 w 72"/>
                  <a:gd name="T83" fmla="*/ 25 h 38"/>
                  <a:gd name="T84" fmla="*/ 31 w 72"/>
                  <a:gd name="T85" fmla="*/ 25 h 38"/>
                  <a:gd name="T86" fmla="*/ 41 w 72"/>
                  <a:gd name="T87" fmla="*/ 25 h 38"/>
                  <a:gd name="T88" fmla="*/ 41 w 72"/>
                  <a:gd name="T89" fmla="*/ 25 h 38"/>
                  <a:gd name="T90" fmla="*/ 50 w 72"/>
                  <a:gd name="T91" fmla="*/ 25 h 38"/>
                  <a:gd name="T92" fmla="*/ 55 w 72"/>
                  <a:gd name="T93" fmla="*/ 25 h 38"/>
                  <a:gd name="T94" fmla="*/ 55 w 72"/>
                  <a:gd name="T95" fmla="*/ 25 h 38"/>
                  <a:gd name="T96" fmla="*/ 59 w 72"/>
                  <a:gd name="T97" fmla="*/ 21 h 38"/>
                  <a:gd name="T98" fmla="*/ 60 w 72"/>
                  <a:gd name="T99" fmla="*/ 18 h 38"/>
                  <a:gd name="T100" fmla="*/ 60 w 72"/>
                  <a:gd name="T101" fmla="*/ 18 h 38"/>
                  <a:gd name="T102" fmla="*/ 60 w 72"/>
                  <a:gd name="T103" fmla="*/ 15 h 38"/>
                  <a:gd name="T104" fmla="*/ 57 w 72"/>
                  <a:gd name="T105" fmla="*/ 13 h 38"/>
                  <a:gd name="T106" fmla="*/ 57 w 72"/>
                  <a:gd name="T107" fmla="*/ 13 h 38"/>
                  <a:gd name="T108" fmla="*/ 52 w 72"/>
                  <a:gd name="T109" fmla="*/ 12 h 38"/>
                  <a:gd name="T110" fmla="*/ 46 w 72"/>
                  <a:gd name="T111" fmla="*/ 12 h 38"/>
                  <a:gd name="T112" fmla="*/ 46 w 72"/>
                  <a:gd name="T113"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38">
                    <a:moveTo>
                      <a:pt x="46" y="12"/>
                    </a:moveTo>
                    <a:lnTo>
                      <a:pt x="49" y="0"/>
                    </a:lnTo>
                    <a:lnTo>
                      <a:pt x="49" y="0"/>
                    </a:lnTo>
                    <a:lnTo>
                      <a:pt x="59" y="2"/>
                    </a:lnTo>
                    <a:lnTo>
                      <a:pt x="67" y="7"/>
                    </a:lnTo>
                    <a:lnTo>
                      <a:pt x="67" y="7"/>
                    </a:lnTo>
                    <a:lnTo>
                      <a:pt x="70" y="12"/>
                    </a:lnTo>
                    <a:lnTo>
                      <a:pt x="72" y="18"/>
                    </a:lnTo>
                    <a:lnTo>
                      <a:pt x="72" y="18"/>
                    </a:lnTo>
                    <a:lnTo>
                      <a:pt x="72" y="23"/>
                    </a:lnTo>
                    <a:lnTo>
                      <a:pt x="70" y="28"/>
                    </a:lnTo>
                    <a:lnTo>
                      <a:pt x="67" y="31"/>
                    </a:lnTo>
                    <a:lnTo>
                      <a:pt x="64" y="34"/>
                    </a:lnTo>
                    <a:lnTo>
                      <a:pt x="64" y="34"/>
                    </a:lnTo>
                    <a:lnTo>
                      <a:pt x="52" y="38"/>
                    </a:lnTo>
                    <a:lnTo>
                      <a:pt x="36" y="38"/>
                    </a:lnTo>
                    <a:lnTo>
                      <a:pt x="36" y="38"/>
                    </a:lnTo>
                    <a:lnTo>
                      <a:pt x="19" y="38"/>
                    </a:lnTo>
                    <a:lnTo>
                      <a:pt x="8" y="34"/>
                    </a:lnTo>
                    <a:lnTo>
                      <a:pt x="8" y="34"/>
                    </a:lnTo>
                    <a:lnTo>
                      <a:pt x="5" y="33"/>
                    </a:lnTo>
                    <a:lnTo>
                      <a:pt x="2" y="30"/>
                    </a:lnTo>
                    <a:lnTo>
                      <a:pt x="0" y="26"/>
                    </a:lnTo>
                    <a:lnTo>
                      <a:pt x="0" y="23"/>
                    </a:lnTo>
                    <a:lnTo>
                      <a:pt x="0" y="23"/>
                    </a:lnTo>
                    <a:lnTo>
                      <a:pt x="2" y="16"/>
                    </a:lnTo>
                    <a:lnTo>
                      <a:pt x="6" y="13"/>
                    </a:lnTo>
                    <a:lnTo>
                      <a:pt x="6" y="12"/>
                    </a:lnTo>
                    <a:lnTo>
                      <a:pt x="2" y="12"/>
                    </a:lnTo>
                    <a:lnTo>
                      <a:pt x="2" y="0"/>
                    </a:lnTo>
                    <a:lnTo>
                      <a:pt x="26" y="0"/>
                    </a:lnTo>
                    <a:lnTo>
                      <a:pt x="26" y="12"/>
                    </a:lnTo>
                    <a:lnTo>
                      <a:pt x="26" y="12"/>
                    </a:lnTo>
                    <a:lnTo>
                      <a:pt x="19" y="13"/>
                    </a:lnTo>
                    <a:lnTo>
                      <a:pt x="15" y="13"/>
                    </a:lnTo>
                    <a:lnTo>
                      <a:pt x="15" y="13"/>
                    </a:lnTo>
                    <a:lnTo>
                      <a:pt x="11" y="16"/>
                    </a:lnTo>
                    <a:lnTo>
                      <a:pt x="11" y="18"/>
                    </a:lnTo>
                    <a:lnTo>
                      <a:pt x="11" y="18"/>
                    </a:lnTo>
                    <a:lnTo>
                      <a:pt x="11" y="23"/>
                    </a:lnTo>
                    <a:lnTo>
                      <a:pt x="15" y="25"/>
                    </a:lnTo>
                    <a:lnTo>
                      <a:pt x="15" y="25"/>
                    </a:lnTo>
                    <a:lnTo>
                      <a:pt x="31" y="25"/>
                    </a:lnTo>
                    <a:lnTo>
                      <a:pt x="41" y="25"/>
                    </a:lnTo>
                    <a:lnTo>
                      <a:pt x="41" y="25"/>
                    </a:lnTo>
                    <a:lnTo>
                      <a:pt x="50" y="25"/>
                    </a:lnTo>
                    <a:lnTo>
                      <a:pt x="55" y="25"/>
                    </a:lnTo>
                    <a:lnTo>
                      <a:pt x="55" y="25"/>
                    </a:lnTo>
                    <a:lnTo>
                      <a:pt x="59" y="21"/>
                    </a:lnTo>
                    <a:lnTo>
                      <a:pt x="60" y="18"/>
                    </a:lnTo>
                    <a:lnTo>
                      <a:pt x="60" y="18"/>
                    </a:lnTo>
                    <a:lnTo>
                      <a:pt x="60" y="15"/>
                    </a:lnTo>
                    <a:lnTo>
                      <a:pt x="57" y="13"/>
                    </a:lnTo>
                    <a:lnTo>
                      <a:pt x="57" y="13"/>
                    </a:lnTo>
                    <a:lnTo>
                      <a:pt x="52" y="12"/>
                    </a:lnTo>
                    <a:lnTo>
                      <a:pt x="46" y="12"/>
                    </a:lnTo>
                    <a:lnTo>
                      <a:pt x="4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6" name="Freeform 260"/>
              <p:cNvSpPr>
                <a:spLocks/>
              </p:cNvSpPr>
              <p:nvPr/>
            </p:nvSpPr>
            <p:spPr bwMode="auto">
              <a:xfrm>
                <a:off x="4603" y="1646"/>
                <a:ext cx="99" cy="46"/>
              </a:xfrm>
              <a:custGeom>
                <a:avLst/>
                <a:gdLst>
                  <a:gd name="T0" fmla="*/ 99 w 99"/>
                  <a:gd name="T1" fmla="*/ 46 h 46"/>
                  <a:gd name="T2" fmla="*/ 88 w 99"/>
                  <a:gd name="T3" fmla="*/ 46 h 46"/>
                  <a:gd name="T4" fmla="*/ 88 w 99"/>
                  <a:gd name="T5" fmla="*/ 41 h 46"/>
                  <a:gd name="T6" fmla="*/ 11 w 99"/>
                  <a:gd name="T7" fmla="*/ 41 h 46"/>
                  <a:gd name="T8" fmla="*/ 11 w 99"/>
                  <a:gd name="T9" fmla="*/ 46 h 46"/>
                  <a:gd name="T10" fmla="*/ 0 w 99"/>
                  <a:gd name="T11" fmla="*/ 46 h 46"/>
                  <a:gd name="T12" fmla="*/ 0 w 99"/>
                  <a:gd name="T13" fmla="*/ 28 h 46"/>
                  <a:gd name="T14" fmla="*/ 32 w 99"/>
                  <a:gd name="T15" fmla="*/ 28 h 46"/>
                  <a:gd name="T16" fmla="*/ 32 w 99"/>
                  <a:gd name="T17" fmla="*/ 28 h 46"/>
                  <a:gd name="T18" fmla="*/ 29 w 99"/>
                  <a:gd name="T19" fmla="*/ 23 h 46"/>
                  <a:gd name="T20" fmla="*/ 29 w 99"/>
                  <a:gd name="T21" fmla="*/ 18 h 46"/>
                  <a:gd name="T22" fmla="*/ 29 w 99"/>
                  <a:gd name="T23" fmla="*/ 18 h 46"/>
                  <a:gd name="T24" fmla="*/ 29 w 99"/>
                  <a:gd name="T25" fmla="*/ 13 h 46"/>
                  <a:gd name="T26" fmla="*/ 34 w 99"/>
                  <a:gd name="T27" fmla="*/ 10 h 46"/>
                  <a:gd name="T28" fmla="*/ 39 w 99"/>
                  <a:gd name="T29" fmla="*/ 7 h 46"/>
                  <a:gd name="T30" fmla="*/ 48 w 99"/>
                  <a:gd name="T31" fmla="*/ 7 h 46"/>
                  <a:gd name="T32" fmla="*/ 88 w 99"/>
                  <a:gd name="T33" fmla="*/ 7 h 46"/>
                  <a:gd name="T34" fmla="*/ 88 w 99"/>
                  <a:gd name="T35" fmla="*/ 0 h 46"/>
                  <a:gd name="T36" fmla="*/ 99 w 99"/>
                  <a:gd name="T37" fmla="*/ 0 h 46"/>
                  <a:gd name="T38" fmla="*/ 99 w 99"/>
                  <a:gd name="T39" fmla="*/ 18 h 46"/>
                  <a:gd name="T40" fmla="*/ 47 w 99"/>
                  <a:gd name="T41" fmla="*/ 18 h 46"/>
                  <a:gd name="T42" fmla="*/ 47 w 99"/>
                  <a:gd name="T43" fmla="*/ 18 h 46"/>
                  <a:gd name="T44" fmla="*/ 42 w 99"/>
                  <a:gd name="T45" fmla="*/ 20 h 46"/>
                  <a:gd name="T46" fmla="*/ 40 w 99"/>
                  <a:gd name="T47" fmla="*/ 21 h 46"/>
                  <a:gd name="T48" fmla="*/ 40 w 99"/>
                  <a:gd name="T49" fmla="*/ 23 h 46"/>
                  <a:gd name="T50" fmla="*/ 40 w 99"/>
                  <a:gd name="T51" fmla="*/ 23 h 46"/>
                  <a:gd name="T52" fmla="*/ 40 w 99"/>
                  <a:gd name="T53" fmla="*/ 25 h 46"/>
                  <a:gd name="T54" fmla="*/ 44 w 99"/>
                  <a:gd name="T55" fmla="*/ 28 h 46"/>
                  <a:gd name="T56" fmla="*/ 88 w 99"/>
                  <a:gd name="T57" fmla="*/ 28 h 46"/>
                  <a:gd name="T58" fmla="*/ 88 w 99"/>
                  <a:gd name="T59" fmla="*/ 23 h 46"/>
                  <a:gd name="T60" fmla="*/ 99 w 99"/>
                  <a:gd name="T61" fmla="*/ 23 h 46"/>
                  <a:gd name="T62" fmla="*/ 99 w 99"/>
                  <a:gd name="T6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46">
                    <a:moveTo>
                      <a:pt x="99" y="46"/>
                    </a:moveTo>
                    <a:lnTo>
                      <a:pt x="88" y="46"/>
                    </a:lnTo>
                    <a:lnTo>
                      <a:pt x="88" y="41"/>
                    </a:lnTo>
                    <a:lnTo>
                      <a:pt x="11" y="41"/>
                    </a:lnTo>
                    <a:lnTo>
                      <a:pt x="11" y="46"/>
                    </a:lnTo>
                    <a:lnTo>
                      <a:pt x="0" y="46"/>
                    </a:lnTo>
                    <a:lnTo>
                      <a:pt x="0" y="28"/>
                    </a:lnTo>
                    <a:lnTo>
                      <a:pt x="32" y="28"/>
                    </a:lnTo>
                    <a:lnTo>
                      <a:pt x="32" y="28"/>
                    </a:lnTo>
                    <a:lnTo>
                      <a:pt x="29" y="23"/>
                    </a:lnTo>
                    <a:lnTo>
                      <a:pt x="29" y="18"/>
                    </a:lnTo>
                    <a:lnTo>
                      <a:pt x="29" y="18"/>
                    </a:lnTo>
                    <a:lnTo>
                      <a:pt x="29" y="13"/>
                    </a:lnTo>
                    <a:lnTo>
                      <a:pt x="34" y="10"/>
                    </a:lnTo>
                    <a:lnTo>
                      <a:pt x="39" y="7"/>
                    </a:lnTo>
                    <a:lnTo>
                      <a:pt x="48" y="7"/>
                    </a:lnTo>
                    <a:lnTo>
                      <a:pt x="88" y="7"/>
                    </a:lnTo>
                    <a:lnTo>
                      <a:pt x="88" y="0"/>
                    </a:lnTo>
                    <a:lnTo>
                      <a:pt x="99" y="0"/>
                    </a:lnTo>
                    <a:lnTo>
                      <a:pt x="99" y="18"/>
                    </a:lnTo>
                    <a:lnTo>
                      <a:pt x="47" y="18"/>
                    </a:lnTo>
                    <a:lnTo>
                      <a:pt x="47" y="18"/>
                    </a:lnTo>
                    <a:lnTo>
                      <a:pt x="42" y="20"/>
                    </a:lnTo>
                    <a:lnTo>
                      <a:pt x="40" y="21"/>
                    </a:lnTo>
                    <a:lnTo>
                      <a:pt x="40" y="23"/>
                    </a:lnTo>
                    <a:lnTo>
                      <a:pt x="40" y="23"/>
                    </a:lnTo>
                    <a:lnTo>
                      <a:pt x="40" y="25"/>
                    </a:lnTo>
                    <a:lnTo>
                      <a:pt x="44" y="28"/>
                    </a:lnTo>
                    <a:lnTo>
                      <a:pt x="88" y="28"/>
                    </a:lnTo>
                    <a:lnTo>
                      <a:pt x="88" y="23"/>
                    </a:lnTo>
                    <a:lnTo>
                      <a:pt x="99" y="23"/>
                    </a:lnTo>
                    <a:lnTo>
                      <a:pt x="9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7" name="Freeform 261"/>
              <p:cNvSpPr>
                <a:spLocks noEditPoints="1"/>
              </p:cNvSpPr>
              <p:nvPr/>
            </p:nvSpPr>
            <p:spPr bwMode="auto">
              <a:xfrm>
                <a:off x="4601" y="1596"/>
                <a:ext cx="101" cy="21"/>
              </a:xfrm>
              <a:custGeom>
                <a:avLst/>
                <a:gdLst>
                  <a:gd name="T0" fmla="*/ 90 w 101"/>
                  <a:gd name="T1" fmla="*/ 16 h 21"/>
                  <a:gd name="T2" fmla="*/ 44 w 101"/>
                  <a:gd name="T3" fmla="*/ 16 h 21"/>
                  <a:gd name="T4" fmla="*/ 44 w 101"/>
                  <a:gd name="T5" fmla="*/ 21 h 21"/>
                  <a:gd name="T6" fmla="*/ 33 w 101"/>
                  <a:gd name="T7" fmla="*/ 21 h 21"/>
                  <a:gd name="T8" fmla="*/ 33 w 101"/>
                  <a:gd name="T9" fmla="*/ 5 h 21"/>
                  <a:gd name="T10" fmla="*/ 90 w 101"/>
                  <a:gd name="T11" fmla="*/ 5 h 21"/>
                  <a:gd name="T12" fmla="*/ 90 w 101"/>
                  <a:gd name="T13" fmla="*/ 0 h 21"/>
                  <a:gd name="T14" fmla="*/ 101 w 101"/>
                  <a:gd name="T15" fmla="*/ 0 h 21"/>
                  <a:gd name="T16" fmla="*/ 101 w 101"/>
                  <a:gd name="T17" fmla="*/ 21 h 21"/>
                  <a:gd name="T18" fmla="*/ 90 w 101"/>
                  <a:gd name="T19" fmla="*/ 21 h 21"/>
                  <a:gd name="T20" fmla="*/ 90 w 101"/>
                  <a:gd name="T21" fmla="*/ 16 h 21"/>
                  <a:gd name="T22" fmla="*/ 0 w 101"/>
                  <a:gd name="T23" fmla="*/ 11 h 21"/>
                  <a:gd name="T24" fmla="*/ 0 w 101"/>
                  <a:gd name="T25" fmla="*/ 11 h 21"/>
                  <a:gd name="T26" fmla="*/ 0 w 101"/>
                  <a:gd name="T27" fmla="*/ 8 h 21"/>
                  <a:gd name="T28" fmla="*/ 3 w 101"/>
                  <a:gd name="T29" fmla="*/ 5 h 21"/>
                  <a:gd name="T30" fmla="*/ 3 w 101"/>
                  <a:gd name="T31" fmla="*/ 5 h 21"/>
                  <a:gd name="T32" fmla="*/ 5 w 101"/>
                  <a:gd name="T33" fmla="*/ 3 h 21"/>
                  <a:gd name="T34" fmla="*/ 8 w 101"/>
                  <a:gd name="T35" fmla="*/ 3 h 21"/>
                  <a:gd name="T36" fmla="*/ 8 w 101"/>
                  <a:gd name="T37" fmla="*/ 3 h 21"/>
                  <a:gd name="T38" fmla="*/ 11 w 101"/>
                  <a:gd name="T39" fmla="*/ 3 h 21"/>
                  <a:gd name="T40" fmla="*/ 13 w 101"/>
                  <a:gd name="T41" fmla="*/ 5 h 21"/>
                  <a:gd name="T42" fmla="*/ 13 w 101"/>
                  <a:gd name="T43" fmla="*/ 5 h 21"/>
                  <a:gd name="T44" fmla="*/ 16 w 101"/>
                  <a:gd name="T45" fmla="*/ 8 h 21"/>
                  <a:gd name="T46" fmla="*/ 16 w 101"/>
                  <a:gd name="T47" fmla="*/ 11 h 21"/>
                  <a:gd name="T48" fmla="*/ 16 w 101"/>
                  <a:gd name="T49" fmla="*/ 11 h 21"/>
                  <a:gd name="T50" fmla="*/ 16 w 101"/>
                  <a:gd name="T51" fmla="*/ 14 h 21"/>
                  <a:gd name="T52" fmla="*/ 13 w 101"/>
                  <a:gd name="T53" fmla="*/ 16 h 21"/>
                  <a:gd name="T54" fmla="*/ 13 w 101"/>
                  <a:gd name="T55" fmla="*/ 16 h 21"/>
                  <a:gd name="T56" fmla="*/ 11 w 101"/>
                  <a:gd name="T57" fmla="*/ 18 h 21"/>
                  <a:gd name="T58" fmla="*/ 8 w 101"/>
                  <a:gd name="T59" fmla="*/ 19 h 21"/>
                  <a:gd name="T60" fmla="*/ 8 w 101"/>
                  <a:gd name="T61" fmla="*/ 19 h 21"/>
                  <a:gd name="T62" fmla="*/ 5 w 101"/>
                  <a:gd name="T63" fmla="*/ 18 h 21"/>
                  <a:gd name="T64" fmla="*/ 3 w 101"/>
                  <a:gd name="T65" fmla="*/ 16 h 21"/>
                  <a:gd name="T66" fmla="*/ 3 w 101"/>
                  <a:gd name="T67" fmla="*/ 16 h 21"/>
                  <a:gd name="T68" fmla="*/ 0 w 101"/>
                  <a:gd name="T69" fmla="*/ 14 h 21"/>
                  <a:gd name="T70" fmla="*/ 0 w 101"/>
                  <a:gd name="T71" fmla="*/ 11 h 21"/>
                  <a:gd name="T72" fmla="*/ 0 w 101"/>
                  <a:gd name="T7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21">
                    <a:moveTo>
                      <a:pt x="90" y="16"/>
                    </a:moveTo>
                    <a:lnTo>
                      <a:pt x="44" y="16"/>
                    </a:lnTo>
                    <a:lnTo>
                      <a:pt x="44" y="21"/>
                    </a:lnTo>
                    <a:lnTo>
                      <a:pt x="33" y="21"/>
                    </a:lnTo>
                    <a:lnTo>
                      <a:pt x="33" y="5"/>
                    </a:lnTo>
                    <a:lnTo>
                      <a:pt x="90" y="5"/>
                    </a:lnTo>
                    <a:lnTo>
                      <a:pt x="90" y="0"/>
                    </a:lnTo>
                    <a:lnTo>
                      <a:pt x="101" y="0"/>
                    </a:lnTo>
                    <a:lnTo>
                      <a:pt x="101" y="21"/>
                    </a:lnTo>
                    <a:lnTo>
                      <a:pt x="90" y="21"/>
                    </a:lnTo>
                    <a:lnTo>
                      <a:pt x="90" y="16"/>
                    </a:lnTo>
                    <a:close/>
                    <a:moveTo>
                      <a:pt x="0" y="11"/>
                    </a:moveTo>
                    <a:lnTo>
                      <a:pt x="0" y="11"/>
                    </a:lnTo>
                    <a:lnTo>
                      <a:pt x="0" y="8"/>
                    </a:lnTo>
                    <a:lnTo>
                      <a:pt x="3" y="5"/>
                    </a:lnTo>
                    <a:lnTo>
                      <a:pt x="3" y="5"/>
                    </a:lnTo>
                    <a:lnTo>
                      <a:pt x="5" y="3"/>
                    </a:lnTo>
                    <a:lnTo>
                      <a:pt x="8" y="3"/>
                    </a:lnTo>
                    <a:lnTo>
                      <a:pt x="8" y="3"/>
                    </a:lnTo>
                    <a:lnTo>
                      <a:pt x="11" y="3"/>
                    </a:lnTo>
                    <a:lnTo>
                      <a:pt x="13" y="5"/>
                    </a:lnTo>
                    <a:lnTo>
                      <a:pt x="13" y="5"/>
                    </a:lnTo>
                    <a:lnTo>
                      <a:pt x="16" y="8"/>
                    </a:lnTo>
                    <a:lnTo>
                      <a:pt x="16" y="11"/>
                    </a:lnTo>
                    <a:lnTo>
                      <a:pt x="16" y="11"/>
                    </a:lnTo>
                    <a:lnTo>
                      <a:pt x="16" y="14"/>
                    </a:lnTo>
                    <a:lnTo>
                      <a:pt x="13" y="16"/>
                    </a:lnTo>
                    <a:lnTo>
                      <a:pt x="13" y="16"/>
                    </a:lnTo>
                    <a:lnTo>
                      <a:pt x="11" y="18"/>
                    </a:lnTo>
                    <a:lnTo>
                      <a:pt x="8" y="19"/>
                    </a:lnTo>
                    <a:lnTo>
                      <a:pt x="8" y="19"/>
                    </a:lnTo>
                    <a:lnTo>
                      <a:pt x="5" y="18"/>
                    </a:lnTo>
                    <a:lnTo>
                      <a:pt x="3" y="16"/>
                    </a:lnTo>
                    <a:lnTo>
                      <a:pt x="3" y="16"/>
                    </a:lnTo>
                    <a:lnTo>
                      <a:pt x="0" y="14"/>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8" name="Freeform 262"/>
              <p:cNvSpPr>
                <a:spLocks/>
              </p:cNvSpPr>
              <p:nvPr/>
            </p:nvSpPr>
            <p:spPr bwMode="auto">
              <a:xfrm>
                <a:off x="4601" y="1521"/>
                <a:ext cx="103" cy="44"/>
              </a:xfrm>
              <a:custGeom>
                <a:avLst/>
                <a:gdLst>
                  <a:gd name="T0" fmla="*/ 65 w 103"/>
                  <a:gd name="T1" fmla="*/ 11 h 44"/>
                  <a:gd name="T2" fmla="*/ 68 w 103"/>
                  <a:gd name="T3" fmla="*/ 0 h 44"/>
                  <a:gd name="T4" fmla="*/ 68 w 103"/>
                  <a:gd name="T5" fmla="*/ 0 h 44"/>
                  <a:gd name="T6" fmla="*/ 83 w 103"/>
                  <a:gd name="T7" fmla="*/ 1 h 44"/>
                  <a:gd name="T8" fmla="*/ 95 w 103"/>
                  <a:gd name="T9" fmla="*/ 5 h 44"/>
                  <a:gd name="T10" fmla="*/ 95 w 103"/>
                  <a:gd name="T11" fmla="*/ 5 h 44"/>
                  <a:gd name="T12" fmla="*/ 98 w 103"/>
                  <a:gd name="T13" fmla="*/ 8 h 44"/>
                  <a:gd name="T14" fmla="*/ 101 w 103"/>
                  <a:gd name="T15" fmla="*/ 11 h 44"/>
                  <a:gd name="T16" fmla="*/ 103 w 103"/>
                  <a:gd name="T17" fmla="*/ 16 h 44"/>
                  <a:gd name="T18" fmla="*/ 103 w 103"/>
                  <a:gd name="T19" fmla="*/ 19 h 44"/>
                  <a:gd name="T20" fmla="*/ 103 w 103"/>
                  <a:gd name="T21" fmla="*/ 19 h 44"/>
                  <a:gd name="T22" fmla="*/ 103 w 103"/>
                  <a:gd name="T23" fmla="*/ 26 h 44"/>
                  <a:gd name="T24" fmla="*/ 99 w 103"/>
                  <a:gd name="T25" fmla="*/ 31 h 44"/>
                  <a:gd name="T26" fmla="*/ 96 w 103"/>
                  <a:gd name="T27" fmla="*/ 34 h 44"/>
                  <a:gd name="T28" fmla="*/ 90 w 103"/>
                  <a:gd name="T29" fmla="*/ 37 h 44"/>
                  <a:gd name="T30" fmla="*/ 90 w 103"/>
                  <a:gd name="T31" fmla="*/ 37 h 44"/>
                  <a:gd name="T32" fmla="*/ 83 w 103"/>
                  <a:gd name="T33" fmla="*/ 41 h 44"/>
                  <a:gd name="T34" fmla="*/ 75 w 103"/>
                  <a:gd name="T35" fmla="*/ 42 h 44"/>
                  <a:gd name="T36" fmla="*/ 52 w 103"/>
                  <a:gd name="T37" fmla="*/ 44 h 44"/>
                  <a:gd name="T38" fmla="*/ 52 w 103"/>
                  <a:gd name="T39" fmla="*/ 44 h 44"/>
                  <a:gd name="T40" fmla="*/ 29 w 103"/>
                  <a:gd name="T41" fmla="*/ 42 h 44"/>
                  <a:gd name="T42" fmla="*/ 21 w 103"/>
                  <a:gd name="T43" fmla="*/ 41 h 44"/>
                  <a:gd name="T44" fmla="*/ 13 w 103"/>
                  <a:gd name="T45" fmla="*/ 39 h 44"/>
                  <a:gd name="T46" fmla="*/ 8 w 103"/>
                  <a:gd name="T47" fmla="*/ 36 h 44"/>
                  <a:gd name="T48" fmla="*/ 3 w 103"/>
                  <a:gd name="T49" fmla="*/ 32 h 44"/>
                  <a:gd name="T50" fmla="*/ 2 w 103"/>
                  <a:gd name="T51" fmla="*/ 28 h 44"/>
                  <a:gd name="T52" fmla="*/ 0 w 103"/>
                  <a:gd name="T53" fmla="*/ 23 h 44"/>
                  <a:gd name="T54" fmla="*/ 0 w 103"/>
                  <a:gd name="T55" fmla="*/ 23 h 44"/>
                  <a:gd name="T56" fmla="*/ 2 w 103"/>
                  <a:gd name="T57" fmla="*/ 16 h 44"/>
                  <a:gd name="T58" fmla="*/ 6 w 103"/>
                  <a:gd name="T59" fmla="*/ 13 h 44"/>
                  <a:gd name="T60" fmla="*/ 6 w 103"/>
                  <a:gd name="T61" fmla="*/ 13 h 44"/>
                  <a:gd name="T62" fmla="*/ 2 w 103"/>
                  <a:gd name="T63" fmla="*/ 13 h 44"/>
                  <a:gd name="T64" fmla="*/ 2 w 103"/>
                  <a:gd name="T65" fmla="*/ 0 h 44"/>
                  <a:gd name="T66" fmla="*/ 34 w 103"/>
                  <a:gd name="T67" fmla="*/ 0 h 44"/>
                  <a:gd name="T68" fmla="*/ 34 w 103"/>
                  <a:gd name="T69" fmla="*/ 13 h 44"/>
                  <a:gd name="T70" fmla="*/ 34 w 103"/>
                  <a:gd name="T71" fmla="*/ 13 h 44"/>
                  <a:gd name="T72" fmla="*/ 24 w 103"/>
                  <a:gd name="T73" fmla="*/ 13 h 44"/>
                  <a:gd name="T74" fmla="*/ 18 w 103"/>
                  <a:gd name="T75" fmla="*/ 15 h 44"/>
                  <a:gd name="T76" fmla="*/ 18 w 103"/>
                  <a:gd name="T77" fmla="*/ 15 h 44"/>
                  <a:gd name="T78" fmla="*/ 15 w 103"/>
                  <a:gd name="T79" fmla="*/ 18 h 44"/>
                  <a:gd name="T80" fmla="*/ 13 w 103"/>
                  <a:gd name="T81" fmla="*/ 21 h 44"/>
                  <a:gd name="T82" fmla="*/ 13 w 103"/>
                  <a:gd name="T83" fmla="*/ 21 h 44"/>
                  <a:gd name="T84" fmla="*/ 15 w 103"/>
                  <a:gd name="T85" fmla="*/ 24 h 44"/>
                  <a:gd name="T86" fmla="*/ 16 w 103"/>
                  <a:gd name="T87" fmla="*/ 26 h 44"/>
                  <a:gd name="T88" fmla="*/ 16 w 103"/>
                  <a:gd name="T89" fmla="*/ 26 h 44"/>
                  <a:gd name="T90" fmla="*/ 26 w 103"/>
                  <a:gd name="T91" fmla="*/ 28 h 44"/>
                  <a:gd name="T92" fmla="*/ 26 w 103"/>
                  <a:gd name="T93" fmla="*/ 28 h 44"/>
                  <a:gd name="T94" fmla="*/ 50 w 103"/>
                  <a:gd name="T95" fmla="*/ 28 h 44"/>
                  <a:gd name="T96" fmla="*/ 50 w 103"/>
                  <a:gd name="T97" fmla="*/ 28 h 44"/>
                  <a:gd name="T98" fmla="*/ 70 w 103"/>
                  <a:gd name="T99" fmla="*/ 28 h 44"/>
                  <a:gd name="T100" fmla="*/ 81 w 103"/>
                  <a:gd name="T101" fmla="*/ 26 h 44"/>
                  <a:gd name="T102" fmla="*/ 81 w 103"/>
                  <a:gd name="T103" fmla="*/ 26 h 44"/>
                  <a:gd name="T104" fmla="*/ 88 w 103"/>
                  <a:gd name="T105" fmla="*/ 24 h 44"/>
                  <a:gd name="T106" fmla="*/ 90 w 103"/>
                  <a:gd name="T107" fmla="*/ 23 h 44"/>
                  <a:gd name="T108" fmla="*/ 90 w 103"/>
                  <a:gd name="T109" fmla="*/ 19 h 44"/>
                  <a:gd name="T110" fmla="*/ 90 w 103"/>
                  <a:gd name="T111" fmla="*/ 19 h 44"/>
                  <a:gd name="T112" fmla="*/ 88 w 103"/>
                  <a:gd name="T113" fmla="*/ 16 h 44"/>
                  <a:gd name="T114" fmla="*/ 85 w 103"/>
                  <a:gd name="T115" fmla="*/ 13 h 44"/>
                  <a:gd name="T116" fmla="*/ 85 w 103"/>
                  <a:gd name="T117" fmla="*/ 13 h 44"/>
                  <a:gd name="T118" fmla="*/ 77 w 103"/>
                  <a:gd name="T119" fmla="*/ 11 h 44"/>
                  <a:gd name="T120" fmla="*/ 65 w 103"/>
                  <a:gd name="T121" fmla="*/ 11 h 44"/>
                  <a:gd name="T122" fmla="*/ 65 w 103"/>
                  <a:gd name="T123"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44">
                    <a:moveTo>
                      <a:pt x="65" y="11"/>
                    </a:moveTo>
                    <a:lnTo>
                      <a:pt x="68" y="0"/>
                    </a:lnTo>
                    <a:lnTo>
                      <a:pt x="68" y="0"/>
                    </a:lnTo>
                    <a:lnTo>
                      <a:pt x="83" y="1"/>
                    </a:lnTo>
                    <a:lnTo>
                      <a:pt x="95" y="5"/>
                    </a:lnTo>
                    <a:lnTo>
                      <a:pt x="95" y="5"/>
                    </a:lnTo>
                    <a:lnTo>
                      <a:pt x="98" y="8"/>
                    </a:lnTo>
                    <a:lnTo>
                      <a:pt x="101" y="11"/>
                    </a:lnTo>
                    <a:lnTo>
                      <a:pt x="103" y="16"/>
                    </a:lnTo>
                    <a:lnTo>
                      <a:pt x="103" y="19"/>
                    </a:lnTo>
                    <a:lnTo>
                      <a:pt x="103" y="19"/>
                    </a:lnTo>
                    <a:lnTo>
                      <a:pt x="103" y="26"/>
                    </a:lnTo>
                    <a:lnTo>
                      <a:pt x="99" y="31"/>
                    </a:lnTo>
                    <a:lnTo>
                      <a:pt x="96" y="34"/>
                    </a:lnTo>
                    <a:lnTo>
                      <a:pt x="90" y="37"/>
                    </a:lnTo>
                    <a:lnTo>
                      <a:pt x="90" y="37"/>
                    </a:lnTo>
                    <a:lnTo>
                      <a:pt x="83" y="41"/>
                    </a:lnTo>
                    <a:lnTo>
                      <a:pt x="75" y="42"/>
                    </a:lnTo>
                    <a:lnTo>
                      <a:pt x="52" y="44"/>
                    </a:lnTo>
                    <a:lnTo>
                      <a:pt x="52" y="44"/>
                    </a:lnTo>
                    <a:lnTo>
                      <a:pt x="29" y="42"/>
                    </a:lnTo>
                    <a:lnTo>
                      <a:pt x="21" y="41"/>
                    </a:lnTo>
                    <a:lnTo>
                      <a:pt x="13" y="39"/>
                    </a:lnTo>
                    <a:lnTo>
                      <a:pt x="8" y="36"/>
                    </a:lnTo>
                    <a:lnTo>
                      <a:pt x="3" y="32"/>
                    </a:lnTo>
                    <a:lnTo>
                      <a:pt x="2" y="28"/>
                    </a:lnTo>
                    <a:lnTo>
                      <a:pt x="0" y="23"/>
                    </a:lnTo>
                    <a:lnTo>
                      <a:pt x="0" y="23"/>
                    </a:lnTo>
                    <a:lnTo>
                      <a:pt x="2" y="16"/>
                    </a:lnTo>
                    <a:lnTo>
                      <a:pt x="6" y="13"/>
                    </a:lnTo>
                    <a:lnTo>
                      <a:pt x="6" y="13"/>
                    </a:lnTo>
                    <a:lnTo>
                      <a:pt x="2" y="13"/>
                    </a:lnTo>
                    <a:lnTo>
                      <a:pt x="2" y="0"/>
                    </a:lnTo>
                    <a:lnTo>
                      <a:pt x="34" y="0"/>
                    </a:lnTo>
                    <a:lnTo>
                      <a:pt x="34" y="13"/>
                    </a:lnTo>
                    <a:lnTo>
                      <a:pt x="34" y="13"/>
                    </a:lnTo>
                    <a:lnTo>
                      <a:pt x="24" y="13"/>
                    </a:lnTo>
                    <a:lnTo>
                      <a:pt x="18" y="15"/>
                    </a:lnTo>
                    <a:lnTo>
                      <a:pt x="18" y="15"/>
                    </a:lnTo>
                    <a:lnTo>
                      <a:pt x="15" y="18"/>
                    </a:lnTo>
                    <a:lnTo>
                      <a:pt x="13" y="21"/>
                    </a:lnTo>
                    <a:lnTo>
                      <a:pt x="13" y="21"/>
                    </a:lnTo>
                    <a:lnTo>
                      <a:pt x="15" y="24"/>
                    </a:lnTo>
                    <a:lnTo>
                      <a:pt x="16" y="26"/>
                    </a:lnTo>
                    <a:lnTo>
                      <a:pt x="16" y="26"/>
                    </a:lnTo>
                    <a:lnTo>
                      <a:pt x="26" y="28"/>
                    </a:lnTo>
                    <a:lnTo>
                      <a:pt x="26" y="28"/>
                    </a:lnTo>
                    <a:lnTo>
                      <a:pt x="50" y="28"/>
                    </a:lnTo>
                    <a:lnTo>
                      <a:pt x="50" y="28"/>
                    </a:lnTo>
                    <a:lnTo>
                      <a:pt x="70" y="28"/>
                    </a:lnTo>
                    <a:lnTo>
                      <a:pt x="81" y="26"/>
                    </a:lnTo>
                    <a:lnTo>
                      <a:pt x="81" y="26"/>
                    </a:lnTo>
                    <a:lnTo>
                      <a:pt x="88" y="24"/>
                    </a:lnTo>
                    <a:lnTo>
                      <a:pt x="90" y="23"/>
                    </a:lnTo>
                    <a:lnTo>
                      <a:pt x="90" y="19"/>
                    </a:lnTo>
                    <a:lnTo>
                      <a:pt x="90" y="19"/>
                    </a:lnTo>
                    <a:lnTo>
                      <a:pt x="88" y="16"/>
                    </a:lnTo>
                    <a:lnTo>
                      <a:pt x="85" y="13"/>
                    </a:lnTo>
                    <a:lnTo>
                      <a:pt x="85" y="13"/>
                    </a:lnTo>
                    <a:lnTo>
                      <a:pt x="77" y="11"/>
                    </a:lnTo>
                    <a:lnTo>
                      <a:pt x="65" y="11"/>
                    </a:lnTo>
                    <a:lnTo>
                      <a:pt x="6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9" name="Freeform 263"/>
              <p:cNvSpPr>
                <a:spLocks/>
              </p:cNvSpPr>
              <p:nvPr/>
            </p:nvSpPr>
            <p:spPr bwMode="auto">
              <a:xfrm>
                <a:off x="4603" y="1470"/>
                <a:ext cx="99" cy="46"/>
              </a:xfrm>
              <a:custGeom>
                <a:avLst/>
                <a:gdLst>
                  <a:gd name="T0" fmla="*/ 99 w 99"/>
                  <a:gd name="T1" fmla="*/ 46 h 46"/>
                  <a:gd name="T2" fmla="*/ 88 w 99"/>
                  <a:gd name="T3" fmla="*/ 46 h 46"/>
                  <a:gd name="T4" fmla="*/ 88 w 99"/>
                  <a:gd name="T5" fmla="*/ 41 h 46"/>
                  <a:gd name="T6" fmla="*/ 11 w 99"/>
                  <a:gd name="T7" fmla="*/ 41 h 46"/>
                  <a:gd name="T8" fmla="*/ 11 w 99"/>
                  <a:gd name="T9" fmla="*/ 46 h 46"/>
                  <a:gd name="T10" fmla="*/ 0 w 99"/>
                  <a:gd name="T11" fmla="*/ 46 h 46"/>
                  <a:gd name="T12" fmla="*/ 0 w 99"/>
                  <a:gd name="T13" fmla="*/ 28 h 46"/>
                  <a:gd name="T14" fmla="*/ 32 w 99"/>
                  <a:gd name="T15" fmla="*/ 28 h 46"/>
                  <a:gd name="T16" fmla="*/ 32 w 99"/>
                  <a:gd name="T17" fmla="*/ 28 h 46"/>
                  <a:gd name="T18" fmla="*/ 29 w 99"/>
                  <a:gd name="T19" fmla="*/ 23 h 46"/>
                  <a:gd name="T20" fmla="*/ 29 w 99"/>
                  <a:gd name="T21" fmla="*/ 18 h 46"/>
                  <a:gd name="T22" fmla="*/ 29 w 99"/>
                  <a:gd name="T23" fmla="*/ 18 h 46"/>
                  <a:gd name="T24" fmla="*/ 29 w 99"/>
                  <a:gd name="T25" fmla="*/ 12 h 46"/>
                  <a:gd name="T26" fmla="*/ 34 w 99"/>
                  <a:gd name="T27" fmla="*/ 8 h 46"/>
                  <a:gd name="T28" fmla="*/ 39 w 99"/>
                  <a:gd name="T29" fmla="*/ 7 h 46"/>
                  <a:gd name="T30" fmla="*/ 48 w 99"/>
                  <a:gd name="T31" fmla="*/ 5 h 46"/>
                  <a:gd name="T32" fmla="*/ 88 w 99"/>
                  <a:gd name="T33" fmla="*/ 5 h 46"/>
                  <a:gd name="T34" fmla="*/ 88 w 99"/>
                  <a:gd name="T35" fmla="*/ 0 h 46"/>
                  <a:gd name="T36" fmla="*/ 99 w 99"/>
                  <a:gd name="T37" fmla="*/ 0 h 46"/>
                  <a:gd name="T38" fmla="*/ 99 w 99"/>
                  <a:gd name="T39" fmla="*/ 18 h 46"/>
                  <a:gd name="T40" fmla="*/ 47 w 99"/>
                  <a:gd name="T41" fmla="*/ 18 h 46"/>
                  <a:gd name="T42" fmla="*/ 47 w 99"/>
                  <a:gd name="T43" fmla="*/ 18 h 46"/>
                  <a:gd name="T44" fmla="*/ 42 w 99"/>
                  <a:gd name="T45" fmla="*/ 18 h 46"/>
                  <a:gd name="T46" fmla="*/ 40 w 99"/>
                  <a:gd name="T47" fmla="*/ 20 h 46"/>
                  <a:gd name="T48" fmla="*/ 40 w 99"/>
                  <a:gd name="T49" fmla="*/ 22 h 46"/>
                  <a:gd name="T50" fmla="*/ 40 w 99"/>
                  <a:gd name="T51" fmla="*/ 22 h 46"/>
                  <a:gd name="T52" fmla="*/ 40 w 99"/>
                  <a:gd name="T53" fmla="*/ 25 h 46"/>
                  <a:gd name="T54" fmla="*/ 44 w 99"/>
                  <a:gd name="T55" fmla="*/ 28 h 46"/>
                  <a:gd name="T56" fmla="*/ 88 w 99"/>
                  <a:gd name="T57" fmla="*/ 28 h 46"/>
                  <a:gd name="T58" fmla="*/ 88 w 99"/>
                  <a:gd name="T59" fmla="*/ 23 h 46"/>
                  <a:gd name="T60" fmla="*/ 99 w 99"/>
                  <a:gd name="T61" fmla="*/ 23 h 46"/>
                  <a:gd name="T62" fmla="*/ 99 w 99"/>
                  <a:gd name="T6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46">
                    <a:moveTo>
                      <a:pt x="99" y="46"/>
                    </a:moveTo>
                    <a:lnTo>
                      <a:pt x="88" y="46"/>
                    </a:lnTo>
                    <a:lnTo>
                      <a:pt x="88" y="41"/>
                    </a:lnTo>
                    <a:lnTo>
                      <a:pt x="11" y="41"/>
                    </a:lnTo>
                    <a:lnTo>
                      <a:pt x="11" y="46"/>
                    </a:lnTo>
                    <a:lnTo>
                      <a:pt x="0" y="46"/>
                    </a:lnTo>
                    <a:lnTo>
                      <a:pt x="0" y="28"/>
                    </a:lnTo>
                    <a:lnTo>
                      <a:pt x="32" y="28"/>
                    </a:lnTo>
                    <a:lnTo>
                      <a:pt x="32" y="28"/>
                    </a:lnTo>
                    <a:lnTo>
                      <a:pt x="29" y="23"/>
                    </a:lnTo>
                    <a:lnTo>
                      <a:pt x="29" y="18"/>
                    </a:lnTo>
                    <a:lnTo>
                      <a:pt x="29" y="18"/>
                    </a:lnTo>
                    <a:lnTo>
                      <a:pt x="29" y="12"/>
                    </a:lnTo>
                    <a:lnTo>
                      <a:pt x="34" y="8"/>
                    </a:lnTo>
                    <a:lnTo>
                      <a:pt x="39" y="7"/>
                    </a:lnTo>
                    <a:lnTo>
                      <a:pt x="48" y="5"/>
                    </a:lnTo>
                    <a:lnTo>
                      <a:pt x="88" y="5"/>
                    </a:lnTo>
                    <a:lnTo>
                      <a:pt x="88" y="0"/>
                    </a:lnTo>
                    <a:lnTo>
                      <a:pt x="99" y="0"/>
                    </a:lnTo>
                    <a:lnTo>
                      <a:pt x="99" y="18"/>
                    </a:lnTo>
                    <a:lnTo>
                      <a:pt x="47" y="18"/>
                    </a:lnTo>
                    <a:lnTo>
                      <a:pt x="47" y="18"/>
                    </a:lnTo>
                    <a:lnTo>
                      <a:pt x="42" y="18"/>
                    </a:lnTo>
                    <a:lnTo>
                      <a:pt x="40" y="20"/>
                    </a:lnTo>
                    <a:lnTo>
                      <a:pt x="40" y="22"/>
                    </a:lnTo>
                    <a:lnTo>
                      <a:pt x="40" y="22"/>
                    </a:lnTo>
                    <a:lnTo>
                      <a:pt x="40" y="25"/>
                    </a:lnTo>
                    <a:lnTo>
                      <a:pt x="44" y="28"/>
                    </a:lnTo>
                    <a:lnTo>
                      <a:pt x="88" y="28"/>
                    </a:lnTo>
                    <a:lnTo>
                      <a:pt x="88" y="23"/>
                    </a:lnTo>
                    <a:lnTo>
                      <a:pt x="99" y="23"/>
                    </a:lnTo>
                    <a:lnTo>
                      <a:pt x="99"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0" name="Freeform 264"/>
              <p:cNvSpPr>
                <a:spLocks noEditPoints="1"/>
              </p:cNvSpPr>
              <p:nvPr/>
            </p:nvSpPr>
            <p:spPr bwMode="auto">
              <a:xfrm>
                <a:off x="4601" y="1446"/>
                <a:ext cx="101" cy="21"/>
              </a:xfrm>
              <a:custGeom>
                <a:avLst/>
                <a:gdLst>
                  <a:gd name="T0" fmla="*/ 90 w 101"/>
                  <a:gd name="T1" fmla="*/ 16 h 21"/>
                  <a:gd name="T2" fmla="*/ 44 w 101"/>
                  <a:gd name="T3" fmla="*/ 16 h 21"/>
                  <a:gd name="T4" fmla="*/ 44 w 101"/>
                  <a:gd name="T5" fmla="*/ 21 h 21"/>
                  <a:gd name="T6" fmla="*/ 33 w 101"/>
                  <a:gd name="T7" fmla="*/ 21 h 21"/>
                  <a:gd name="T8" fmla="*/ 33 w 101"/>
                  <a:gd name="T9" fmla="*/ 3 h 21"/>
                  <a:gd name="T10" fmla="*/ 90 w 101"/>
                  <a:gd name="T11" fmla="*/ 3 h 21"/>
                  <a:gd name="T12" fmla="*/ 90 w 101"/>
                  <a:gd name="T13" fmla="*/ 0 h 21"/>
                  <a:gd name="T14" fmla="*/ 101 w 101"/>
                  <a:gd name="T15" fmla="*/ 0 h 21"/>
                  <a:gd name="T16" fmla="*/ 101 w 101"/>
                  <a:gd name="T17" fmla="*/ 21 h 21"/>
                  <a:gd name="T18" fmla="*/ 90 w 101"/>
                  <a:gd name="T19" fmla="*/ 21 h 21"/>
                  <a:gd name="T20" fmla="*/ 90 w 101"/>
                  <a:gd name="T21" fmla="*/ 16 h 21"/>
                  <a:gd name="T22" fmla="*/ 0 w 101"/>
                  <a:gd name="T23" fmla="*/ 10 h 21"/>
                  <a:gd name="T24" fmla="*/ 0 w 101"/>
                  <a:gd name="T25" fmla="*/ 10 h 21"/>
                  <a:gd name="T26" fmla="*/ 0 w 101"/>
                  <a:gd name="T27" fmla="*/ 6 h 21"/>
                  <a:gd name="T28" fmla="*/ 3 w 101"/>
                  <a:gd name="T29" fmla="*/ 5 h 21"/>
                  <a:gd name="T30" fmla="*/ 3 w 101"/>
                  <a:gd name="T31" fmla="*/ 5 h 21"/>
                  <a:gd name="T32" fmla="*/ 5 w 101"/>
                  <a:gd name="T33" fmla="*/ 3 h 21"/>
                  <a:gd name="T34" fmla="*/ 8 w 101"/>
                  <a:gd name="T35" fmla="*/ 2 h 21"/>
                  <a:gd name="T36" fmla="*/ 8 w 101"/>
                  <a:gd name="T37" fmla="*/ 2 h 21"/>
                  <a:gd name="T38" fmla="*/ 11 w 101"/>
                  <a:gd name="T39" fmla="*/ 3 h 21"/>
                  <a:gd name="T40" fmla="*/ 13 w 101"/>
                  <a:gd name="T41" fmla="*/ 5 h 21"/>
                  <a:gd name="T42" fmla="*/ 13 w 101"/>
                  <a:gd name="T43" fmla="*/ 5 h 21"/>
                  <a:gd name="T44" fmla="*/ 16 w 101"/>
                  <a:gd name="T45" fmla="*/ 6 h 21"/>
                  <a:gd name="T46" fmla="*/ 16 w 101"/>
                  <a:gd name="T47" fmla="*/ 10 h 21"/>
                  <a:gd name="T48" fmla="*/ 16 w 101"/>
                  <a:gd name="T49" fmla="*/ 10 h 21"/>
                  <a:gd name="T50" fmla="*/ 16 w 101"/>
                  <a:gd name="T51" fmla="*/ 13 h 21"/>
                  <a:gd name="T52" fmla="*/ 13 w 101"/>
                  <a:gd name="T53" fmla="*/ 16 h 21"/>
                  <a:gd name="T54" fmla="*/ 13 w 101"/>
                  <a:gd name="T55" fmla="*/ 16 h 21"/>
                  <a:gd name="T56" fmla="*/ 11 w 101"/>
                  <a:gd name="T57" fmla="*/ 18 h 21"/>
                  <a:gd name="T58" fmla="*/ 8 w 101"/>
                  <a:gd name="T59" fmla="*/ 18 h 21"/>
                  <a:gd name="T60" fmla="*/ 8 w 101"/>
                  <a:gd name="T61" fmla="*/ 18 h 21"/>
                  <a:gd name="T62" fmla="*/ 5 w 101"/>
                  <a:gd name="T63" fmla="*/ 18 h 21"/>
                  <a:gd name="T64" fmla="*/ 3 w 101"/>
                  <a:gd name="T65" fmla="*/ 16 h 21"/>
                  <a:gd name="T66" fmla="*/ 3 w 101"/>
                  <a:gd name="T67" fmla="*/ 16 h 21"/>
                  <a:gd name="T68" fmla="*/ 0 w 101"/>
                  <a:gd name="T69" fmla="*/ 13 h 21"/>
                  <a:gd name="T70" fmla="*/ 0 w 101"/>
                  <a:gd name="T71" fmla="*/ 10 h 21"/>
                  <a:gd name="T72" fmla="*/ 0 w 101"/>
                  <a:gd name="T7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21">
                    <a:moveTo>
                      <a:pt x="90" y="16"/>
                    </a:moveTo>
                    <a:lnTo>
                      <a:pt x="44" y="16"/>
                    </a:lnTo>
                    <a:lnTo>
                      <a:pt x="44" y="21"/>
                    </a:lnTo>
                    <a:lnTo>
                      <a:pt x="33" y="21"/>
                    </a:lnTo>
                    <a:lnTo>
                      <a:pt x="33" y="3"/>
                    </a:lnTo>
                    <a:lnTo>
                      <a:pt x="90" y="3"/>
                    </a:lnTo>
                    <a:lnTo>
                      <a:pt x="90" y="0"/>
                    </a:lnTo>
                    <a:lnTo>
                      <a:pt x="101" y="0"/>
                    </a:lnTo>
                    <a:lnTo>
                      <a:pt x="101" y="21"/>
                    </a:lnTo>
                    <a:lnTo>
                      <a:pt x="90" y="21"/>
                    </a:lnTo>
                    <a:lnTo>
                      <a:pt x="90" y="16"/>
                    </a:lnTo>
                    <a:close/>
                    <a:moveTo>
                      <a:pt x="0" y="10"/>
                    </a:moveTo>
                    <a:lnTo>
                      <a:pt x="0" y="10"/>
                    </a:lnTo>
                    <a:lnTo>
                      <a:pt x="0" y="6"/>
                    </a:lnTo>
                    <a:lnTo>
                      <a:pt x="3" y="5"/>
                    </a:lnTo>
                    <a:lnTo>
                      <a:pt x="3" y="5"/>
                    </a:lnTo>
                    <a:lnTo>
                      <a:pt x="5" y="3"/>
                    </a:lnTo>
                    <a:lnTo>
                      <a:pt x="8" y="2"/>
                    </a:lnTo>
                    <a:lnTo>
                      <a:pt x="8" y="2"/>
                    </a:lnTo>
                    <a:lnTo>
                      <a:pt x="11" y="3"/>
                    </a:lnTo>
                    <a:lnTo>
                      <a:pt x="13" y="5"/>
                    </a:lnTo>
                    <a:lnTo>
                      <a:pt x="13" y="5"/>
                    </a:lnTo>
                    <a:lnTo>
                      <a:pt x="16" y="6"/>
                    </a:lnTo>
                    <a:lnTo>
                      <a:pt x="16" y="10"/>
                    </a:lnTo>
                    <a:lnTo>
                      <a:pt x="16" y="10"/>
                    </a:lnTo>
                    <a:lnTo>
                      <a:pt x="16" y="13"/>
                    </a:lnTo>
                    <a:lnTo>
                      <a:pt x="13" y="16"/>
                    </a:lnTo>
                    <a:lnTo>
                      <a:pt x="13" y="16"/>
                    </a:lnTo>
                    <a:lnTo>
                      <a:pt x="11" y="18"/>
                    </a:lnTo>
                    <a:lnTo>
                      <a:pt x="8" y="18"/>
                    </a:lnTo>
                    <a:lnTo>
                      <a:pt x="8" y="18"/>
                    </a:lnTo>
                    <a:lnTo>
                      <a:pt x="5" y="18"/>
                    </a:lnTo>
                    <a:lnTo>
                      <a:pt x="3" y="16"/>
                    </a:lnTo>
                    <a:lnTo>
                      <a:pt x="3" y="16"/>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1" name="Freeform 265"/>
              <p:cNvSpPr>
                <a:spLocks noEditPoints="1"/>
              </p:cNvSpPr>
              <p:nvPr/>
            </p:nvSpPr>
            <p:spPr bwMode="auto">
              <a:xfrm>
                <a:off x="4744" y="2340"/>
                <a:ext cx="41" cy="90"/>
              </a:xfrm>
              <a:custGeom>
                <a:avLst/>
                <a:gdLst>
                  <a:gd name="T0" fmla="*/ 41 w 41"/>
                  <a:gd name="T1" fmla="*/ 46 h 90"/>
                  <a:gd name="T2" fmla="*/ 41 w 41"/>
                  <a:gd name="T3" fmla="*/ 46 h 90"/>
                  <a:gd name="T4" fmla="*/ 40 w 41"/>
                  <a:gd name="T5" fmla="*/ 66 h 90"/>
                  <a:gd name="T6" fmla="*/ 36 w 41"/>
                  <a:gd name="T7" fmla="*/ 79 h 90"/>
                  <a:gd name="T8" fmla="*/ 33 w 41"/>
                  <a:gd name="T9" fmla="*/ 84 h 90"/>
                  <a:gd name="T10" fmla="*/ 30 w 41"/>
                  <a:gd name="T11" fmla="*/ 87 h 90"/>
                  <a:gd name="T12" fmla="*/ 25 w 41"/>
                  <a:gd name="T13" fmla="*/ 90 h 90"/>
                  <a:gd name="T14" fmla="*/ 20 w 41"/>
                  <a:gd name="T15" fmla="*/ 90 h 90"/>
                  <a:gd name="T16" fmla="*/ 20 w 41"/>
                  <a:gd name="T17" fmla="*/ 90 h 90"/>
                  <a:gd name="T18" fmla="*/ 17 w 41"/>
                  <a:gd name="T19" fmla="*/ 90 h 90"/>
                  <a:gd name="T20" fmla="*/ 12 w 41"/>
                  <a:gd name="T21" fmla="*/ 87 h 90"/>
                  <a:gd name="T22" fmla="*/ 9 w 41"/>
                  <a:gd name="T23" fmla="*/ 84 h 90"/>
                  <a:gd name="T24" fmla="*/ 5 w 41"/>
                  <a:gd name="T25" fmla="*/ 79 h 90"/>
                  <a:gd name="T26" fmla="*/ 5 w 41"/>
                  <a:gd name="T27" fmla="*/ 79 h 90"/>
                  <a:gd name="T28" fmla="*/ 2 w 41"/>
                  <a:gd name="T29" fmla="*/ 66 h 90"/>
                  <a:gd name="T30" fmla="*/ 0 w 41"/>
                  <a:gd name="T31" fmla="*/ 46 h 90"/>
                  <a:gd name="T32" fmla="*/ 0 w 41"/>
                  <a:gd name="T33" fmla="*/ 46 h 90"/>
                  <a:gd name="T34" fmla="*/ 2 w 41"/>
                  <a:gd name="T35" fmla="*/ 33 h 90"/>
                  <a:gd name="T36" fmla="*/ 4 w 41"/>
                  <a:gd name="T37" fmla="*/ 22 h 90"/>
                  <a:gd name="T38" fmla="*/ 4 w 41"/>
                  <a:gd name="T39" fmla="*/ 22 h 90"/>
                  <a:gd name="T40" fmla="*/ 5 w 41"/>
                  <a:gd name="T41" fmla="*/ 12 h 90"/>
                  <a:gd name="T42" fmla="*/ 10 w 41"/>
                  <a:gd name="T43" fmla="*/ 7 h 90"/>
                  <a:gd name="T44" fmla="*/ 10 w 41"/>
                  <a:gd name="T45" fmla="*/ 7 h 90"/>
                  <a:gd name="T46" fmla="*/ 15 w 41"/>
                  <a:gd name="T47" fmla="*/ 2 h 90"/>
                  <a:gd name="T48" fmla="*/ 20 w 41"/>
                  <a:gd name="T49" fmla="*/ 0 h 90"/>
                  <a:gd name="T50" fmla="*/ 20 w 41"/>
                  <a:gd name="T51" fmla="*/ 0 h 90"/>
                  <a:gd name="T52" fmla="*/ 25 w 41"/>
                  <a:gd name="T53" fmla="*/ 2 h 90"/>
                  <a:gd name="T54" fmla="*/ 30 w 41"/>
                  <a:gd name="T55" fmla="*/ 4 h 90"/>
                  <a:gd name="T56" fmla="*/ 33 w 41"/>
                  <a:gd name="T57" fmla="*/ 7 h 90"/>
                  <a:gd name="T58" fmla="*/ 35 w 41"/>
                  <a:gd name="T59" fmla="*/ 12 h 90"/>
                  <a:gd name="T60" fmla="*/ 35 w 41"/>
                  <a:gd name="T61" fmla="*/ 12 h 90"/>
                  <a:gd name="T62" fmla="*/ 38 w 41"/>
                  <a:gd name="T63" fmla="*/ 18 h 90"/>
                  <a:gd name="T64" fmla="*/ 40 w 41"/>
                  <a:gd name="T65" fmla="*/ 27 h 90"/>
                  <a:gd name="T66" fmla="*/ 41 w 41"/>
                  <a:gd name="T67" fmla="*/ 46 h 90"/>
                  <a:gd name="T68" fmla="*/ 41 w 41"/>
                  <a:gd name="T69" fmla="*/ 46 h 90"/>
                  <a:gd name="T70" fmla="*/ 13 w 41"/>
                  <a:gd name="T71" fmla="*/ 46 h 90"/>
                  <a:gd name="T72" fmla="*/ 13 w 41"/>
                  <a:gd name="T73" fmla="*/ 46 h 90"/>
                  <a:gd name="T74" fmla="*/ 15 w 41"/>
                  <a:gd name="T75" fmla="*/ 62 h 90"/>
                  <a:gd name="T76" fmla="*/ 15 w 41"/>
                  <a:gd name="T77" fmla="*/ 72 h 90"/>
                  <a:gd name="T78" fmla="*/ 15 w 41"/>
                  <a:gd name="T79" fmla="*/ 72 h 90"/>
                  <a:gd name="T80" fmla="*/ 17 w 41"/>
                  <a:gd name="T81" fmla="*/ 77 h 90"/>
                  <a:gd name="T82" fmla="*/ 20 w 41"/>
                  <a:gd name="T83" fmla="*/ 79 h 90"/>
                  <a:gd name="T84" fmla="*/ 20 w 41"/>
                  <a:gd name="T85" fmla="*/ 79 h 90"/>
                  <a:gd name="T86" fmla="*/ 23 w 41"/>
                  <a:gd name="T87" fmla="*/ 77 h 90"/>
                  <a:gd name="T88" fmla="*/ 26 w 41"/>
                  <a:gd name="T89" fmla="*/ 72 h 90"/>
                  <a:gd name="T90" fmla="*/ 26 w 41"/>
                  <a:gd name="T91" fmla="*/ 72 h 90"/>
                  <a:gd name="T92" fmla="*/ 26 w 41"/>
                  <a:gd name="T93" fmla="*/ 62 h 90"/>
                  <a:gd name="T94" fmla="*/ 26 w 41"/>
                  <a:gd name="T95" fmla="*/ 46 h 90"/>
                  <a:gd name="T96" fmla="*/ 26 w 41"/>
                  <a:gd name="T97" fmla="*/ 46 h 90"/>
                  <a:gd name="T98" fmla="*/ 26 w 41"/>
                  <a:gd name="T99" fmla="*/ 20 h 90"/>
                  <a:gd name="T100" fmla="*/ 26 w 41"/>
                  <a:gd name="T101" fmla="*/ 20 h 90"/>
                  <a:gd name="T102" fmla="*/ 23 w 41"/>
                  <a:gd name="T103" fmla="*/ 15 h 90"/>
                  <a:gd name="T104" fmla="*/ 20 w 41"/>
                  <a:gd name="T105" fmla="*/ 12 h 90"/>
                  <a:gd name="T106" fmla="*/ 20 w 41"/>
                  <a:gd name="T107" fmla="*/ 12 h 90"/>
                  <a:gd name="T108" fmla="*/ 18 w 41"/>
                  <a:gd name="T109" fmla="*/ 13 h 90"/>
                  <a:gd name="T110" fmla="*/ 17 w 41"/>
                  <a:gd name="T111" fmla="*/ 15 h 90"/>
                  <a:gd name="T112" fmla="*/ 15 w 41"/>
                  <a:gd name="T113" fmla="*/ 20 h 90"/>
                  <a:gd name="T114" fmla="*/ 15 w 41"/>
                  <a:gd name="T115" fmla="*/ 20 h 90"/>
                  <a:gd name="T116" fmla="*/ 13 w 41"/>
                  <a:gd name="T117" fmla="*/ 46 h 90"/>
                  <a:gd name="T118" fmla="*/ 13 w 41"/>
                  <a:gd name="T119" fmla="*/ 4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 h="90">
                    <a:moveTo>
                      <a:pt x="41" y="46"/>
                    </a:moveTo>
                    <a:lnTo>
                      <a:pt x="41" y="46"/>
                    </a:lnTo>
                    <a:lnTo>
                      <a:pt x="40" y="66"/>
                    </a:lnTo>
                    <a:lnTo>
                      <a:pt x="36" y="79"/>
                    </a:lnTo>
                    <a:lnTo>
                      <a:pt x="33" y="84"/>
                    </a:lnTo>
                    <a:lnTo>
                      <a:pt x="30" y="87"/>
                    </a:lnTo>
                    <a:lnTo>
                      <a:pt x="25" y="90"/>
                    </a:lnTo>
                    <a:lnTo>
                      <a:pt x="20" y="90"/>
                    </a:lnTo>
                    <a:lnTo>
                      <a:pt x="20" y="90"/>
                    </a:lnTo>
                    <a:lnTo>
                      <a:pt x="17" y="90"/>
                    </a:lnTo>
                    <a:lnTo>
                      <a:pt x="12" y="87"/>
                    </a:lnTo>
                    <a:lnTo>
                      <a:pt x="9" y="84"/>
                    </a:lnTo>
                    <a:lnTo>
                      <a:pt x="5" y="79"/>
                    </a:lnTo>
                    <a:lnTo>
                      <a:pt x="5" y="79"/>
                    </a:lnTo>
                    <a:lnTo>
                      <a:pt x="2" y="66"/>
                    </a:lnTo>
                    <a:lnTo>
                      <a:pt x="0" y="46"/>
                    </a:lnTo>
                    <a:lnTo>
                      <a:pt x="0" y="46"/>
                    </a:lnTo>
                    <a:lnTo>
                      <a:pt x="2" y="33"/>
                    </a:lnTo>
                    <a:lnTo>
                      <a:pt x="4" y="22"/>
                    </a:lnTo>
                    <a:lnTo>
                      <a:pt x="4" y="22"/>
                    </a:lnTo>
                    <a:lnTo>
                      <a:pt x="5" y="12"/>
                    </a:lnTo>
                    <a:lnTo>
                      <a:pt x="10" y="7"/>
                    </a:lnTo>
                    <a:lnTo>
                      <a:pt x="10" y="7"/>
                    </a:lnTo>
                    <a:lnTo>
                      <a:pt x="15" y="2"/>
                    </a:lnTo>
                    <a:lnTo>
                      <a:pt x="20" y="0"/>
                    </a:lnTo>
                    <a:lnTo>
                      <a:pt x="20" y="0"/>
                    </a:lnTo>
                    <a:lnTo>
                      <a:pt x="25" y="2"/>
                    </a:lnTo>
                    <a:lnTo>
                      <a:pt x="30" y="4"/>
                    </a:lnTo>
                    <a:lnTo>
                      <a:pt x="33" y="7"/>
                    </a:lnTo>
                    <a:lnTo>
                      <a:pt x="35" y="12"/>
                    </a:lnTo>
                    <a:lnTo>
                      <a:pt x="35" y="12"/>
                    </a:lnTo>
                    <a:lnTo>
                      <a:pt x="38" y="18"/>
                    </a:lnTo>
                    <a:lnTo>
                      <a:pt x="40" y="27"/>
                    </a:lnTo>
                    <a:lnTo>
                      <a:pt x="41" y="46"/>
                    </a:lnTo>
                    <a:lnTo>
                      <a:pt x="41" y="46"/>
                    </a:lnTo>
                    <a:close/>
                    <a:moveTo>
                      <a:pt x="13" y="46"/>
                    </a:moveTo>
                    <a:lnTo>
                      <a:pt x="13" y="46"/>
                    </a:lnTo>
                    <a:lnTo>
                      <a:pt x="15" y="62"/>
                    </a:lnTo>
                    <a:lnTo>
                      <a:pt x="15" y="72"/>
                    </a:lnTo>
                    <a:lnTo>
                      <a:pt x="15" y="72"/>
                    </a:lnTo>
                    <a:lnTo>
                      <a:pt x="17" y="77"/>
                    </a:lnTo>
                    <a:lnTo>
                      <a:pt x="20" y="79"/>
                    </a:lnTo>
                    <a:lnTo>
                      <a:pt x="20" y="79"/>
                    </a:lnTo>
                    <a:lnTo>
                      <a:pt x="23" y="77"/>
                    </a:lnTo>
                    <a:lnTo>
                      <a:pt x="26" y="72"/>
                    </a:lnTo>
                    <a:lnTo>
                      <a:pt x="26" y="72"/>
                    </a:lnTo>
                    <a:lnTo>
                      <a:pt x="26" y="62"/>
                    </a:lnTo>
                    <a:lnTo>
                      <a:pt x="26" y="46"/>
                    </a:lnTo>
                    <a:lnTo>
                      <a:pt x="26" y="46"/>
                    </a:lnTo>
                    <a:lnTo>
                      <a:pt x="26" y="20"/>
                    </a:lnTo>
                    <a:lnTo>
                      <a:pt x="26" y="20"/>
                    </a:lnTo>
                    <a:lnTo>
                      <a:pt x="23" y="15"/>
                    </a:lnTo>
                    <a:lnTo>
                      <a:pt x="20" y="12"/>
                    </a:lnTo>
                    <a:lnTo>
                      <a:pt x="20" y="12"/>
                    </a:lnTo>
                    <a:lnTo>
                      <a:pt x="18" y="13"/>
                    </a:lnTo>
                    <a:lnTo>
                      <a:pt x="17" y="15"/>
                    </a:lnTo>
                    <a:lnTo>
                      <a:pt x="15" y="20"/>
                    </a:lnTo>
                    <a:lnTo>
                      <a:pt x="15" y="20"/>
                    </a:lnTo>
                    <a:lnTo>
                      <a:pt x="13" y="46"/>
                    </a:lnTo>
                    <a:lnTo>
                      <a:pt x="1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2" name="Freeform 266"/>
              <p:cNvSpPr>
                <a:spLocks noEditPoints="1"/>
              </p:cNvSpPr>
              <p:nvPr/>
            </p:nvSpPr>
            <p:spPr bwMode="auto">
              <a:xfrm>
                <a:off x="4788" y="2342"/>
                <a:ext cx="40" cy="88"/>
              </a:xfrm>
              <a:custGeom>
                <a:avLst/>
                <a:gdLst>
                  <a:gd name="T0" fmla="*/ 0 w 40"/>
                  <a:gd name="T1" fmla="*/ 86 h 88"/>
                  <a:gd name="T2" fmla="*/ 0 w 40"/>
                  <a:gd name="T3" fmla="*/ 77 h 88"/>
                  <a:gd name="T4" fmla="*/ 5 w 40"/>
                  <a:gd name="T5" fmla="*/ 77 h 88"/>
                  <a:gd name="T6" fmla="*/ 5 w 40"/>
                  <a:gd name="T7" fmla="*/ 10 h 88"/>
                  <a:gd name="T8" fmla="*/ 0 w 40"/>
                  <a:gd name="T9" fmla="*/ 10 h 88"/>
                  <a:gd name="T10" fmla="*/ 0 w 40"/>
                  <a:gd name="T11" fmla="*/ 0 h 88"/>
                  <a:gd name="T12" fmla="*/ 17 w 40"/>
                  <a:gd name="T13" fmla="*/ 0 h 88"/>
                  <a:gd name="T14" fmla="*/ 17 w 40"/>
                  <a:gd name="T15" fmla="*/ 31 h 88"/>
                  <a:gd name="T16" fmla="*/ 17 w 40"/>
                  <a:gd name="T17" fmla="*/ 31 h 88"/>
                  <a:gd name="T18" fmla="*/ 17 w 40"/>
                  <a:gd name="T19" fmla="*/ 31 h 88"/>
                  <a:gd name="T20" fmla="*/ 22 w 40"/>
                  <a:gd name="T21" fmla="*/ 26 h 88"/>
                  <a:gd name="T22" fmla="*/ 26 w 40"/>
                  <a:gd name="T23" fmla="*/ 25 h 88"/>
                  <a:gd name="T24" fmla="*/ 26 w 40"/>
                  <a:gd name="T25" fmla="*/ 25 h 88"/>
                  <a:gd name="T26" fmla="*/ 30 w 40"/>
                  <a:gd name="T27" fmla="*/ 26 h 88"/>
                  <a:gd name="T28" fmla="*/ 31 w 40"/>
                  <a:gd name="T29" fmla="*/ 28 h 88"/>
                  <a:gd name="T30" fmla="*/ 36 w 40"/>
                  <a:gd name="T31" fmla="*/ 33 h 88"/>
                  <a:gd name="T32" fmla="*/ 36 w 40"/>
                  <a:gd name="T33" fmla="*/ 33 h 88"/>
                  <a:gd name="T34" fmla="*/ 38 w 40"/>
                  <a:gd name="T35" fmla="*/ 42 h 88"/>
                  <a:gd name="T36" fmla="*/ 40 w 40"/>
                  <a:gd name="T37" fmla="*/ 57 h 88"/>
                  <a:gd name="T38" fmla="*/ 40 w 40"/>
                  <a:gd name="T39" fmla="*/ 57 h 88"/>
                  <a:gd name="T40" fmla="*/ 38 w 40"/>
                  <a:gd name="T41" fmla="*/ 70 h 88"/>
                  <a:gd name="T42" fmla="*/ 36 w 40"/>
                  <a:gd name="T43" fmla="*/ 80 h 88"/>
                  <a:gd name="T44" fmla="*/ 36 w 40"/>
                  <a:gd name="T45" fmla="*/ 80 h 88"/>
                  <a:gd name="T46" fmla="*/ 31 w 40"/>
                  <a:gd name="T47" fmla="*/ 85 h 88"/>
                  <a:gd name="T48" fmla="*/ 28 w 40"/>
                  <a:gd name="T49" fmla="*/ 86 h 88"/>
                  <a:gd name="T50" fmla="*/ 25 w 40"/>
                  <a:gd name="T51" fmla="*/ 88 h 88"/>
                  <a:gd name="T52" fmla="*/ 25 w 40"/>
                  <a:gd name="T53" fmla="*/ 88 h 88"/>
                  <a:gd name="T54" fmla="*/ 20 w 40"/>
                  <a:gd name="T55" fmla="*/ 85 h 88"/>
                  <a:gd name="T56" fmla="*/ 17 w 40"/>
                  <a:gd name="T57" fmla="*/ 80 h 88"/>
                  <a:gd name="T58" fmla="*/ 17 w 40"/>
                  <a:gd name="T59" fmla="*/ 80 h 88"/>
                  <a:gd name="T60" fmla="*/ 17 w 40"/>
                  <a:gd name="T61" fmla="*/ 86 h 88"/>
                  <a:gd name="T62" fmla="*/ 0 w 40"/>
                  <a:gd name="T63" fmla="*/ 86 h 88"/>
                  <a:gd name="T64" fmla="*/ 17 w 40"/>
                  <a:gd name="T65" fmla="*/ 47 h 88"/>
                  <a:gd name="T66" fmla="*/ 17 w 40"/>
                  <a:gd name="T67" fmla="*/ 64 h 88"/>
                  <a:gd name="T68" fmla="*/ 17 w 40"/>
                  <a:gd name="T69" fmla="*/ 64 h 88"/>
                  <a:gd name="T70" fmla="*/ 18 w 40"/>
                  <a:gd name="T71" fmla="*/ 73 h 88"/>
                  <a:gd name="T72" fmla="*/ 18 w 40"/>
                  <a:gd name="T73" fmla="*/ 73 h 88"/>
                  <a:gd name="T74" fmla="*/ 20 w 40"/>
                  <a:gd name="T75" fmla="*/ 77 h 88"/>
                  <a:gd name="T76" fmla="*/ 22 w 40"/>
                  <a:gd name="T77" fmla="*/ 77 h 88"/>
                  <a:gd name="T78" fmla="*/ 22 w 40"/>
                  <a:gd name="T79" fmla="*/ 77 h 88"/>
                  <a:gd name="T80" fmla="*/ 25 w 40"/>
                  <a:gd name="T81" fmla="*/ 77 h 88"/>
                  <a:gd name="T82" fmla="*/ 26 w 40"/>
                  <a:gd name="T83" fmla="*/ 73 h 88"/>
                  <a:gd name="T84" fmla="*/ 26 w 40"/>
                  <a:gd name="T85" fmla="*/ 73 h 88"/>
                  <a:gd name="T86" fmla="*/ 28 w 40"/>
                  <a:gd name="T87" fmla="*/ 62 h 88"/>
                  <a:gd name="T88" fmla="*/ 28 w 40"/>
                  <a:gd name="T89" fmla="*/ 52 h 88"/>
                  <a:gd name="T90" fmla="*/ 28 w 40"/>
                  <a:gd name="T91" fmla="*/ 52 h 88"/>
                  <a:gd name="T92" fmla="*/ 26 w 40"/>
                  <a:gd name="T93" fmla="*/ 39 h 88"/>
                  <a:gd name="T94" fmla="*/ 26 w 40"/>
                  <a:gd name="T95" fmla="*/ 39 h 88"/>
                  <a:gd name="T96" fmla="*/ 25 w 40"/>
                  <a:gd name="T97" fmla="*/ 36 h 88"/>
                  <a:gd name="T98" fmla="*/ 22 w 40"/>
                  <a:gd name="T99" fmla="*/ 34 h 88"/>
                  <a:gd name="T100" fmla="*/ 22 w 40"/>
                  <a:gd name="T101" fmla="*/ 34 h 88"/>
                  <a:gd name="T102" fmla="*/ 20 w 40"/>
                  <a:gd name="T103" fmla="*/ 36 h 88"/>
                  <a:gd name="T104" fmla="*/ 18 w 40"/>
                  <a:gd name="T105" fmla="*/ 38 h 88"/>
                  <a:gd name="T106" fmla="*/ 17 w 40"/>
                  <a:gd name="T107" fmla="*/ 47 h 88"/>
                  <a:gd name="T108" fmla="*/ 17 w 40"/>
                  <a:gd name="T109" fmla="*/ 4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 h="88">
                    <a:moveTo>
                      <a:pt x="0" y="86"/>
                    </a:moveTo>
                    <a:lnTo>
                      <a:pt x="0" y="77"/>
                    </a:lnTo>
                    <a:lnTo>
                      <a:pt x="5" y="77"/>
                    </a:lnTo>
                    <a:lnTo>
                      <a:pt x="5" y="10"/>
                    </a:lnTo>
                    <a:lnTo>
                      <a:pt x="0" y="10"/>
                    </a:lnTo>
                    <a:lnTo>
                      <a:pt x="0" y="0"/>
                    </a:lnTo>
                    <a:lnTo>
                      <a:pt x="17" y="0"/>
                    </a:lnTo>
                    <a:lnTo>
                      <a:pt x="17" y="31"/>
                    </a:lnTo>
                    <a:lnTo>
                      <a:pt x="17" y="31"/>
                    </a:lnTo>
                    <a:lnTo>
                      <a:pt x="17" y="31"/>
                    </a:lnTo>
                    <a:lnTo>
                      <a:pt x="22" y="26"/>
                    </a:lnTo>
                    <a:lnTo>
                      <a:pt x="26" y="25"/>
                    </a:lnTo>
                    <a:lnTo>
                      <a:pt x="26" y="25"/>
                    </a:lnTo>
                    <a:lnTo>
                      <a:pt x="30" y="26"/>
                    </a:lnTo>
                    <a:lnTo>
                      <a:pt x="31" y="28"/>
                    </a:lnTo>
                    <a:lnTo>
                      <a:pt x="36" y="33"/>
                    </a:lnTo>
                    <a:lnTo>
                      <a:pt x="36" y="33"/>
                    </a:lnTo>
                    <a:lnTo>
                      <a:pt x="38" y="42"/>
                    </a:lnTo>
                    <a:lnTo>
                      <a:pt x="40" y="57"/>
                    </a:lnTo>
                    <a:lnTo>
                      <a:pt x="40" y="57"/>
                    </a:lnTo>
                    <a:lnTo>
                      <a:pt x="38" y="70"/>
                    </a:lnTo>
                    <a:lnTo>
                      <a:pt x="36" y="80"/>
                    </a:lnTo>
                    <a:lnTo>
                      <a:pt x="36" y="80"/>
                    </a:lnTo>
                    <a:lnTo>
                      <a:pt x="31" y="85"/>
                    </a:lnTo>
                    <a:lnTo>
                      <a:pt x="28" y="86"/>
                    </a:lnTo>
                    <a:lnTo>
                      <a:pt x="25" y="88"/>
                    </a:lnTo>
                    <a:lnTo>
                      <a:pt x="25" y="88"/>
                    </a:lnTo>
                    <a:lnTo>
                      <a:pt x="20" y="85"/>
                    </a:lnTo>
                    <a:lnTo>
                      <a:pt x="17" y="80"/>
                    </a:lnTo>
                    <a:lnTo>
                      <a:pt x="17" y="80"/>
                    </a:lnTo>
                    <a:lnTo>
                      <a:pt x="17" y="86"/>
                    </a:lnTo>
                    <a:lnTo>
                      <a:pt x="0" y="86"/>
                    </a:lnTo>
                    <a:close/>
                    <a:moveTo>
                      <a:pt x="17" y="47"/>
                    </a:moveTo>
                    <a:lnTo>
                      <a:pt x="17" y="64"/>
                    </a:lnTo>
                    <a:lnTo>
                      <a:pt x="17" y="64"/>
                    </a:lnTo>
                    <a:lnTo>
                      <a:pt x="18" y="73"/>
                    </a:lnTo>
                    <a:lnTo>
                      <a:pt x="18" y="73"/>
                    </a:lnTo>
                    <a:lnTo>
                      <a:pt x="20" y="77"/>
                    </a:lnTo>
                    <a:lnTo>
                      <a:pt x="22" y="77"/>
                    </a:lnTo>
                    <a:lnTo>
                      <a:pt x="22" y="77"/>
                    </a:lnTo>
                    <a:lnTo>
                      <a:pt x="25" y="77"/>
                    </a:lnTo>
                    <a:lnTo>
                      <a:pt x="26" y="73"/>
                    </a:lnTo>
                    <a:lnTo>
                      <a:pt x="26" y="73"/>
                    </a:lnTo>
                    <a:lnTo>
                      <a:pt x="28" y="62"/>
                    </a:lnTo>
                    <a:lnTo>
                      <a:pt x="28" y="52"/>
                    </a:lnTo>
                    <a:lnTo>
                      <a:pt x="28" y="52"/>
                    </a:lnTo>
                    <a:lnTo>
                      <a:pt x="26" y="39"/>
                    </a:lnTo>
                    <a:lnTo>
                      <a:pt x="26" y="39"/>
                    </a:lnTo>
                    <a:lnTo>
                      <a:pt x="25" y="36"/>
                    </a:lnTo>
                    <a:lnTo>
                      <a:pt x="22" y="34"/>
                    </a:lnTo>
                    <a:lnTo>
                      <a:pt x="22" y="34"/>
                    </a:lnTo>
                    <a:lnTo>
                      <a:pt x="20" y="36"/>
                    </a:lnTo>
                    <a:lnTo>
                      <a:pt x="18" y="38"/>
                    </a:lnTo>
                    <a:lnTo>
                      <a:pt x="17" y="47"/>
                    </a:lnTo>
                    <a:lnTo>
                      <a:pt x="1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3" name="Freeform 267"/>
              <p:cNvSpPr>
                <a:spLocks/>
              </p:cNvSpPr>
              <p:nvPr/>
            </p:nvSpPr>
            <p:spPr bwMode="auto">
              <a:xfrm>
                <a:off x="4831" y="2368"/>
                <a:ext cx="29" cy="60"/>
              </a:xfrm>
              <a:custGeom>
                <a:avLst/>
                <a:gdLst>
                  <a:gd name="T0" fmla="*/ 0 w 29"/>
                  <a:gd name="T1" fmla="*/ 60 h 60"/>
                  <a:gd name="T2" fmla="*/ 0 w 29"/>
                  <a:gd name="T3" fmla="*/ 51 h 60"/>
                  <a:gd name="T4" fmla="*/ 5 w 29"/>
                  <a:gd name="T5" fmla="*/ 51 h 60"/>
                  <a:gd name="T6" fmla="*/ 5 w 29"/>
                  <a:gd name="T7" fmla="*/ 10 h 60"/>
                  <a:gd name="T8" fmla="*/ 0 w 29"/>
                  <a:gd name="T9" fmla="*/ 10 h 60"/>
                  <a:gd name="T10" fmla="*/ 0 w 29"/>
                  <a:gd name="T11" fmla="*/ 0 h 60"/>
                  <a:gd name="T12" fmla="*/ 16 w 29"/>
                  <a:gd name="T13" fmla="*/ 0 h 60"/>
                  <a:gd name="T14" fmla="*/ 16 w 29"/>
                  <a:gd name="T15" fmla="*/ 12 h 60"/>
                  <a:gd name="T16" fmla="*/ 16 w 29"/>
                  <a:gd name="T17" fmla="*/ 12 h 60"/>
                  <a:gd name="T18" fmla="*/ 16 w 29"/>
                  <a:gd name="T19" fmla="*/ 12 h 60"/>
                  <a:gd name="T20" fmla="*/ 19 w 29"/>
                  <a:gd name="T21" fmla="*/ 7 h 60"/>
                  <a:gd name="T22" fmla="*/ 21 w 29"/>
                  <a:gd name="T23" fmla="*/ 2 h 60"/>
                  <a:gd name="T24" fmla="*/ 21 w 29"/>
                  <a:gd name="T25" fmla="*/ 2 h 60"/>
                  <a:gd name="T26" fmla="*/ 26 w 29"/>
                  <a:gd name="T27" fmla="*/ 0 h 60"/>
                  <a:gd name="T28" fmla="*/ 29 w 29"/>
                  <a:gd name="T29" fmla="*/ 0 h 60"/>
                  <a:gd name="T30" fmla="*/ 29 w 29"/>
                  <a:gd name="T31" fmla="*/ 12 h 60"/>
                  <a:gd name="T32" fmla="*/ 29 w 29"/>
                  <a:gd name="T33" fmla="*/ 12 h 60"/>
                  <a:gd name="T34" fmla="*/ 24 w 29"/>
                  <a:gd name="T35" fmla="*/ 12 h 60"/>
                  <a:gd name="T36" fmla="*/ 19 w 29"/>
                  <a:gd name="T37" fmla="*/ 15 h 60"/>
                  <a:gd name="T38" fmla="*/ 16 w 29"/>
                  <a:gd name="T39" fmla="*/ 20 h 60"/>
                  <a:gd name="T40" fmla="*/ 16 w 29"/>
                  <a:gd name="T41" fmla="*/ 28 h 60"/>
                  <a:gd name="T42" fmla="*/ 16 w 29"/>
                  <a:gd name="T43" fmla="*/ 51 h 60"/>
                  <a:gd name="T44" fmla="*/ 21 w 29"/>
                  <a:gd name="T45" fmla="*/ 51 h 60"/>
                  <a:gd name="T46" fmla="*/ 21 w 29"/>
                  <a:gd name="T47" fmla="*/ 60 h 60"/>
                  <a:gd name="T48" fmla="*/ 0 w 29"/>
                  <a:gd name="T4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60">
                    <a:moveTo>
                      <a:pt x="0" y="60"/>
                    </a:moveTo>
                    <a:lnTo>
                      <a:pt x="0" y="51"/>
                    </a:lnTo>
                    <a:lnTo>
                      <a:pt x="5" y="51"/>
                    </a:lnTo>
                    <a:lnTo>
                      <a:pt x="5" y="10"/>
                    </a:lnTo>
                    <a:lnTo>
                      <a:pt x="0" y="10"/>
                    </a:lnTo>
                    <a:lnTo>
                      <a:pt x="0" y="0"/>
                    </a:lnTo>
                    <a:lnTo>
                      <a:pt x="16" y="0"/>
                    </a:lnTo>
                    <a:lnTo>
                      <a:pt x="16" y="12"/>
                    </a:lnTo>
                    <a:lnTo>
                      <a:pt x="16" y="12"/>
                    </a:lnTo>
                    <a:lnTo>
                      <a:pt x="16" y="12"/>
                    </a:lnTo>
                    <a:lnTo>
                      <a:pt x="19" y="7"/>
                    </a:lnTo>
                    <a:lnTo>
                      <a:pt x="21" y="2"/>
                    </a:lnTo>
                    <a:lnTo>
                      <a:pt x="21" y="2"/>
                    </a:lnTo>
                    <a:lnTo>
                      <a:pt x="26" y="0"/>
                    </a:lnTo>
                    <a:lnTo>
                      <a:pt x="29" y="0"/>
                    </a:lnTo>
                    <a:lnTo>
                      <a:pt x="29" y="12"/>
                    </a:lnTo>
                    <a:lnTo>
                      <a:pt x="29" y="12"/>
                    </a:lnTo>
                    <a:lnTo>
                      <a:pt x="24" y="12"/>
                    </a:lnTo>
                    <a:lnTo>
                      <a:pt x="19" y="15"/>
                    </a:lnTo>
                    <a:lnTo>
                      <a:pt x="16" y="20"/>
                    </a:lnTo>
                    <a:lnTo>
                      <a:pt x="16" y="28"/>
                    </a:lnTo>
                    <a:lnTo>
                      <a:pt x="16" y="51"/>
                    </a:lnTo>
                    <a:lnTo>
                      <a:pt x="21" y="51"/>
                    </a:lnTo>
                    <a:lnTo>
                      <a:pt x="21" y="60"/>
                    </a:lnTo>
                    <a:lnTo>
                      <a:pt x="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4" name="Freeform 268"/>
              <p:cNvSpPr>
                <a:spLocks noEditPoints="1"/>
              </p:cNvSpPr>
              <p:nvPr/>
            </p:nvSpPr>
            <p:spPr bwMode="auto">
              <a:xfrm>
                <a:off x="4865" y="2340"/>
                <a:ext cx="18" cy="88"/>
              </a:xfrm>
              <a:custGeom>
                <a:avLst/>
                <a:gdLst>
                  <a:gd name="T0" fmla="*/ 3 w 18"/>
                  <a:gd name="T1" fmla="*/ 79 h 88"/>
                  <a:gd name="T2" fmla="*/ 3 w 18"/>
                  <a:gd name="T3" fmla="*/ 38 h 88"/>
                  <a:gd name="T4" fmla="*/ 0 w 18"/>
                  <a:gd name="T5" fmla="*/ 38 h 88"/>
                  <a:gd name="T6" fmla="*/ 0 w 18"/>
                  <a:gd name="T7" fmla="*/ 28 h 88"/>
                  <a:gd name="T8" fmla="*/ 15 w 18"/>
                  <a:gd name="T9" fmla="*/ 28 h 88"/>
                  <a:gd name="T10" fmla="*/ 15 w 18"/>
                  <a:gd name="T11" fmla="*/ 79 h 88"/>
                  <a:gd name="T12" fmla="*/ 18 w 18"/>
                  <a:gd name="T13" fmla="*/ 79 h 88"/>
                  <a:gd name="T14" fmla="*/ 18 w 18"/>
                  <a:gd name="T15" fmla="*/ 88 h 88"/>
                  <a:gd name="T16" fmla="*/ 0 w 18"/>
                  <a:gd name="T17" fmla="*/ 88 h 88"/>
                  <a:gd name="T18" fmla="*/ 0 w 18"/>
                  <a:gd name="T19" fmla="*/ 79 h 88"/>
                  <a:gd name="T20" fmla="*/ 3 w 18"/>
                  <a:gd name="T21" fmla="*/ 79 h 88"/>
                  <a:gd name="T22" fmla="*/ 8 w 18"/>
                  <a:gd name="T23" fmla="*/ 0 h 88"/>
                  <a:gd name="T24" fmla="*/ 8 w 18"/>
                  <a:gd name="T25" fmla="*/ 0 h 88"/>
                  <a:gd name="T26" fmla="*/ 11 w 18"/>
                  <a:gd name="T27" fmla="*/ 2 h 88"/>
                  <a:gd name="T28" fmla="*/ 13 w 18"/>
                  <a:gd name="T29" fmla="*/ 4 h 88"/>
                  <a:gd name="T30" fmla="*/ 13 w 18"/>
                  <a:gd name="T31" fmla="*/ 4 h 88"/>
                  <a:gd name="T32" fmla="*/ 15 w 18"/>
                  <a:gd name="T33" fmla="*/ 5 h 88"/>
                  <a:gd name="T34" fmla="*/ 16 w 18"/>
                  <a:gd name="T35" fmla="*/ 9 h 88"/>
                  <a:gd name="T36" fmla="*/ 16 w 18"/>
                  <a:gd name="T37" fmla="*/ 9 h 88"/>
                  <a:gd name="T38" fmla="*/ 15 w 18"/>
                  <a:gd name="T39" fmla="*/ 10 h 88"/>
                  <a:gd name="T40" fmla="*/ 13 w 18"/>
                  <a:gd name="T41" fmla="*/ 13 h 88"/>
                  <a:gd name="T42" fmla="*/ 13 w 18"/>
                  <a:gd name="T43" fmla="*/ 13 h 88"/>
                  <a:gd name="T44" fmla="*/ 11 w 18"/>
                  <a:gd name="T45" fmla="*/ 15 h 88"/>
                  <a:gd name="T46" fmla="*/ 8 w 18"/>
                  <a:gd name="T47" fmla="*/ 15 h 88"/>
                  <a:gd name="T48" fmla="*/ 8 w 18"/>
                  <a:gd name="T49" fmla="*/ 15 h 88"/>
                  <a:gd name="T50" fmla="*/ 7 w 18"/>
                  <a:gd name="T51" fmla="*/ 15 h 88"/>
                  <a:gd name="T52" fmla="*/ 3 w 18"/>
                  <a:gd name="T53" fmla="*/ 13 h 88"/>
                  <a:gd name="T54" fmla="*/ 3 w 18"/>
                  <a:gd name="T55" fmla="*/ 13 h 88"/>
                  <a:gd name="T56" fmla="*/ 3 w 18"/>
                  <a:gd name="T57" fmla="*/ 10 h 88"/>
                  <a:gd name="T58" fmla="*/ 2 w 18"/>
                  <a:gd name="T59" fmla="*/ 9 h 88"/>
                  <a:gd name="T60" fmla="*/ 2 w 18"/>
                  <a:gd name="T61" fmla="*/ 9 h 88"/>
                  <a:gd name="T62" fmla="*/ 3 w 18"/>
                  <a:gd name="T63" fmla="*/ 5 h 88"/>
                  <a:gd name="T64" fmla="*/ 3 w 18"/>
                  <a:gd name="T65" fmla="*/ 4 h 88"/>
                  <a:gd name="T66" fmla="*/ 3 w 18"/>
                  <a:gd name="T67" fmla="*/ 4 h 88"/>
                  <a:gd name="T68" fmla="*/ 7 w 18"/>
                  <a:gd name="T69" fmla="*/ 2 h 88"/>
                  <a:gd name="T70" fmla="*/ 8 w 18"/>
                  <a:gd name="T71" fmla="*/ 0 h 88"/>
                  <a:gd name="T72" fmla="*/ 8 w 18"/>
                  <a:gd name="T7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88">
                    <a:moveTo>
                      <a:pt x="3" y="79"/>
                    </a:moveTo>
                    <a:lnTo>
                      <a:pt x="3" y="38"/>
                    </a:lnTo>
                    <a:lnTo>
                      <a:pt x="0" y="38"/>
                    </a:lnTo>
                    <a:lnTo>
                      <a:pt x="0" y="28"/>
                    </a:lnTo>
                    <a:lnTo>
                      <a:pt x="15" y="28"/>
                    </a:lnTo>
                    <a:lnTo>
                      <a:pt x="15" y="79"/>
                    </a:lnTo>
                    <a:lnTo>
                      <a:pt x="18" y="79"/>
                    </a:lnTo>
                    <a:lnTo>
                      <a:pt x="18" y="88"/>
                    </a:lnTo>
                    <a:lnTo>
                      <a:pt x="0" y="88"/>
                    </a:lnTo>
                    <a:lnTo>
                      <a:pt x="0" y="79"/>
                    </a:lnTo>
                    <a:lnTo>
                      <a:pt x="3" y="79"/>
                    </a:lnTo>
                    <a:close/>
                    <a:moveTo>
                      <a:pt x="8" y="0"/>
                    </a:moveTo>
                    <a:lnTo>
                      <a:pt x="8" y="0"/>
                    </a:lnTo>
                    <a:lnTo>
                      <a:pt x="11" y="2"/>
                    </a:lnTo>
                    <a:lnTo>
                      <a:pt x="13" y="4"/>
                    </a:lnTo>
                    <a:lnTo>
                      <a:pt x="13" y="4"/>
                    </a:lnTo>
                    <a:lnTo>
                      <a:pt x="15" y="5"/>
                    </a:lnTo>
                    <a:lnTo>
                      <a:pt x="16" y="9"/>
                    </a:lnTo>
                    <a:lnTo>
                      <a:pt x="16" y="9"/>
                    </a:lnTo>
                    <a:lnTo>
                      <a:pt x="15" y="10"/>
                    </a:lnTo>
                    <a:lnTo>
                      <a:pt x="13" y="13"/>
                    </a:lnTo>
                    <a:lnTo>
                      <a:pt x="13" y="13"/>
                    </a:lnTo>
                    <a:lnTo>
                      <a:pt x="11" y="15"/>
                    </a:lnTo>
                    <a:lnTo>
                      <a:pt x="8" y="15"/>
                    </a:lnTo>
                    <a:lnTo>
                      <a:pt x="8" y="15"/>
                    </a:lnTo>
                    <a:lnTo>
                      <a:pt x="7" y="15"/>
                    </a:lnTo>
                    <a:lnTo>
                      <a:pt x="3" y="13"/>
                    </a:lnTo>
                    <a:lnTo>
                      <a:pt x="3" y="13"/>
                    </a:lnTo>
                    <a:lnTo>
                      <a:pt x="3" y="10"/>
                    </a:lnTo>
                    <a:lnTo>
                      <a:pt x="2" y="9"/>
                    </a:lnTo>
                    <a:lnTo>
                      <a:pt x="2" y="9"/>
                    </a:lnTo>
                    <a:lnTo>
                      <a:pt x="3" y="5"/>
                    </a:lnTo>
                    <a:lnTo>
                      <a:pt x="3" y="4"/>
                    </a:lnTo>
                    <a:lnTo>
                      <a:pt x="3" y="4"/>
                    </a:lnTo>
                    <a:lnTo>
                      <a:pt x="7"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5" name="Freeform 269"/>
              <p:cNvSpPr>
                <a:spLocks noEditPoints="1"/>
              </p:cNvSpPr>
              <p:nvPr/>
            </p:nvSpPr>
            <p:spPr bwMode="auto">
              <a:xfrm>
                <a:off x="4888" y="2368"/>
                <a:ext cx="37" cy="82"/>
              </a:xfrm>
              <a:custGeom>
                <a:avLst/>
                <a:gdLst>
                  <a:gd name="T0" fmla="*/ 37 w 37"/>
                  <a:gd name="T1" fmla="*/ 10 h 82"/>
                  <a:gd name="T2" fmla="*/ 32 w 37"/>
                  <a:gd name="T3" fmla="*/ 57 h 82"/>
                  <a:gd name="T4" fmla="*/ 31 w 37"/>
                  <a:gd name="T5" fmla="*/ 67 h 82"/>
                  <a:gd name="T6" fmla="*/ 28 w 37"/>
                  <a:gd name="T7" fmla="*/ 75 h 82"/>
                  <a:gd name="T8" fmla="*/ 13 w 37"/>
                  <a:gd name="T9" fmla="*/ 82 h 82"/>
                  <a:gd name="T10" fmla="*/ 6 w 37"/>
                  <a:gd name="T11" fmla="*/ 80 h 82"/>
                  <a:gd name="T12" fmla="*/ 5 w 37"/>
                  <a:gd name="T13" fmla="*/ 70 h 82"/>
                  <a:gd name="T14" fmla="*/ 8 w 37"/>
                  <a:gd name="T15" fmla="*/ 72 h 82"/>
                  <a:gd name="T16" fmla="*/ 13 w 37"/>
                  <a:gd name="T17" fmla="*/ 72 h 82"/>
                  <a:gd name="T18" fmla="*/ 19 w 37"/>
                  <a:gd name="T19" fmla="*/ 69 h 82"/>
                  <a:gd name="T20" fmla="*/ 23 w 37"/>
                  <a:gd name="T21" fmla="*/ 60 h 82"/>
                  <a:gd name="T22" fmla="*/ 23 w 37"/>
                  <a:gd name="T23" fmla="*/ 54 h 82"/>
                  <a:gd name="T24" fmla="*/ 18 w 37"/>
                  <a:gd name="T25" fmla="*/ 59 h 82"/>
                  <a:gd name="T26" fmla="*/ 13 w 37"/>
                  <a:gd name="T27" fmla="*/ 60 h 82"/>
                  <a:gd name="T28" fmla="*/ 10 w 37"/>
                  <a:gd name="T29" fmla="*/ 60 h 82"/>
                  <a:gd name="T30" fmla="*/ 3 w 37"/>
                  <a:gd name="T31" fmla="*/ 52 h 82"/>
                  <a:gd name="T32" fmla="*/ 0 w 37"/>
                  <a:gd name="T33" fmla="*/ 29 h 82"/>
                  <a:gd name="T34" fmla="*/ 0 w 37"/>
                  <a:gd name="T35" fmla="*/ 16 h 82"/>
                  <a:gd name="T36" fmla="*/ 3 w 37"/>
                  <a:gd name="T37" fmla="*/ 7 h 82"/>
                  <a:gd name="T38" fmla="*/ 13 w 37"/>
                  <a:gd name="T39" fmla="*/ 0 h 82"/>
                  <a:gd name="T40" fmla="*/ 18 w 37"/>
                  <a:gd name="T41" fmla="*/ 2 h 82"/>
                  <a:gd name="T42" fmla="*/ 23 w 37"/>
                  <a:gd name="T43" fmla="*/ 0 h 82"/>
                  <a:gd name="T44" fmla="*/ 23 w 37"/>
                  <a:gd name="T45" fmla="*/ 38 h 82"/>
                  <a:gd name="T46" fmla="*/ 23 w 37"/>
                  <a:gd name="T47" fmla="*/ 31 h 82"/>
                  <a:gd name="T48" fmla="*/ 21 w 37"/>
                  <a:gd name="T49" fmla="*/ 13 h 82"/>
                  <a:gd name="T50" fmla="*/ 16 w 37"/>
                  <a:gd name="T51" fmla="*/ 10 h 82"/>
                  <a:gd name="T52" fmla="*/ 13 w 37"/>
                  <a:gd name="T53" fmla="*/ 10 h 82"/>
                  <a:gd name="T54" fmla="*/ 11 w 37"/>
                  <a:gd name="T55" fmla="*/ 15 h 82"/>
                  <a:gd name="T56" fmla="*/ 11 w 37"/>
                  <a:gd name="T57" fmla="*/ 29 h 82"/>
                  <a:gd name="T58" fmla="*/ 11 w 37"/>
                  <a:gd name="T59" fmla="*/ 46 h 82"/>
                  <a:gd name="T60" fmla="*/ 16 w 37"/>
                  <a:gd name="T61" fmla="*/ 51 h 82"/>
                  <a:gd name="T62" fmla="*/ 19 w 37"/>
                  <a:gd name="T63" fmla="*/ 49 h 82"/>
                  <a:gd name="T64" fmla="*/ 23 w 37"/>
                  <a:gd name="T65"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82">
                    <a:moveTo>
                      <a:pt x="37" y="0"/>
                    </a:moveTo>
                    <a:lnTo>
                      <a:pt x="37" y="10"/>
                    </a:lnTo>
                    <a:lnTo>
                      <a:pt x="32" y="10"/>
                    </a:lnTo>
                    <a:lnTo>
                      <a:pt x="32" y="57"/>
                    </a:lnTo>
                    <a:lnTo>
                      <a:pt x="32" y="57"/>
                    </a:lnTo>
                    <a:lnTo>
                      <a:pt x="31" y="67"/>
                    </a:lnTo>
                    <a:lnTo>
                      <a:pt x="28" y="75"/>
                    </a:lnTo>
                    <a:lnTo>
                      <a:pt x="28" y="75"/>
                    </a:lnTo>
                    <a:lnTo>
                      <a:pt x="21" y="80"/>
                    </a:lnTo>
                    <a:lnTo>
                      <a:pt x="13" y="82"/>
                    </a:lnTo>
                    <a:lnTo>
                      <a:pt x="13" y="82"/>
                    </a:lnTo>
                    <a:lnTo>
                      <a:pt x="6" y="80"/>
                    </a:lnTo>
                    <a:lnTo>
                      <a:pt x="0" y="77"/>
                    </a:lnTo>
                    <a:lnTo>
                      <a:pt x="5" y="70"/>
                    </a:lnTo>
                    <a:lnTo>
                      <a:pt x="5" y="70"/>
                    </a:lnTo>
                    <a:lnTo>
                      <a:pt x="8" y="72"/>
                    </a:lnTo>
                    <a:lnTo>
                      <a:pt x="13" y="72"/>
                    </a:lnTo>
                    <a:lnTo>
                      <a:pt x="13" y="72"/>
                    </a:lnTo>
                    <a:lnTo>
                      <a:pt x="16" y="72"/>
                    </a:lnTo>
                    <a:lnTo>
                      <a:pt x="19" y="69"/>
                    </a:lnTo>
                    <a:lnTo>
                      <a:pt x="21" y="65"/>
                    </a:lnTo>
                    <a:lnTo>
                      <a:pt x="23" y="60"/>
                    </a:lnTo>
                    <a:lnTo>
                      <a:pt x="23" y="54"/>
                    </a:lnTo>
                    <a:lnTo>
                      <a:pt x="23" y="54"/>
                    </a:lnTo>
                    <a:lnTo>
                      <a:pt x="23" y="54"/>
                    </a:lnTo>
                    <a:lnTo>
                      <a:pt x="18" y="59"/>
                    </a:lnTo>
                    <a:lnTo>
                      <a:pt x="18" y="59"/>
                    </a:lnTo>
                    <a:lnTo>
                      <a:pt x="13" y="60"/>
                    </a:lnTo>
                    <a:lnTo>
                      <a:pt x="13" y="60"/>
                    </a:lnTo>
                    <a:lnTo>
                      <a:pt x="10" y="60"/>
                    </a:lnTo>
                    <a:lnTo>
                      <a:pt x="6" y="59"/>
                    </a:lnTo>
                    <a:lnTo>
                      <a:pt x="3" y="52"/>
                    </a:lnTo>
                    <a:lnTo>
                      <a:pt x="0" y="44"/>
                    </a:lnTo>
                    <a:lnTo>
                      <a:pt x="0" y="29"/>
                    </a:lnTo>
                    <a:lnTo>
                      <a:pt x="0" y="29"/>
                    </a:lnTo>
                    <a:lnTo>
                      <a:pt x="0" y="16"/>
                    </a:lnTo>
                    <a:lnTo>
                      <a:pt x="3" y="7"/>
                    </a:lnTo>
                    <a:lnTo>
                      <a:pt x="3" y="7"/>
                    </a:lnTo>
                    <a:lnTo>
                      <a:pt x="6" y="2"/>
                    </a:lnTo>
                    <a:lnTo>
                      <a:pt x="13" y="0"/>
                    </a:lnTo>
                    <a:lnTo>
                      <a:pt x="13" y="0"/>
                    </a:lnTo>
                    <a:lnTo>
                      <a:pt x="18" y="2"/>
                    </a:lnTo>
                    <a:lnTo>
                      <a:pt x="23" y="5"/>
                    </a:lnTo>
                    <a:lnTo>
                      <a:pt x="23" y="0"/>
                    </a:lnTo>
                    <a:lnTo>
                      <a:pt x="37" y="0"/>
                    </a:lnTo>
                    <a:close/>
                    <a:moveTo>
                      <a:pt x="23" y="38"/>
                    </a:moveTo>
                    <a:lnTo>
                      <a:pt x="23" y="31"/>
                    </a:lnTo>
                    <a:lnTo>
                      <a:pt x="23" y="31"/>
                    </a:lnTo>
                    <a:lnTo>
                      <a:pt x="21" y="13"/>
                    </a:lnTo>
                    <a:lnTo>
                      <a:pt x="21" y="13"/>
                    </a:lnTo>
                    <a:lnTo>
                      <a:pt x="19" y="10"/>
                    </a:lnTo>
                    <a:lnTo>
                      <a:pt x="16" y="10"/>
                    </a:lnTo>
                    <a:lnTo>
                      <a:pt x="16" y="10"/>
                    </a:lnTo>
                    <a:lnTo>
                      <a:pt x="13" y="10"/>
                    </a:lnTo>
                    <a:lnTo>
                      <a:pt x="11" y="15"/>
                    </a:lnTo>
                    <a:lnTo>
                      <a:pt x="11" y="15"/>
                    </a:lnTo>
                    <a:lnTo>
                      <a:pt x="11" y="29"/>
                    </a:lnTo>
                    <a:lnTo>
                      <a:pt x="11" y="29"/>
                    </a:lnTo>
                    <a:lnTo>
                      <a:pt x="11" y="46"/>
                    </a:lnTo>
                    <a:lnTo>
                      <a:pt x="11" y="46"/>
                    </a:lnTo>
                    <a:lnTo>
                      <a:pt x="13" y="49"/>
                    </a:lnTo>
                    <a:lnTo>
                      <a:pt x="16" y="51"/>
                    </a:lnTo>
                    <a:lnTo>
                      <a:pt x="16" y="51"/>
                    </a:lnTo>
                    <a:lnTo>
                      <a:pt x="19" y="49"/>
                    </a:lnTo>
                    <a:lnTo>
                      <a:pt x="21" y="47"/>
                    </a:lnTo>
                    <a:lnTo>
                      <a:pt x="23" y="38"/>
                    </a:lnTo>
                    <a:lnTo>
                      <a:pt x="2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6" name="Freeform 270"/>
              <p:cNvSpPr>
                <a:spLocks noEditPoints="1"/>
              </p:cNvSpPr>
              <p:nvPr/>
            </p:nvSpPr>
            <p:spPr bwMode="auto">
              <a:xfrm>
                <a:off x="4925" y="2367"/>
                <a:ext cx="39" cy="63"/>
              </a:xfrm>
              <a:custGeom>
                <a:avLst/>
                <a:gdLst>
                  <a:gd name="T0" fmla="*/ 39 w 39"/>
                  <a:gd name="T1" fmla="*/ 61 h 63"/>
                  <a:gd name="T2" fmla="*/ 23 w 39"/>
                  <a:gd name="T3" fmla="*/ 57 h 63"/>
                  <a:gd name="T4" fmla="*/ 23 w 39"/>
                  <a:gd name="T5" fmla="*/ 57 h 63"/>
                  <a:gd name="T6" fmla="*/ 13 w 39"/>
                  <a:gd name="T7" fmla="*/ 63 h 63"/>
                  <a:gd name="T8" fmla="*/ 8 w 39"/>
                  <a:gd name="T9" fmla="*/ 61 h 63"/>
                  <a:gd name="T10" fmla="*/ 5 w 39"/>
                  <a:gd name="T11" fmla="*/ 57 h 63"/>
                  <a:gd name="T12" fmla="*/ 0 w 39"/>
                  <a:gd name="T13" fmla="*/ 43 h 63"/>
                  <a:gd name="T14" fmla="*/ 2 w 39"/>
                  <a:gd name="T15" fmla="*/ 35 h 63"/>
                  <a:gd name="T16" fmla="*/ 5 w 39"/>
                  <a:gd name="T17" fmla="*/ 30 h 63"/>
                  <a:gd name="T18" fmla="*/ 15 w 39"/>
                  <a:gd name="T19" fmla="*/ 26 h 63"/>
                  <a:gd name="T20" fmla="*/ 20 w 39"/>
                  <a:gd name="T21" fmla="*/ 26 h 63"/>
                  <a:gd name="T22" fmla="*/ 23 w 39"/>
                  <a:gd name="T23" fmla="*/ 19 h 63"/>
                  <a:gd name="T24" fmla="*/ 23 w 39"/>
                  <a:gd name="T25" fmla="*/ 14 h 63"/>
                  <a:gd name="T26" fmla="*/ 23 w 39"/>
                  <a:gd name="T27" fmla="*/ 11 h 63"/>
                  <a:gd name="T28" fmla="*/ 18 w 39"/>
                  <a:gd name="T29" fmla="*/ 9 h 63"/>
                  <a:gd name="T30" fmla="*/ 15 w 39"/>
                  <a:gd name="T31" fmla="*/ 11 h 63"/>
                  <a:gd name="T32" fmla="*/ 2 w 39"/>
                  <a:gd name="T33" fmla="*/ 14 h 63"/>
                  <a:gd name="T34" fmla="*/ 5 w 39"/>
                  <a:gd name="T35" fmla="*/ 9 h 63"/>
                  <a:gd name="T36" fmla="*/ 8 w 39"/>
                  <a:gd name="T37" fmla="*/ 4 h 63"/>
                  <a:gd name="T38" fmla="*/ 18 w 39"/>
                  <a:gd name="T39" fmla="*/ 0 h 63"/>
                  <a:gd name="T40" fmla="*/ 25 w 39"/>
                  <a:gd name="T41" fmla="*/ 1 h 63"/>
                  <a:gd name="T42" fmla="*/ 30 w 39"/>
                  <a:gd name="T43" fmla="*/ 4 h 63"/>
                  <a:gd name="T44" fmla="*/ 35 w 39"/>
                  <a:gd name="T45" fmla="*/ 17 h 63"/>
                  <a:gd name="T46" fmla="*/ 39 w 39"/>
                  <a:gd name="T47" fmla="*/ 52 h 63"/>
                  <a:gd name="T48" fmla="*/ 23 w 39"/>
                  <a:gd name="T49" fmla="*/ 37 h 63"/>
                  <a:gd name="T50" fmla="*/ 21 w 39"/>
                  <a:gd name="T51" fmla="*/ 34 h 63"/>
                  <a:gd name="T52" fmla="*/ 18 w 39"/>
                  <a:gd name="T53" fmla="*/ 34 h 63"/>
                  <a:gd name="T54" fmla="*/ 13 w 39"/>
                  <a:gd name="T55" fmla="*/ 37 h 63"/>
                  <a:gd name="T56" fmla="*/ 12 w 39"/>
                  <a:gd name="T57" fmla="*/ 43 h 63"/>
                  <a:gd name="T58" fmla="*/ 13 w 39"/>
                  <a:gd name="T59" fmla="*/ 48 h 63"/>
                  <a:gd name="T60" fmla="*/ 17 w 39"/>
                  <a:gd name="T61" fmla="*/ 52 h 63"/>
                  <a:gd name="T62" fmla="*/ 18 w 39"/>
                  <a:gd name="T63" fmla="*/ 53 h 63"/>
                  <a:gd name="T64" fmla="*/ 23 w 39"/>
                  <a:gd name="T65" fmla="*/ 5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63">
                    <a:moveTo>
                      <a:pt x="39" y="52"/>
                    </a:moveTo>
                    <a:lnTo>
                      <a:pt x="39" y="61"/>
                    </a:lnTo>
                    <a:lnTo>
                      <a:pt x="23" y="61"/>
                    </a:lnTo>
                    <a:lnTo>
                      <a:pt x="23" y="57"/>
                    </a:lnTo>
                    <a:lnTo>
                      <a:pt x="23" y="57"/>
                    </a:lnTo>
                    <a:lnTo>
                      <a:pt x="23" y="57"/>
                    </a:lnTo>
                    <a:lnTo>
                      <a:pt x="20" y="61"/>
                    </a:lnTo>
                    <a:lnTo>
                      <a:pt x="13" y="63"/>
                    </a:lnTo>
                    <a:lnTo>
                      <a:pt x="13" y="63"/>
                    </a:lnTo>
                    <a:lnTo>
                      <a:pt x="8" y="61"/>
                    </a:lnTo>
                    <a:lnTo>
                      <a:pt x="5" y="57"/>
                    </a:lnTo>
                    <a:lnTo>
                      <a:pt x="5" y="57"/>
                    </a:lnTo>
                    <a:lnTo>
                      <a:pt x="2" y="52"/>
                    </a:lnTo>
                    <a:lnTo>
                      <a:pt x="0" y="43"/>
                    </a:lnTo>
                    <a:lnTo>
                      <a:pt x="0" y="43"/>
                    </a:lnTo>
                    <a:lnTo>
                      <a:pt x="2" y="35"/>
                    </a:lnTo>
                    <a:lnTo>
                      <a:pt x="5" y="30"/>
                    </a:lnTo>
                    <a:lnTo>
                      <a:pt x="5" y="30"/>
                    </a:lnTo>
                    <a:lnTo>
                      <a:pt x="10" y="26"/>
                    </a:lnTo>
                    <a:lnTo>
                      <a:pt x="15" y="26"/>
                    </a:lnTo>
                    <a:lnTo>
                      <a:pt x="15" y="26"/>
                    </a:lnTo>
                    <a:lnTo>
                      <a:pt x="20" y="26"/>
                    </a:lnTo>
                    <a:lnTo>
                      <a:pt x="23" y="29"/>
                    </a:lnTo>
                    <a:lnTo>
                      <a:pt x="23" y="19"/>
                    </a:lnTo>
                    <a:lnTo>
                      <a:pt x="23" y="19"/>
                    </a:lnTo>
                    <a:lnTo>
                      <a:pt x="23" y="14"/>
                    </a:lnTo>
                    <a:lnTo>
                      <a:pt x="23" y="11"/>
                    </a:lnTo>
                    <a:lnTo>
                      <a:pt x="23" y="11"/>
                    </a:lnTo>
                    <a:lnTo>
                      <a:pt x="18" y="9"/>
                    </a:lnTo>
                    <a:lnTo>
                      <a:pt x="18" y="9"/>
                    </a:lnTo>
                    <a:lnTo>
                      <a:pt x="17" y="11"/>
                    </a:lnTo>
                    <a:lnTo>
                      <a:pt x="15" y="11"/>
                    </a:lnTo>
                    <a:lnTo>
                      <a:pt x="12" y="17"/>
                    </a:lnTo>
                    <a:lnTo>
                      <a:pt x="2" y="14"/>
                    </a:lnTo>
                    <a:lnTo>
                      <a:pt x="2" y="14"/>
                    </a:lnTo>
                    <a:lnTo>
                      <a:pt x="5" y="9"/>
                    </a:lnTo>
                    <a:lnTo>
                      <a:pt x="8" y="4"/>
                    </a:lnTo>
                    <a:lnTo>
                      <a:pt x="8" y="4"/>
                    </a:lnTo>
                    <a:lnTo>
                      <a:pt x="13" y="1"/>
                    </a:lnTo>
                    <a:lnTo>
                      <a:pt x="18" y="0"/>
                    </a:lnTo>
                    <a:lnTo>
                      <a:pt x="18" y="0"/>
                    </a:lnTo>
                    <a:lnTo>
                      <a:pt x="25" y="1"/>
                    </a:lnTo>
                    <a:lnTo>
                      <a:pt x="30" y="4"/>
                    </a:lnTo>
                    <a:lnTo>
                      <a:pt x="30" y="4"/>
                    </a:lnTo>
                    <a:lnTo>
                      <a:pt x="33" y="9"/>
                    </a:lnTo>
                    <a:lnTo>
                      <a:pt x="35" y="17"/>
                    </a:lnTo>
                    <a:lnTo>
                      <a:pt x="35" y="52"/>
                    </a:lnTo>
                    <a:lnTo>
                      <a:pt x="39" y="52"/>
                    </a:lnTo>
                    <a:close/>
                    <a:moveTo>
                      <a:pt x="23" y="50"/>
                    </a:moveTo>
                    <a:lnTo>
                      <a:pt x="23" y="37"/>
                    </a:lnTo>
                    <a:lnTo>
                      <a:pt x="23" y="37"/>
                    </a:lnTo>
                    <a:lnTo>
                      <a:pt x="21" y="34"/>
                    </a:lnTo>
                    <a:lnTo>
                      <a:pt x="18" y="34"/>
                    </a:lnTo>
                    <a:lnTo>
                      <a:pt x="18" y="34"/>
                    </a:lnTo>
                    <a:lnTo>
                      <a:pt x="17" y="34"/>
                    </a:lnTo>
                    <a:lnTo>
                      <a:pt x="13" y="37"/>
                    </a:lnTo>
                    <a:lnTo>
                      <a:pt x="13" y="39"/>
                    </a:lnTo>
                    <a:lnTo>
                      <a:pt x="12" y="43"/>
                    </a:lnTo>
                    <a:lnTo>
                      <a:pt x="12" y="43"/>
                    </a:lnTo>
                    <a:lnTo>
                      <a:pt x="13" y="48"/>
                    </a:lnTo>
                    <a:lnTo>
                      <a:pt x="13" y="50"/>
                    </a:lnTo>
                    <a:lnTo>
                      <a:pt x="17" y="52"/>
                    </a:lnTo>
                    <a:lnTo>
                      <a:pt x="18" y="53"/>
                    </a:lnTo>
                    <a:lnTo>
                      <a:pt x="18" y="53"/>
                    </a:lnTo>
                    <a:lnTo>
                      <a:pt x="21" y="52"/>
                    </a:lnTo>
                    <a:lnTo>
                      <a:pt x="23" y="50"/>
                    </a:lnTo>
                    <a:lnTo>
                      <a:pt x="2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7" name="Freeform 271"/>
              <p:cNvSpPr>
                <a:spLocks noEditPoints="1"/>
              </p:cNvSpPr>
              <p:nvPr/>
            </p:nvSpPr>
            <p:spPr bwMode="auto">
              <a:xfrm>
                <a:off x="4966" y="2342"/>
                <a:ext cx="39" cy="88"/>
              </a:xfrm>
              <a:custGeom>
                <a:avLst/>
                <a:gdLst>
                  <a:gd name="T0" fmla="*/ 39 w 39"/>
                  <a:gd name="T1" fmla="*/ 86 h 88"/>
                  <a:gd name="T2" fmla="*/ 23 w 39"/>
                  <a:gd name="T3" fmla="*/ 86 h 88"/>
                  <a:gd name="T4" fmla="*/ 23 w 39"/>
                  <a:gd name="T5" fmla="*/ 80 h 88"/>
                  <a:gd name="T6" fmla="*/ 23 w 39"/>
                  <a:gd name="T7" fmla="*/ 80 h 88"/>
                  <a:gd name="T8" fmla="*/ 23 w 39"/>
                  <a:gd name="T9" fmla="*/ 80 h 88"/>
                  <a:gd name="T10" fmla="*/ 18 w 39"/>
                  <a:gd name="T11" fmla="*/ 85 h 88"/>
                  <a:gd name="T12" fmla="*/ 18 w 39"/>
                  <a:gd name="T13" fmla="*/ 85 h 88"/>
                  <a:gd name="T14" fmla="*/ 16 w 39"/>
                  <a:gd name="T15" fmla="*/ 86 h 88"/>
                  <a:gd name="T16" fmla="*/ 13 w 39"/>
                  <a:gd name="T17" fmla="*/ 88 h 88"/>
                  <a:gd name="T18" fmla="*/ 13 w 39"/>
                  <a:gd name="T19" fmla="*/ 88 h 88"/>
                  <a:gd name="T20" fmla="*/ 10 w 39"/>
                  <a:gd name="T21" fmla="*/ 86 h 88"/>
                  <a:gd name="T22" fmla="*/ 8 w 39"/>
                  <a:gd name="T23" fmla="*/ 85 h 88"/>
                  <a:gd name="T24" fmla="*/ 3 w 39"/>
                  <a:gd name="T25" fmla="*/ 80 h 88"/>
                  <a:gd name="T26" fmla="*/ 3 w 39"/>
                  <a:gd name="T27" fmla="*/ 80 h 88"/>
                  <a:gd name="T28" fmla="*/ 0 w 39"/>
                  <a:gd name="T29" fmla="*/ 70 h 88"/>
                  <a:gd name="T30" fmla="*/ 0 w 39"/>
                  <a:gd name="T31" fmla="*/ 57 h 88"/>
                  <a:gd name="T32" fmla="*/ 0 w 39"/>
                  <a:gd name="T33" fmla="*/ 57 h 88"/>
                  <a:gd name="T34" fmla="*/ 0 w 39"/>
                  <a:gd name="T35" fmla="*/ 42 h 88"/>
                  <a:gd name="T36" fmla="*/ 3 w 39"/>
                  <a:gd name="T37" fmla="*/ 33 h 88"/>
                  <a:gd name="T38" fmla="*/ 3 w 39"/>
                  <a:gd name="T39" fmla="*/ 33 h 88"/>
                  <a:gd name="T40" fmla="*/ 7 w 39"/>
                  <a:gd name="T41" fmla="*/ 28 h 88"/>
                  <a:gd name="T42" fmla="*/ 10 w 39"/>
                  <a:gd name="T43" fmla="*/ 26 h 88"/>
                  <a:gd name="T44" fmla="*/ 13 w 39"/>
                  <a:gd name="T45" fmla="*/ 25 h 88"/>
                  <a:gd name="T46" fmla="*/ 13 w 39"/>
                  <a:gd name="T47" fmla="*/ 25 h 88"/>
                  <a:gd name="T48" fmla="*/ 18 w 39"/>
                  <a:gd name="T49" fmla="*/ 26 h 88"/>
                  <a:gd name="T50" fmla="*/ 23 w 39"/>
                  <a:gd name="T51" fmla="*/ 31 h 88"/>
                  <a:gd name="T52" fmla="*/ 23 w 39"/>
                  <a:gd name="T53" fmla="*/ 31 h 88"/>
                  <a:gd name="T54" fmla="*/ 23 w 39"/>
                  <a:gd name="T55" fmla="*/ 10 h 88"/>
                  <a:gd name="T56" fmla="*/ 16 w 39"/>
                  <a:gd name="T57" fmla="*/ 10 h 88"/>
                  <a:gd name="T58" fmla="*/ 16 w 39"/>
                  <a:gd name="T59" fmla="*/ 0 h 88"/>
                  <a:gd name="T60" fmla="*/ 33 w 39"/>
                  <a:gd name="T61" fmla="*/ 0 h 88"/>
                  <a:gd name="T62" fmla="*/ 33 w 39"/>
                  <a:gd name="T63" fmla="*/ 77 h 88"/>
                  <a:gd name="T64" fmla="*/ 39 w 39"/>
                  <a:gd name="T65" fmla="*/ 77 h 88"/>
                  <a:gd name="T66" fmla="*/ 39 w 39"/>
                  <a:gd name="T67" fmla="*/ 86 h 88"/>
                  <a:gd name="T68" fmla="*/ 23 w 39"/>
                  <a:gd name="T69" fmla="*/ 59 h 88"/>
                  <a:gd name="T70" fmla="*/ 23 w 39"/>
                  <a:gd name="T71" fmla="*/ 49 h 88"/>
                  <a:gd name="T72" fmla="*/ 23 w 39"/>
                  <a:gd name="T73" fmla="*/ 49 h 88"/>
                  <a:gd name="T74" fmla="*/ 21 w 39"/>
                  <a:gd name="T75" fmla="*/ 38 h 88"/>
                  <a:gd name="T76" fmla="*/ 21 w 39"/>
                  <a:gd name="T77" fmla="*/ 38 h 88"/>
                  <a:gd name="T78" fmla="*/ 20 w 39"/>
                  <a:gd name="T79" fmla="*/ 36 h 88"/>
                  <a:gd name="T80" fmla="*/ 16 w 39"/>
                  <a:gd name="T81" fmla="*/ 34 h 88"/>
                  <a:gd name="T82" fmla="*/ 16 w 39"/>
                  <a:gd name="T83" fmla="*/ 34 h 88"/>
                  <a:gd name="T84" fmla="*/ 15 w 39"/>
                  <a:gd name="T85" fmla="*/ 36 h 88"/>
                  <a:gd name="T86" fmla="*/ 13 w 39"/>
                  <a:gd name="T87" fmla="*/ 39 h 88"/>
                  <a:gd name="T88" fmla="*/ 13 w 39"/>
                  <a:gd name="T89" fmla="*/ 39 h 88"/>
                  <a:gd name="T90" fmla="*/ 11 w 39"/>
                  <a:gd name="T91" fmla="*/ 52 h 88"/>
                  <a:gd name="T92" fmla="*/ 11 w 39"/>
                  <a:gd name="T93" fmla="*/ 67 h 88"/>
                  <a:gd name="T94" fmla="*/ 11 w 39"/>
                  <a:gd name="T95" fmla="*/ 67 h 88"/>
                  <a:gd name="T96" fmla="*/ 13 w 39"/>
                  <a:gd name="T97" fmla="*/ 75 h 88"/>
                  <a:gd name="T98" fmla="*/ 15 w 39"/>
                  <a:gd name="T99" fmla="*/ 77 h 88"/>
                  <a:gd name="T100" fmla="*/ 16 w 39"/>
                  <a:gd name="T101" fmla="*/ 77 h 88"/>
                  <a:gd name="T102" fmla="*/ 16 w 39"/>
                  <a:gd name="T103" fmla="*/ 77 h 88"/>
                  <a:gd name="T104" fmla="*/ 20 w 39"/>
                  <a:gd name="T105" fmla="*/ 77 h 88"/>
                  <a:gd name="T106" fmla="*/ 21 w 39"/>
                  <a:gd name="T107" fmla="*/ 73 h 88"/>
                  <a:gd name="T108" fmla="*/ 21 w 39"/>
                  <a:gd name="T109" fmla="*/ 73 h 88"/>
                  <a:gd name="T110" fmla="*/ 23 w 39"/>
                  <a:gd name="T111" fmla="*/ 59 h 88"/>
                  <a:gd name="T112" fmla="*/ 23 w 39"/>
                  <a:gd name="T11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88">
                    <a:moveTo>
                      <a:pt x="39" y="86"/>
                    </a:moveTo>
                    <a:lnTo>
                      <a:pt x="23" y="86"/>
                    </a:lnTo>
                    <a:lnTo>
                      <a:pt x="23" y="80"/>
                    </a:lnTo>
                    <a:lnTo>
                      <a:pt x="23" y="80"/>
                    </a:lnTo>
                    <a:lnTo>
                      <a:pt x="23" y="80"/>
                    </a:lnTo>
                    <a:lnTo>
                      <a:pt x="18" y="85"/>
                    </a:lnTo>
                    <a:lnTo>
                      <a:pt x="18" y="85"/>
                    </a:lnTo>
                    <a:lnTo>
                      <a:pt x="16" y="86"/>
                    </a:lnTo>
                    <a:lnTo>
                      <a:pt x="13" y="88"/>
                    </a:lnTo>
                    <a:lnTo>
                      <a:pt x="13" y="88"/>
                    </a:lnTo>
                    <a:lnTo>
                      <a:pt x="10" y="86"/>
                    </a:lnTo>
                    <a:lnTo>
                      <a:pt x="8" y="85"/>
                    </a:lnTo>
                    <a:lnTo>
                      <a:pt x="3" y="80"/>
                    </a:lnTo>
                    <a:lnTo>
                      <a:pt x="3" y="80"/>
                    </a:lnTo>
                    <a:lnTo>
                      <a:pt x="0" y="70"/>
                    </a:lnTo>
                    <a:lnTo>
                      <a:pt x="0" y="57"/>
                    </a:lnTo>
                    <a:lnTo>
                      <a:pt x="0" y="57"/>
                    </a:lnTo>
                    <a:lnTo>
                      <a:pt x="0" y="42"/>
                    </a:lnTo>
                    <a:lnTo>
                      <a:pt x="3" y="33"/>
                    </a:lnTo>
                    <a:lnTo>
                      <a:pt x="3" y="33"/>
                    </a:lnTo>
                    <a:lnTo>
                      <a:pt x="7" y="28"/>
                    </a:lnTo>
                    <a:lnTo>
                      <a:pt x="10" y="26"/>
                    </a:lnTo>
                    <a:lnTo>
                      <a:pt x="13" y="25"/>
                    </a:lnTo>
                    <a:lnTo>
                      <a:pt x="13" y="25"/>
                    </a:lnTo>
                    <a:lnTo>
                      <a:pt x="18" y="26"/>
                    </a:lnTo>
                    <a:lnTo>
                      <a:pt x="23" y="31"/>
                    </a:lnTo>
                    <a:lnTo>
                      <a:pt x="23" y="31"/>
                    </a:lnTo>
                    <a:lnTo>
                      <a:pt x="23" y="10"/>
                    </a:lnTo>
                    <a:lnTo>
                      <a:pt x="16" y="10"/>
                    </a:lnTo>
                    <a:lnTo>
                      <a:pt x="16" y="0"/>
                    </a:lnTo>
                    <a:lnTo>
                      <a:pt x="33" y="0"/>
                    </a:lnTo>
                    <a:lnTo>
                      <a:pt x="33" y="77"/>
                    </a:lnTo>
                    <a:lnTo>
                      <a:pt x="39" y="77"/>
                    </a:lnTo>
                    <a:lnTo>
                      <a:pt x="39" y="86"/>
                    </a:lnTo>
                    <a:close/>
                    <a:moveTo>
                      <a:pt x="23" y="59"/>
                    </a:moveTo>
                    <a:lnTo>
                      <a:pt x="23" y="49"/>
                    </a:lnTo>
                    <a:lnTo>
                      <a:pt x="23" y="49"/>
                    </a:lnTo>
                    <a:lnTo>
                      <a:pt x="21" y="38"/>
                    </a:lnTo>
                    <a:lnTo>
                      <a:pt x="21" y="38"/>
                    </a:lnTo>
                    <a:lnTo>
                      <a:pt x="20" y="36"/>
                    </a:lnTo>
                    <a:lnTo>
                      <a:pt x="16" y="34"/>
                    </a:lnTo>
                    <a:lnTo>
                      <a:pt x="16" y="34"/>
                    </a:lnTo>
                    <a:lnTo>
                      <a:pt x="15" y="36"/>
                    </a:lnTo>
                    <a:lnTo>
                      <a:pt x="13" y="39"/>
                    </a:lnTo>
                    <a:lnTo>
                      <a:pt x="13" y="39"/>
                    </a:lnTo>
                    <a:lnTo>
                      <a:pt x="11" y="52"/>
                    </a:lnTo>
                    <a:lnTo>
                      <a:pt x="11" y="67"/>
                    </a:lnTo>
                    <a:lnTo>
                      <a:pt x="11" y="67"/>
                    </a:lnTo>
                    <a:lnTo>
                      <a:pt x="13" y="75"/>
                    </a:lnTo>
                    <a:lnTo>
                      <a:pt x="15" y="77"/>
                    </a:lnTo>
                    <a:lnTo>
                      <a:pt x="16" y="77"/>
                    </a:lnTo>
                    <a:lnTo>
                      <a:pt x="16" y="77"/>
                    </a:lnTo>
                    <a:lnTo>
                      <a:pt x="20" y="77"/>
                    </a:lnTo>
                    <a:lnTo>
                      <a:pt x="21" y="73"/>
                    </a:lnTo>
                    <a:lnTo>
                      <a:pt x="21" y="73"/>
                    </a:lnTo>
                    <a:lnTo>
                      <a:pt x="23" y="59"/>
                    </a:lnTo>
                    <a:lnTo>
                      <a:pt x="2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8" name="Freeform 272"/>
              <p:cNvSpPr>
                <a:spLocks noEditPoints="1"/>
              </p:cNvSpPr>
              <p:nvPr/>
            </p:nvSpPr>
            <p:spPr bwMode="auto">
              <a:xfrm>
                <a:off x="5008" y="2367"/>
                <a:ext cx="33" cy="63"/>
              </a:xfrm>
              <a:custGeom>
                <a:avLst/>
                <a:gdLst>
                  <a:gd name="T0" fmla="*/ 17 w 33"/>
                  <a:gd name="T1" fmla="*/ 63 h 63"/>
                  <a:gd name="T2" fmla="*/ 17 w 33"/>
                  <a:gd name="T3" fmla="*/ 63 h 63"/>
                  <a:gd name="T4" fmla="*/ 12 w 33"/>
                  <a:gd name="T5" fmla="*/ 63 h 63"/>
                  <a:gd name="T6" fmla="*/ 9 w 33"/>
                  <a:gd name="T7" fmla="*/ 61 h 63"/>
                  <a:gd name="T8" fmla="*/ 5 w 33"/>
                  <a:gd name="T9" fmla="*/ 58 h 63"/>
                  <a:gd name="T10" fmla="*/ 4 w 33"/>
                  <a:gd name="T11" fmla="*/ 55 h 63"/>
                  <a:gd name="T12" fmla="*/ 4 w 33"/>
                  <a:gd name="T13" fmla="*/ 55 h 63"/>
                  <a:gd name="T14" fmla="*/ 0 w 33"/>
                  <a:gd name="T15" fmla="*/ 45 h 63"/>
                  <a:gd name="T16" fmla="*/ 0 w 33"/>
                  <a:gd name="T17" fmla="*/ 32 h 63"/>
                  <a:gd name="T18" fmla="*/ 0 w 33"/>
                  <a:gd name="T19" fmla="*/ 32 h 63"/>
                  <a:gd name="T20" fmla="*/ 0 w 33"/>
                  <a:gd name="T21" fmla="*/ 17 h 63"/>
                  <a:gd name="T22" fmla="*/ 4 w 33"/>
                  <a:gd name="T23" fmla="*/ 8 h 63"/>
                  <a:gd name="T24" fmla="*/ 4 w 33"/>
                  <a:gd name="T25" fmla="*/ 8 h 63"/>
                  <a:gd name="T26" fmla="*/ 7 w 33"/>
                  <a:gd name="T27" fmla="*/ 4 h 63"/>
                  <a:gd name="T28" fmla="*/ 9 w 33"/>
                  <a:gd name="T29" fmla="*/ 3 h 63"/>
                  <a:gd name="T30" fmla="*/ 12 w 33"/>
                  <a:gd name="T31" fmla="*/ 1 h 63"/>
                  <a:gd name="T32" fmla="*/ 17 w 33"/>
                  <a:gd name="T33" fmla="*/ 0 h 63"/>
                  <a:gd name="T34" fmla="*/ 17 w 33"/>
                  <a:gd name="T35" fmla="*/ 0 h 63"/>
                  <a:gd name="T36" fmla="*/ 20 w 33"/>
                  <a:gd name="T37" fmla="*/ 1 h 63"/>
                  <a:gd name="T38" fmla="*/ 23 w 33"/>
                  <a:gd name="T39" fmla="*/ 3 h 63"/>
                  <a:gd name="T40" fmla="*/ 26 w 33"/>
                  <a:gd name="T41" fmla="*/ 4 h 63"/>
                  <a:gd name="T42" fmla="*/ 28 w 33"/>
                  <a:gd name="T43" fmla="*/ 8 h 63"/>
                  <a:gd name="T44" fmla="*/ 31 w 33"/>
                  <a:gd name="T45" fmla="*/ 17 h 63"/>
                  <a:gd name="T46" fmla="*/ 33 w 33"/>
                  <a:gd name="T47" fmla="*/ 32 h 63"/>
                  <a:gd name="T48" fmla="*/ 33 w 33"/>
                  <a:gd name="T49" fmla="*/ 32 h 63"/>
                  <a:gd name="T50" fmla="*/ 31 w 33"/>
                  <a:gd name="T51" fmla="*/ 45 h 63"/>
                  <a:gd name="T52" fmla="*/ 28 w 33"/>
                  <a:gd name="T53" fmla="*/ 55 h 63"/>
                  <a:gd name="T54" fmla="*/ 26 w 33"/>
                  <a:gd name="T55" fmla="*/ 58 h 63"/>
                  <a:gd name="T56" fmla="*/ 23 w 33"/>
                  <a:gd name="T57" fmla="*/ 61 h 63"/>
                  <a:gd name="T58" fmla="*/ 20 w 33"/>
                  <a:gd name="T59" fmla="*/ 63 h 63"/>
                  <a:gd name="T60" fmla="*/ 17 w 33"/>
                  <a:gd name="T61" fmla="*/ 63 h 63"/>
                  <a:gd name="T62" fmla="*/ 17 w 33"/>
                  <a:gd name="T63" fmla="*/ 63 h 63"/>
                  <a:gd name="T64" fmla="*/ 17 w 33"/>
                  <a:gd name="T65" fmla="*/ 11 h 63"/>
                  <a:gd name="T66" fmla="*/ 17 w 33"/>
                  <a:gd name="T67" fmla="*/ 11 h 63"/>
                  <a:gd name="T68" fmla="*/ 13 w 33"/>
                  <a:gd name="T69" fmla="*/ 11 h 63"/>
                  <a:gd name="T70" fmla="*/ 12 w 33"/>
                  <a:gd name="T71" fmla="*/ 14 h 63"/>
                  <a:gd name="T72" fmla="*/ 12 w 33"/>
                  <a:gd name="T73" fmla="*/ 14 h 63"/>
                  <a:gd name="T74" fmla="*/ 12 w 33"/>
                  <a:gd name="T75" fmla="*/ 32 h 63"/>
                  <a:gd name="T76" fmla="*/ 12 w 33"/>
                  <a:gd name="T77" fmla="*/ 32 h 63"/>
                  <a:gd name="T78" fmla="*/ 12 w 33"/>
                  <a:gd name="T79" fmla="*/ 45 h 63"/>
                  <a:gd name="T80" fmla="*/ 12 w 33"/>
                  <a:gd name="T81" fmla="*/ 45 h 63"/>
                  <a:gd name="T82" fmla="*/ 13 w 33"/>
                  <a:gd name="T83" fmla="*/ 52 h 63"/>
                  <a:gd name="T84" fmla="*/ 13 w 33"/>
                  <a:gd name="T85" fmla="*/ 52 h 63"/>
                  <a:gd name="T86" fmla="*/ 17 w 33"/>
                  <a:gd name="T87" fmla="*/ 53 h 63"/>
                  <a:gd name="T88" fmla="*/ 17 w 33"/>
                  <a:gd name="T89" fmla="*/ 53 h 63"/>
                  <a:gd name="T90" fmla="*/ 18 w 33"/>
                  <a:gd name="T91" fmla="*/ 52 h 63"/>
                  <a:gd name="T92" fmla="*/ 20 w 33"/>
                  <a:gd name="T93" fmla="*/ 48 h 63"/>
                  <a:gd name="T94" fmla="*/ 20 w 33"/>
                  <a:gd name="T95" fmla="*/ 48 h 63"/>
                  <a:gd name="T96" fmla="*/ 22 w 33"/>
                  <a:gd name="T97" fmla="*/ 32 h 63"/>
                  <a:gd name="T98" fmla="*/ 22 w 33"/>
                  <a:gd name="T99" fmla="*/ 32 h 63"/>
                  <a:gd name="T100" fmla="*/ 20 w 33"/>
                  <a:gd name="T101" fmla="*/ 14 h 63"/>
                  <a:gd name="T102" fmla="*/ 20 w 33"/>
                  <a:gd name="T103" fmla="*/ 14 h 63"/>
                  <a:gd name="T104" fmla="*/ 18 w 33"/>
                  <a:gd name="T105" fmla="*/ 11 h 63"/>
                  <a:gd name="T106" fmla="*/ 17 w 33"/>
                  <a:gd name="T107" fmla="*/ 11 h 63"/>
                  <a:gd name="T108" fmla="*/ 17 w 33"/>
                  <a:gd name="T109" fmla="*/ 1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 h="63">
                    <a:moveTo>
                      <a:pt x="17" y="63"/>
                    </a:moveTo>
                    <a:lnTo>
                      <a:pt x="17" y="63"/>
                    </a:lnTo>
                    <a:lnTo>
                      <a:pt x="12" y="63"/>
                    </a:lnTo>
                    <a:lnTo>
                      <a:pt x="9" y="61"/>
                    </a:lnTo>
                    <a:lnTo>
                      <a:pt x="5" y="58"/>
                    </a:lnTo>
                    <a:lnTo>
                      <a:pt x="4" y="55"/>
                    </a:lnTo>
                    <a:lnTo>
                      <a:pt x="4" y="55"/>
                    </a:lnTo>
                    <a:lnTo>
                      <a:pt x="0" y="45"/>
                    </a:lnTo>
                    <a:lnTo>
                      <a:pt x="0" y="32"/>
                    </a:lnTo>
                    <a:lnTo>
                      <a:pt x="0" y="32"/>
                    </a:lnTo>
                    <a:lnTo>
                      <a:pt x="0" y="17"/>
                    </a:lnTo>
                    <a:lnTo>
                      <a:pt x="4" y="8"/>
                    </a:lnTo>
                    <a:lnTo>
                      <a:pt x="4" y="8"/>
                    </a:lnTo>
                    <a:lnTo>
                      <a:pt x="7" y="4"/>
                    </a:lnTo>
                    <a:lnTo>
                      <a:pt x="9" y="3"/>
                    </a:lnTo>
                    <a:lnTo>
                      <a:pt x="12" y="1"/>
                    </a:lnTo>
                    <a:lnTo>
                      <a:pt x="17" y="0"/>
                    </a:lnTo>
                    <a:lnTo>
                      <a:pt x="17" y="0"/>
                    </a:lnTo>
                    <a:lnTo>
                      <a:pt x="20" y="1"/>
                    </a:lnTo>
                    <a:lnTo>
                      <a:pt x="23" y="3"/>
                    </a:lnTo>
                    <a:lnTo>
                      <a:pt x="26" y="4"/>
                    </a:lnTo>
                    <a:lnTo>
                      <a:pt x="28" y="8"/>
                    </a:lnTo>
                    <a:lnTo>
                      <a:pt x="31" y="17"/>
                    </a:lnTo>
                    <a:lnTo>
                      <a:pt x="33" y="32"/>
                    </a:lnTo>
                    <a:lnTo>
                      <a:pt x="33" y="32"/>
                    </a:lnTo>
                    <a:lnTo>
                      <a:pt x="31" y="45"/>
                    </a:lnTo>
                    <a:lnTo>
                      <a:pt x="28" y="55"/>
                    </a:lnTo>
                    <a:lnTo>
                      <a:pt x="26" y="58"/>
                    </a:lnTo>
                    <a:lnTo>
                      <a:pt x="23" y="61"/>
                    </a:lnTo>
                    <a:lnTo>
                      <a:pt x="20" y="63"/>
                    </a:lnTo>
                    <a:lnTo>
                      <a:pt x="17" y="63"/>
                    </a:lnTo>
                    <a:lnTo>
                      <a:pt x="17" y="63"/>
                    </a:lnTo>
                    <a:close/>
                    <a:moveTo>
                      <a:pt x="17" y="11"/>
                    </a:moveTo>
                    <a:lnTo>
                      <a:pt x="17" y="11"/>
                    </a:lnTo>
                    <a:lnTo>
                      <a:pt x="13" y="11"/>
                    </a:lnTo>
                    <a:lnTo>
                      <a:pt x="12" y="14"/>
                    </a:lnTo>
                    <a:lnTo>
                      <a:pt x="12" y="14"/>
                    </a:lnTo>
                    <a:lnTo>
                      <a:pt x="12" y="32"/>
                    </a:lnTo>
                    <a:lnTo>
                      <a:pt x="12" y="32"/>
                    </a:lnTo>
                    <a:lnTo>
                      <a:pt x="12" y="45"/>
                    </a:lnTo>
                    <a:lnTo>
                      <a:pt x="12" y="45"/>
                    </a:lnTo>
                    <a:lnTo>
                      <a:pt x="13" y="52"/>
                    </a:lnTo>
                    <a:lnTo>
                      <a:pt x="13" y="52"/>
                    </a:lnTo>
                    <a:lnTo>
                      <a:pt x="17" y="53"/>
                    </a:lnTo>
                    <a:lnTo>
                      <a:pt x="17" y="53"/>
                    </a:lnTo>
                    <a:lnTo>
                      <a:pt x="18" y="52"/>
                    </a:lnTo>
                    <a:lnTo>
                      <a:pt x="20" y="48"/>
                    </a:lnTo>
                    <a:lnTo>
                      <a:pt x="20" y="48"/>
                    </a:lnTo>
                    <a:lnTo>
                      <a:pt x="22" y="32"/>
                    </a:lnTo>
                    <a:lnTo>
                      <a:pt x="22" y="32"/>
                    </a:lnTo>
                    <a:lnTo>
                      <a:pt x="20" y="14"/>
                    </a:lnTo>
                    <a:lnTo>
                      <a:pt x="20" y="14"/>
                    </a:lnTo>
                    <a:lnTo>
                      <a:pt x="18" y="11"/>
                    </a:lnTo>
                    <a:lnTo>
                      <a:pt x="17" y="11"/>
                    </a:lnTo>
                    <a:lnTo>
                      <a:pt x="1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9" name="Freeform 273"/>
              <p:cNvSpPr>
                <a:spLocks noEditPoints="1"/>
              </p:cNvSpPr>
              <p:nvPr/>
            </p:nvSpPr>
            <p:spPr bwMode="auto">
              <a:xfrm>
                <a:off x="2192" y="2130"/>
                <a:ext cx="103" cy="109"/>
              </a:xfrm>
              <a:custGeom>
                <a:avLst/>
                <a:gdLst>
                  <a:gd name="T0" fmla="*/ 7 w 103"/>
                  <a:gd name="T1" fmla="*/ 64 h 109"/>
                  <a:gd name="T2" fmla="*/ 0 w 103"/>
                  <a:gd name="T3" fmla="*/ 56 h 109"/>
                  <a:gd name="T4" fmla="*/ 0 w 103"/>
                  <a:gd name="T5" fmla="*/ 56 h 109"/>
                  <a:gd name="T6" fmla="*/ 15 w 103"/>
                  <a:gd name="T7" fmla="*/ 49 h 109"/>
                  <a:gd name="T8" fmla="*/ 26 w 103"/>
                  <a:gd name="T9" fmla="*/ 39 h 109"/>
                  <a:gd name="T10" fmla="*/ 26 w 103"/>
                  <a:gd name="T11" fmla="*/ 39 h 109"/>
                  <a:gd name="T12" fmla="*/ 38 w 103"/>
                  <a:gd name="T13" fmla="*/ 28 h 109"/>
                  <a:gd name="T14" fmla="*/ 43 w 103"/>
                  <a:gd name="T15" fmla="*/ 17 h 109"/>
                  <a:gd name="T16" fmla="*/ 3 w 103"/>
                  <a:gd name="T17" fmla="*/ 17 h 109"/>
                  <a:gd name="T18" fmla="*/ 3 w 103"/>
                  <a:gd name="T19" fmla="*/ 8 h 109"/>
                  <a:gd name="T20" fmla="*/ 56 w 103"/>
                  <a:gd name="T21" fmla="*/ 8 h 109"/>
                  <a:gd name="T22" fmla="*/ 56 w 103"/>
                  <a:gd name="T23" fmla="*/ 8 h 109"/>
                  <a:gd name="T24" fmla="*/ 54 w 103"/>
                  <a:gd name="T25" fmla="*/ 17 h 109"/>
                  <a:gd name="T26" fmla="*/ 51 w 103"/>
                  <a:gd name="T27" fmla="*/ 25 h 109"/>
                  <a:gd name="T28" fmla="*/ 46 w 103"/>
                  <a:gd name="T29" fmla="*/ 33 h 109"/>
                  <a:gd name="T30" fmla="*/ 39 w 103"/>
                  <a:gd name="T31" fmla="*/ 41 h 109"/>
                  <a:gd name="T32" fmla="*/ 39 w 103"/>
                  <a:gd name="T33" fmla="*/ 41 h 109"/>
                  <a:gd name="T34" fmla="*/ 33 w 103"/>
                  <a:gd name="T35" fmla="*/ 47 h 109"/>
                  <a:gd name="T36" fmla="*/ 25 w 103"/>
                  <a:gd name="T37" fmla="*/ 54 h 109"/>
                  <a:gd name="T38" fmla="*/ 17 w 103"/>
                  <a:gd name="T39" fmla="*/ 59 h 109"/>
                  <a:gd name="T40" fmla="*/ 7 w 103"/>
                  <a:gd name="T41" fmla="*/ 64 h 109"/>
                  <a:gd name="T42" fmla="*/ 7 w 103"/>
                  <a:gd name="T43" fmla="*/ 64 h 109"/>
                  <a:gd name="T44" fmla="*/ 74 w 103"/>
                  <a:gd name="T45" fmla="*/ 109 h 109"/>
                  <a:gd name="T46" fmla="*/ 74 w 103"/>
                  <a:gd name="T47" fmla="*/ 105 h 109"/>
                  <a:gd name="T48" fmla="*/ 25 w 103"/>
                  <a:gd name="T49" fmla="*/ 105 h 109"/>
                  <a:gd name="T50" fmla="*/ 25 w 103"/>
                  <a:gd name="T51" fmla="*/ 109 h 109"/>
                  <a:gd name="T52" fmla="*/ 17 w 103"/>
                  <a:gd name="T53" fmla="*/ 109 h 109"/>
                  <a:gd name="T54" fmla="*/ 17 w 103"/>
                  <a:gd name="T55" fmla="*/ 67 h 109"/>
                  <a:gd name="T56" fmla="*/ 83 w 103"/>
                  <a:gd name="T57" fmla="*/ 67 h 109"/>
                  <a:gd name="T58" fmla="*/ 83 w 103"/>
                  <a:gd name="T59" fmla="*/ 109 h 109"/>
                  <a:gd name="T60" fmla="*/ 74 w 103"/>
                  <a:gd name="T61" fmla="*/ 109 h 109"/>
                  <a:gd name="T62" fmla="*/ 74 w 103"/>
                  <a:gd name="T63" fmla="*/ 77 h 109"/>
                  <a:gd name="T64" fmla="*/ 25 w 103"/>
                  <a:gd name="T65" fmla="*/ 77 h 109"/>
                  <a:gd name="T66" fmla="*/ 25 w 103"/>
                  <a:gd name="T67" fmla="*/ 95 h 109"/>
                  <a:gd name="T68" fmla="*/ 74 w 103"/>
                  <a:gd name="T69" fmla="*/ 95 h 109"/>
                  <a:gd name="T70" fmla="*/ 74 w 103"/>
                  <a:gd name="T71" fmla="*/ 77 h 109"/>
                  <a:gd name="T72" fmla="*/ 103 w 103"/>
                  <a:gd name="T73" fmla="*/ 38 h 109"/>
                  <a:gd name="T74" fmla="*/ 83 w 103"/>
                  <a:gd name="T75" fmla="*/ 38 h 109"/>
                  <a:gd name="T76" fmla="*/ 83 w 103"/>
                  <a:gd name="T77" fmla="*/ 64 h 109"/>
                  <a:gd name="T78" fmla="*/ 74 w 103"/>
                  <a:gd name="T79" fmla="*/ 64 h 109"/>
                  <a:gd name="T80" fmla="*/ 74 w 103"/>
                  <a:gd name="T81" fmla="*/ 0 h 109"/>
                  <a:gd name="T82" fmla="*/ 83 w 103"/>
                  <a:gd name="T83" fmla="*/ 0 h 109"/>
                  <a:gd name="T84" fmla="*/ 83 w 103"/>
                  <a:gd name="T85" fmla="*/ 28 h 109"/>
                  <a:gd name="T86" fmla="*/ 103 w 103"/>
                  <a:gd name="T87" fmla="*/ 28 h 109"/>
                  <a:gd name="T88" fmla="*/ 103 w 103"/>
                  <a:gd name="T89" fmla="*/ 3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 h="109">
                    <a:moveTo>
                      <a:pt x="7" y="64"/>
                    </a:moveTo>
                    <a:lnTo>
                      <a:pt x="0" y="56"/>
                    </a:lnTo>
                    <a:lnTo>
                      <a:pt x="0" y="56"/>
                    </a:lnTo>
                    <a:lnTo>
                      <a:pt x="15" y="49"/>
                    </a:lnTo>
                    <a:lnTo>
                      <a:pt x="26" y="39"/>
                    </a:lnTo>
                    <a:lnTo>
                      <a:pt x="26" y="39"/>
                    </a:lnTo>
                    <a:lnTo>
                      <a:pt x="38" y="28"/>
                    </a:lnTo>
                    <a:lnTo>
                      <a:pt x="43" y="17"/>
                    </a:lnTo>
                    <a:lnTo>
                      <a:pt x="3" y="17"/>
                    </a:lnTo>
                    <a:lnTo>
                      <a:pt x="3" y="8"/>
                    </a:lnTo>
                    <a:lnTo>
                      <a:pt x="56" y="8"/>
                    </a:lnTo>
                    <a:lnTo>
                      <a:pt x="56" y="8"/>
                    </a:lnTo>
                    <a:lnTo>
                      <a:pt x="54" y="17"/>
                    </a:lnTo>
                    <a:lnTo>
                      <a:pt x="51" y="25"/>
                    </a:lnTo>
                    <a:lnTo>
                      <a:pt x="46" y="33"/>
                    </a:lnTo>
                    <a:lnTo>
                      <a:pt x="39" y="41"/>
                    </a:lnTo>
                    <a:lnTo>
                      <a:pt x="39" y="41"/>
                    </a:lnTo>
                    <a:lnTo>
                      <a:pt x="33" y="47"/>
                    </a:lnTo>
                    <a:lnTo>
                      <a:pt x="25" y="54"/>
                    </a:lnTo>
                    <a:lnTo>
                      <a:pt x="17" y="59"/>
                    </a:lnTo>
                    <a:lnTo>
                      <a:pt x="7" y="64"/>
                    </a:lnTo>
                    <a:lnTo>
                      <a:pt x="7" y="64"/>
                    </a:lnTo>
                    <a:close/>
                    <a:moveTo>
                      <a:pt x="74" y="109"/>
                    </a:moveTo>
                    <a:lnTo>
                      <a:pt x="74" y="105"/>
                    </a:lnTo>
                    <a:lnTo>
                      <a:pt x="25" y="105"/>
                    </a:lnTo>
                    <a:lnTo>
                      <a:pt x="25" y="109"/>
                    </a:lnTo>
                    <a:lnTo>
                      <a:pt x="17" y="109"/>
                    </a:lnTo>
                    <a:lnTo>
                      <a:pt x="17" y="67"/>
                    </a:lnTo>
                    <a:lnTo>
                      <a:pt x="83" y="67"/>
                    </a:lnTo>
                    <a:lnTo>
                      <a:pt x="83" y="109"/>
                    </a:lnTo>
                    <a:lnTo>
                      <a:pt x="74" y="109"/>
                    </a:lnTo>
                    <a:close/>
                    <a:moveTo>
                      <a:pt x="74" y="77"/>
                    </a:moveTo>
                    <a:lnTo>
                      <a:pt x="25" y="77"/>
                    </a:lnTo>
                    <a:lnTo>
                      <a:pt x="25" y="95"/>
                    </a:lnTo>
                    <a:lnTo>
                      <a:pt x="74" y="95"/>
                    </a:lnTo>
                    <a:lnTo>
                      <a:pt x="74" y="77"/>
                    </a:lnTo>
                    <a:close/>
                    <a:moveTo>
                      <a:pt x="103" y="38"/>
                    </a:moveTo>
                    <a:lnTo>
                      <a:pt x="83" y="38"/>
                    </a:lnTo>
                    <a:lnTo>
                      <a:pt x="83" y="64"/>
                    </a:lnTo>
                    <a:lnTo>
                      <a:pt x="74" y="64"/>
                    </a:lnTo>
                    <a:lnTo>
                      <a:pt x="74" y="0"/>
                    </a:lnTo>
                    <a:lnTo>
                      <a:pt x="83" y="0"/>
                    </a:lnTo>
                    <a:lnTo>
                      <a:pt x="83" y="28"/>
                    </a:lnTo>
                    <a:lnTo>
                      <a:pt x="103" y="28"/>
                    </a:lnTo>
                    <a:lnTo>
                      <a:pt x="10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0" name="Freeform 274"/>
              <p:cNvSpPr>
                <a:spLocks noEditPoints="1"/>
              </p:cNvSpPr>
              <p:nvPr/>
            </p:nvSpPr>
            <p:spPr bwMode="auto">
              <a:xfrm>
                <a:off x="2305" y="2130"/>
                <a:ext cx="107" cy="109"/>
              </a:xfrm>
              <a:custGeom>
                <a:avLst/>
                <a:gdLst>
                  <a:gd name="T0" fmla="*/ 63 w 107"/>
                  <a:gd name="T1" fmla="*/ 90 h 109"/>
                  <a:gd name="T2" fmla="*/ 63 w 107"/>
                  <a:gd name="T3" fmla="*/ 90 h 109"/>
                  <a:gd name="T4" fmla="*/ 55 w 107"/>
                  <a:gd name="T5" fmla="*/ 82 h 109"/>
                  <a:gd name="T6" fmla="*/ 49 w 107"/>
                  <a:gd name="T7" fmla="*/ 74 h 109"/>
                  <a:gd name="T8" fmla="*/ 42 w 107"/>
                  <a:gd name="T9" fmla="*/ 64 h 109"/>
                  <a:gd name="T10" fmla="*/ 37 w 107"/>
                  <a:gd name="T11" fmla="*/ 52 h 109"/>
                  <a:gd name="T12" fmla="*/ 37 w 107"/>
                  <a:gd name="T13" fmla="*/ 52 h 109"/>
                  <a:gd name="T14" fmla="*/ 31 w 107"/>
                  <a:gd name="T15" fmla="*/ 64 h 109"/>
                  <a:gd name="T16" fmla="*/ 24 w 107"/>
                  <a:gd name="T17" fmla="*/ 75 h 109"/>
                  <a:gd name="T18" fmla="*/ 16 w 107"/>
                  <a:gd name="T19" fmla="*/ 85 h 109"/>
                  <a:gd name="T20" fmla="*/ 8 w 107"/>
                  <a:gd name="T21" fmla="*/ 93 h 109"/>
                  <a:gd name="T22" fmla="*/ 8 w 107"/>
                  <a:gd name="T23" fmla="*/ 93 h 109"/>
                  <a:gd name="T24" fmla="*/ 3 w 107"/>
                  <a:gd name="T25" fmla="*/ 88 h 109"/>
                  <a:gd name="T26" fmla="*/ 0 w 107"/>
                  <a:gd name="T27" fmla="*/ 85 h 109"/>
                  <a:gd name="T28" fmla="*/ 0 w 107"/>
                  <a:gd name="T29" fmla="*/ 85 h 109"/>
                  <a:gd name="T30" fmla="*/ 6 w 107"/>
                  <a:gd name="T31" fmla="*/ 80 h 109"/>
                  <a:gd name="T32" fmla="*/ 13 w 107"/>
                  <a:gd name="T33" fmla="*/ 74 h 109"/>
                  <a:gd name="T34" fmla="*/ 18 w 107"/>
                  <a:gd name="T35" fmla="*/ 65 h 109"/>
                  <a:gd name="T36" fmla="*/ 22 w 107"/>
                  <a:gd name="T37" fmla="*/ 57 h 109"/>
                  <a:gd name="T38" fmla="*/ 22 w 107"/>
                  <a:gd name="T39" fmla="*/ 57 h 109"/>
                  <a:gd name="T40" fmla="*/ 29 w 107"/>
                  <a:gd name="T41" fmla="*/ 41 h 109"/>
                  <a:gd name="T42" fmla="*/ 31 w 107"/>
                  <a:gd name="T43" fmla="*/ 33 h 109"/>
                  <a:gd name="T44" fmla="*/ 32 w 107"/>
                  <a:gd name="T45" fmla="*/ 25 h 109"/>
                  <a:gd name="T46" fmla="*/ 32 w 107"/>
                  <a:gd name="T47" fmla="*/ 15 h 109"/>
                  <a:gd name="T48" fmla="*/ 32 w 107"/>
                  <a:gd name="T49" fmla="*/ 15 h 109"/>
                  <a:gd name="T50" fmla="*/ 31 w 107"/>
                  <a:gd name="T51" fmla="*/ 8 h 109"/>
                  <a:gd name="T52" fmla="*/ 45 w 107"/>
                  <a:gd name="T53" fmla="*/ 10 h 109"/>
                  <a:gd name="T54" fmla="*/ 45 w 107"/>
                  <a:gd name="T55" fmla="*/ 10 h 109"/>
                  <a:gd name="T56" fmla="*/ 42 w 107"/>
                  <a:gd name="T57" fmla="*/ 20 h 109"/>
                  <a:gd name="T58" fmla="*/ 40 w 107"/>
                  <a:gd name="T59" fmla="*/ 36 h 109"/>
                  <a:gd name="T60" fmla="*/ 40 w 107"/>
                  <a:gd name="T61" fmla="*/ 36 h 109"/>
                  <a:gd name="T62" fmla="*/ 45 w 107"/>
                  <a:gd name="T63" fmla="*/ 47 h 109"/>
                  <a:gd name="T64" fmla="*/ 45 w 107"/>
                  <a:gd name="T65" fmla="*/ 47 h 109"/>
                  <a:gd name="T66" fmla="*/ 53 w 107"/>
                  <a:gd name="T67" fmla="*/ 62 h 109"/>
                  <a:gd name="T68" fmla="*/ 53 w 107"/>
                  <a:gd name="T69" fmla="*/ 62 h 109"/>
                  <a:gd name="T70" fmla="*/ 62 w 107"/>
                  <a:gd name="T71" fmla="*/ 72 h 109"/>
                  <a:gd name="T72" fmla="*/ 62 w 107"/>
                  <a:gd name="T73" fmla="*/ 72 h 109"/>
                  <a:gd name="T74" fmla="*/ 71 w 107"/>
                  <a:gd name="T75" fmla="*/ 82 h 109"/>
                  <a:gd name="T76" fmla="*/ 71 w 107"/>
                  <a:gd name="T77" fmla="*/ 82 h 109"/>
                  <a:gd name="T78" fmla="*/ 66 w 107"/>
                  <a:gd name="T79" fmla="*/ 85 h 109"/>
                  <a:gd name="T80" fmla="*/ 63 w 107"/>
                  <a:gd name="T81" fmla="*/ 90 h 109"/>
                  <a:gd name="T82" fmla="*/ 63 w 107"/>
                  <a:gd name="T83" fmla="*/ 90 h 109"/>
                  <a:gd name="T84" fmla="*/ 107 w 107"/>
                  <a:gd name="T85" fmla="*/ 61 h 109"/>
                  <a:gd name="T86" fmla="*/ 88 w 107"/>
                  <a:gd name="T87" fmla="*/ 61 h 109"/>
                  <a:gd name="T88" fmla="*/ 88 w 107"/>
                  <a:gd name="T89" fmla="*/ 109 h 109"/>
                  <a:gd name="T90" fmla="*/ 78 w 107"/>
                  <a:gd name="T91" fmla="*/ 109 h 109"/>
                  <a:gd name="T92" fmla="*/ 78 w 107"/>
                  <a:gd name="T93" fmla="*/ 0 h 109"/>
                  <a:gd name="T94" fmla="*/ 88 w 107"/>
                  <a:gd name="T95" fmla="*/ 0 h 109"/>
                  <a:gd name="T96" fmla="*/ 88 w 107"/>
                  <a:gd name="T97" fmla="*/ 51 h 109"/>
                  <a:gd name="T98" fmla="*/ 107 w 107"/>
                  <a:gd name="T99" fmla="*/ 51 h 109"/>
                  <a:gd name="T100" fmla="*/ 107 w 107"/>
                  <a:gd name="T101"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09">
                    <a:moveTo>
                      <a:pt x="63" y="90"/>
                    </a:moveTo>
                    <a:lnTo>
                      <a:pt x="63" y="90"/>
                    </a:lnTo>
                    <a:lnTo>
                      <a:pt x="55" y="82"/>
                    </a:lnTo>
                    <a:lnTo>
                      <a:pt x="49" y="74"/>
                    </a:lnTo>
                    <a:lnTo>
                      <a:pt x="42" y="64"/>
                    </a:lnTo>
                    <a:lnTo>
                      <a:pt x="37" y="52"/>
                    </a:lnTo>
                    <a:lnTo>
                      <a:pt x="37" y="52"/>
                    </a:lnTo>
                    <a:lnTo>
                      <a:pt x="31" y="64"/>
                    </a:lnTo>
                    <a:lnTo>
                      <a:pt x="24" y="75"/>
                    </a:lnTo>
                    <a:lnTo>
                      <a:pt x="16" y="85"/>
                    </a:lnTo>
                    <a:lnTo>
                      <a:pt x="8" y="93"/>
                    </a:lnTo>
                    <a:lnTo>
                      <a:pt x="8" y="93"/>
                    </a:lnTo>
                    <a:lnTo>
                      <a:pt x="3" y="88"/>
                    </a:lnTo>
                    <a:lnTo>
                      <a:pt x="0" y="85"/>
                    </a:lnTo>
                    <a:lnTo>
                      <a:pt x="0" y="85"/>
                    </a:lnTo>
                    <a:lnTo>
                      <a:pt x="6" y="80"/>
                    </a:lnTo>
                    <a:lnTo>
                      <a:pt x="13" y="74"/>
                    </a:lnTo>
                    <a:lnTo>
                      <a:pt x="18" y="65"/>
                    </a:lnTo>
                    <a:lnTo>
                      <a:pt x="22" y="57"/>
                    </a:lnTo>
                    <a:lnTo>
                      <a:pt x="22" y="57"/>
                    </a:lnTo>
                    <a:lnTo>
                      <a:pt x="29" y="41"/>
                    </a:lnTo>
                    <a:lnTo>
                      <a:pt x="31" y="33"/>
                    </a:lnTo>
                    <a:lnTo>
                      <a:pt x="32" y="25"/>
                    </a:lnTo>
                    <a:lnTo>
                      <a:pt x="32" y="15"/>
                    </a:lnTo>
                    <a:lnTo>
                      <a:pt x="32" y="15"/>
                    </a:lnTo>
                    <a:lnTo>
                      <a:pt x="31" y="8"/>
                    </a:lnTo>
                    <a:lnTo>
                      <a:pt x="45" y="10"/>
                    </a:lnTo>
                    <a:lnTo>
                      <a:pt x="45" y="10"/>
                    </a:lnTo>
                    <a:lnTo>
                      <a:pt x="42" y="20"/>
                    </a:lnTo>
                    <a:lnTo>
                      <a:pt x="40" y="36"/>
                    </a:lnTo>
                    <a:lnTo>
                      <a:pt x="40" y="36"/>
                    </a:lnTo>
                    <a:lnTo>
                      <a:pt x="45" y="47"/>
                    </a:lnTo>
                    <a:lnTo>
                      <a:pt x="45" y="47"/>
                    </a:lnTo>
                    <a:lnTo>
                      <a:pt x="53" y="62"/>
                    </a:lnTo>
                    <a:lnTo>
                      <a:pt x="53" y="62"/>
                    </a:lnTo>
                    <a:lnTo>
                      <a:pt x="62" y="72"/>
                    </a:lnTo>
                    <a:lnTo>
                      <a:pt x="62" y="72"/>
                    </a:lnTo>
                    <a:lnTo>
                      <a:pt x="71" y="82"/>
                    </a:lnTo>
                    <a:lnTo>
                      <a:pt x="71" y="82"/>
                    </a:lnTo>
                    <a:lnTo>
                      <a:pt x="66" y="85"/>
                    </a:lnTo>
                    <a:lnTo>
                      <a:pt x="63" y="90"/>
                    </a:lnTo>
                    <a:lnTo>
                      <a:pt x="63" y="90"/>
                    </a:lnTo>
                    <a:close/>
                    <a:moveTo>
                      <a:pt x="107" y="61"/>
                    </a:moveTo>
                    <a:lnTo>
                      <a:pt x="88" y="61"/>
                    </a:lnTo>
                    <a:lnTo>
                      <a:pt x="88" y="109"/>
                    </a:lnTo>
                    <a:lnTo>
                      <a:pt x="78" y="109"/>
                    </a:lnTo>
                    <a:lnTo>
                      <a:pt x="78" y="0"/>
                    </a:lnTo>
                    <a:lnTo>
                      <a:pt x="88" y="0"/>
                    </a:lnTo>
                    <a:lnTo>
                      <a:pt x="88" y="51"/>
                    </a:lnTo>
                    <a:lnTo>
                      <a:pt x="107" y="51"/>
                    </a:lnTo>
                    <a:lnTo>
                      <a:pt x="10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1" name="Freeform 275"/>
              <p:cNvSpPr>
                <a:spLocks noEditPoints="1"/>
              </p:cNvSpPr>
              <p:nvPr/>
            </p:nvSpPr>
            <p:spPr bwMode="auto">
              <a:xfrm>
                <a:off x="2427" y="2130"/>
                <a:ext cx="101" cy="109"/>
              </a:xfrm>
              <a:custGeom>
                <a:avLst/>
                <a:gdLst>
                  <a:gd name="T0" fmla="*/ 0 w 101"/>
                  <a:gd name="T1" fmla="*/ 26 h 109"/>
                  <a:gd name="T2" fmla="*/ 63 w 101"/>
                  <a:gd name="T3" fmla="*/ 18 h 109"/>
                  <a:gd name="T4" fmla="*/ 57 w 101"/>
                  <a:gd name="T5" fmla="*/ 46 h 109"/>
                  <a:gd name="T6" fmla="*/ 55 w 101"/>
                  <a:gd name="T7" fmla="*/ 52 h 109"/>
                  <a:gd name="T8" fmla="*/ 50 w 101"/>
                  <a:gd name="T9" fmla="*/ 57 h 109"/>
                  <a:gd name="T10" fmla="*/ 31 w 101"/>
                  <a:gd name="T11" fmla="*/ 62 h 109"/>
                  <a:gd name="T12" fmla="*/ 23 w 101"/>
                  <a:gd name="T13" fmla="*/ 61 h 109"/>
                  <a:gd name="T14" fmla="*/ 13 w 101"/>
                  <a:gd name="T15" fmla="*/ 57 h 109"/>
                  <a:gd name="T16" fmla="*/ 6 w 101"/>
                  <a:gd name="T17" fmla="*/ 46 h 109"/>
                  <a:gd name="T18" fmla="*/ 8 w 101"/>
                  <a:gd name="T19" fmla="*/ 39 h 109"/>
                  <a:gd name="T20" fmla="*/ 13 w 101"/>
                  <a:gd name="T21" fmla="*/ 34 h 109"/>
                  <a:gd name="T22" fmla="*/ 31 w 101"/>
                  <a:gd name="T23" fmla="*/ 30 h 109"/>
                  <a:gd name="T24" fmla="*/ 42 w 101"/>
                  <a:gd name="T25" fmla="*/ 31 h 109"/>
                  <a:gd name="T26" fmla="*/ 50 w 101"/>
                  <a:gd name="T27" fmla="*/ 34 h 109"/>
                  <a:gd name="T28" fmla="*/ 57 w 101"/>
                  <a:gd name="T29" fmla="*/ 46 h 109"/>
                  <a:gd name="T30" fmla="*/ 73 w 101"/>
                  <a:gd name="T31" fmla="*/ 109 h 109"/>
                  <a:gd name="T32" fmla="*/ 24 w 101"/>
                  <a:gd name="T33" fmla="*/ 105 h 109"/>
                  <a:gd name="T34" fmla="*/ 15 w 101"/>
                  <a:gd name="T35" fmla="*/ 109 h 109"/>
                  <a:gd name="T36" fmla="*/ 24 w 101"/>
                  <a:gd name="T37" fmla="*/ 67 h 109"/>
                  <a:gd name="T38" fmla="*/ 73 w 101"/>
                  <a:gd name="T39" fmla="*/ 78 h 109"/>
                  <a:gd name="T40" fmla="*/ 83 w 101"/>
                  <a:gd name="T41" fmla="*/ 67 h 109"/>
                  <a:gd name="T42" fmla="*/ 73 w 101"/>
                  <a:gd name="T43" fmla="*/ 109 h 109"/>
                  <a:gd name="T44" fmla="*/ 47 w 101"/>
                  <a:gd name="T45" fmla="*/ 46 h 109"/>
                  <a:gd name="T46" fmla="*/ 42 w 101"/>
                  <a:gd name="T47" fmla="*/ 41 h 109"/>
                  <a:gd name="T48" fmla="*/ 37 w 101"/>
                  <a:gd name="T49" fmla="*/ 39 h 109"/>
                  <a:gd name="T50" fmla="*/ 31 w 101"/>
                  <a:gd name="T51" fmla="*/ 39 h 109"/>
                  <a:gd name="T52" fmla="*/ 21 w 101"/>
                  <a:gd name="T53" fmla="*/ 41 h 109"/>
                  <a:gd name="T54" fmla="*/ 18 w 101"/>
                  <a:gd name="T55" fmla="*/ 43 h 109"/>
                  <a:gd name="T56" fmla="*/ 16 w 101"/>
                  <a:gd name="T57" fmla="*/ 46 h 109"/>
                  <a:gd name="T58" fmla="*/ 21 w 101"/>
                  <a:gd name="T59" fmla="*/ 51 h 109"/>
                  <a:gd name="T60" fmla="*/ 26 w 101"/>
                  <a:gd name="T61" fmla="*/ 52 h 109"/>
                  <a:gd name="T62" fmla="*/ 31 w 101"/>
                  <a:gd name="T63" fmla="*/ 52 h 109"/>
                  <a:gd name="T64" fmla="*/ 42 w 101"/>
                  <a:gd name="T65" fmla="*/ 51 h 109"/>
                  <a:gd name="T66" fmla="*/ 46 w 101"/>
                  <a:gd name="T67" fmla="*/ 49 h 109"/>
                  <a:gd name="T68" fmla="*/ 47 w 101"/>
                  <a:gd name="T69" fmla="*/ 46 h 109"/>
                  <a:gd name="T70" fmla="*/ 18 w 101"/>
                  <a:gd name="T71" fmla="*/ 13 h 109"/>
                  <a:gd name="T72" fmla="*/ 46 w 101"/>
                  <a:gd name="T73" fmla="*/ 5 h 109"/>
                  <a:gd name="T74" fmla="*/ 24 w 101"/>
                  <a:gd name="T75" fmla="*/ 88 h 109"/>
                  <a:gd name="T76" fmla="*/ 73 w 101"/>
                  <a:gd name="T77" fmla="*/ 95 h 109"/>
                  <a:gd name="T78" fmla="*/ 24 w 101"/>
                  <a:gd name="T79" fmla="*/ 88 h 109"/>
                  <a:gd name="T80" fmla="*/ 83 w 101"/>
                  <a:gd name="T81" fmla="*/ 38 h 109"/>
                  <a:gd name="T82" fmla="*/ 73 w 101"/>
                  <a:gd name="T83" fmla="*/ 64 h 109"/>
                  <a:gd name="T84" fmla="*/ 83 w 101"/>
                  <a:gd name="T85" fmla="*/ 0 h 109"/>
                  <a:gd name="T86" fmla="*/ 101 w 101"/>
                  <a:gd name="T87"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09">
                    <a:moveTo>
                      <a:pt x="63" y="26"/>
                    </a:moveTo>
                    <a:lnTo>
                      <a:pt x="0" y="26"/>
                    </a:lnTo>
                    <a:lnTo>
                      <a:pt x="0" y="18"/>
                    </a:lnTo>
                    <a:lnTo>
                      <a:pt x="63" y="18"/>
                    </a:lnTo>
                    <a:lnTo>
                      <a:pt x="63" y="26"/>
                    </a:lnTo>
                    <a:close/>
                    <a:moveTo>
                      <a:pt x="57" y="46"/>
                    </a:moveTo>
                    <a:lnTo>
                      <a:pt x="57" y="46"/>
                    </a:lnTo>
                    <a:lnTo>
                      <a:pt x="55" y="52"/>
                    </a:lnTo>
                    <a:lnTo>
                      <a:pt x="50" y="57"/>
                    </a:lnTo>
                    <a:lnTo>
                      <a:pt x="50" y="57"/>
                    </a:lnTo>
                    <a:lnTo>
                      <a:pt x="41" y="61"/>
                    </a:lnTo>
                    <a:lnTo>
                      <a:pt x="31" y="62"/>
                    </a:lnTo>
                    <a:lnTo>
                      <a:pt x="31" y="62"/>
                    </a:lnTo>
                    <a:lnTo>
                      <a:pt x="23" y="61"/>
                    </a:lnTo>
                    <a:lnTo>
                      <a:pt x="13" y="57"/>
                    </a:lnTo>
                    <a:lnTo>
                      <a:pt x="13" y="57"/>
                    </a:lnTo>
                    <a:lnTo>
                      <a:pt x="8" y="52"/>
                    </a:lnTo>
                    <a:lnTo>
                      <a:pt x="6" y="46"/>
                    </a:lnTo>
                    <a:lnTo>
                      <a:pt x="6" y="46"/>
                    </a:lnTo>
                    <a:lnTo>
                      <a:pt x="8" y="39"/>
                    </a:lnTo>
                    <a:lnTo>
                      <a:pt x="13" y="34"/>
                    </a:lnTo>
                    <a:lnTo>
                      <a:pt x="13" y="34"/>
                    </a:lnTo>
                    <a:lnTo>
                      <a:pt x="21" y="31"/>
                    </a:lnTo>
                    <a:lnTo>
                      <a:pt x="31" y="30"/>
                    </a:lnTo>
                    <a:lnTo>
                      <a:pt x="31" y="30"/>
                    </a:lnTo>
                    <a:lnTo>
                      <a:pt x="42" y="31"/>
                    </a:lnTo>
                    <a:lnTo>
                      <a:pt x="50" y="34"/>
                    </a:lnTo>
                    <a:lnTo>
                      <a:pt x="50" y="34"/>
                    </a:lnTo>
                    <a:lnTo>
                      <a:pt x="55" y="39"/>
                    </a:lnTo>
                    <a:lnTo>
                      <a:pt x="57" y="46"/>
                    </a:lnTo>
                    <a:lnTo>
                      <a:pt x="57" y="46"/>
                    </a:lnTo>
                    <a:close/>
                    <a:moveTo>
                      <a:pt x="73" y="109"/>
                    </a:moveTo>
                    <a:lnTo>
                      <a:pt x="73" y="105"/>
                    </a:lnTo>
                    <a:lnTo>
                      <a:pt x="24" y="105"/>
                    </a:lnTo>
                    <a:lnTo>
                      <a:pt x="24" y="109"/>
                    </a:lnTo>
                    <a:lnTo>
                      <a:pt x="15" y="109"/>
                    </a:lnTo>
                    <a:lnTo>
                      <a:pt x="15" y="67"/>
                    </a:lnTo>
                    <a:lnTo>
                      <a:pt x="24" y="67"/>
                    </a:lnTo>
                    <a:lnTo>
                      <a:pt x="24" y="78"/>
                    </a:lnTo>
                    <a:lnTo>
                      <a:pt x="73" y="78"/>
                    </a:lnTo>
                    <a:lnTo>
                      <a:pt x="73" y="67"/>
                    </a:lnTo>
                    <a:lnTo>
                      <a:pt x="83" y="67"/>
                    </a:lnTo>
                    <a:lnTo>
                      <a:pt x="83" y="109"/>
                    </a:lnTo>
                    <a:lnTo>
                      <a:pt x="73" y="109"/>
                    </a:lnTo>
                    <a:close/>
                    <a:moveTo>
                      <a:pt x="47" y="46"/>
                    </a:moveTo>
                    <a:lnTo>
                      <a:pt x="47" y="46"/>
                    </a:lnTo>
                    <a:lnTo>
                      <a:pt x="46" y="43"/>
                    </a:lnTo>
                    <a:lnTo>
                      <a:pt x="42" y="41"/>
                    </a:lnTo>
                    <a:lnTo>
                      <a:pt x="42" y="41"/>
                    </a:lnTo>
                    <a:lnTo>
                      <a:pt x="37" y="39"/>
                    </a:lnTo>
                    <a:lnTo>
                      <a:pt x="31" y="39"/>
                    </a:lnTo>
                    <a:lnTo>
                      <a:pt x="31" y="39"/>
                    </a:lnTo>
                    <a:lnTo>
                      <a:pt x="26" y="39"/>
                    </a:lnTo>
                    <a:lnTo>
                      <a:pt x="21" y="41"/>
                    </a:lnTo>
                    <a:lnTo>
                      <a:pt x="21" y="41"/>
                    </a:lnTo>
                    <a:lnTo>
                      <a:pt x="18" y="43"/>
                    </a:lnTo>
                    <a:lnTo>
                      <a:pt x="16" y="46"/>
                    </a:lnTo>
                    <a:lnTo>
                      <a:pt x="16" y="46"/>
                    </a:lnTo>
                    <a:lnTo>
                      <a:pt x="18" y="49"/>
                    </a:lnTo>
                    <a:lnTo>
                      <a:pt x="21" y="51"/>
                    </a:lnTo>
                    <a:lnTo>
                      <a:pt x="21" y="51"/>
                    </a:lnTo>
                    <a:lnTo>
                      <a:pt x="26" y="52"/>
                    </a:lnTo>
                    <a:lnTo>
                      <a:pt x="31" y="52"/>
                    </a:lnTo>
                    <a:lnTo>
                      <a:pt x="31" y="52"/>
                    </a:lnTo>
                    <a:lnTo>
                      <a:pt x="37" y="52"/>
                    </a:lnTo>
                    <a:lnTo>
                      <a:pt x="42" y="51"/>
                    </a:lnTo>
                    <a:lnTo>
                      <a:pt x="42" y="51"/>
                    </a:lnTo>
                    <a:lnTo>
                      <a:pt x="46" y="49"/>
                    </a:lnTo>
                    <a:lnTo>
                      <a:pt x="47" y="46"/>
                    </a:lnTo>
                    <a:lnTo>
                      <a:pt x="47" y="46"/>
                    </a:lnTo>
                    <a:close/>
                    <a:moveTo>
                      <a:pt x="46" y="13"/>
                    </a:moveTo>
                    <a:lnTo>
                      <a:pt x="18" y="13"/>
                    </a:lnTo>
                    <a:lnTo>
                      <a:pt x="18" y="5"/>
                    </a:lnTo>
                    <a:lnTo>
                      <a:pt x="46" y="5"/>
                    </a:lnTo>
                    <a:lnTo>
                      <a:pt x="46" y="13"/>
                    </a:lnTo>
                    <a:close/>
                    <a:moveTo>
                      <a:pt x="24" y="88"/>
                    </a:moveTo>
                    <a:lnTo>
                      <a:pt x="24" y="95"/>
                    </a:lnTo>
                    <a:lnTo>
                      <a:pt x="73" y="95"/>
                    </a:lnTo>
                    <a:lnTo>
                      <a:pt x="73" y="88"/>
                    </a:lnTo>
                    <a:lnTo>
                      <a:pt x="24" y="88"/>
                    </a:lnTo>
                    <a:close/>
                    <a:moveTo>
                      <a:pt x="101" y="38"/>
                    </a:moveTo>
                    <a:lnTo>
                      <a:pt x="83" y="38"/>
                    </a:lnTo>
                    <a:lnTo>
                      <a:pt x="83" y="64"/>
                    </a:lnTo>
                    <a:lnTo>
                      <a:pt x="73" y="64"/>
                    </a:lnTo>
                    <a:lnTo>
                      <a:pt x="73" y="0"/>
                    </a:lnTo>
                    <a:lnTo>
                      <a:pt x="83" y="0"/>
                    </a:lnTo>
                    <a:lnTo>
                      <a:pt x="83" y="28"/>
                    </a:lnTo>
                    <a:lnTo>
                      <a:pt x="101" y="28"/>
                    </a:lnTo>
                    <a:lnTo>
                      <a:pt x="10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2" name="Freeform 276"/>
              <p:cNvSpPr>
                <a:spLocks noEditPoints="1"/>
              </p:cNvSpPr>
              <p:nvPr/>
            </p:nvSpPr>
            <p:spPr bwMode="auto">
              <a:xfrm>
                <a:off x="2549" y="2130"/>
                <a:ext cx="93" cy="109"/>
              </a:xfrm>
              <a:custGeom>
                <a:avLst/>
                <a:gdLst>
                  <a:gd name="T0" fmla="*/ 0 w 93"/>
                  <a:gd name="T1" fmla="*/ 18 h 109"/>
                  <a:gd name="T2" fmla="*/ 10 w 93"/>
                  <a:gd name="T3" fmla="*/ 18 h 109"/>
                  <a:gd name="T4" fmla="*/ 10 w 93"/>
                  <a:gd name="T5" fmla="*/ 82 h 109"/>
                  <a:gd name="T6" fmla="*/ 10 w 93"/>
                  <a:gd name="T7" fmla="*/ 82 h 109"/>
                  <a:gd name="T8" fmla="*/ 43 w 93"/>
                  <a:gd name="T9" fmla="*/ 78 h 109"/>
                  <a:gd name="T10" fmla="*/ 77 w 93"/>
                  <a:gd name="T11" fmla="*/ 72 h 109"/>
                  <a:gd name="T12" fmla="*/ 77 w 93"/>
                  <a:gd name="T13" fmla="*/ 82 h 109"/>
                  <a:gd name="T14" fmla="*/ 77 w 93"/>
                  <a:gd name="T15" fmla="*/ 82 h 109"/>
                  <a:gd name="T16" fmla="*/ 36 w 93"/>
                  <a:gd name="T17" fmla="*/ 88 h 109"/>
                  <a:gd name="T18" fmla="*/ 0 w 93"/>
                  <a:gd name="T19" fmla="*/ 91 h 109"/>
                  <a:gd name="T20" fmla="*/ 0 w 93"/>
                  <a:gd name="T21" fmla="*/ 18 h 109"/>
                  <a:gd name="T22" fmla="*/ 93 w 93"/>
                  <a:gd name="T23" fmla="*/ 109 h 109"/>
                  <a:gd name="T24" fmla="*/ 85 w 93"/>
                  <a:gd name="T25" fmla="*/ 109 h 109"/>
                  <a:gd name="T26" fmla="*/ 85 w 93"/>
                  <a:gd name="T27" fmla="*/ 0 h 109"/>
                  <a:gd name="T28" fmla="*/ 93 w 93"/>
                  <a:gd name="T29" fmla="*/ 0 h 109"/>
                  <a:gd name="T30" fmla="*/ 93 w 93"/>
                  <a:gd name="T31"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09">
                    <a:moveTo>
                      <a:pt x="0" y="18"/>
                    </a:moveTo>
                    <a:lnTo>
                      <a:pt x="10" y="18"/>
                    </a:lnTo>
                    <a:lnTo>
                      <a:pt x="10" y="82"/>
                    </a:lnTo>
                    <a:lnTo>
                      <a:pt x="10" y="82"/>
                    </a:lnTo>
                    <a:lnTo>
                      <a:pt x="43" y="78"/>
                    </a:lnTo>
                    <a:lnTo>
                      <a:pt x="77" y="72"/>
                    </a:lnTo>
                    <a:lnTo>
                      <a:pt x="77" y="82"/>
                    </a:lnTo>
                    <a:lnTo>
                      <a:pt x="77" y="82"/>
                    </a:lnTo>
                    <a:lnTo>
                      <a:pt x="36" y="88"/>
                    </a:lnTo>
                    <a:lnTo>
                      <a:pt x="0" y="91"/>
                    </a:lnTo>
                    <a:lnTo>
                      <a:pt x="0" y="18"/>
                    </a:lnTo>
                    <a:close/>
                    <a:moveTo>
                      <a:pt x="93" y="109"/>
                    </a:moveTo>
                    <a:lnTo>
                      <a:pt x="85" y="109"/>
                    </a:lnTo>
                    <a:lnTo>
                      <a:pt x="85" y="0"/>
                    </a:lnTo>
                    <a:lnTo>
                      <a:pt x="93" y="0"/>
                    </a:lnTo>
                    <a:lnTo>
                      <a:pt x="93"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3" name="Freeform 277"/>
              <p:cNvSpPr>
                <a:spLocks noEditPoints="1"/>
              </p:cNvSpPr>
              <p:nvPr/>
            </p:nvSpPr>
            <p:spPr bwMode="auto">
              <a:xfrm>
                <a:off x="2663" y="2130"/>
                <a:ext cx="100" cy="109"/>
              </a:xfrm>
              <a:custGeom>
                <a:avLst/>
                <a:gdLst>
                  <a:gd name="T0" fmla="*/ 57 w 100"/>
                  <a:gd name="T1" fmla="*/ 26 h 109"/>
                  <a:gd name="T2" fmla="*/ 10 w 100"/>
                  <a:gd name="T3" fmla="*/ 26 h 109"/>
                  <a:gd name="T4" fmla="*/ 10 w 100"/>
                  <a:gd name="T5" fmla="*/ 80 h 109"/>
                  <a:gd name="T6" fmla="*/ 10 w 100"/>
                  <a:gd name="T7" fmla="*/ 80 h 109"/>
                  <a:gd name="T8" fmla="*/ 34 w 100"/>
                  <a:gd name="T9" fmla="*/ 78 h 109"/>
                  <a:gd name="T10" fmla="*/ 64 w 100"/>
                  <a:gd name="T11" fmla="*/ 75 h 109"/>
                  <a:gd name="T12" fmla="*/ 64 w 100"/>
                  <a:gd name="T13" fmla="*/ 85 h 109"/>
                  <a:gd name="T14" fmla="*/ 64 w 100"/>
                  <a:gd name="T15" fmla="*/ 85 h 109"/>
                  <a:gd name="T16" fmla="*/ 34 w 100"/>
                  <a:gd name="T17" fmla="*/ 88 h 109"/>
                  <a:gd name="T18" fmla="*/ 0 w 100"/>
                  <a:gd name="T19" fmla="*/ 90 h 109"/>
                  <a:gd name="T20" fmla="*/ 0 w 100"/>
                  <a:gd name="T21" fmla="*/ 17 h 109"/>
                  <a:gd name="T22" fmla="*/ 57 w 100"/>
                  <a:gd name="T23" fmla="*/ 17 h 109"/>
                  <a:gd name="T24" fmla="*/ 57 w 100"/>
                  <a:gd name="T25" fmla="*/ 26 h 109"/>
                  <a:gd name="T26" fmla="*/ 100 w 100"/>
                  <a:gd name="T27" fmla="*/ 61 h 109"/>
                  <a:gd name="T28" fmla="*/ 80 w 100"/>
                  <a:gd name="T29" fmla="*/ 61 h 109"/>
                  <a:gd name="T30" fmla="*/ 80 w 100"/>
                  <a:gd name="T31" fmla="*/ 109 h 109"/>
                  <a:gd name="T32" fmla="*/ 72 w 100"/>
                  <a:gd name="T33" fmla="*/ 109 h 109"/>
                  <a:gd name="T34" fmla="*/ 72 w 100"/>
                  <a:gd name="T35" fmla="*/ 0 h 109"/>
                  <a:gd name="T36" fmla="*/ 80 w 100"/>
                  <a:gd name="T37" fmla="*/ 0 h 109"/>
                  <a:gd name="T38" fmla="*/ 80 w 100"/>
                  <a:gd name="T39" fmla="*/ 51 h 109"/>
                  <a:gd name="T40" fmla="*/ 100 w 100"/>
                  <a:gd name="T41" fmla="*/ 51 h 109"/>
                  <a:gd name="T42" fmla="*/ 100 w 100"/>
                  <a:gd name="T43" fmla="*/ 6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09">
                    <a:moveTo>
                      <a:pt x="57" y="26"/>
                    </a:moveTo>
                    <a:lnTo>
                      <a:pt x="10" y="26"/>
                    </a:lnTo>
                    <a:lnTo>
                      <a:pt x="10" y="80"/>
                    </a:lnTo>
                    <a:lnTo>
                      <a:pt x="10" y="80"/>
                    </a:lnTo>
                    <a:lnTo>
                      <a:pt x="34" y="78"/>
                    </a:lnTo>
                    <a:lnTo>
                      <a:pt x="64" y="75"/>
                    </a:lnTo>
                    <a:lnTo>
                      <a:pt x="64" y="85"/>
                    </a:lnTo>
                    <a:lnTo>
                      <a:pt x="64" y="85"/>
                    </a:lnTo>
                    <a:lnTo>
                      <a:pt x="34" y="88"/>
                    </a:lnTo>
                    <a:lnTo>
                      <a:pt x="0" y="90"/>
                    </a:lnTo>
                    <a:lnTo>
                      <a:pt x="0" y="17"/>
                    </a:lnTo>
                    <a:lnTo>
                      <a:pt x="57" y="17"/>
                    </a:lnTo>
                    <a:lnTo>
                      <a:pt x="57" y="26"/>
                    </a:lnTo>
                    <a:close/>
                    <a:moveTo>
                      <a:pt x="100" y="61"/>
                    </a:moveTo>
                    <a:lnTo>
                      <a:pt x="80" y="61"/>
                    </a:lnTo>
                    <a:lnTo>
                      <a:pt x="80" y="109"/>
                    </a:lnTo>
                    <a:lnTo>
                      <a:pt x="72" y="109"/>
                    </a:lnTo>
                    <a:lnTo>
                      <a:pt x="72" y="0"/>
                    </a:lnTo>
                    <a:lnTo>
                      <a:pt x="80" y="0"/>
                    </a:lnTo>
                    <a:lnTo>
                      <a:pt x="80" y="51"/>
                    </a:lnTo>
                    <a:lnTo>
                      <a:pt x="100" y="51"/>
                    </a:lnTo>
                    <a:lnTo>
                      <a:pt x="10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4" name="Freeform 278"/>
              <p:cNvSpPr>
                <a:spLocks/>
              </p:cNvSpPr>
              <p:nvPr/>
            </p:nvSpPr>
            <p:spPr bwMode="auto">
              <a:xfrm>
                <a:off x="2891" y="1330"/>
                <a:ext cx="90" cy="43"/>
              </a:xfrm>
              <a:custGeom>
                <a:avLst/>
                <a:gdLst>
                  <a:gd name="T0" fmla="*/ 90 w 90"/>
                  <a:gd name="T1" fmla="*/ 43 h 43"/>
                  <a:gd name="T2" fmla="*/ 80 w 90"/>
                  <a:gd name="T3" fmla="*/ 43 h 43"/>
                  <a:gd name="T4" fmla="*/ 80 w 90"/>
                  <a:gd name="T5" fmla="*/ 38 h 43"/>
                  <a:gd name="T6" fmla="*/ 10 w 90"/>
                  <a:gd name="T7" fmla="*/ 38 h 43"/>
                  <a:gd name="T8" fmla="*/ 10 w 90"/>
                  <a:gd name="T9" fmla="*/ 43 h 43"/>
                  <a:gd name="T10" fmla="*/ 0 w 90"/>
                  <a:gd name="T11" fmla="*/ 43 h 43"/>
                  <a:gd name="T12" fmla="*/ 0 w 90"/>
                  <a:gd name="T13" fmla="*/ 26 h 43"/>
                  <a:gd name="T14" fmla="*/ 57 w 90"/>
                  <a:gd name="T15" fmla="*/ 26 h 43"/>
                  <a:gd name="T16" fmla="*/ 57 w 90"/>
                  <a:gd name="T17" fmla="*/ 26 h 43"/>
                  <a:gd name="T18" fmla="*/ 38 w 90"/>
                  <a:gd name="T19" fmla="*/ 17 h 43"/>
                  <a:gd name="T20" fmla="*/ 38 w 90"/>
                  <a:gd name="T21" fmla="*/ 21 h 43"/>
                  <a:gd name="T22" fmla="*/ 28 w 90"/>
                  <a:gd name="T23" fmla="*/ 21 h 43"/>
                  <a:gd name="T24" fmla="*/ 28 w 90"/>
                  <a:gd name="T25" fmla="*/ 2 h 43"/>
                  <a:gd name="T26" fmla="*/ 38 w 90"/>
                  <a:gd name="T27" fmla="*/ 2 h 43"/>
                  <a:gd name="T28" fmla="*/ 38 w 90"/>
                  <a:gd name="T29" fmla="*/ 7 h 43"/>
                  <a:gd name="T30" fmla="*/ 56 w 90"/>
                  <a:gd name="T31" fmla="*/ 15 h 43"/>
                  <a:gd name="T32" fmla="*/ 80 w 90"/>
                  <a:gd name="T33" fmla="*/ 5 h 43"/>
                  <a:gd name="T34" fmla="*/ 80 w 90"/>
                  <a:gd name="T35" fmla="*/ 0 h 43"/>
                  <a:gd name="T36" fmla="*/ 90 w 90"/>
                  <a:gd name="T37" fmla="*/ 0 h 43"/>
                  <a:gd name="T38" fmla="*/ 90 w 90"/>
                  <a:gd name="T39" fmla="*/ 13 h 43"/>
                  <a:gd name="T40" fmla="*/ 57 w 90"/>
                  <a:gd name="T41" fmla="*/ 26 h 43"/>
                  <a:gd name="T42" fmla="*/ 57 w 90"/>
                  <a:gd name="T43" fmla="*/ 26 h 43"/>
                  <a:gd name="T44" fmla="*/ 80 w 90"/>
                  <a:gd name="T45" fmla="*/ 26 h 43"/>
                  <a:gd name="T46" fmla="*/ 80 w 90"/>
                  <a:gd name="T47" fmla="*/ 21 h 43"/>
                  <a:gd name="T48" fmla="*/ 90 w 90"/>
                  <a:gd name="T49" fmla="*/ 21 h 43"/>
                  <a:gd name="T50" fmla="*/ 90 w 90"/>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 h="43">
                    <a:moveTo>
                      <a:pt x="90" y="43"/>
                    </a:moveTo>
                    <a:lnTo>
                      <a:pt x="80" y="43"/>
                    </a:lnTo>
                    <a:lnTo>
                      <a:pt x="80" y="38"/>
                    </a:lnTo>
                    <a:lnTo>
                      <a:pt x="10" y="38"/>
                    </a:lnTo>
                    <a:lnTo>
                      <a:pt x="10" y="43"/>
                    </a:lnTo>
                    <a:lnTo>
                      <a:pt x="0" y="43"/>
                    </a:lnTo>
                    <a:lnTo>
                      <a:pt x="0" y="26"/>
                    </a:lnTo>
                    <a:lnTo>
                      <a:pt x="57" y="26"/>
                    </a:lnTo>
                    <a:lnTo>
                      <a:pt x="57" y="26"/>
                    </a:lnTo>
                    <a:lnTo>
                      <a:pt x="38" y="17"/>
                    </a:lnTo>
                    <a:lnTo>
                      <a:pt x="38" y="21"/>
                    </a:lnTo>
                    <a:lnTo>
                      <a:pt x="28" y="21"/>
                    </a:lnTo>
                    <a:lnTo>
                      <a:pt x="28" y="2"/>
                    </a:lnTo>
                    <a:lnTo>
                      <a:pt x="38" y="2"/>
                    </a:lnTo>
                    <a:lnTo>
                      <a:pt x="38" y="7"/>
                    </a:lnTo>
                    <a:lnTo>
                      <a:pt x="56" y="15"/>
                    </a:lnTo>
                    <a:lnTo>
                      <a:pt x="80" y="5"/>
                    </a:lnTo>
                    <a:lnTo>
                      <a:pt x="80" y="0"/>
                    </a:lnTo>
                    <a:lnTo>
                      <a:pt x="90" y="0"/>
                    </a:lnTo>
                    <a:lnTo>
                      <a:pt x="90" y="13"/>
                    </a:lnTo>
                    <a:lnTo>
                      <a:pt x="57" y="26"/>
                    </a:lnTo>
                    <a:lnTo>
                      <a:pt x="57" y="26"/>
                    </a:lnTo>
                    <a:lnTo>
                      <a:pt x="80" y="26"/>
                    </a:lnTo>
                    <a:lnTo>
                      <a:pt x="80" y="21"/>
                    </a:lnTo>
                    <a:lnTo>
                      <a:pt x="90" y="21"/>
                    </a:lnTo>
                    <a:lnTo>
                      <a:pt x="9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5" name="Freeform 279"/>
              <p:cNvSpPr>
                <a:spLocks noEditPoints="1"/>
              </p:cNvSpPr>
              <p:nvPr/>
            </p:nvSpPr>
            <p:spPr bwMode="auto">
              <a:xfrm>
                <a:off x="2898" y="1294"/>
                <a:ext cx="85" cy="35"/>
              </a:xfrm>
              <a:custGeom>
                <a:avLst/>
                <a:gdLst>
                  <a:gd name="T0" fmla="*/ 85 w 85"/>
                  <a:gd name="T1" fmla="*/ 18 h 35"/>
                  <a:gd name="T2" fmla="*/ 83 w 85"/>
                  <a:gd name="T3" fmla="*/ 25 h 35"/>
                  <a:gd name="T4" fmla="*/ 76 w 85"/>
                  <a:gd name="T5" fmla="*/ 31 h 35"/>
                  <a:gd name="T6" fmla="*/ 67 w 85"/>
                  <a:gd name="T7" fmla="*/ 35 h 35"/>
                  <a:gd name="T8" fmla="*/ 52 w 85"/>
                  <a:gd name="T9" fmla="*/ 35 h 35"/>
                  <a:gd name="T10" fmla="*/ 28 w 85"/>
                  <a:gd name="T11" fmla="*/ 31 h 35"/>
                  <a:gd name="T12" fmla="*/ 23 w 85"/>
                  <a:gd name="T13" fmla="*/ 28 h 35"/>
                  <a:gd name="T14" fmla="*/ 19 w 85"/>
                  <a:gd name="T15" fmla="*/ 22 h 35"/>
                  <a:gd name="T16" fmla="*/ 19 w 85"/>
                  <a:gd name="T17" fmla="*/ 18 h 35"/>
                  <a:gd name="T18" fmla="*/ 21 w 85"/>
                  <a:gd name="T19" fmla="*/ 10 h 35"/>
                  <a:gd name="T20" fmla="*/ 28 w 85"/>
                  <a:gd name="T21" fmla="*/ 5 h 35"/>
                  <a:gd name="T22" fmla="*/ 52 w 85"/>
                  <a:gd name="T23" fmla="*/ 0 h 35"/>
                  <a:gd name="T24" fmla="*/ 67 w 85"/>
                  <a:gd name="T25" fmla="*/ 2 h 35"/>
                  <a:gd name="T26" fmla="*/ 80 w 85"/>
                  <a:gd name="T27" fmla="*/ 7 h 35"/>
                  <a:gd name="T28" fmla="*/ 85 w 85"/>
                  <a:gd name="T29" fmla="*/ 13 h 35"/>
                  <a:gd name="T30" fmla="*/ 85 w 85"/>
                  <a:gd name="T31" fmla="*/ 18 h 35"/>
                  <a:gd name="T32" fmla="*/ 5 w 85"/>
                  <a:gd name="T33" fmla="*/ 31 h 35"/>
                  <a:gd name="T34" fmla="*/ 2 w 85"/>
                  <a:gd name="T35" fmla="*/ 30 h 35"/>
                  <a:gd name="T36" fmla="*/ 0 w 85"/>
                  <a:gd name="T37" fmla="*/ 25 h 35"/>
                  <a:gd name="T38" fmla="*/ 2 w 85"/>
                  <a:gd name="T39" fmla="*/ 22 h 35"/>
                  <a:gd name="T40" fmla="*/ 5 w 85"/>
                  <a:gd name="T41" fmla="*/ 20 h 35"/>
                  <a:gd name="T42" fmla="*/ 10 w 85"/>
                  <a:gd name="T43" fmla="*/ 22 h 35"/>
                  <a:gd name="T44" fmla="*/ 11 w 85"/>
                  <a:gd name="T45" fmla="*/ 25 h 35"/>
                  <a:gd name="T46" fmla="*/ 10 w 85"/>
                  <a:gd name="T47" fmla="*/ 30 h 35"/>
                  <a:gd name="T48" fmla="*/ 5 w 85"/>
                  <a:gd name="T49" fmla="*/ 31 h 35"/>
                  <a:gd name="T50" fmla="*/ 29 w 85"/>
                  <a:gd name="T51" fmla="*/ 18 h 35"/>
                  <a:gd name="T52" fmla="*/ 34 w 85"/>
                  <a:gd name="T53" fmla="*/ 22 h 35"/>
                  <a:gd name="T54" fmla="*/ 52 w 85"/>
                  <a:gd name="T55" fmla="*/ 23 h 35"/>
                  <a:gd name="T56" fmla="*/ 67 w 85"/>
                  <a:gd name="T57" fmla="*/ 23 h 35"/>
                  <a:gd name="T58" fmla="*/ 73 w 85"/>
                  <a:gd name="T59" fmla="*/ 22 h 35"/>
                  <a:gd name="T60" fmla="*/ 75 w 85"/>
                  <a:gd name="T61" fmla="*/ 18 h 35"/>
                  <a:gd name="T62" fmla="*/ 73 w 85"/>
                  <a:gd name="T63" fmla="*/ 15 h 35"/>
                  <a:gd name="T64" fmla="*/ 70 w 85"/>
                  <a:gd name="T65" fmla="*/ 13 h 35"/>
                  <a:gd name="T66" fmla="*/ 52 w 85"/>
                  <a:gd name="T67" fmla="*/ 13 h 35"/>
                  <a:gd name="T68" fmla="*/ 34 w 85"/>
                  <a:gd name="T69" fmla="*/ 13 h 35"/>
                  <a:gd name="T70" fmla="*/ 29 w 85"/>
                  <a:gd name="T71" fmla="*/ 18 h 35"/>
                  <a:gd name="T72" fmla="*/ 5 w 85"/>
                  <a:gd name="T73" fmla="*/ 17 h 35"/>
                  <a:gd name="T74" fmla="*/ 2 w 85"/>
                  <a:gd name="T75" fmla="*/ 15 h 35"/>
                  <a:gd name="T76" fmla="*/ 0 w 85"/>
                  <a:gd name="T77" fmla="*/ 10 h 35"/>
                  <a:gd name="T78" fmla="*/ 2 w 85"/>
                  <a:gd name="T79" fmla="*/ 7 h 35"/>
                  <a:gd name="T80" fmla="*/ 5 w 85"/>
                  <a:gd name="T81" fmla="*/ 5 h 35"/>
                  <a:gd name="T82" fmla="*/ 10 w 85"/>
                  <a:gd name="T83" fmla="*/ 7 h 35"/>
                  <a:gd name="T84" fmla="*/ 11 w 85"/>
                  <a:gd name="T85" fmla="*/ 10 h 35"/>
                  <a:gd name="T86" fmla="*/ 10 w 85"/>
                  <a:gd name="T87" fmla="*/ 15 h 35"/>
                  <a:gd name="T88" fmla="*/ 5 w 85"/>
                  <a:gd name="T89"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 h="35">
                    <a:moveTo>
                      <a:pt x="85" y="18"/>
                    </a:moveTo>
                    <a:lnTo>
                      <a:pt x="85" y="18"/>
                    </a:lnTo>
                    <a:lnTo>
                      <a:pt x="85" y="22"/>
                    </a:lnTo>
                    <a:lnTo>
                      <a:pt x="83" y="25"/>
                    </a:lnTo>
                    <a:lnTo>
                      <a:pt x="80" y="28"/>
                    </a:lnTo>
                    <a:lnTo>
                      <a:pt x="76" y="31"/>
                    </a:lnTo>
                    <a:lnTo>
                      <a:pt x="76" y="31"/>
                    </a:lnTo>
                    <a:lnTo>
                      <a:pt x="67" y="35"/>
                    </a:lnTo>
                    <a:lnTo>
                      <a:pt x="52" y="35"/>
                    </a:lnTo>
                    <a:lnTo>
                      <a:pt x="52" y="35"/>
                    </a:lnTo>
                    <a:lnTo>
                      <a:pt x="37" y="35"/>
                    </a:lnTo>
                    <a:lnTo>
                      <a:pt x="28" y="31"/>
                    </a:lnTo>
                    <a:lnTo>
                      <a:pt x="28" y="31"/>
                    </a:lnTo>
                    <a:lnTo>
                      <a:pt x="23" y="28"/>
                    </a:lnTo>
                    <a:lnTo>
                      <a:pt x="21" y="25"/>
                    </a:lnTo>
                    <a:lnTo>
                      <a:pt x="19" y="22"/>
                    </a:lnTo>
                    <a:lnTo>
                      <a:pt x="19" y="18"/>
                    </a:lnTo>
                    <a:lnTo>
                      <a:pt x="19" y="18"/>
                    </a:lnTo>
                    <a:lnTo>
                      <a:pt x="19" y="13"/>
                    </a:lnTo>
                    <a:lnTo>
                      <a:pt x="21" y="10"/>
                    </a:lnTo>
                    <a:lnTo>
                      <a:pt x="24" y="7"/>
                    </a:lnTo>
                    <a:lnTo>
                      <a:pt x="28" y="5"/>
                    </a:lnTo>
                    <a:lnTo>
                      <a:pt x="37" y="2"/>
                    </a:lnTo>
                    <a:lnTo>
                      <a:pt x="52" y="0"/>
                    </a:lnTo>
                    <a:lnTo>
                      <a:pt x="52" y="0"/>
                    </a:lnTo>
                    <a:lnTo>
                      <a:pt x="67" y="2"/>
                    </a:lnTo>
                    <a:lnTo>
                      <a:pt x="76" y="5"/>
                    </a:lnTo>
                    <a:lnTo>
                      <a:pt x="80" y="7"/>
                    </a:lnTo>
                    <a:lnTo>
                      <a:pt x="83" y="10"/>
                    </a:lnTo>
                    <a:lnTo>
                      <a:pt x="85" y="13"/>
                    </a:lnTo>
                    <a:lnTo>
                      <a:pt x="85" y="18"/>
                    </a:lnTo>
                    <a:lnTo>
                      <a:pt x="85" y="18"/>
                    </a:lnTo>
                    <a:close/>
                    <a:moveTo>
                      <a:pt x="5" y="31"/>
                    </a:moveTo>
                    <a:lnTo>
                      <a:pt x="5" y="31"/>
                    </a:lnTo>
                    <a:lnTo>
                      <a:pt x="2" y="30"/>
                    </a:lnTo>
                    <a:lnTo>
                      <a:pt x="2" y="30"/>
                    </a:lnTo>
                    <a:lnTo>
                      <a:pt x="0" y="25"/>
                    </a:lnTo>
                    <a:lnTo>
                      <a:pt x="0" y="25"/>
                    </a:lnTo>
                    <a:lnTo>
                      <a:pt x="2" y="22"/>
                    </a:lnTo>
                    <a:lnTo>
                      <a:pt x="2" y="22"/>
                    </a:lnTo>
                    <a:lnTo>
                      <a:pt x="5" y="20"/>
                    </a:lnTo>
                    <a:lnTo>
                      <a:pt x="5" y="20"/>
                    </a:lnTo>
                    <a:lnTo>
                      <a:pt x="10" y="22"/>
                    </a:lnTo>
                    <a:lnTo>
                      <a:pt x="10" y="22"/>
                    </a:lnTo>
                    <a:lnTo>
                      <a:pt x="11" y="25"/>
                    </a:lnTo>
                    <a:lnTo>
                      <a:pt x="11" y="25"/>
                    </a:lnTo>
                    <a:lnTo>
                      <a:pt x="10" y="30"/>
                    </a:lnTo>
                    <a:lnTo>
                      <a:pt x="10" y="30"/>
                    </a:lnTo>
                    <a:lnTo>
                      <a:pt x="5" y="31"/>
                    </a:lnTo>
                    <a:lnTo>
                      <a:pt x="5" y="31"/>
                    </a:lnTo>
                    <a:close/>
                    <a:moveTo>
                      <a:pt x="29" y="18"/>
                    </a:moveTo>
                    <a:lnTo>
                      <a:pt x="29" y="18"/>
                    </a:lnTo>
                    <a:lnTo>
                      <a:pt x="31" y="20"/>
                    </a:lnTo>
                    <a:lnTo>
                      <a:pt x="34" y="22"/>
                    </a:lnTo>
                    <a:lnTo>
                      <a:pt x="34" y="22"/>
                    </a:lnTo>
                    <a:lnTo>
                      <a:pt x="52" y="23"/>
                    </a:lnTo>
                    <a:lnTo>
                      <a:pt x="52" y="23"/>
                    </a:lnTo>
                    <a:lnTo>
                      <a:pt x="67" y="23"/>
                    </a:lnTo>
                    <a:lnTo>
                      <a:pt x="67" y="23"/>
                    </a:lnTo>
                    <a:lnTo>
                      <a:pt x="73" y="22"/>
                    </a:lnTo>
                    <a:lnTo>
                      <a:pt x="73" y="22"/>
                    </a:lnTo>
                    <a:lnTo>
                      <a:pt x="75" y="18"/>
                    </a:lnTo>
                    <a:lnTo>
                      <a:pt x="75" y="18"/>
                    </a:lnTo>
                    <a:lnTo>
                      <a:pt x="73" y="15"/>
                    </a:lnTo>
                    <a:lnTo>
                      <a:pt x="70" y="13"/>
                    </a:lnTo>
                    <a:lnTo>
                      <a:pt x="70" y="13"/>
                    </a:lnTo>
                    <a:lnTo>
                      <a:pt x="52" y="13"/>
                    </a:lnTo>
                    <a:lnTo>
                      <a:pt x="52" y="13"/>
                    </a:lnTo>
                    <a:lnTo>
                      <a:pt x="34" y="13"/>
                    </a:lnTo>
                    <a:lnTo>
                      <a:pt x="34" y="13"/>
                    </a:lnTo>
                    <a:lnTo>
                      <a:pt x="31" y="15"/>
                    </a:lnTo>
                    <a:lnTo>
                      <a:pt x="29" y="18"/>
                    </a:lnTo>
                    <a:lnTo>
                      <a:pt x="29" y="18"/>
                    </a:lnTo>
                    <a:close/>
                    <a:moveTo>
                      <a:pt x="5" y="17"/>
                    </a:moveTo>
                    <a:lnTo>
                      <a:pt x="5" y="17"/>
                    </a:lnTo>
                    <a:lnTo>
                      <a:pt x="2" y="15"/>
                    </a:lnTo>
                    <a:lnTo>
                      <a:pt x="2" y="15"/>
                    </a:lnTo>
                    <a:lnTo>
                      <a:pt x="0" y="10"/>
                    </a:lnTo>
                    <a:lnTo>
                      <a:pt x="0" y="10"/>
                    </a:lnTo>
                    <a:lnTo>
                      <a:pt x="2" y="7"/>
                    </a:lnTo>
                    <a:lnTo>
                      <a:pt x="2" y="7"/>
                    </a:lnTo>
                    <a:lnTo>
                      <a:pt x="5" y="5"/>
                    </a:lnTo>
                    <a:lnTo>
                      <a:pt x="5" y="5"/>
                    </a:lnTo>
                    <a:lnTo>
                      <a:pt x="10" y="7"/>
                    </a:lnTo>
                    <a:lnTo>
                      <a:pt x="10" y="7"/>
                    </a:lnTo>
                    <a:lnTo>
                      <a:pt x="11" y="10"/>
                    </a:lnTo>
                    <a:lnTo>
                      <a:pt x="11" y="10"/>
                    </a:lnTo>
                    <a:lnTo>
                      <a:pt x="10" y="15"/>
                    </a:lnTo>
                    <a:lnTo>
                      <a:pt x="10" y="15"/>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6" name="Freeform 280"/>
              <p:cNvSpPr>
                <a:spLocks/>
              </p:cNvSpPr>
              <p:nvPr/>
            </p:nvSpPr>
            <p:spPr bwMode="auto">
              <a:xfrm>
                <a:off x="2917" y="1259"/>
                <a:ext cx="66" cy="32"/>
              </a:xfrm>
              <a:custGeom>
                <a:avLst/>
                <a:gdLst>
                  <a:gd name="T0" fmla="*/ 43 w 66"/>
                  <a:gd name="T1" fmla="*/ 30 h 32"/>
                  <a:gd name="T2" fmla="*/ 43 w 66"/>
                  <a:gd name="T3" fmla="*/ 21 h 32"/>
                  <a:gd name="T4" fmla="*/ 54 w 66"/>
                  <a:gd name="T5" fmla="*/ 17 h 32"/>
                  <a:gd name="T6" fmla="*/ 56 w 66"/>
                  <a:gd name="T7" fmla="*/ 16 h 32"/>
                  <a:gd name="T8" fmla="*/ 49 w 66"/>
                  <a:gd name="T9" fmla="*/ 11 h 32"/>
                  <a:gd name="T10" fmla="*/ 46 w 66"/>
                  <a:gd name="T11" fmla="*/ 13 h 32"/>
                  <a:gd name="T12" fmla="*/ 43 w 66"/>
                  <a:gd name="T13" fmla="*/ 14 h 32"/>
                  <a:gd name="T14" fmla="*/ 36 w 66"/>
                  <a:gd name="T15" fmla="*/ 21 h 32"/>
                  <a:gd name="T16" fmla="*/ 27 w 66"/>
                  <a:gd name="T17" fmla="*/ 29 h 32"/>
                  <a:gd name="T18" fmla="*/ 23 w 66"/>
                  <a:gd name="T19" fmla="*/ 30 h 32"/>
                  <a:gd name="T20" fmla="*/ 17 w 66"/>
                  <a:gd name="T21" fmla="*/ 32 h 32"/>
                  <a:gd name="T22" fmla="*/ 5 w 66"/>
                  <a:gd name="T23" fmla="*/ 29 h 32"/>
                  <a:gd name="T24" fmla="*/ 2 w 66"/>
                  <a:gd name="T25" fmla="*/ 24 h 32"/>
                  <a:gd name="T26" fmla="*/ 0 w 66"/>
                  <a:gd name="T27" fmla="*/ 21 h 32"/>
                  <a:gd name="T28" fmla="*/ 5 w 66"/>
                  <a:gd name="T29" fmla="*/ 13 h 32"/>
                  <a:gd name="T30" fmla="*/ 2 w 66"/>
                  <a:gd name="T31" fmla="*/ 13 h 32"/>
                  <a:gd name="T32" fmla="*/ 22 w 66"/>
                  <a:gd name="T33" fmla="*/ 1 h 32"/>
                  <a:gd name="T34" fmla="*/ 22 w 66"/>
                  <a:gd name="T35" fmla="*/ 13 h 32"/>
                  <a:gd name="T36" fmla="*/ 13 w 66"/>
                  <a:gd name="T37" fmla="*/ 13 h 32"/>
                  <a:gd name="T38" fmla="*/ 10 w 66"/>
                  <a:gd name="T39" fmla="*/ 17 h 32"/>
                  <a:gd name="T40" fmla="*/ 12 w 66"/>
                  <a:gd name="T41" fmla="*/ 19 h 32"/>
                  <a:gd name="T42" fmla="*/ 15 w 66"/>
                  <a:gd name="T43" fmla="*/ 21 h 32"/>
                  <a:gd name="T44" fmla="*/ 22 w 66"/>
                  <a:gd name="T45" fmla="*/ 19 h 32"/>
                  <a:gd name="T46" fmla="*/ 28 w 66"/>
                  <a:gd name="T47" fmla="*/ 13 h 32"/>
                  <a:gd name="T48" fmla="*/ 36 w 66"/>
                  <a:gd name="T49" fmla="*/ 3 h 32"/>
                  <a:gd name="T50" fmla="*/ 43 w 66"/>
                  <a:gd name="T51" fmla="*/ 1 h 32"/>
                  <a:gd name="T52" fmla="*/ 48 w 66"/>
                  <a:gd name="T53" fmla="*/ 0 h 32"/>
                  <a:gd name="T54" fmla="*/ 61 w 66"/>
                  <a:gd name="T55" fmla="*/ 4 h 32"/>
                  <a:gd name="T56" fmla="*/ 64 w 66"/>
                  <a:gd name="T57" fmla="*/ 8 h 32"/>
                  <a:gd name="T58" fmla="*/ 66 w 66"/>
                  <a:gd name="T59" fmla="*/ 13 h 32"/>
                  <a:gd name="T60" fmla="*/ 59 w 66"/>
                  <a:gd name="T61" fmla="*/ 21 h 32"/>
                  <a:gd name="T62" fmla="*/ 64 w 66"/>
                  <a:gd name="T63"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32">
                    <a:moveTo>
                      <a:pt x="64" y="30"/>
                    </a:moveTo>
                    <a:lnTo>
                      <a:pt x="43" y="30"/>
                    </a:lnTo>
                    <a:lnTo>
                      <a:pt x="43" y="21"/>
                    </a:lnTo>
                    <a:lnTo>
                      <a:pt x="43" y="21"/>
                    </a:lnTo>
                    <a:lnTo>
                      <a:pt x="53" y="19"/>
                    </a:lnTo>
                    <a:lnTo>
                      <a:pt x="54" y="17"/>
                    </a:lnTo>
                    <a:lnTo>
                      <a:pt x="56" y="16"/>
                    </a:lnTo>
                    <a:lnTo>
                      <a:pt x="56" y="16"/>
                    </a:lnTo>
                    <a:lnTo>
                      <a:pt x="54" y="13"/>
                    </a:lnTo>
                    <a:lnTo>
                      <a:pt x="49" y="11"/>
                    </a:lnTo>
                    <a:lnTo>
                      <a:pt x="49" y="11"/>
                    </a:lnTo>
                    <a:lnTo>
                      <a:pt x="46" y="13"/>
                    </a:lnTo>
                    <a:lnTo>
                      <a:pt x="43" y="14"/>
                    </a:lnTo>
                    <a:lnTo>
                      <a:pt x="43" y="14"/>
                    </a:lnTo>
                    <a:lnTo>
                      <a:pt x="36" y="21"/>
                    </a:lnTo>
                    <a:lnTo>
                      <a:pt x="36" y="21"/>
                    </a:lnTo>
                    <a:lnTo>
                      <a:pt x="31" y="26"/>
                    </a:lnTo>
                    <a:lnTo>
                      <a:pt x="27" y="29"/>
                    </a:lnTo>
                    <a:lnTo>
                      <a:pt x="27" y="29"/>
                    </a:lnTo>
                    <a:lnTo>
                      <a:pt x="23" y="30"/>
                    </a:lnTo>
                    <a:lnTo>
                      <a:pt x="17" y="32"/>
                    </a:lnTo>
                    <a:lnTo>
                      <a:pt x="17" y="32"/>
                    </a:lnTo>
                    <a:lnTo>
                      <a:pt x="10" y="30"/>
                    </a:lnTo>
                    <a:lnTo>
                      <a:pt x="5" y="29"/>
                    </a:lnTo>
                    <a:lnTo>
                      <a:pt x="5" y="29"/>
                    </a:lnTo>
                    <a:lnTo>
                      <a:pt x="2" y="24"/>
                    </a:lnTo>
                    <a:lnTo>
                      <a:pt x="0" y="21"/>
                    </a:lnTo>
                    <a:lnTo>
                      <a:pt x="0" y="21"/>
                    </a:lnTo>
                    <a:lnTo>
                      <a:pt x="2" y="16"/>
                    </a:lnTo>
                    <a:lnTo>
                      <a:pt x="5" y="13"/>
                    </a:lnTo>
                    <a:lnTo>
                      <a:pt x="5" y="13"/>
                    </a:lnTo>
                    <a:lnTo>
                      <a:pt x="2" y="13"/>
                    </a:lnTo>
                    <a:lnTo>
                      <a:pt x="2" y="1"/>
                    </a:lnTo>
                    <a:lnTo>
                      <a:pt x="22" y="1"/>
                    </a:lnTo>
                    <a:lnTo>
                      <a:pt x="22" y="13"/>
                    </a:lnTo>
                    <a:lnTo>
                      <a:pt x="22" y="13"/>
                    </a:lnTo>
                    <a:lnTo>
                      <a:pt x="13" y="13"/>
                    </a:lnTo>
                    <a:lnTo>
                      <a:pt x="13" y="13"/>
                    </a:lnTo>
                    <a:lnTo>
                      <a:pt x="10" y="14"/>
                    </a:lnTo>
                    <a:lnTo>
                      <a:pt x="10" y="17"/>
                    </a:lnTo>
                    <a:lnTo>
                      <a:pt x="10" y="17"/>
                    </a:lnTo>
                    <a:lnTo>
                      <a:pt x="12" y="19"/>
                    </a:lnTo>
                    <a:lnTo>
                      <a:pt x="15" y="21"/>
                    </a:lnTo>
                    <a:lnTo>
                      <a:pt x="15" y="21"/>
                    </a:lnTo>
                    <a:lnTo>
                      <a:pt x="22" y="19"/>
                    </a:lnTo>
                    <a:lnTo>
                      <a:pt x="22" y="19"/>
                    </a:lnTo>
                    <a:lnTo>
                      <a:pt x="28" y="13"/>
                    </a:lnTo>
                    <a:lnTo>
                      <a:pt x="28" y="13"/>
                    </a:lnTo>
                    <a:lnTo>
                      <a:pt x="33" y="6"/>
                    </a:lnTo>
                    <a:lnTo>
                      <a:pt x="36" y="3"/>
                    </a:lnTo>
                    <a:lnTo>
                      <a:pt x="36" y="3"/>
                    </a:lnTo>
                    <a:lnTo>
                      <a:pt x="43" y="1"/>
                    </a:lnTo>
                    <a:lnTo>
                      <a:pt x="48" y="0"/>
                    </a:lnTo>
                    <a:lnTo>
                      <a:pt x="48" y="0"/>
                    </a:lnTo>
                    <a:lnTo>
                      <a:pt x="54" y="1"/>
                    </a:lnTo>
                    <a:lnTo>
                      <a:pt x="61" y="4"/>
                    </a:lnTo>
                    <a:lnTo>
                      <a:pt x="61" y="4"/>
                    </a:lnTo>
                    <a:lnTo>
                      <a:pt x="64" y="8"/>
                    </a:lnTo>
                    <a:lnTo>
                      <a:pt x="66" y="13"/>
                    </a:lnTo>
                    <a:lnTo>
                      <a:pt x="66" y="13"/>
                    </a:lnTo>
                    <a:lnTo>
                      <a:pt x="64" y="17"/>
                    </a:lnTo>
                    <a:lnTo>
                      <a:pt x="59" y="21"/>
                    </a:lnTo>
                    <a:lnTo>
                      <a:pt x="59" y="21"/>
                    </a:lnTo>
                    <a:lnTo>
                      <a:pt x="64" y="21"/>
                    </a:lnTo>
                    <a:lnTo>
                      <a:pt x="6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7" name="Freeform 281"/>
              <p:cNvSpPr>
                <a:spLocks/>
              </p:cNvSpPr>
              <p:nvPr/>
            </p:nvSpPr>
            <p:spPr bwMode="auto">
              <a:xfrm>
                <a:off x="2919" y="1219"/>
                <a:ext cx="62" cy="36"/>
              </a:xfrm>
              <a:custGeom>
                <a:avLst/>
                <a:gdLst>
                  <a:gd name="T0" fmla="*/ 62 w 62"/>
                  <a:gd name="T1" fmla="*/ 36 h 36"/>
                  <a:gd name="T2" fmla="*/ 51 w 62"/>
                  <a:gd name="T3" fmla="*/ 36 h 36"/>
                  <a:gd name="T4" fmla="*/ 10 w 62"/>
                  <a:gd name="T5" fmla="*/ 12 h 36"/>
                  <a:gd name="T6" fmla="*/ 10 w 62"/>
                  <a:gd name="T7" fmla="*/ 25 h 36"/>
                  <a:gd name="T8" fmla="*/ 21 w 62"/>
                  <a:gd name="T9" fmla="*/ 25 h 36"/>
                  <a:gd name="T10" fmla="*/ 21 w 62"/>
                  <a:gd name="T11" fmla="*/ 35 h 36"/>
                  <a:gd name="T12" fmla="*/ 0 w 62"/>
                  <a:gd name="T13" fmla="*/ 35 h 36"/>
                  <a:gd name="T14" fmla="*/ 0 w 62"/>
                  <a:gd name="T15" fmla="*/ 0 h 36"/>
                  <a:gd name="T16" fmla="*/ 11 w 62"/>
                  <a:gd name="T17" fmla="*/ 0 h 36"/>
                  <a:gd name="T18" fmla="*/ 52 w 62"/>
                  <a:gd name="T19" fmla="*/ 25 h 36"/>
                  <a:gd name="T20" fmla="*/ 52 w 62"/>
                  <a:gd name="T21" fmla="*/ 10 h 36"/>
                  <a:gd name="T22" fmla="*/ 41 w 62"/>
                  <a:gd name="T23" fmla="*/ 10 h 36"/>
                  <a:gd name="T24" fmla="*/ 41 w 62"/>
                  <a:gd name="T25" fmla="*/ 0 h 36"/>
                  <a:gd name="T26" fmla="*/ 62 w 62"/>
                  <a:gd name="T27" fmla="*/ 0 h 36"/>
                  <a:gd name="T28" fmla="*/ 62 w 62"/>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36">
                    <a:moveTo>
                      <a:pt x="62" y="36"/>
                    </a:moveTo>
                    <a:lnTo>
                      <a:pt x="51" y="36"/>
                    </a:lnTo>
                    <a:lnTo>
                      <a:pt x="10" y="12"/>
                    </a:lnTo>
                    <a:lnTo>
                      <a:pt x="10" y="25"/>
                    </a:lnTo>
                    <a:lnTo>
                      <a:pt x="21" y="25"/>
                    </a:lnTo>
                    <a:lnTo>
                      <a:pt x="21" y="35"/>
                    </a:lnTo>
                    <a:lnTo>
                      <a:pt x="0" y="35"/>
                    </a:lnTo>
                    <a:lnTo>
                      <a:pt x="0" y="0"/>
                    </a:lnTo>
                    <a:lnTo>
                      <a:pt x="11" y="0"/>
                    </a:lnTo>
                    <a:lnTo>
                      <a:pt x="52" y="25"/>
                    </a:lnTo>
                    <a:lnTo>
                      <a:pt x="52" y="10"/>
                    </a:lnTo>
                    <a:lnTo>
                      <a:pt x="41" y="10"/>
                    </a:lnTo>
                    <a:lnTo>
                      <a:pt x="41" y="0"/>
                    </a:lnTo>
                    <a:lnTo>
                      <a:pt x="62" y="0"/>
                    </a:lnTo>
                    <a:lnTo>
                      <a:pt x="6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8" name="Freeform 282"/>
              <p:cNvSpPr>
                <a:spLocks noEditPoints="1"/>
              </p:cNvSpPr>
              <p:nvPr/>
            </p:nvSpPr>
            <p:spPr bwMode="auto">
              <a:xfrm>
                <a:off x="2898" y="1182"/>
                <a:ext cx="85" cy="34"/>
              </a:xfrm>
              <a:custGeom>
                <a:avLst/>
                <a:gdLst>
                  <a:gd name="T0" fmla="*/ 85 w 85"/>
                  <a:gd name="T1" fmla="*/ 16 h 34"/>
                  <a:gd name="T2" fmla="*/ 83 w 85"/>
                  <a:gd name="T3" fmla="*/ 24 h 34"/>
                  <a:gd name="T4" fmla="*/ 76 w 85"/>
                  <a:gd name="T5" fmla="*/ 29 h 34"/>
                  <a:gd name="T6" fmla="*/ 67 w 85"/>
                  <a:gd name="T7" fmla="*/ 33 h 34"/>
                  <a:gd name="T8" fmla="*/ 52 w 85"/>
                  <a:gd name="T9" fmla="*/ 34 h 34"/>
                  <a:gd name="T10" fmla="*/ 28 w 85"/>
                  <a:gd name="T11" fmla="*/ 29 h 34"/>
                  <a:gd name="T12" fmla="*/ 23 w 85"/>
                  <a:gd name="T13" fmla="*/ 28 h 34"/>
                  <a:gd name="T14" fmla="*/ 19 w 85"/>
                  <a:gd name="T15" fmla="*/ 21 h 34"/>
                  <a:gd name="T16" fmla="*/ 19 w 85"/>
                  <a:gd name="T17" fmla="*/ 16 h 34"/>
                  <a:gd name="T18" fmla="*/ 21 w 85"/>
                  <a:gd name="T19" fmla="*/ 10 h 34"/>
                  <a:gd name="T20" fmla="*/ 28 w 85"/>
                  <a:gd name="T21" fmla="*/ 3 h 34"/>
                  <a:gd name="T22" fmla="*/ 52 w 85"/>
                  <a:gd name="T23" fmla="*/ 0 h 34"/>
                  <a:gd name="T24" fmla="*/ 67 w 85"/>
                  <a:gd name="T25" fmla="*/ 0 h 34"/>
                  <a:gd name="T26" fmla="*/ 80 w 85"/>
                  <a:gd name="T27" fmla="*/ 6 h 34"/>
                  <a:gd name="T28" fmla="*/ 85 w 85"/>
                  <a:gd name="T29" fmla="*/ 13 h 34"/>
                  <a:gd name="T30" fmla="*/ 85 w 85"/>
                  <a:gd name="T31" fmla="*/ 16 h 34"/>
                  <a:gd name="T32" fmla="*/ 5 w 85"/>
                  <a:gd name="T33" fmla="*/ 29 h 34"/>
                  <a:gd name="T34" fmla="*/ 2 w 85"/>
                  <a:gd name="T35" fmla="*/ 28 h 34"/>
                  <a:gd name="T36" fmla="*/ 0 w 85"/>
                  <a:gd name="T37" fmla="*/ 24 h 34"/>
                  <a:gd name="T38" fmla="*/ 2 w 85"/>
                  <a:gd name="T39" fmla="*/ 19 h 34"/>
                  <a:gd name="T40" fmla="*/ 5 w 85"/>
                  <a:gd name="T41" fmla="*/ 18 h 34"/>
                  <a:gd name="T42" fmla="*/ 10 w 85"/>
                  <a:gd name="T43" fmla="*/ 19 h 34"/>
                  <a:gd name="T44" fmla="*/ 11 w 85"/>
                  <a:gd name="T45" fmla="*/ 24 h 34"/>
                  <a:gd name="T46" fmla="*/ 10 w 85"/>
                  <a:gd name="T47" fmla="*/ 28 h 34"/>
                  <a:gd name="T48" fmla="*/ 5 w 85"/>
                  <a:gd name="T49" fmla="*/ 29 h 34"/>
                  <a:gd name="T50" fmla="*/ 29 w 85"/>
                  <a:gd name="T51" fmla="*/ 16 h 34"/>
                  <a:gd name="T52" fmla="*/ 34 w 85"/>
                  <a:gd name="T53" fmla="*/ 21 h 34"/>
                  <a:gd name="T54" fmla="*/ 52 w 85"/>
                  <a:gd name="T55" fmla="*/ 21 h 34"/>
                  <a:gd name="T56" fmla="*/ 67 w 85"/>
                  <a:gd name="T57" fmla="*/ 21 h 34"/>
                  <a:gd name="T58" fmla="*/ 73 w 85"/>
                  <a:gd name="T59" fmla="*/ 19 h 34"/>
                  <a:gd name="T60" fmla="*/ 75 w 85"/>
                  <a:gd name="T61" fmla="*/ 16 h 34"/>
                  <a:gd name="T62" fmla="*/ 73 w 85"/>
                  <a:gd name="T63" fmla="*/ 15 h 34"/>
                  <a:gd name="T64" fmla="*/ 70 w 85"/>
                  <a:gd name="T65" fmla="*/ 13 h 34"/>
                  <a:gd name="T66" fmla="*/ 52 w 85"/>
                  <a:gd name="T67" fmla="*/ 11 h 34"/>
                  <a:gd name="T68" fmla="*/ 34 w 85"/>
                  <a:gd name="T69" fmla="*/ 13 h 34"/>
                  <a:gd name="T70" fmla="*/ 29 w 85"/>
                  <a:gd name="T71" fmla="*/ 16 h 34"/>
                  <a:gd name="T72" fmla="*/ 5 w 85"/>
                  <a:gd name="T73" fmla="*/ 15 h 34"/>
                  <a:gd name="T74" fmla="*/ 2 w 85"/>
                  <a:gd name="T75" fmla="*/ 13 h 34"/>
                  <a:gd name="T76" fmla="*/ 0 w 85"/>
                  <a:gd name="T77" fmla="*/ 10 h 34"/>
                  <a:gd name="T78" fmla="*/ 2 w 85"/>
                  <a:gd name="T79" fmla="*/ 5 h 34"/>
                  <a:gd name="T80" fmla="*/ 5 w 85"/>
                  <a:gd name="T81" fmla="*/ 3 h 34"/>
                  <a:gd name="T82" fmla="*/ 10 w 85"/>
                  <a:gd name="T83" fmla="*/ 5 h 34"/>
                  <a:gd name="T84" fmla="*/ 11 w 85"/>
                  <a:gd name="T85" fmla="*/ 10 h 34"/>
                  <a:gd name="T86" fmla="*/ 10 w 85"/>
                  <a:gd name="T87" fmla="*/ 13 h 34"/>
                  <a:gd name="T88" fmla="*/ 5 w 85"/>
                  <a:gd name="T8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 h="34">
                    <a:moveTo>
                      <a:pt x="85" y="16"/>
                    </a:moveTo>
                    <a:lnTo>
                      <a:pt x="85" y="16"/>
                    </a:lnTo>
                    <a:lnTo>
                      <a:pt x="85" y="21"/>
                    </a:lnTo>
                    <a:lnTo>
                      <a:pt x="83" y="24"/>
                    </a:lnTo>
                    <a:lnTo>
                      <a:pt x="80" y="28"/>
                    </a:lnTo>
                    <a:lnTo>
                      <a:pt x="76" y="29"/>
                    </a:lnTo>
                    <a:lnTo>
                      <a:pt x="76" y="29"/>
                    </a:lnTo>
                    <a:lnTo>
                      <a:pt x="67" y="33"/>
                    </a:lnTo>
                    <a:lnTo>
                      <a:pt x="52" y="34"/>
                    </a:lnTo>
                    <a:lnTo>
                      <a:pt x="52" y="34"/>
                    </a:lnTo>
                    <a:lnTo>
                      <a:pt x="37" y="33"/>
                    </a:lnTo>
                    <a:lnTo>
                      <a:pt x="28" y="29"/>
                    </a:lnTo>
                    <a:lnTo>
                      <a:pt x="28" y="29"/>
                    </a:lnTo>
                    <a:lnTo>
                      <a:pt x="23" y="28"/>
                    </a:lnTo>
                    <a:lnTo>
                      <a:pt x="21" y="24"/>
                    </a:lnTo>
                    <a:lnTo>
                      <a:pt x="19" y="21"/>
                    </a:lnTo>
                    <a:lnTo>
                      <a:pt x="19" y="16"/>
                    </a:lnTo>
                    <a:lnTo>
                      <a:pt x="19" y="16"/>
                    </a:lnTo>
                    <a:lnTo>
                      <a:pt x="19" y="13"/>
                    </a:lnTo>
                    <a:lnTo>
                      <a:pt x="21" y="10"/>
                    </a:lnTo>
                    <a:lnTo>
                      <a:pt x="24" y="6"/>
                    </a:lnTo>
                    <a:lnTo>
                      <a:pt x="28" y="3"/>
                    </a:lnTo>
                    <a:lnTo>
                      <a:pt x="37" y="0"/>
                    </a:lnTo>
                    <a:lnTo>
                      <a:pt x="52" y="0"/>
                    </a:lnTo>
                    <a:lnTo>
                      <a:pt x="52" y="0"/>
                    </a:lnTo>
                    <a:lnTo>
                      <a:pt x="67" y="0"/>
                    </a:lnTo>
                    <a:lnTo>
                      <a:pt x="76" y="3"/>
                    </a:lnTo>
                    <a:lnTo>
                      <a:pt x="80" y="6"/>
                    </a:lnTo>
                    <a:lnTo>
                      <a:pt x="83" y="10"/>
                    </a:lnTo>
                    <a:lnTo>
                      <a:pt x="85" y="13"/>
                    </a:lnTo>
                    <a:lnTo>
                      <a:pt x="85" y="16"/>
                    </a:lnTo>
                    <a:lnTo>
                      <a:pt x="85" y="16"/>
                    </a:lnTo>
                    <a:close/>
                    <a:moveTo>
                      <a:pt x="5" y="29"/>
                    </a:moveTo>
                    <a:lnTo>
                      <a:pt x="5" y="29"/>
                    </a:lnTo>
                    <a:lnTo>
                      <a:pt x="2" y="28"/>
                    </a:lnTo>
                    <a:lnTo>
                      <a:pt x="2" y="28"/>
                    </a:lnTo>
                    <a:lnTo>
                      <a:pt x="0" y="24"/>
                    </a:lnTo>
                    <a:lnTo>
                      <a:pt x="0" y="24"/>
                    </a:lnTo>
                    <a:lnTo>
                      <a:pt x="2" y="19"/>
                    </a:lnTo>
                    <a:lnTo>
                      <a:pt x="2" y="19"/>
                    </a:lnTo>
                    <a:lnTo>
                      <a:pt x="5" y="18"/>
                    </a:lnTo>
                    <a:lnTo>
                      <a:pt x="5" y="18"/>
                    </a:lnTo>
                    <a:lnTo>
                      <a:pt x="10" y="19"/>
                    </a:lnTo>
                    <a:lnTo>
                      <a:pt x="10" y="19"/>
                    </a:lnTo>
                    <a:lnTo>
                      <a:pt x="11" y="24"/>
                    </a:lnTo>
                    <a:lnTo>
                      <a:pt x="11" y="24"/>
                    </a:lnTo>
                    <a:lnTo>
                      <a:pt x="10" y="28"/>
                    </a:lnTo>
                    <a:lnTo>
                      <a:pt x="10" y="28"/>
                    </a:lnTo>
                    <a:lnTo>
                      <a:pt x="5" y="29"/>
                    </a:lnTo>
                    <a:lnTo>
                      <a:pt x="5" y="29"/>
                    </a:lnTo>
                    <a:close/>
                    <a:moveTo>
                      <a:pt x="29" y="16"/>
                    </a:moveTo>
                    <a:lnTo>
                      <a:pt x="29" y="16"/>
                    </a:lnTo>
                    <a:lnTo>
                      <a:pt x="31" y="19"/>
                    </a:lnTo>
                    <a:lnTo>
                      <a:pt x="34" y="21"/>
                    </a:lnTo>
                    <a:lnTo>
                      <a:pt x="34" y="21"/>
                    </a:lnTo>
                    <a:lnTo>
                      <a:pt x="52" y="21"/>
                    </a:lnTo>
                    <a:lnTo>
                      <a:pt x="52" y="21"/>
                    </a:lnTo>
                    <a:lnTo>
                      <a:pt x="67" y="21"/>
                    </a:lnTo>
                    <a:lnTo>
                      <a:pt x="67" y="21"/>
                    </a:lnTo>
                    <a:lnTo>
                      <a:pt x="73" y="19"/>
                    </a:lnTo>
                    <a:lnTo>
                      <a:pt x="73" y="19"/>
                    </a:lnTo>
                    <a:lnTo>
                      <a:pt x="75" y="16"/>
                    </a:lnTo>
                    <a:lnTo>
                      <a:pt x="75" y="16"/>
                    </a:lnTo>
                    <a:lnTo>
                      <a:pt x="73" y="15"/>
                    </a:lnTo>
                    <a:lnTo>
                      <a:pt x="70" y="13"/>
                    </a:lnTo>
                    <a:lnTo>
                      <a:pt x="70" y="13"/>
                    </a:lnTo>
                    <a:lnTo>
                      <a:pt x="52" y="11"/>
                    </a:lnTo>
                    <a:lnTo>
                      <a:pt x="52" y="11"/>
                    </a:lnTo>
                    <a:lnTo>
                      <a:pt x="34" y="13"/>
                    </a:lnTo>
                    <a:lnTo>
                      <a:pt x="34" y="13"/>
                    </a:lnTo>
                    <a:lnTo>
                      <a:pt x="31" y="15"/>
                    </a:lnTo>
                    <a:lnTo>
                      <a:pt x="29" y="16"/>
                    </a:lnTo>
                    <a:lnTo>
                      <a:pt x="29" y="16"/>
                    </a:lnTo>
                    <a:close/>
                    <a:moveTo>
                      <a:pt x="5" y="15"/>
                    </a:moveTo>
                    <a:lnTo>
                      <a:pt x="5" y="15"/>
                    </a:lnTo>
                    <a:lnTo>
                      <a:pt x="2" y="13"/>
                    </a:lnTo>
                    <a:lnTo>
                      <a:pt x="2" y="13"/>
                    </a:lnTo>
                    <a:lnTo>
                      <a:pt x="0" y="10"/>
                    </a:lnTo>
                    <a:lnTo>
                      <a:pt x="0" y="10"/>
                    </a:lnTo>
                    <a:lnTo>
                      <a:pt x="2" y="5"/>
                    </a:lnTo>
                    <a:lnTo>
                      <a:pt x="2" y="5"/>
                    </a:lnTo>
                    <a:lnTo>
                      <a:pt x="5" y="3"/>
                    </a:lnTo>
                    <a:lnTo>
                      <a:pt x="5" y="3"/>
                    </a:lnTo>
                    <a:lnTo>
                      <a:pt x="10" y="5"/>
                    </a:lnTo>
                    <a:lnTo>
                      <a:pt x="10" y="5"/>
                    </a:lnTo>
                    <a:lnTo>
                      <a:pt x="11" y="10"/>
                    </a:lnTo>
                    <a:lnTo>
                      <a:pt x="11" y="10"/>
                    </a:lnTo>
                    <a:lnTo>
                      <a:pt x="10" y="13"/>
                    </a:lnTo>
                    <a:lnTo>
                      <a:pt x="10" y="13"/>
                    </a:lnTo>
                    <a:lnTo>
                      <a:pt x="5" y="1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9" name="Freeform 283"/>
              <p:cNvSpPr>
                <a:spLocks/>
              </p:cNvSpPr>
              <p:nvPr/>
            </p:nvSpPr>
            <p:spPr bwMode="auto">
              <a:xfrm>
                <a:off x="2917" y="1136"/>
                <a:ext cx="64" cy="41"/>
              </a:xfrm>
              <a:custGeom>
                <a:avLst/>
                <a:gdLst>
                  <a:gd name="T0" fmla="*/ 64 w 64"/>
                  <a:gd name="T1" fmla="*/ 41 h 41"/>
                  <a:gd name="T2" fmla="*/ 54 w 64"/>
                  <a:gd name="T3" fmla="*/ 41 h 41"/>
                  <a:gd name="T4" fmla="*/ 54 w 64"/>
                  <a:gd name="T5" fmla="*/ 36 h 41"/>
                  <a:gd name="T6" fmla="*/ 12 w 64"/>
                  <a:gd name="T7" fmla="*/ 36 h 41"/>
                  <a:gd name="T8" fmla="*/ 12 w 64"/>
                  <a:gd name="T9" fmla="*/ 41 h 41"/>
                  <a:gd name="T10" fmla="*/ 2 w 64"/>
                  <a:gd name="T11" fmla="*/ 41 h 41"/>
                  <a:gd name="T12" fmla="*/ 2 w 64"/>
                  <a:gd name="T13" fmla="*/ 26 h 41"/>
                  <a:gd name="T14" fmla="*/ 7 w 64"/>
                  <a:gd name="T15" fmla="*/ 26 h 41"/>
                  <a:gd name="T16" fmla="*/ 7 w 64"/>
                  <a:gd name="T17" fmla="*/ 25 h 41"/>
                  <a:gd name="T18" fmla="*/ 7 w 64"/>
                  <a:gd name="T19" fmla="*/ 25 h 41"/>
                  <a:gd name="T20" fmla="*/ 2 w 64"/>
                  <a:gd name="T21" fmla="*/ 21 h 41"/>
                  <a:gd name="T22" fmla="*/ 0 w 64"/>
                  <a:gd name="T23" fmla="*/ 17 h 41"/>
                  <a:gd name="T24" fmla="*/ 0 w 64"/>
                  <a:gd name="T25" fmla="*/ 17 h 41"/>
                  <a:gd name="T26" fmla="*/ 2 w 64"/>
                  <a:gd name="T27" fmla="*/ 12 h 41"/>
                  <a:gd name="T28" fmla="*/ 5 w 64"/>
                  <a:gd name="T29" fmla="*/ 8 h 41"/>
                  <a:gd name="T30" fmla="*/ 5 w 64"/>
                  <a:gd name="T31" fmla="*/ 8 h 41"/>
                  <a:gd name="T32" fmla="*/ 10 w 64"/>
                  <a:gd name="T33" fmla="*/ 7 h 41"/>
                  <a:gd name="T34" fmla="*/ 17 w 64"/>
                  <a:gd name="T35" fmla="*/ 5 h 41"/>
                  <a:gd name="T36" fmla="*/ 54 w 64"/>
                  <a:gd name="T37" fmla="*/ 5 h 41"/>
                  <a:gd name="T38" fmla="*/ 54 w 64"/>
                  <a:gd name="T39" fmla="*/ 0 h 41"/>
                  <a:gd name="T40" fmla="*/ 64 w 64"/>
                  <a:gd name="T41" fmla="*/ 0 h 41"/>
                  <a:gd name="T42" fmla="*/ 64 w 64"/>
                  <a:gd name="T43" fmla="*/ 17 h 41"/>
                  <a:gd name="T44" fmla="*/ 18 w 64"/>
                  <a:gd name="T45" fmla="*/ 17 h 41"/>
                  <a:gd name="T46" fmla="*/ 18 w 64"/>
                  <a:gd name="T47" fmla="*/ 17 h 41"/>
                  <a:gd name="T48" fmla="*/ 12 w 64"/>
                  <a:gd name="T49" fmla="*/ 17 h 41"/>
                  <a:gd name="T50" fmla="*/ 12 w 64"/>
                  <a:gd name="T51" fmla="*/ 17 h 41"/>
                  <a:gd name="T52" fmla="*/ 12 w 64"/>
                  <a:gd name="T53" fmla="*/ 20 h 41"/>
                  <a:gd name="T54" fmla="*/ 12 w 64"/>
                  <a:gd name="T55" fmla="*/ 20 h 41"/>
                  <a:gd name="T56" fmla="*/ 12 w 64"/>
                  <a:gd name="T57" fmla="*/ 21 h 41"/>
                  <a:gd name="T58" fmla="*/ 13 w 64"/>
                  <a:gd name="T59" fmla="*/ 25 h 41"/>
                  <a:gd name="T60" fmla="*/ 13 w 64"/>
                  <a:gd name="T61" fmla="*/ 25 h 41"/>
                  <a:gd name="T62" fmla="*/ 15 w 64"/>
                  <a:gd name="T63" fmla="*/ 26 h 41"/>
                  <a:gd name="T64" fmla="*/ 54 w 64"/>
                  <a:gd name="T65" fmla="*/ 26 h 41"/>
                  <a:gd name="T66" fmla="*/ 54 w 64"/>
                  <a:gd name="T67" fmla="*/ 21 h 41"/>
                  <a:gd name="T68" fmla="*/ 64 w 64"/>
                  <a:gd name="T69" fmla="*/ 21 h 41"/>
                  <a:gd name="T70" fmla="*/ 64 w 64"/>
                  <a:gd name="T7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41">
                    <a:moveTo>
                      <a:pt x="64" y="41"/>
                    </a:moveTo>
                    <a:lnTo>
                      <a:pt x="54" y="41"/>
                    </a:lnTo>
                    <a:lnTo>
                      <a:pt x="54" y="36"/>
                    </a:lnTo>
                    <a:lnTo>
                      <a:pt x="12" y="36"/>
                    </a:lnTo>
                    <a:lnTo>
                      <a:pt x="12" y="41"/>
                    </a:lnTo>
                    <a:lnTo>
                      <a:pt x="2" y="41"/>
                    </a:lnTo>
                    <a:lnTo>
                      <a:pt x="2" y="26"/>
                    </a:lnTo>
                    <a:lnTo>
                      <a:pt x="7" y="26"/>
                    </a:lnTo>
                    <a:lnTo>
                      <a:pt x="7" y="25"/>
                    </a:lnTo>
                    <a:lnTo>
                      <a:pt x="7" y="25"/>
                    </a:lnTo>
                    <a:lnTo>
                      <a:pt x="2" y="21"/>
                    </a:lnTo>
                    <a:lnTo>
                      <a:pt x="0" y="17"/>
                    </a:lnTo>
                    <a:lnTo>
                      <a:pt x="0" y="17"/>
                    </a:lnTo>
                    <a:lnTo>
                      <a:pt x="2" y="12"/>
                    </a:lnTo>
                    <a:lnTo>
                      <a:pt x="5" y="8"/>
                    </a:lnTo>
                    <a:lnTo>
                      <a:pt x="5" y="8"/>
                    </a:lnTo>
                    <a:lnTo>
                      <a:pt x="10" y="7"/>
                    </a:lnTo>
                    <a:lnTo>
                      <a:pt x="17" y="5"/>
                    </a:lnTo>
                    <a:lnTo>
                      <a:pt x="54" y="5"/>
                    </a:lnTo>
                    <a:lnTo>
                      <a:pt x="54" y="0"/>
                    </a:lnTo>
                    <a:lnTo>
                      <a:pt x="64" y="0"/>
                    </a:lnTo>
                    <a:lnTo>
                      <a:pt x="64" y="17"/>
                    </a:lnTo>
                    <a:lnTo>
                      <a:pt x="18" y="17"/>
                    </a:lnTo>
                    <a:lnTo>
                      <a:pt x="18" y="17"/>
                    </a:lnTo>
                    <a:lnTo>
                      <a:pt x="12" y="17"/>
                    </a:lnTo>
                    <a:lnTo>
                      <a:pt x="12" y="17"/>
                    </a:lnTo>
                    <a:lnTo>
                      <a:pt x="12" y="20"/>
                    </a:lnTo>
                    <a:lnTo>
                      <a:pt x="12" y="20"/>
                    </a:lnTo>
                    <a:lnTo>
                      <a:pt x="12" y="21"/>
                    </a:lnTo>
                    <a:lnTo>
                      <a:pt x="13" y="25"/>
                    </a:lnTo>
                    <a:lnTo>
                      <a:pt x="13" y="25"/>
                    </a:lnTo>
                    <a:lnTo>
                      <a:pt x="15" y="26"/>
                    </a:lnTo>
                    <a:lnTo>
                      <a:pt x="54" y="26"/>
                    </a:lnTo>
                    <a:lnTo>
                      <a:pt x="54" y="21"/>
                    </a:lnTo>
                    <a:lnTo>
                      <a:pt x="64" y="21"/>
                    </a:lnTo>
                    <a:lnTo>
                      <a:pt x="6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0" name="Freeform 284"/>
              <p:cNvSpPr>
                <a:spLocks noEditPoints="1"/>
              </p:cNvSpPr>
              <p:nvPr/>
            </p:nvSpPr>
            <p:spPr bwMode="auto">
              <a:xfrm>
                <a:off x="2898" y="1099"/>
                <a:ext cx="85" cy="34"/>
              </a:xfrm>
              <a:custGeom>
                <a:avLst/>
                <a:gdLst>
                  <a:gd name="T0" fmla="*/ 85 w 85"/>
                  <a:gd name="T1" fmla="*/ 16 h 34"/>
                  <a:gd name="T2" fmla="*/ 83 w 85"/>
                  <a:gd name="T3" fmla="*/ 24 h 34"/>
                  <a:gd name="T4" fmla="*/ 76 w 85"/>
                  <a:gd name="T5" fmla="*/ 29 h 34"/>
                  <a:gd name="T6" fmla="*/ 67 w 85"/>
                  <a:gd name="T7" fmla="*/ 32 h 34"/>
                  <a:gd name="T8" fmla="*/ 52 w 85"/>
                  <a:gd name="T9" fmla="*/ 34 h 34"/>
                  <a:gd name="T10" fmla="*/ 28 w 85"/>
                  <a:gd name="T11" fmla="*/ 29 h 34"/>
                  <a:gd name="T12" fmla="*/ 23 w 85"/>
                  <a:gd name="T13" fmla="*/ 28 h 34"/>
                  <a:gd name="T14" fmla="*/ 19 w 85"/>
                  <a:gd name="T15" fmla="*/ 21 h 34"/>
                  <a:gd name="T16" fmla="*/ 19 w 85"/>
                  <a:gd name="T17" fmla="*/ 16 h 34"/>
                  <a:gd name="T18" fmla="*/ 21 w 85"/>
                  <a:gd name="T19" fmla="*/ 10 h 34"/>
                  <a:gd name="T20" fmla="*/ 28 w 85"/>
                  <a:gd name="T21" fmla="*/ 3 h 34"/>
                  <a:gd name="T22" fmla="*/ 52 w 85"/>
                  <a:gd name="T23" fmla="*/ 0 h 34"/>
                  <a:gd name="T24" fmla="*/ 67 w 85"/>
                  <a:gd name="T25" fmla="*/ 1 h 34"/>
                  <a:gd name="T26" fmla="*/ 80 w 85"/>
                  <a:gd name="T27" fmla="*/ 6 h 34"/>
                  <a:gd name="T28" fmla="*/ 85 w 85"/>
                  <a:gd name="T29" fmla="*/ 13 h 34"/>
                  <a:gd name="T30" fmla="*/ 85 w 85"/>
                  <a:gd name="T31" fmla="*/ 16 h 34"/>
                  <a:gd name="T32" fmla="*/ 5 w 85"/>
                  <a:gd name="T33" fmla="*/ 29 h 34"/>
                  <a:gd name="T34" fmla="*/ 2 w 85"/>
                  <a:gd name="T35" fmla="*/ 28 h 34"/>
                  <a:gd name="T36" fmla="*/ 0 w 85"/>
                  <a:gd name="T37" fmla="*/ 24 h 34"/>
                  <a:gd name="T38" fmla="*/ 2 w 85"/>
                  <a:gd name="T39" fmla="*/ 19 h 34"/>
                  <a:gd name="T40" fmla="*/ 5 w 85"/>
                  <a:gd name="T41" fmla="*/ 18 h 34"/>
                  <a:gd name="T42" fmla="*/ 10 w 85"/>
                  <a:gd name="T43" fmla="*/ 19 h 34"/>
                  <a:gd name="T44" fmla="*/ 11 w 85"/>
                  <a:gd name="T45" fmla="*/ 24 h 34"/>
                  <a:gd name="T46" fmla="*/ 10 w 85"/>
                  <a:gd name="T47" fmla="*/ 28 h 34"/>
                  <a:gd name="T48" fmla="*/ 5 w 85"/>
                  <a:gd name="T49" fmla="*/ 29 h 34"/>
                  <a:gd name="T50" fmla="*/ 29 w 85"/>
                  <a:gd name="T51" fmla="*/ 16 h 34"/>
                  <a:gd name="T52" fmla="*/ 34 w 85"/>
                  <a:gd name="T53" fmla="*/ 21 h 34"/>
                  <a:gd name="T54" fmla="*/ 52 w 85"/>
                  <a:gd name="T55" fmla="*/ 21 h 34"/>
                  <a:gd name="T56" fmla="*/ 67 w 85"/>
                  <a:gd name="T57" fmla="*/ 21 h 34"/>
                  <a:gd name="T58" fmla="*/ 73 w 85"/>
                  <a:gd name="T59" fmla="*/ 19 h 34"/>
                  <a:gd name="T60" fmla="*/ 75 w 85"/>
                  <a:gd name="T61" fmla="*/ 16 h 34"/>
                  <a:gd name="T62" fmla="*/ 73 w 85"/>
                  <a:gd name="T63" fmla="*/ 15 h 34"/>
                  <a:gd name="T64" fmla="*/ 70 w 85"/>
                  <a:gd name="T65" fmla="*/ 13 h 34"/>
                  <a:gd name="T66" fmla="*/ 52 w 85"/>
                  <a:gd name="T67" fmla="*/ 11 h 34"/>
                  <a:gd name="T68" fmla="*/ 34 w 85"/>
                  <a:gd name="T69" fmla="*/ 13 h 34"/>
                  <a:gd name="T70" fmla="*/ 29 w 85"/>
                  <a:gd name="T71" fmla="*/ 16 h 34"/>
                  <a:gd name="T72" fmla="*/ 5 w 85"/>
                  <a:gd name="T73" fmla="*/ 15 h 34"/>
                  <a:gd name="T74" fmla="*/ 2 w 85"/>
                  <a:gd name="T75" fmla="*/ 13 h 34"/>
                  <a:gd name="T76" fmla="*/ 0 w 85"/>
                  <a:gd name="T77" fmla="*/ 10 h 34"/>
                  <a:gd name="T78" fmla="*/ 2 w 85"/>
                  <a:gd name="T79" fmla="*/ 5 h 34"/>
                  <a:gd name="T80" fmla="*/ 5 w 85"/>
                  <a:gd name="T81" fmla="*/ 3 h 34"/>
                  <a:gd name="T82" fmla="*/ 10 w 85"/>
                  <a:gd name="T83" fmla="*/ 5 h 34"/>
                  <a:gd name="T84" fmla="*/ 11 w 85"/>
                  <a:gd name="T85" fmla="*/ 10 h 34"/>
                  <a:gd name="T86" fmla="*/ 10 w 85"/>
                  <a:gd name="T87" fmla="*/ 13 h 34"/>
                  <a:gd name="T88" fmla="*/ 5 w 85"/>
                  <a:gd name="T8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 h="34">
                    <a:moveTo>
                      <a:pt x="85" y="16"/>
                    </a:moveTo>
                    <a:lnTo>
                      <a:pt x="85" y="16"/>
                    </a:lnTo>
                    <a:lnTo>
                      <a:pt x="85" y="21"/>
                    </a:lnTo>
                    <a:lnTo>
                      <a:pt x="83" y="24"/>
                    </a:lnTo>
                    <a:lnTo>
                      <a:pt x="80" y="28"/>
                    </a:lnTo>
                    <a:lnTo>
                      <a:pt x="76" y="29"/>
                    </a:lnTo>
                    <a:lnTo>
                      <a:pt x="76" y="29"/>
                    </a:lnTo>
                    <a:lnTo>
                      <a:pt x="67" y="32"/>
                    </a:lnTo>
                    <a:lnTo>
                      <a:pt x="52" y="34"/>
                    </a:lnTo>
                    <a:lnTo>
                      <a:pt x="52" y="34"/>
                    </a:lnTo>
                    <a:lnTo>
                      <a:pt x="37" y="32"/>
                    </a:lnTo>
                    <a:lnTo>
                      <a:pt x="28" y="29"/>
                    </a:lnTo>
                    <a:lnTo>
                      <a:pt x="28" y="29"/>
                    </a:lnTo>
                    <a:lnTo>
                      <a:pt x="23" y="28"/>
                    </a:lnTo>
                    <a:lnTo>
                      <a:pt x="21" y="24"/>
                    </a:lnTo>
                    <a:lnTo>
                      <a:pt x="19" y="21"/>
                    </a:lnTo>
                    <a:lnTo>
                      <a:pt x="19" y="16"/>
                    </a:lnTo>
                    <a:lnTo>
                      <a:pt x="19" y="16"/>
                    </a:lnTo>
                    <a:lnTo>
                      <a:pt x="19" y="13"/>
                    </a:lnTo>
                    <a:lnTo>
                      <a:pt x="21" y="10"/>
                    </a:lnTo>
                    <a:lnTo>
                      <a:pt x="24" y="6"/>
                    </a:lnTo>
                    <a:lnTo>
                      <a:pt x="28" y="3"/>
                    </a:lnTo>
                    <a:lnTo>
                      <a:pt x="37" y="1"/>
                    </a:lnTo>
                    <a:lnTo>
                      <a:pt x="52" y="0"/>
                    </a:lnTo>
                    <a:lnTo>
                      <a:pt x="52" y="0"/>
                    </a:lnTo>
                    <a:lnTo>
                      <a:pt x="67" y="1"/>
                    </a:lnTo>
                    <a:lnTo>
                      <a:pt x="76" y="3"/>
                    </a:lnTo>
                    <a:lnTo>
                      <a:pt x="80" y="6"/>
                    </a:lnTo>
                    <a:lnTo>
                      <a:pt x="83" y="10"/>
                    </a:lnTo>
                    <a:lnTo>
                      <a:pt x="85" y="13"/>
                    </a:lnTo>
                    <a:lnTo>
                      <a:pt x="85" y="16"/>
                    </a:lnTo>
                    <a:lnTo>
                      <a:pt x="85" y="16"/>
                    </a:lnTo>
                    <a:close/>
                    <a:moveTo>
                      <a:pt x="5" y="29"/>
                    </a:moveTo>
                    <a:lnTo>
                      <a:pt x="5" y="29"/>
                    </a:lnTo>
                    <a:lnTo>
                      <a:pt x="2" y="28"/>
                    </a:lnTo>
                    <a:lnTo>
                      <a:pt x="2" y="28"/>
                    </a:lnTo>
                    <a:lnTo>
                      <a:pt x="0" y="24"/>
                    </a:lnTo>
                    <a:lnTo>
                      <a:pt x="0" y="24"/>
                    </a:lnTo>
                    <a:lnTo>
                      <a:pt x="2" y="19"/>
                    </a:lnTo>
                    <a:lnTo>
                      <a:pt x="2" y="19"/>
                    </a:lnTo>
                    <a:lnTo>
                      <a:pt x="5" y="18"/>
                    </a:lnTo>
                    <a:lnTo>
                      <a:pt x="5" y="18"/>
                    </a:lnTo>
                    <a:lnTo>
                      <a:pt x="10" y="19"/>
                    </a:lnTo>
                    <a:lnTo>
                      <a:pt x="10" y="19"/>
                    </a:lnTo>
                    <a:lnTo>
                      <a:pt x="11" y="24"/>
                    </a:lnTo>
                    <a:lnTo>
                      <a:pt x="11" y="24"/>
                    </a:lnTo>
                    <a:lnTo>
                      <a:pt x="10" y="28"/>
                    </a:lnTo>
                    <a:lnTo>
                      <a:pt x="10" y="28"/>
                    </a:lnTo>
                    <a:lnTo>
                      <a:pt x="5" y="29"/>
                    </a:lnTo>
                    <a:lnTo>
                      <a:pt x="5" y="29"/>
                    </a:lnTo>
                    <a:close/>
                    <a:moveTo>
                      <a:pt x="29" y="16"/>
                    </a:moveTo>
                    <a:lnTo>
                      <a:pt x="29" y="16"/>
                    </a:lnTo>
                    <a:lnTo>
                      <a:pt x="31" y="19"/>
                    </a:lnTo>
                    <a:lnTo>
                      <a:pt x="34" y="21"/>
                    </a:lnTo>
                    <a:lnTo>
                      <a:pt x="34" y="21"/>
                    </a:lnTo>
                    <a:lnTo>
                      <a:pt x="52" y="21"/>
                    </a:lnTo>
                    <a:lnTo>
                      <a:pt x="52" y="21"/>
                    </a:lnTo>
                    <a:lnTo>
                      <a:pt x="67" y="21"/>
                    </a:lnTo>
                    <a:lnTo>
                      <a:pt x="67" y="21"/>
                    </a:lnTo>
                    <a:lnTo>
                      <a:pt x="73" y="19"/>
                    </a:lnTo>
                    <a:lnTo>
                      <a:pt x="73" y="19"/>
                    </a:lnTo>
                    <a:lnTo>
                      <a:pt x="75" y="16"/>
                    </a:lnTo>
                    <a:lnTo>
                      <a:pt x="75" y="16"/>
                    </a:lnTo>
                    <a:lnTo>
                      <a:pt x="73" y="15"/>
                    </a:lnTo>
                    <a:lnTo>
                      <a:pt x="70" y="13"/>
                    </a:lnTo>
                    <a:lnTo>
                      <a:pt x="70" y="13"/>
                    </a:lnTo>
                    <a:lnTo>
                      <a:pt x="52" y="11"/>
                    </a:lnTo>
                    <a:lnTo>
                      <a:pt x="52" y="11"/>
                    </a:lnTo>
                    <a:lnTo>
                      <a:pt x="34" y="13"/>
                    </a:lnTo>
                    <a:lnTo>
                      <a:pt x="34" y="13"/>
                    </a:lnTo>
                    <a:lnTo>
                      <a:pt x="31" y="15"/>
                    </a:lnTo>
                    <a:lnTo>
                      <a:pt x="29" y="16"/>
                    </a:lnTo>
                    <a:lnTo>
                      <a:pt x="29" y="16"/>
                    </a:lnTo>
                    <a:close/>
                    <a:moveTo>
                      <a:pt x="5" y="15"/>
                    </a:moveTo>
                    <a:lnTo>
                      <a:pt x="5" y="15"/>
                    </a:lnTo>
                    <a:lnTo>
                      <a:pt x="2" y="13"/>
                    </a:lnTo>
                    <a:lnTo>
                      <a:pt x="2" y="13"/>
                    </a:lnTo>
                    <a:lnTo>
                      <a:pt x="0" y="10"/>
                    </a:lnTo>
                    <a:lnTo>
                      <a:pt x="0" y="10"/>
                    </a:lnTo>
                    <a:lnTo>
                      <a:pt x="2" y="5"/>
                    </a:lnTo>
                    <a:lnTo>
                      <a:pt x="2" y="5"/>
                    </a:lnTo>
                    <a:lnTo>
                      <a:pt x="5" y="3"/>
                    </a:lnTo>
                    <a:lnTo>
                      <a:pt x="5" y="3"/>
                    </a:lnTo>
                    <a:lnTo>
                      <a:pt x="10" y="5"/>
                    </a:lnTo>
                    <a:lnTo>
                      <a:pt x="10" y="5"/>
                    </a:lnTo>
                    <a:lnTo>
                      <a:pt x="11" y="10"/>
                    </a:lnTo>
                    <a:lnTo>
                      <a:pt x="11" y="10"/>
                    </a:lnTo>
                    <a:lnTo>
                      <a:pt x="10" y="13"/>
                    </a:lnTo>
                    <a:lnTo>
                      <a:pt x="10" y="13"/>
                    </a:lnTo>
                    <a:lnTo>
                      <a:pt x="5" y="1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1" name="Freeform 285"/>
              <p:cNvSpPr>
                <a:spLocks/>
              </p:cNvSpPr>
              <p:nvPr/>
            </p:nvSpPr>
            <p:spPr bwMode="auto">
              <a:xfrm>
                <a:off x="2917" y="1034"/>
                <a:ext cx="64" cy="62"/>
              </a:xfrm>
              <a:custGeom>
                <a:avLst/>
                <a:gdLst>
                  <a:gd name="T0" fmla="*/ 64 w 64"/>
                  <a:gd name="T1" fmla="*/ 62 h 62"/>
                  <a:gd name="T2" fmla="*/ 54 w 64"/>
                  <a:gd name="T3" fmla="*/ 62 h 62"/>
                  <a:gd name="T4" fmla="*/ 54 w 64"/>
                  <a:gd name="T5" fmla="*/ 57 h 62"/>
                  <a:gd name="T6" fmla="*/ 12 w 64"/>
                  <a:gd name="T7" fmla="*/ 57 h 62"/>
                  <a:gd name="T8" fmla="*/ 12 w 64"/>
                  <a:gd name="T9" fmla="*/ 62 h 62"/>
                  <a:gd name="T10" fmla="*/ 2 w 64"/>
                  <a:gd name="T11" fmla="*/ 62 h 62"/>
                  <a:gd name="T12" fmla="*/ 2 w 64"/>
                  <a:gd name="T13" fmla="*/ 45 h 62"/>
                  <a:gd name="T14" fmla="*/ 7 w 64"/>
                  <a:gd name="T15" fmla="*/ 45 h 62"/>
                  <a:gd name="T16" fmla="*/ 7 w 64"/>
                  <a:gd name="T17" fmla="*/ 45 h 62"/>
                  <a:gd name="T18" fmla="*/ 7 w 64"/>
                  <a:gd name="T19" fmla="*/ 45 h 62"/>
                  <a:gd name="T20" fmla="*/ 2 w 64"/>
                  <a:gd name="T21" fmla="*/ 40 h 62"/>
                  <a:gd name="T22" fmla="*/ 0 w 64"/>
                  <a:gd name="T23" fmla="*/ 36 h 62"/>
                  <a:gd name="T24" fmla="*/ 0 w 64"/>
                  <a:gd name="T25" fmla="*/ 36 h 62"/>
                  <a:gd name="T26" fmla="*/ 2 w 64"/>
                  <a:gd name="T27" fmla="*/ 31 h 62"/>
                  <a:gd name="T28" fmla="*/ 7 w 64"/>
                  <a:gd name="T29" fmla="*/ 26 h 62"/>
                  <a:gd name="T30" fmla="*/ 7 w 64"/>
                  <a:gd name="T31" fmla="*/ 26 h 62"/>
                  <a:gd name="T32" fmla="*/ 2 w 64"/>
                  <a:gd name="T33" fmla="*/ 21 h 62"/>
                  <a:gd name="T34" fmla="*/ 0 w 64"/>
                  <a:gd name="T35" fmla="*/ 16 h 62"/>
                  <a:gd name="T36" fmla="*/ 0 w 64"/>
                  <a:gd name="T37" fmla="*/ 16 h 62"/>
                  <a:gd name="T38" fmla="*/ 2 w 64"/>
                  <a:gd name="T39" fmla="*/ 11 h 62"/>
                  <a:gd name="T40" fmla="*/ 5 w 64"/>
                  <a:gd name="T41" fmla="*/ 6 h 62"/>
                  <a:gd name="T42" fmla="*/ 10 w 64"/>
                  <a:gd name="T43" fmla="*/ 5 h 62"/>
                  <a:gd name="T44" fmla="*/ 18 w 64"/>
                  <a:gd name="T45" fmla="*/ 5 h 62"/>
                  <a:gd name="T46" fmla="*/ 54 w 64"/>
                  <a:gd name="T47" fmla="*/ 5 h 62"/>
                  <a:gd name="T48" fmla="*/ 54 w 64"/>
                  <a:gd name="T49" fmla="*/ 0 h 62"/>
                  <a:gd name="T50" fmla="*/ 64 w 64"/>
                  <a:gd name="T51" fmla="*/ 0 h 62"/>
                  <a:gd name="T52" fmla="*/ 64 w 64"/>
                  <a:gd name="T53" fmla="*/ 14 h 62"/>
                  <a:gd name="T54" fmla="*/ 18 w 64"/>
                  <a:gd name="T55" fmla="*/ 14 h 62"/>
                  <a:gd name="T56" fmla="*/ 18 w 64"/>
                  <a:gd name="T57" fmla="*/ 14 h 62"/>
                  <a:gd name="T58" fmla="*/ 13 w 64"/>
                  <a:gd name="T59" fmla="*/ 16 h 62"/>
                  <a:gd name="T60" fmla="*/ 13 w 64"/>
                  <a:gd name="T61" fmla="*/ 16 h 62"/>
                  <a:gd name="T62" fmla="*/ 12 w 64"/>
                  <a:gd name="T63" fmla="*/ 18 h 62"/>
                  <a:gd name="T64" fmla="*/ 12 w 64"/>
                  <a:gd name="T65" fmla="*/ 19 h 62"/>
                  <a:gd name="T66" fmla="*/ 12 w 64"/>
                  <a:gd name="T67" fmla="*/ 19 h 62"/>
                  <a:gd name="T68" fmla="*/ 12 w 64"/>
                  <a:gd name="T69" fmla="*/ 21 h 62"/>
                  <a:gd name="T70" fmla="*/ 13 w 64"/>
                  <a:gd name="T71" fmla="*/ 22 h 62"/>
                  <a:gd name="T72" fmla="*/ 13 w 64"/>
                  <a:gd name="T73" fmla="*/ 22 h 62"/>
                  <a:gd name="T74" fmla="*/ 15 w 64"/>
                  <a:gd name="T75" fmla="*/ 24 h 62"/>
                  <a:gd name="T76" fmla="*/ 54 w 64"/>
                  <a:gd name="T77" fmla="*/ 24 h 62"/>
                  <a:gd name="T78" fmla="*/ 54 w 64"/>
                  <a:gd name="T79" fmla="*/ 19 h 62"/>
                  <a:gd name="T80" fmla="*/ 64 w 64"/>
                  <a:gd name="T81" fmla="*/ 19 h 62"/>
                  <a:gd name="T82" fmla="*/ 64 w 64"/>
                  <a:gd name="T83" fmla="*/ 36 h 62"/>
                  <a:gd name="T84" fmla="*/ 18 w 64"/>
                  <a:gd name="T85" fmla="*/ 36 h 62"/>
                  <a:gd name="T86" fmla="*/ 18 w 64"/>
                  <a:gd name="T87" fmla="*/ 36 h 62"/>
                  <a:gd name="T88" fmla="*/ 13 w 64"/>
                  <a:gd name="T89" fmla="*/ 37 h 62"/>
                  <a:gd name="T90" fmla="*/ 13 w 64"/>
                  <a:gd name="T91" fmla="*/ 37 h 62"/>
                  <a:gd name="T92" fmla="*/ 12 w 64"/>
                  <a:gd name="T93" fmla="*/ 37 h 62"/>
                  <a:gd name="T94" fmla="*/ 12 w 64"/>
                  <a:gd name="T95" fmla="*/ 39 h 62"/>
                  <a:gd name="T96" fmla="*/ 12 w 64"/>
                  <a:gd name="T97" fmla="*/ 39 h 62"/>
                  <a:gd name="T98" fmla="*/ 12 w 64"/>
                  <a:gd name="T99" fmla="*/ 42 h 62"/>
                  <a:gd name="T100" fmla="*/ 15 w 64"/>
                  <a:gd name="T101" fmla="*/ 45 h 62"/>
                  <a:gd name="T102" fmla="*/ 54 w 64"/>
                  <a:gd name="T103" fmla="*/ 45 h 62"/>
                  <a:gd name="T104" fmla="*/ 54 w 64"/>
                  <a:gd name="T105" fmla="*/ 40 h 62"/>
                  <a:gd name="T106" fmla="*/ 64 w 64"/>
                  <a:gd name="T107" fmla="*/ 40 h 62"/>
                  <a:gd name="T108" fmla="*/ 64 w 64"/>
                  <a:gd name="T10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 h="62">
                    <a:moveTo>
                      <a:pt x="64" y="62"/>
                    </a:moveTo>
                    <a:lnTo>
                      <a:pt x="54" y="62"/>
                    </a:lnTo>
                    <a:lnTo>
                      <a:pt x="54" y="57"/>
                    </a:lnTo>
                    <a:lnTo>
                      <a:pt x="12" y="57"/>
                    </a:lnTo>
                    <a:lnTo>
                      <a:pt x="12" y="62"/>
                    </a:lnTo>
                    <a:lnTo>
                      <a:pt x="2" y="62"/>
                    </a:lnTo>
                    <a:lnTo>
                      <a:pt x="2" y="45"/>
                    </a:lnTo>
                    <a:lnTo>
                      <a:pt x="7" y="45"/>
                    </a:lnTo>
                    <a:lnTo>
                      <a:pt x="7" y="45"/>
                    </a:lnTo>
                    <a:lnTo>
                      <a:pt x="7" y="45"/>
                    </a:lnTo>
                    <a:lnTo>
                      <a:pt x="2" y="40"/>
                    </a:lnTo>
                    <a:lnTo>
                      <a:pt x="0" y="36"/>
                    </a:lnTo>
                    <a:lnTo>
                      <a:pt x="0" y="36"/>
                    </a:lnTo>
                    <a:lnTo>
                      <a:pt x="2" y="31"/>
                    </a:lnTo>
                    <a:lnTo>
                      <a:pt x="7" y="26"/>
                    </a:lnTo>
                    <a:lnTo>
                      <a:pt x="7" y="26"/>
                    </a:lnTo>
                    <a:lnTo>
                      <a:pt x="2" y="21"/>
                    </a:lnTo>
                    <a:lnTo>
                      <a:pt x="0" y="16"/>
                    </a:lnTo>
                    <a:lnTo>
                      <a:pt x="0" y="16"/>
                    </a:lnTo>
                    <a:lnTo>
                      <a:pt x="2" y="11"/>
                    </a:lnTo>
                    <a:lnTo>
                      <a:pt x="5" y="6"/>
                    </a:lnTo>
                    <a:lnTo>
                      <a:pt x="10" y="5"/>
                    </a:lnTo>
                    <a:lnTo>
                      <a:pt x="18" y="5"/>
                    </a:lnTo>
                    <a:lnTo>
                      <a:pt x="54" y="5"/>
                    </a:lnTo>
                    <a:lnTo>
                      <a:pt x="54" y="0"/>
                    </a:lnTo>
                    <a:lnTo>
                      <a:pt x="64" y="0"/>
                    </a:lnTo>
                    <a:lnTo>
                      <a:pt x="64" y="14"/>
                    </a:lnTo>
                    <a:lnTo>
                      <a:pt x="18" y="14"/>
                    </a:lnTo>
                    <a:lnTo>
                      <a:pt x="18" y="14"/>
                    </a:lnTo>
                    <a:lnTo>
                      <a:pt x="13" y="16"/>
                    </a:lnTo>
                    <a:lnTo>
                      <a:pt x="13" y="16"/>
                    </a:lnTo>
                    <a:lnTo>
                      <a:pt x="12" y="18"/>
                    </a:lnTo>
                    <a:lnTo>
                      <a:pt x="12" y="19"/>
                    </a:lnTo>
                    <a:lnTo>
                      <a:pt x="12" y="19"/>
                    </a:lnTo>
                    <a:lnTo>
                      <a:pt x="12" y="21"/>
                    </a:lnTo>
                    <a:lnTo>
                      <a:pt x="13" y="22"/>
                    </a:lnTo>
                    <a:lnTo>
                      <a:pt x="13" y="22"/>
                    </a:lnTo>
                    <a:lnTo>
                      <a:pt x="15" y="24"/>
                    </a:lnTo>
                    <a:lnTo>
                      <a:pt x="54" y="24"/>
                    </a:lnTo>
                    <a:lnTo>
                      <a:pt x="54" y="19"/>
                    </a:lnTo>
                    <a:lnTo>
                      <a:pt x="64" y="19"/>
                    </a:lnTo>
                    <a:lnTo>
                      <a:pt x="64" y="36"/>
                    </a:lnTo>
                    <a:lnTo>
                      <a:pt x="18" y="36"/>
                    </a:lnTo>
                    <a:lnTo>
                      <a:pt x="18" y="36"/>
                    </a:lnTo>
                    <a:lnTo>
                      <a:pt x="13" y="37"/>
                    </a:lnTo>
                    <a:lnTo>
                      <a:pt x="13" y="37"/>
                    </a:lnTo>
                    <a:lnTo>
                      <a:pt x="12" y="37"/>
                    </a:lnTo>
                    <a:lnTo>
                      <a:pt x="12" y="39"/>
                    </a:lnTo>
                    <a:lnTo>
                      <a:pt x="12" y="39"/>
                    </a:lnTo>
                    <a:lnTo>
                      <a:pt x="12" y="42"/>
                    </a:lnTo>
                    <a:lnTo>
                      <a:pt x="15" y="45"/>
                    </a:lnTo>
                    <a:lnTo>
                      <a:pt x="54" y="45"/>
                    </a:lnTo>
                    <a:lnTo>
                      <a:pt x="54" y="40"/>
                    </a:lnTo>
                    <a:lnTo>
                      <a:pt x="64" y="40"/>
                    </a:lnTo>
                    <a:lnTo>
                      <a:pt x="64"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2" name="Freeform 286"/>
              <p:cNvSpPr>
                <a:spLocks/>
              </p:cNvSpPr>
              <p:nvPr/>
            </p:nvSpPr>
            <p:spPr bwMode="auto">
              <a:xfrm>
                <a:off x="4417" y="2534"/>
                <a:ext cx="163" cy="85"/>
              </a:xfrm>
              <a:custGeom>
                <a:avLst/>
                <a:gdLst>
                  <a:gd name="T0" fmla="*/ 0 w 163"/>
                  <a:gd name="T1" fmla="*/ 0 h 85"/>
                  <a:gd name="T2" fmla="*/ 58 w 163"/>
                  <a:gd name="T3" fmla="*/ 0 h 85"/>
                  <a:gd name="T4" fmla="*/ 58 w 163"/>
                  <a:gd name="T5" fmla="*/ 17 h 85"/>
                  <a:gd name="T6" fmla="*/ 16 w 163"/>
                  <a:gd name="T7" fmla="*/ 17 h 85"/>
                  <a:gd name="T8" fmla="*/ 16 w 163"/>
                  <a:gd name="T9" fmla="*/ 31 h 85"/>
                  <a:gd name="T10" fmla="*/ 143 w 163"/>
                  <a:gd name="T11" fmla="*/ 31 h 85"/>
                  <a:gd name="T12" fmla="*/ 143 w 163"/>
                  <a:gd name="T13" fmla="*/ 18 h 85"/>
                  <a:gd name="T14" fmla="*/ 163 w 163"/>
                  <a:gd name="T15" fmla="*/ 18 h 85"/>
                  <a:gd name="T16" fmla="*/ 163 w 163"/>
                  <a:gd name="T17" fmla="*/ 67 h 85"/>
                  <a:gd name="T18" fmla="*/ 143 w 163"/>
                  <a:gd name="T19" fmla="*/ 67 h 85"/>
                  <a:gd name="T20" fmla="*/ 143 w 163"/>
                  <a:gd name="T21" fmla="*/ 54 h 85"/>
                  <a:gd name="T22" fmla="*/ 16 w 163"/>
                  <a:gd name="T23" fmla="*/ 54 h 85"/>
                  <a:gd name="T24" fmla="*/ 16 w 163"/>
                  <a:gd name="T25" fmla="*/ 69 h 85"/>
                  <a:gd name="T26" fmla="*/ 58 w 163"/>
                  <a:gd name="T27" fmla="*/ 69 h 85"/>
                  <a:gd name="T28" fmla="*/ 58 w 163"/>
                  <a:gd name="T29" fmla="*/ 85 h 85"/>
                  <a:gd name="T30" fmla="*/ 0 w 163"/>
                  <a:gd name="T31" fmla="*/ 85 h 85"/>
                  <a:gd name="T32" fmla="*/ 0 w 163"/>
                  <a:gd name="T3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85">
                    <a:moveTo>
                      <a:pt x="0" y="0"/>
                    </a:moveTo>
                    <a:lnTo>
                      <a:pt x="58" y="0"/>
                    </a:lnTo>
                    <a:lnTo>
                      <a:pt x="58" y="17"/>
                    </a:lnTo>
                    <a:lnTo>
                      <a:pt x="16" y="17"/>
                    </a:lnTo>
                    <a:lnTo>
                      <a:pt x="16" y="31"/>
                    </a:lnTo>
                    <a:lnTo>
                      <a:pt x="143" y="31"/>
                    </a:lnTo>
                    <a:lnTo>
                      <a:pt x="143" y="18"/>
                    </a:lnTo>
                    <a:lnTo>
                      <a:pt x="163" y="18"/>
                    </a:lnTo>
                    <a:lnTo>
                      <a:pt x="163" y="67"/>
                    </a:lnTo>
                    <a:lnTo>
                      <a:pt x="143" y="67"/>
                    </a:lnTo>
                    <a:lnTo>
                      <a:pt x="143" y="54"/>
                    </a:lnTo>
                    <a:lnTo>
                      <a:pt x="16" y="54"/>
                    </a:lnTo>
                    <a:lnTo>
                      <a:pt x="16" y="69"/>
                    </a:lnTo>
                    <a:lnTo>
                      <a:pt x="58" y="69"/>
                    </a:lnTo>
                    <a:lnTo>
                      <a:pt x="58" y="85"/>
                    </a:lnTo>
                    <a:lnTo>
                      <a:pt x="0" y="8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3" name="Freeform 287"/>
              <p:cNvSpPr>
                <a:spLocks noEditPoints="1"/>
              </p:cNvSpPr>
              <p:nvPr/>
            </p:nvSpPr>
            <p:spPr bwMode="auto">
              <a:xfrm>
                <a:off x="4464" y="2466"/>
                <a:ext cx="117" cy="73"/>
              </a:xfrm>
              <a:custGeom>
                <a:avLst/>
                <a:gdLst>
                  <a:gd name="T0" fmla="*/ 116 w 117"/>
                  <a:gd name="T1" fmla="*/ 0 h 73"/>
                  <a:gd name="T2" fmla="*/ 106 w 117"/>
                  <a:gd name="T3" fmla="*/ 29 h 73"/>
                  <a:gd name="T4" fmla="*/ 106 w 117"/>
                  <a:gd name="T5" fmla="*/ 29 h 73"/>
                  <a:gd name="T6" fmla="*/ 114 w 117"/>
                  <a:gd name="T7" fmla="*/ 37 h 73"/>
                  <a:gd name="T8" fmla="*/ 117 w 117"/>
                  <a:gd name="T9" fmla="*/ 49 h 73"/>
                  <a:gd name="T10" fmla="*/ 117 w 117"/>
                  <a:gd name="T11" fmla="*/ 54 h 73"/>
                  <a:gd name="T12" fmla="*/ 113 w 117"/>
                  <a:gd name="T13" fmla="*/ 62 h 73"/>
                  <a:gd name="T14" fmla="*/ 108 w 117"/>
                  <a:gd name="T15" fmla="*/ 65 h 73"/>
                  <a:gd name="T16" fmla="*/ 96 w 117"/>
                  <a:gd name="T17" fmla="*/ 72 h 73"/>
                  <a:gd name="T18" fmla="*/ 83 w 117"/>
                  <a:gd name="T19" fmla="*/ 73 h 73"/>
                  <a:gd name="T20" fmla="*/ 67 w 117"/>
                  <a:gd name="T21" fmla="*/ 70 h 73"/>
                  <a:gd name="T22" fmla="*/ 55 w 117"/>
                  <a:gd name="T23" fmla="*/ 65 h 73"/>
                  <a:gd name="T24" fmla="*/ 52 w 117"/>
                  <a:gd name="T25" fmla="*/ 60 h 73"/>
                  <a:gd name="T26" fmla="*/ 47 w 117"/>
                  <a:gd name="T27" fmla="*/ 50 h 73"/>
                  <a:gd name="T28" fmla="*/ 46 w 117"/>
                  <a:gd name="T29" fmla="*/ 46 h 73"/>
                  <a:gd name="T30" fmla="*/ 49 w 117"/>
                  <a:gd name="T31" fmla="*/ 37 h 73"/>
                  <a:gd name="T32" fmla="*/ 54 w 117"/>
                  <a:gd name="T33" fmla="*/ 29 h 73"/>
                  <a:gd name="T34" fmla="*/ 34 w 117"/>
                  <a:gd name="T35" fmla="*/ 29 h 73"/>
                  <a:gd name="T36" fmla="*/ 20 w 117"/>
                  <a:gd name="T37" fmla="*/ 32 h 73"/>
                  <a:gd name="T38" fmla="*/ 18 w 117"/>
                  <a:gd name="T39" fmla="*/ 36 h 73"/>
                  <a:gd name="T40" fmla="*/ 16 w 117"/>
                  <a:gd name="T41" fmla="*/ 39 h 73"/>
                  <a:gd name="T42" fmla="*/ 21 w 117"/>
                  <a:gd name="T43" fmla="*/ 47 h 73"/>
                  <a:gd name="T44" fmla="*/ 31 w 117"/>
                  <a:gd name="T45" fmla="*/ 50 h 73"/>
                  <a:gd name="T46" fmla="*/ 26 w 117"/>
                  <a:gd name="T47" fmla="*/ 70 h 73"/>
                  <a:gd name="T48" fmla="*/ 10 w 117"/>
                  <a:gd name="T49" fmla="*/ 63 h 73"/>
                  <a:gd name="T50" fmla="*/ 7 w 117"/>
                  <a:gd name="T51" fmla="*/ 59 h 73"/>
                  <a:gd name="T52" fmla="*/ 2 w 117"/>
                  <a:gd name="T53" fmla="*/ 50 h 73"/>
                  <a:gd name="T54" fmla="*/ 0 w 117"/>
                  <a:gd name="T55" fmla="*/ 39 h 73"/>
                  <a:gd name="T56" fmla="*/ 2 w 117"/>
                  <a:gd name="T57" fmla="*/ 28 h 73"/>
                  <a:gd name="T58" fmla="*/ 8 w 117"/>
                  <a:gd name="T59" fmla="*/ 18 h 73"/>
                  <a:gd name="T60" fmla="*/ 13 w 117"/>
                  <a:gd name="T61" fmla="*/ 13 h 73"/>
                  <a:gd name="T62" fmla="*/ 25 w 117"/>
                  <a:gd name="T63" fmla="*/ 10 h 73"/>
                  <a:gd name="T64" fmla="*/ 98 w 117"/>
                  <a:gd name="T65" fmla="*/ 8 h 73"/>
                  <a:gd name="T66" fmla="*/ 93 w 117"/>
                  <a:gd name="T67" fmla="*/ 29 h 73"/>
                  <a:gd name="T68" fmla="*/ 69 w 117"/>
                  <a:gd name="T69" fmla="*/ 29 h 73"/>
                  <a:gd name="T70" fmla="*/ 64 w 117"/>
                  <a:gd name="T71" fmla="*/ 39 h 73"/>
                  <a:gd name="T72" fmla="*/ 64 w 117"/>
                  <a:gd name="T73" fmla="*/ 44 h 73"/>
                  <a:gd name="T74" fmla="*/ 73 w 117"/>
                  <a:gd name="T75" fmla="*/ 50 h 73"/>
                  <a:gd name="T76" fmla="*/ 82 w 117"/>
                  <a:gd name="T77" fmla="*/ 50 h 73"/>
                  <a:gd name="T78" fmla="*/ 95 w 117"/>
                  <a:gd name="T79" fmla="*/ 49 h 73"/>
                  <a:gd name="T80" fmla="*/ 99 w 117"/>
                  <a:gd name="T81" fmla="*/ 39 h 73"/>
                  <a:gd name="T82" fmla="*/ 98 w 117"/>
                  <a:gd name="T83" fmla="*/ 34 h 73"/>
                  <a:gd name="T84" fmla="*/ 93 w 117"/>
                  <a:gd name="T85"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73">
                    <a:moveTo>
                      <a:pt x="98" y="0"/>
                    </a:moveTo>
                    <a:lnTo>
                      <a:pt x="116" y="0"/>
                    </a:lnTo>
                    <a:lnTo>
                      <a:pt x="116" y="29"/>
                    </a:lnTo>
                    <a:lnTo>
                      <a:pt x="106" y="29"/>
                    </a:lnTo>
                    <a:lnTo>
                      <a:pt x="106" y="29"/>
                    </a:lnTo>
                    <a:lnTo>
                      <a:pt x="106" y="29"/>
                    </a:lnTo>
                    <a:lnTo>
                      <a:pt x="111" y="34"/>
                    </a:lnTo>
                    <a:lnTo>
                      <a:pt x="114" y="37"/>
                    </a:lnTo>
                    <a:lnTo>
                      <a:pt x="117" y="42"/>
                    </a:lnTo>
                    <a:lnTo>
                      <a:pt x="117" y="49"/>
                    </a:lnTo>
                    <a:lnTo>
                      <a:pt x="117" y="49"/>
                    </a:lnTo>
                    <a:lnTo>
                      <a:pt x="117" y="54"/>
                    </a:lnTo>
                    <a:lnTo>
                      <a:pt x="116" y="59"/>
                    </a:lnTo>
                    <a:lnTo>
                      <a:pt x="113" y="62"/>
                    </a:lnTo>
                    <a:lnTo>
                      <a:pt x="108" y="65"/>
                    </a:lnTo>
                    <a:lnTo>
                      <a:pt x="108" y="65"/>
                    </a:lnTo>
                    <a:lnTo>
                      <a:pt x="103" y="68"/>
                    </a:lnTo>
                    <a:lnTo>
                      <a:pt x="96" y="72"/>
                    </a:lnTo>
                    <a:lnTo>
                      <a:pt x="83" y="73"/>
                    </a:lnTo>
                    <a:lnTo>
                      <a:pt x="83" y="73"/>
                    </a:lnTo>
                    <a:lnTo>
                      <a:pt x="73" y="72"/>
                    </a:lnTo>
                    <a:lnTo>
                      <a:pt x="67" y="70"/>
                    </a:lnTo>
                    <a:lnTo>
                      <a:pt x="60" y="68"/>
                    </a:lnTo>
                    <a:lnTo>
                      <a:pt x="55" y="65"/>
                    </a:lnTo>
                    <a:lnTo>
                      <a:pt x="55" y="65"/>
                    </a:lnTo>
                    <a:lnTo>
                      <a:pt x="52" y="60"/>
                    </a:lnTo>
                    <a:lnTo>
                      <a:pt x="49" y="57"/>
                    </a:lnTo>
                    <a:lnTo>
                      <a:pt x="47" y="50"/>
                    </a:lnTo>
                    <a:lnTo>
                      <a:pt x="46" y="46"/>
                    </a:lnTo>
                    <a:lnTo>
                      <a:pt x="46" y="46"/>
                    </a:lnTo>
                    <a:lnTo>
                      <a:pt x="47" y="41"/>
                    </a:lnTo>
                    <a:lnTo>
                      <a:pt x="49" y="37"/>
                    </a:lnTo>
                    <a:lnTo>
                      <a:pt x="51" y="32"/>
                    </a:lnTo>
                    <a:lnTo>
                      <a:pt x="54" y="29"/>
                    </a:lnTo>
                    <a:lnTo>
                      <a:pt x="34" y="29"/>
                    </a:lnTo>
                    <a:lnTo>
                      <a:pt x="34" y="29"/>
                    </a:lnTo>
                    <a:lnTo>
                      <a:pt x="26" y="29"/>
                    </a:lnTo>
                    <a:lnTo>
                      <a:pt x="20" y="32"/>
                    </a:lnTo>
                    <a:lnTo>
                      <a:pt x="20" y="32"/>
                    </a:lnTo>
                    <a:lnTo>
                      <a:pt x="18" y="36"/>
                    </a:lnTo>
                    <a:lnTo>
                      <a:pt x="16" y="39"/>
                    </a:lnTo>
                    <a:lnTo>
                      <a:pt x="16" y="39"/>
                    </a:lnTo>
                    <a:lnTo>
                      <a:pt x="18" y="44"/>
                    </a:lnTo>
                    <a:lnTo>
                      <a:pt x="21" y="47"/>
                    </a:lnTo>
                    <a:lnTo>
                      <a:pt x="26" y="50"/>
                    </a:lnTo>
                    <a:lnTo>
                      <a:pt x="31" y="50"/>
                    </a:lnTo>
                    <a:lnTo>
                      <a:pt x="26" y="70"/>
                    </a:lnTo>
                    <a:lnTo>
                      <a:pt x="26" y="70"/>
                    </a:lnTo>
                    <a:lnTo>
                      <a:pt x="15" y="67"/>
                    </a:lnTo>
                    <a:lnTo>
                      <a:pt x="10" y="63"/>
                    </a:lnTo>
                    <a:lnTo>
                      <a:pt x="7" y="59"/>
                    </a:lnTo>
                    <a:lnTo>
                      <a:pt x="7" y="59"/>
                    </a:lnTo>
                    <a:lnTo>
                      <a:pt x="3" y="55"/>
                    </a:lnTo>
                    <a:lnTo>
                      <a:pt x="2" y="50"/>
                    </a:lnTo>
                    <a:lnTo>
                      <a:pt x="0" y="39"/>
                    </a:lnTo>
                    <a:lnTo>
                      <a:pt x="0" y="39"/>
                    </a:lnTo>
                    <a:lnTo>
                      <a:pt x="0" y="32"/>
                    </a:lnTo>
                    <a:lnTo>
                      <a:pt x="2" y="28"/>
                    </a:lnTo>
                    <a:lnTo>
                      <a:pt x="3" y="23"/>
                    </a:lnTo>
                    <a:lnTo>
                      <a:pt x="8" y="18"/>
                    </a:lnTo>
                    <a:lnTo>
                      <a:pt x="8" y="18"/>
                    </a:lnTo>
                    <a:lnTo>
                      <a:pt x="13" y="13"/>
                    </a:lnTo>
                    <a:lnTo>
                      <a:pt x="18" y="11"/>
                    </a:lnTo>
                    <a:lnTo>
                      <a:pt x="25" y="10"/>
                    </a:lnTo>
                    <a:lnTo>
                      <a:pt x="31" y="8"/>
                    </a:lnTo>
                    <a:lnTo>
                      <a:pt x="98" y="8"/>
                    </a:lnTo>
                    <a:lnTo>
                      <a:pt x="98" y="0"/>
                    </a:lnTo>
                    <a:close/>
                    <a:moveTo>
                      <a:pt x="93" y="29"/>
                    </a:moveTo>
                    <a:lnTo>
                      <a:pt x="69" y="29"/>
                    </a:lnTo>
                    <a:lnTo>
                      <a:pt x="69" y="29"/>
                    </a:lnTo>
                    <a:lnTo>
                      <a:pt x="65" y="34"/>
                    </a:lnTo>
                    <a:lnTo>
                      <a:pt x="64" y="39"/>
                    </a:lnTo>
                    <a:lnTo>
                      <a:pt x="64" y="39"/>
                    </a:lnTo>
                    <a:lnTo>
                      <a:pt x="64" y="44"/>
                    </a:lnTo>
                    <a:lnTo>
                      <a:pt x="69" y="49"/>
                    </a:lnTo>
                    <a:lnTo>
                      <a:pt x="73" y="50"/>
                    </a:lnTo>
                    <a:lnTo>
                      <a:pt x="82" y="50"/>
                    </a:lnTo>
                    <a:lnTo>
                      <a:pt x="82" y="50"/>
                    </a:lnTo>
                    <a:lnTo>
                      <a:pt x="90" y="50"/>
                    </a:lnTo>
                    <a:lnTo>
                      <a:pt x="95" y="49"/>
                    </a:lnTo>
                    <a:lnTo>
                      <a:pt x="98" y="44"/>
                    </a:lnTo>
                    <a:lnTo>
                      <a:pt x="99" y="39"/>
                    </a:lnTo>
                    <a:lnTo>
                      <a:pt x="99" y="39"/>
                    </a:lnTo>
                    <a:lnTo>
                      <a:pt x="98" y="34"/>
                    </a:lnTo>
                    <a:lnTo>
                      <a:pt x="93" y="29"/>
                    </a:lnTo>
                    <a:lnTo>
                      <a:pt x="9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4" name="Freeform 288"/>
              <p:cNvSpPr>
                <a:spLocks/>
              </p:cNvSpPr>
              <p:nvPr/>
            </p:nvSpPr>
            <p:spPr bwMode="auto">
              <a:xfrm>
                <a:off x="4464" y="2397"/>
                <a:ext cx="119" cy="64"/>
              </a:xfrm>
              <a:custGeom>
                <a:avLst/>
                <a:gdLst>
                  <a:gd name="T0" fmla="*/ 83 w 119"/>
                  <a:gd name="T1" fmla="*/ 0 h 64"/>
                  <a:gd name="T2" fmla="*/ 91 w 119"/>
                  <a:gd name="T3" fmla="*/ 2 h 64"/>
                  <a:gd name="T4" fmla="*/ 104 w 119"/>
                  <a:gd name="T5" fmla="*/ 5 h 64"/>
                  <a:gd name="T6" fmla="*/ 109 w 119"/>
                  <a:gd name="T7" fmla="*/ 10 h 64"/>
                  <a:gd name="T8" fmla="*/ 116 w 119"/>
                  <a:gd name="T9" fmla="*/ 18 h 64"/>
                  <a:gd name="T10" fmla="*/ 119 w 119"/>
                  <a:gd name="T11" fmla="*/ 31 h 64"/>
                  <a:gd name="T12" fmla="*/ 117 w 119"/>
                  <a:gd name="T13" fmla="*/ 40 h 64"/>
                  <a:gd name="T14" fmla="*/ 111 w 119"/>
                  <a:gd name="T15" fmla="*/ 51 h 64"/>
                  <a:gd name="T16" fmla="*/ 106 w 119"/>
                  <a:gd name="T17" fmla="*/ 56 h 64"/>
                  <a:gd name="T18" fmla="*/ 86 w 119"/>
                  <a:gd name="T19" fmla="*/ 61 h 64"/>
                  <a:gd name="T20" fmla="*/ 59 w 119"/>
                  <a:gd name="T21" fmla="*/ 64 h 64"/>
                  <a:gd name="T22" fmla="*/ 33 w 119"/>
                  <a:gd name="T23" fmla="*/ 62 h 64"/>
                  <a:gd name="T24" fmla="*/ 15 w 119"/>
                  <a:gd name="T25" fmla="*/ 57 h 64"/>
                  <a:gd name="T26" fmla="*/ 8 w 119"/>
                  <a:gd name="T27" fmla="*/ 54 h 64"/>
                  <a:gd name="T28" fmla="*/ 2 w 119"/>
                  <a:gd name="T29" fmla="*/ 43 h 64"/>
                  <a:gd name="T30" fmla="*/ 0 w 119"/>
                  <a:gd name="T31" fmla="*/ 36 h 64"/>
                  <a:gd name="T32" fmla="*/ 3 w 119"/>
                  <a:gd name="T33" fmla="*/ 28 h 64"/>
                  <a:gd name="T34" fmla="*/ 11 w 119"/>
                  <a:gd name="T35" fmla="*/ 20 h 64"/>
                  <a:gd name="T36" fmla="*/ 2 w 119"/>
                  <a:gd name="T37" fmla="*/ 20 h 64"/>
                  <a:gd name="T38" fmla="*/ 44 w 119"/>
                  <a:gd name="T39" fmla="*/ 0 h 64"/>
                  <a:gd name="T40" fmla="*/ 44 w 119"/>
                  <a:gd name="T41" fmla="*/ 20 h 64"/>
                  <a:gd name="T42" fmla="*/ 25 w 119"/>
                  <a:gd name="T43" fmla="*/ 23 h 64"/>
                  <a:gd name="T44" fmla="*/ 20 w 119"/>
                  <a:gd name="T45" fmla="*/ 27 h 64"/>
                  <a:gd name="T46" fmla="*/ 18 w 119"/>
                  <a:gd name="T47" fmla="*/ 31 h 64"/>
                  <a:gd name="T48" fmla="*/ 20 w 119"/>
                  <a:gd name="T49" fmla="*/ 36 h 64"/>
                  <a:gd name="T50" fmla="*/ 26 w 119"/>
                  <a:gd name="T51" fmla="*/ 40 h 64"/>
                  <a:gd name="T52" fmla="*/ 51 w 119"/>
                  <a:gd name="T53" fmla="*/ 41 h 64"/>
                  <a:gd name="T54" fmla="*/ 69 w 119"/>
                  <a:gd name="T55" fmla="*/ 41 h 64"/>
                  <a:gd name="T56" fmla="*/ 93 w 119"/>
                  <a:gd name="T57" fmla="*/ 40 h 64"/>
                  <a:gd name="T58" fmla="*/ 98 w 119"/>
                  <a:gd name="T59" fmla="*/ 36 h 64"/>
                  <a:gd name="T60" fmla="*/ 99 w 119"/>
                  <a:gd name="T61" fmla="*/ 31 h 64"/>
                  <a:gd name="T62" fmla="*/ 95 w 119"/>
                  <a:gd name="T63" fmla="*/ 22 h 64"/>
                  <a:gd name="T64" fmla="*/ 86 w 119"/>
                  <a:gd name="T65" fmla="*/ 20 h 64"/>
                  <a:gd name="T66" fmla="*/ 75 w 119"/>
                  <a:gd name="T67"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64">
                    <a:moveTo>
                      <a:pt x="75" y="20"/>
                    </a:moveTo>
                    <a:lnTo>
                      <a:pt x="83" y="0"/>
                    </a:lnTo>
                    <a:lnTo>
                      <a:pt x="83" y="0"/>
                    </a:lnTo>
                    <a:lnTo>
                      <a:pt x="91" y="2"/>
                    </a:lnTo>
                    <a:lnTo>
                      <a:pt x="98" y="4"/>
                    </a:lnTo>
                    <a:lnTo>
                      <a:pt x="104" y="5"/>
                    </a:lnTo>
                    <a:lnTo>
                      <a:pt x="109" y="10"/>
                    </a:lnTo>
                    <a:lnTo>
                      <a:pt x="109" y="10"/>
                    </a:lnTo>
                    <a:lnTo>
                      <a:pt x="114" y="13"/>
                    </a:lnTo>
                    <a:lnTo>
                      <a:pt x="116" y="18"/>
                    </a:lnTo>
                    <a:lnTo>
                      <a:pt x="119" y="25"/>
                    </a:lnTo>
                    <a:lnTo>
                      <a:pt x="119" y="31"/>
                    </a:lnTo>
                    <a:lnTo>
                      <a:pt x="119" y="31"/>
                    </a:lnTo>
                    <a:lnTo>
                      <a:pt x="117" y="40"/>
                    </a:lnTo>
                    <a:lnTo>
                      <a:pt x="116" y="46"/>
                    </a:lnTo>
                    <a:lnTo>
                      <a:pt x="111" y="51"/>
                    </a:lnTo>
                    <a:lnTo>
                      <a:pt x="106" y="56"/>
                    </a:lnTo>
                    <a:lnTo>
                      <a:pt x="106" y="56"/>
                    </a:lnTo>
                    <a:lnTo>
                      <a:pt x="98" y="59"/>
                    </a:lnTo>
                    <a:lnTo>
                      <a:pt x="86" y="61"/>
                    </a:lnTo>
                    <a:lnTo>
                      <a:pt x="75" y="62"/>
                    </a:lnTo>
                    <a:lnTo>
                      <a:pt x="59" y="64"/>
                    </a:lnTo>
                    <a:lnTo>
                      <a:pt x="59" y="64"/>
                    </a:lnTo>
                    <a:lnTo>
                      <a:pt x="33" y="62"/>
                    </a:lnTo>
                    <a:lnTo>
                      <a:pt x="23" y="59"/>
                    </a:lnTo>
                    <a:lnTo>
                      <a:pt x="15" y="57"/>
                    </a:lnTo>
                    <a:lnTo>
                      <a:pt x="15" y="57"/>
                    </a:lnTo>
                    <a:lnTo>
                      <a:pt x="8" y="54"/>
                    </a:lnTo>
                    <a:lnTo>
                      <a:pt x="3" y="49"/>
                    </a:lnTo>
                    <a:lnTo>
                      <a:pt x="2" y="43"/>
                    </a:lnTo>
                    <a:lnTo>
                      <a:pt x="0" y="36"/>
                    </a:lnTo>
                    <a:lnTo>
                      <a:pt x="0" y="36"/>
                    </a:lnTo>
                    <a:lnTo>
                      <a:pt x="2" y="31"/>
                    </a:lnTo>
                    <a:lnTo>
                      <a:pt x="3" y="28"/>
                    </a:lnTo>
                    <a:lnTo>
                      <a:pt x="7" y="23"/>
                    </a:lnTo>
                    <a:lnTo>
                      <a:pt x="11" y="20"/>
                    </a:lnTo>
                    <a:lnTo>
                      <a:pt x="11" y="20"/>
                    </a:lnTo>
                    <a:lnTo>
                      <a:pt x="2" y="20"/>
                    </a:lnTo>
                    <a:lnTo>
                      <a:pt x="2" y="0"/>
                    </a:lnTo>
                    <a:lnTo>
                      <a:pt x="44" y="0"/>
                    </a:lnTo>
                    <a:lnTo>
                      <a:pt x="44" y="20"/>
                    </a:lnTo>
                    <a:lnTo>
                      <a:pt x="44" y="20"/>
                    </a:lnTo>
                    <a:lnTo>
                      <a:pt x="31" y="20"/>
                    </a:lnTo>
                    <a:lnTo>
                      <a:pt x="25" y="23"/>
                    </a:lnTo>
                    <a:lnTo>
                      <a:pt x="25" y="23"/>
                    </a:lnTo>
                    <a:lnTo>
                      <a:pt x="20" y="27"/>
                    </a:lnTo>
                    <a:lnTo>
                      <a:pt x="18" y="31"/>
                    </a:lnTo>
                    <a:lnTo>
                      <a:pt x="18" y="31"/>
                    </a:lnTo>
                    <a:lnTo>
                      <a:pt x="20" y="35"/>
                    </a:lnTo>
                    <a:lnTo>
                      <a:pt x="20" y="36"/>
                    </a:lnTo>
                    <a:lnTo>
                      <a:pt x="26" y="40"/>
                    </a:lnTo>
                    <a:lnTo>
                      <a:pt x="26" y="40"/>
                    </a:lnTo>
                    <a:lnTo>
                      <a:pt x="36" y="41"/>
                    </a:lnTo>
                    <a:lnTo>
                      <a:pt x="51" y="41"/>
                    </a:lnTo>
                    <a:lnTo>
                      <a:pt x="69" y="41"/>
                    </a:lnTo>
                    <a:lnTo>
                      <a:pt x="69" y="41"/>
                    </a:lnTo>
                    <a:lnTo>
                      <a:pt x="83" y="41"/>
                    </a:lnTo>
                    <a:lnTo>
                      <a:pt x="93" y="40"/>
                    </a:lnTo>
                    <a:lnTo>
                      <a:pt x="93" y="40"/>
                    </a:lnTo>
                    <a:lnTo>
                      <a:pt x="98" y="36"/>
                    </a:lnTo>
                    <a:lnTo>
                      <a:pt x="99" y="31"/>
                    </a:lnTo>
                    <a:lnTo>
                      <a:pt x="99" y="31"/>
                    </a:lnTo>
                    <a:lnTo>
                      <a:pt x="98" y="25"/>
                    </a:lnTo>
                    <a:lnTo>
                      <a:pt x="95" y="22"/>
                    </a:lnTo>
                    <a:lnTo>
                      <a:pt x="95" y="22"/>
                    </a:lnTo>
                    <a:lnTo>
                      <a:pt x="86" y="20"/>
                    </a:lnTo>
                    <a:lnTo>
                      <a:pt x="75" y="20"/>
                    </a:lnTo>
                    <a:lnTo>
                      <a:pt x="7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5" name="Freeform 289"/>
              <p:cNvSpPr>
                <a:spLocks/>
              </p:cNvSpPr>
              <p:nvPr/>
            </p:nvSpPr>
            <p:spPr bwMode="auto">
              <a:xfrm>
                <a:off x="4417" y="2319"/>
                <a:ext cx="163" cy="75"/>
              </a:xfrm>
              <a:custGeom>
                <a:avLst/>
                <a:gdLst>
                  <a:gd name="T0" fmla="*/ 163 w 163"/>
                  <a:gd name="T1" fmla="*/ 75 h 75"/>
                  <a:gd name="T2" fmla="*/ 145 w 163"/>
                  <a:gd name="T3" fmla="*/ 75 h 75"/>
                  <a:gd name="T4" fmla="*/ 145 w 163"/>
                  <a:gd name="T5" fmla="*/ 65 h 75"/>
                  <a:gd name="T6" fmla="*/ 18 w 163"/>
                  <a:gd name="T7" fmla="*/ 65 h 75"/>
                  <a:gd name="T8" fmla="*/ 18 w 163"/>
                  <a:gd name="T9" fmla="*/ 75 h 75"/>
                  <a:gd name="T10" fmla="*/ 0 w 163"/>
                  <a:gd name="T11" fmla="*/ 75 h 75"/>
                  <a:gd name="T12" fmla="*/ 0 w 163"/>
                  <a:gd name="T13" fmla="*/ 46 h 75"/>
                  <a:gd name="T14" fmla="*/ 102 w 163"/>
                  <a:gd name="T15" fmla="*/ 46 h 75"/>
                  <a:gd name="T16" fmla="*/ 102 w 163"/>
                  <a:gd name="T17" fmla="*/ 44 h 75"/>
                  <a:gd name="T18" fmla="*/ 67 w 163"/>
                  <a:gd name="T19" fmla="*/ 28 h 75"/>
                  <a:gd name="T20" fmla="*/ 67 w 163"/>
                  <a:gd name="T21" fmla="*/ 38 h 75"/>
                  <a:gd name="T22" fmla="*/ 49 w 163"/>
                  <a:gd name="T23" fmla="*/ 38 h 75"/>
                  <a:gd name="T24" fmla="*/ 49 w 163"/>
                  <a:gd name="T25" fmla="*/ 0 h 75"/>
                  <a:gd name="T26" fmla="*/ 68 w 163"/>
                  <a:gd name="T27" fmla="*/ 0 h 75"/>
                  <a:gd name="T28" fmla="*/ 68 w 163"/>
                  <a:gd name="T29" fmla="*/ 10 h 75"/>
                  <a:gd name="T30" fmla="*/ 101 w 163"/>
                  <a:gd name="T31" fmla="*/ 25 h 75"/>
                  <a:gd name="T32" fmla="*/ 145 w 163"/>
                  <a:gd name="T33" fmla="*/ 8 h 75"/>
                  <a:gd name="T34" fmla="*/ 145 w 163"/>
                  <a:gd name="T35" fmla="*/ 0 h 75"/>
                  <a:gd name="T36" fmla="*/ 163 w 163"/>
                  <a:gd name="T37" fmla="*/ 0 h 75"/>
                  <a:gd name="T38" fmla="*/ 163 w 163"/>
                  <a:gd name="T39" fmla="*/ 21 h 75"/>
                  <a:gd name="T40" fmla="*/ 104 w 163"/>
                  <a:gd name="T41" fmla="*/ 44 h 75"/>
                  <a:gd name="T42" fmla="*/ 104 w 163"/>
                  <a:gd name="T43" fmla="*/ 46 h 75"/>
                  <a:gd name="T44" fmla="*/ 145 w 163"/>
                  <a:gd name="T45" fmla="*/ 46 h 75"/>
                  <a:gd name="T46" fmla="*/ 145 w 163"/>
                  <a:gd name="T47" fmla="*/ 36 h 75"/>
                  <a:gd name="T48" fmla="*/ 163 w 163"/>
                  <a:gd name="T49" fmla="*/ 36 h 75"/>
                  <a:gd name="T50" fmla="*/ 163 w 163"/>
                  <a:gd name="T5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75">
                    <a:moveTo>
                      <a:pt x="163" y="75"/>
                    </a:moveTo>
                    <a:lnTo>
                      <a:pt x="145" y="75"/>
                    </a:lnTo>
                    <a:lnTo>
                      <a:pt x="145" y="65"/>
                    </a:lnTo>
                    <a:lnTo>
                      <a:pt x="18" y="65"/>
                    </a:lnTo>
                    <a:lnTo>
                      <a:pt x="18" y="75"/>
                    </a:lnTo>
                    <a:lnTo>
                      <a:pt x="0" y="75"/>
                    </a:lnTo>
                    <a:lnTo>
                      <a:pt x="0" y="46"/>
                    </a:lnTo>
                    <a:lnTo>
                      <a:pt x="102" y="46"/>
                    </a:lnTo>
                    <a:lnTo>
                      <a:pt x="102" y="44"/>
                    </a:lnTo>
                    <a:lnTo>
                      <a:pt x="67" y="28"/>
                    </a:lnTo>
                    <a:lnTo>
                      <a:pt x="67" y="38"/>
                    </a:lnTo>
                    <a:lnTo>
                      <a:pt x="49" y="38"/>
                    </a:lnTo>
                    <a:lnTo>
                      <a:pt x="49" y="0"/>
                    </a:lnTo>
                    <a:lnTo>
                      <a:pt x="68" y="0"/>
                    </a:lnTo>
                    <a:lnTo>
                      <a:pt x="68" y="10"/>
                    </a:lnTo>
                    <a:lnTo>
                      <a:pt x="101" y="25"/>
                    </a:lnTo>
                    <a:lnTo>
                      <a:pt x="145" y="8"/>
                    </a:lnTo>
                    <a:lnTo>
                      <a:pt x="145" y="0"/>
                    </a:lnTo>
                    <a:lnTo>
                      <a:pt x="163" y="0"/>
                    </a:lnTo>
                    <a:lnTo>
                      <a:pt x="163" y="21"/>
                    </a:lnTo>
                    <a:lnTo>
                      <a:pt x="104" y="44"/>
                    </a:lnTo>
                    <a:lnTo>
                      <a:pt x="104" y="46"/>
                    </a:lnTo>
                    <a:lnTo>
                      <a:pt x="145" y="46"/>
                    </a:lnTo>
                    <a:lnTo>
                      <a:pt x="145" y="36"/>
                    </a:lnTo>
                    <a:lnTo>
                      <a:pt x="163" y="36"/>
                    </a:lnTo>
                    <a:lnTo>
                      <a:pt x="163"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6" name="Freeform 290"/>
              <p:cNvSpPr>
                <a:spLocks/>
              </p:cNvSpPr>
              <p:nvPr/>
            </p:nvSpPr>
            <p:spPr bwMode="auto">
              <a:xfrm>
                <a:off x="4746" y="2642"/>
                <a:ext cx="38" cy="81"/>
              </a:xfrm>
              <a:custGeom>
                <a:avLst/>
                <a:gdLst>
                  <a:gd name="T0" fmla="*/ 0 w 38"/>
                  <a:gd name="T1" fmla="*/ 81 h 81"/>
                  <a:gd name="T2" fmla="*/ 0 w 38"/>
                  <a:gd name="T3" fmla="*/ 72 h 81"/>
                  <a:gd name="T4" fmla="*/ 5 w 38"/>
                  <a:gd name="T5" fmla="*/ 72 h 81"/>
                  <a:gd name="T6" fmla="*/ 5 w 38"/>
                  <a:gd name="T7" fmla="*/ 10 h 81"/>
                  <a:gd name="T8" fmla="*/ 0 w 38"/>
                  <a:gd name="T9" fmla="*/ 10 h 81"/>
                  <a:gd name="T10" fmla="*/ 0 w 38"/>
                  <a:gd name="T11" fmla="*/ 0 h 81"/>
                  <a:gd name="T12" fmla="*/ 38 w 38"/>
                  <a:gd name="T13" fmla="*/ 0 h 81"/>
                  <a:gd name="T14" fmla="*/ 38 w 38"/>
                  <a:gd name="T15" fmla="*/ 23 h 81"/>
                  <a:gd name="T16" fmla="*/ 28 w 38"/>
                  <a:gd name="T17" fmla="*/ 23 h 81"/>
                  <a:gd name="T18" fmla="*/ 28 w 38"/>
                  <a:gd name="T19" fmla="*/ 10 h 81"/>
                  <a:gd name="T20" fmla="*/ 18 w 38"/>
                  <a:gd name="T21" fmla="*/ 10 h 81"/>
                  <a:gd name="T22" fmla="*/ 18 w 38"/>
                  <a:gd name="T23" fmla="*/ 34 h 81"/>
                  <a:gd name="T24" fmla="*/ 26 w 38"/>
                  <a:gd name="T25" fmla="*/ 34 h 81"/>
                  <a:gd name="T26" fmla="*/ 26 w 38"/>
                  <a:gd name="T27" fmla="*/ 44 h 81"/>
                  <a:gd name="T28" fmla="*/ 18 w 38"/>
                  <a:gd name="T29" fmla="*/ 44 h 81"/>
                  <a:gd name="T30" fmla="*/ 18 w 38"/>
                  <a:gd name="T31" fmla="*/ 72 h 81"/>
                  <a:gd name="T32" fmla="*/ 28 w 38"/>
                  <a:gd name="T33" fmla="*/ 72 h 81"/>
                  <a:gd name="T34" fmla="*/ 28 w 38"/>
                  <a:gd name="T35" fmla="*/ 57 h 81"/>
                  <a:gd name="T36" fmla="*/ 38 w 38"/>
                  <a:gd name="T37" fmla="*/ 57 h 81"/>
                  <a:gd name="T38" fmla="*/ 38 w 38"/>
                  <a:gd name="T39" fmla="*/ 81 h 81"/>
                  <a:gd name="T40" fmla="*/ 0 w 38"/>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81">
                    <a:moveTo>
                      <a:pt x="0" y="81"/>
                    </a:moveTo>
                    <a:lnTo>
                      <a:pt x="0" y="72"/>
                    </a:lnTo>
                    <a:lnTo>
                      <a:pt x="5" y="72"/>
                    </a:lnTo>
                    <a:lnTo>
                      <a:pt x="5" y="10"/>
                    </a:lnTo>
                    <a:lnTo>
                      <a:pt x="0" y="10"/>
                    </a:lnTo>
                    <a:lnTo>
                      <a:pt x="0" y="0"/>
                    </a:lnTo>
                    <a:lnTo>
                      <a:pt x="38" y="0"/>
                    </a:lnTo>
                    <a:lnTo>
                      <a:pt x="38" y="23"/>
                    </a:lnTo>
                    <a:lnTo>
                      <a:pt x="28" y="23"/>
                    </a:lnTo>
                    <a:lnTo>
                      <a:pt x="28" y="10"/>
                    </a:lnTo>
                    <a:lnTo>
                      <a:pt x="18" y="10"/>
                    </a:lnTo>
                    <a:lnTo>
                      <a:pt x="18" y="34"/>
                    </a:lnTo>
                    <a:lnTo>
                      <a:pt x="26" y="34"/>
                    </a:lnTo>
                    <a:lnTo>
                      <a:pt x="26" y="44"/>
                    </a:lnTo>
                    <a:lnTo>
                      <a:pt x="18" y="44"/>
                    </a:lnTo>
                    <a:lnTo>
                      <a:pt x="18" y="72"/>
                    </a:lnTo>
                    <a:lnTo>
                      <a:pt x="28" y="72"/>
                    </a:lnTo>
                    <a:lnTo>
                      <a:pt x="28" y="57"/>
                    </a:lnTo>
                    <a:lnTo>
                      <a:pt x="38" y="57"/>
                    </a:lnTo>
                    <a:lnTo>
                      <a:pt x="38" y="81"/>
                    </a:lnTo>
                    <a:lnTo>
                      <a:pt x="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7" name="Freeform 291"/>
              <p:cNvSpPr>
                <a:spLocks/>
              </p:cNvSpPr>
              <p:nvPr/>
            </p:nvSpPr>
            <p:spPr bwMode="auto">
              <a:xfrm>
                <a:off x="4787" y="2666"/>
                <a:ext cx="29" cy="59"/>
              </a:xfrm>
              <a:custGeom>
                <a:avLst/>
                <a:gdLst>
                  <a:gd name="T0" fmla="*/ 1 w 29"/>
                  <a:gd name="T1" fmla="*/ 38 h 59"/>
                  <a:gd name="T2" fmla="*/ 11 w 29"/>
                  <a:gd name="T3" fmla="*/ 38 h 59"/>
                  <a:gd name="T4" fmla="*/ 13 w 29"/>
                  <a:gd name="T5" fmla="*/ 49 h 59"/>
                  <a:gd name="T6" fmla="*/ 14 w 29"/>
                  <a:gd name="T7" fmla="*/ 49 h 59"/>
                  <a:gd name="T8" fmla="*/ 19 w 29"/>
                  <a:gd name="T9" fmla="*/ 44 h 59"/>
                  <a:gd name="T10" fmla="*/ 18 w 29"/>
                  <a:gd name="T11" fmla="*/ 41 h 59"/>
                  <a:gd name="T12" fmla="*/ 16 w 29"/>
                  <a:gd name="T13" fmla="*/ 38 h 59"/>
                  <a:gd name="T14" fmla="*/ 11 w 29"/>
                  <a:gd name="T15" fmla="*/ 33 h 59"/>
                  <a:gd name="T16" fmla="*/ 3 w 29"/>
                  <a:gd name="T17" fmla="*/ 23 h 59"/>
                  <a:gd name="T18" fmla="*/ 1 w 29"/>
                  <a:gd name="T19" fmla="*/ 20 h 59"/>
                  <a:gd name="T20" fmla="*/ 0 w 29"/>
                  <a:gd name="T21" fmla="*/ 15 h 59"/>
                  <a:gd name="T22" fmla="*/ 3 w 29"/>
                  <a:gd name="T23" fmla="*/ 4 h 59"/>
                  <a:gd name="T24" fmla="*/ 6 w 29"/>
                  <a:gd name="T25" fmla="*/ 0 h 59"/>
                  <a:gd name="T26" fmla="*/ 11 w 29"/>
                  <a:gd name="T27" fmla="*/ 0 h 59"/>
                  <a:gd name="T28" fmla="*/ 18 w 29"/>
                  <a:gd name="T29" fmla="*/ 5 h 59"/>
                  <a:gd name="T30" fmla="*/ 18 w 29"/>
                  <a:gd name="T31" fmla="*/ 0 h 59"/>
                  <a:gd name="T32" fmla="*/ 27 w 29"/>
                  <a:gd name="T33" fmla="*/ 20 h 59"/>
                  <a:gd name="T34" fmla="*/ 18 w 29"/>
                  <a:gd name="T35" fmla="*/ 20 h 59"/>
                  <a:gd name="T36" fmla="*/ 18 w 29"/>
                  <a:gd name="T37" fmla="*/ 10 h 59"/>
                  <a:gd name="T38" fmla="*/ 14 w 29"/>
                  <a:gd name="T39" fmla="*/ 8 h 59"/>
                  <a:gd name="T40" fmla="*/ 11 w 29"/>
                  <a:gd name="T41" fmla="*/ 10 h 59"/>
                  <a:gd name="T42" fmla="*/ 11 w 29"/>
                  <a:gd name="T43" fmla="*/ 13 h 59"/>
                  <a:gd name="T44" fmla="*/ 13 w 29"/>
                  <a:gd name="T45" fmla="*/ 18 h 59"/>
                  <a:gd name="T46" fmla="*/ 18 w 29"/>
                  <a:gd name="T47" fmla="*/ 25 h 59"/>
                  <a:gd name="T48" fmla="*/ 26 w 29"/>
                  <a:gd name="T49" fmla="*/ 33 h 59"/>
                  <a:gd name="T50" fmla="*/ 27 w 29"/>
                  <a:gd name="T51" fmla="*/ 38 h 59"/>
                  <a:gd name="T52" fmla="*/ 29 w 29"/>
                  <a:gd name="T53" fmla="*/ 43 h 59"/>
                  <a:gd name="T54" fmla="*/ 26 w 29"/>
                  <a:gd name="T55" fmla="*/ 54 h 59"/>
                  <a:gd name="T56" fmla="*/ 23 w 29"/>
                  <a:gd name="T57" fmla="*/ 57 h 59"/>
                  <a:gd name="T58" fmla="*/ 18 w 29"/>
                  <a:gd name="T59" fmla="*/ 59 h 59"/>
                  <a:gd name="T60" fmla="*/ 11 w 29"/>
                  <a:gd name="T61" fmla="*/ 54 h 59"/>
                  <a:gd name="T62" fmla="*/ 11 w 29"/>
                  <a:gd name="T63"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9">
                    <a:moveTo>
                      <a:pt x="1" y="57"/>
                    </a:moveTo>
                    <a:lnTo>
                      <a:pt x="1" y="38"/>
                    </a:lnTo>
                    <a:lnTo>
                      <a:pt x="11" y="38"/>
                    </a:lnTo>
                    <a:lnTo>
                      <a:pt x="11" y="38"/>
                    </a:lnTo>
                    <a:lnTo>
                      <a:pt x="11" y="46"/>
                    </a:lnTo>
                    <a:lnTo>
                      <a:pt x="13" y="49"/>
                    </a:lnTo>
                    <a:lnTo>
                      <a:pt x="14" y="49"/>
                    </a:lnTo>
                    <a:lnTo>
                      <a:pt x="14" y="49"/>
                    </a:lnTo>
                    <a:lnTo>
                      <a:pt x="18" y="48"/>
                    </a:lnTo>
                    <a:lnTo>
                      <a:pt x="19" y="44"/>
                    </a:lnTo>
                    <a:lnTo>
                      <a:pt x="19" y="44"/>
                    </a:lnTo>
                    <a:lnTo>
                      <a:pt x="18" y="41"/>
                    </a:lnTo>
                    <a:lnTo>
                      <a:pt x="16" y="38"/>
                    </a:lnTo>
                    <a:lnTo>
                      <a:pt x="16" y="38"/>
                    </a:lnTo>
                    <a:lnTo>
                      <a:pt x="11" y="33"/>
                    </a:lnTo>
                    <a:lnTo>
                      <a:pt x="11" y="33"/>
                    </a:lnTo>
                    <a:lnTo>
                      <a:pt x="6" y="28"/>
                    </a:lnTo>
                    <a:lnTo>
                      <a:pt x="3" y="23"/>
                    </a:lnTo>
                    <a:lnTo>
                      <a:pt x="3" y="23"/>
                    </a:lnTo>
                    <a:lnTo>
                      <a:pt x="1" y="20"/>
                    </a:lnTo>
                    <a:lnTo>
                      <a:pt x="0" y="15"/>
                    </a:lnTo>
                    <a:lnTo>
                      <a:pt x="0" y="15"/>
                    </a:lnTo>
                    <a:lnTo>
                      <a:pt x="1" y="8"/>
                    </a:lnTo>
                    <a:lnTo>
                      <a:pt x="3" y="4"/>
                    </a:lnTo>
                    <a:lnTo>
                      <a:pt x="3" y="4"/>
                    </a:lnTo>
                    <a:lnTo>
                      <a:pt x="6" y="0"/>
                    </a:lnTo>
                    <a:lnTo>
                      <a:pt x="11" y="0"/>
                    </a:lnTo>
                    <a:lnTo>
                      <a:pt x="11" y="0"/>
                    </a:lnTo>
                    <a:lnTo>
                      <a:pt x="14" y="0"/>
                    </a:lnTo>
                    <a:lnTo>
                      <a:pt x="18" y="5"/>
                    </a:lnTo>
                    <a:lnTo>
                      <a:pt x="18" y="5"/>
                    </a:lnTo>
                    <a:lnTo>
                      <a:pt x="18" y="0"/>
                    </a:lnTo>
                    <a:lnTo>
                      <a:pt x="27" y="0"/>
                    </a:lnTo>
                    <a:lnTo>
                      <a:pt x="27" y="20"/>
                    </a:lnTo>
                    <a:lnTo>
                      <a:pt x="18" y="20"/>
                    </a:lnTo>
                    <a:lnTo>
                      <a:pt x="18" y="20"/>
                    </a:lnTo>
                    <a:lnTo>
                      <a:pt x="18" y="10"/>
                    </a:lnTo>
                    <a:lnTo>
                      <a:pt x="18" y="10"/>
                    </a:lnTo>
                    <a:lnTo>
                      <a:pt x="16" y="8"/>
                    </a:lnTo>
                    <a:lnTo>
                      <a:pt x="14" y="8"/>
                    </a:lnTo>
                    <a:lnTo>
                      <a:pt x="14" y="8"/>
                    </a:lnTo>
                    <a:lnTo>
                      <a:pt x="11" y="10"/>
                    </a:lnTo>
                    <a:lnTo>
                      <a:pt x="11" y="13"/>
                    </a:lnTo>
                    <a:lnTo>
                      <a:pt x="11" y="13"/>
                    </a:lnTo>
                    <a:lnTo>
                      <a:pt x="13" y="18"/>
                    </a:lnTo>
                    <a:lnTo>
                      <a:pt x="13" y="18"/>
                    </a:lnTo>
                    <a:lnTo>
                      <a:pt x="18" y="25"/>
                    </a:lnTo>
                    <a:lnTo>
                      <a:pt x="18" y="25"/>
                    </a:lnTo>
                    <a:lnTo>
                      <a:pt x="23" y="28"/>
                    </a:lnTo>
                    <a:lnTo>
                      <a:pt x="26" y="33"/>
                    </a:lnTo>
                    <a:lnTo>
                      <a:pt x="26" y="33"/>
                    </a:lnTo>
                    <a:lnTo>
                      <a:pt x="27" y="38"/>
                    </a:lnTo>
                    <a:lnTo>
                      <a:pt x="29" y="43"/>
                    </a:lnTo>
                    <a:lnTo>
                      <a:pt x="29" y="43"/>
                    </a:lnTo>
                    <a:lnTo>
                      <a:pt x="27" y="49"/>
                    </a:lnTo>
                    <a:lnTo>
                      <a:pt x="26" y="54"/>
                    </a:lnTo>
                    <a:lnTo>
                      <a:pt x="26" y="54"/>
                    </a:lnTo>
                    <a:lnTo>
                      <a:pt x="23" y="57"/>
                    </a:lnTo>
                    <a:lnTo>
                      <a:pt x="18" y="59"/>
                    </a:lnTo>
                    <a:lnTo>
                      <a:pt x="18" y="59"/>
                    </a:lnTo>
                    <a:lnTo>
                      <a:pt x="14" y="57"/>
                    </a:lnTo>
                    <a:lnTo>
                      <a:pt x="11" y="54"/>
                    </a:lnTo>
                    <a:lnTo>
                      <a:pt x="11" y="54"/>
                    </a:lnTo>
                    <a:lnTo>
                      <a:pt x="11" y="57"/>
                    </a:lnTo>
                    <a:lnTo>
                      <a:pt x="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8" name="Freeform 292"/>
              <p:cNvSpPr>
                <a:spLocks/>
              </p:cNvSpPr>
              <p:nvPr/>
            </p:nvSpPr>
            <p:spPr bwMode="auto">
              <a:xfrm>
                <a:off x="4819" y="2642"/>
                <a:ext cx="38" cy="81"/>
              </a:xfrm>
              <a:custGeom>
                <a:avLst/>
                <a:gdLst>
                  <a:gd name="T0" fmla="*/ 0 w 38"/>
                  <a:gd name="T1" fmla="*/ 81 h 81"/>
                  <a:gd name="T2" fmla="*/ 0 w 38"/>
                  <a:gd name="T3" fmla="*/ 72 h 81"/>
                  <a:gd name="T4" fmla="*/ 4 w 38"/>
                  <a:gd name="T5" fmla="*/ 72 h 81"/>
                  <a:gd name="T6" fmla="*/ 4 w 38"/>
                  <a:gd name="T7" fmla="*/ 10 h 81"/>
                  <a:gd name="T8" fmla="*/ 0 w 38"/>
                  <a:gd name="T9" fmla="*/ 10 h 81"/>
                  <a:gd name="T10" fmla="*/ 0 w 38"/>
                  <a:gd name="T11" fmla="*/ 0 h 81"/>
                  <a:gd name="T12" fmla="*/ 15 w 38"/>
                  <a:gd name="T13" fmla="*/ 0 h 81"/>
                  <a:gd name="T14" fmla="*/ 15 w 38"/>
                  <a:gd name="T15" fmla="*/ 52 h 81"/>
                  <a:gd name="T16" fmla="*/ 15 w 38"/>
                  <a:gd name="T17" fmla="*/ 52 h 81"/>
                  <a:gd name="T18" fmla="*/ 23 w 38"/>
                  <a:gd name="T19" fmla="*/ 34 h 81"/>
                  <a:gd name="T20" fmla="*/ 18 w 38"/>
                  <a:gd name="T21" fmla="*/ 34 h 81"/>
                  <a:gd name="T22" fmla="*/ 18 w 38"/>
                  <a:gd name="T23" fmla="*/ 24 h 81"/>
                  <a:gd name="T24" fmla="*/ 36 w 38"/>
                  <a:gd name="T25" fmla="*/ 24 h 81"/>
                  <a:gd name="T26" fmla="*/ 36 w 38"/>
                  <a:gd name="T27" fmla="*/ 34 h 81"/>
                  <a:gd name="T28" fmla="*/ 33 w 38"/>
                  <a:gd name="T29" fmla="*/ 34 h 81"/>
                  <a:gd name="T30" fmla="*/ 25 w 38"/>
                  <a:gd name="T31" fmla="*/ 50 h 81"/>
                  <a:gd name="T32" fmla="*/ 33 w 38"/>
                  <a:gd name="T33" fmla="*/ 72 h 81"/>
                  <a:gd name="T34" fmla="*/ 38 w 38"/>
                  <a:gd name="T35" fmla="*/ 72 h 81"/>
                  <a:gd name="T36" fmla="*/ 38 w 38"/>
                  <a:gd name="T37" fmla="*/ 81 h 81"/>
                  <a:gd name="T38" fmla="*/ 26 w 38"/>
                  <a:gd name="T39" fmla="*/ 81 h 81"/>
                  <a:gd name="T40" fmla="*/ 15 w 38"/>
                  <a:gd name="T41" fmla="*/ 52 h 81"/>
                  <a:gd name="T42" fmla="*/ 15 w 38"/>
                  <a:gd name="T43" fmla="*/ 52 h 81"/>
                  <a:gd name="T44" fmla="*/ 15 w 38"/>
                  <a:gd name="T45" fmla="*/ 72 h 81"/>
                  <a:gd name="T46" fmla="*/ 20 w 38"/>
                  <a:gd name="T47" fmla="*/ 72 h 81"/>
                  <a:gd name="T48" fmla="*/ 20 w 38"/>
                  <a:gd name="T49" fmla="*/ 81 h 81"/>
                  <a:gd name="T50" fmla="*/ 0 w 38"/>
                  <a:gd name="T5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81">
                    <a:moveTo>
                      <a:pt x="0" y="81"/>
                    </a:moveTo>
                    <a:lnTo>
                      <a:pt x="0" y="72"/>
                    </a:lnTo>
                    <a:lnTo>
                      <a:pt x="4" y="72"/>
                    </a:lnTo>
                    <a:lnTo>
                      <a:pt x="4" y="10"/>
                    </a:lnTo>
                    <a:lnTo>
                      <a:pt x="0" y="10"/>
                    </a:lnTo>
                    <a:lnTo>
                      <a:pt x="0" y="0"/>
                    </a:lnTo>
                    <a:lnTo>
                      <a:pt x="15" y="0"/>
                    </a:lnTo>
                    <a:lnTo>
                      <a:pt x="15" y="52"/>
                    </a:lnTo>
                    <a:lnTo>
                      <a:pt x="15" y="52"/>
                    </a:lnTo>
                    <a:lnTo>
                      <a:pt x="23" y="34"/>
                    </a:lnTo>
                    <a:lnTo>
                      <a:pt x="18" y="34"/>
                    </a:lnTo>
                    <a:lnTo>
                      <a:pt x="18" y="24"/>
                    </a:lnTo>
                    <a:lnTo>
                      <a:pt x="36" y="24"/>
                    </a:lnTo>
                    <a:lnTo>
                      <a:pt x="36" y="34"/>
                    </a:lnTo>
                    <a:lnTo>
                      <a:pt x="33" y="34"/>
                    </a:lnTo>
                    <a:lnTo>
                      <a:pt x="25" y="50"/>
                    </a:lnTo>
                    <a:lnTo>
                      <a:pt x="33" y="72"/>
                    </a:lnTo>
                    <a:lnTo>
                      <a:pt x="38" y="72"/>
                    </a:lnTo>
                    <a:lnTo>
                      <a:pt x="38" y="81"/>
                    </a:lnTo>
                    <a:lnTo>
                      <a:pt x="26" y="81"/>
                    </a:lnTo>
                    <a:lnTo>
                      <a:pt x="15" y="52"/>
                    </a:lnTo>
                    <a:lnTo>
                      <a:pt x="15" y="52"/>
                    </a:lnTo>
                    <a:lnTo>
                      <a:pt x="15" y="72"/>
                    </a:lnTo>
                    <a:lnTo>
                      <a:pt x="20" y="72"/>
                    </a:lnTo>
                    <a:lnTo>
                      <a:pt x="20" y="81"/>
                    </a:lnTo>
                    <a:lnTo>
                      <a:pt x="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9" name="Freeform 293"/>
              <p:cNvSpPr>
                <a:spLocks noEditPoints="1"/>
              </p:cNvSpPr>
              <p:nvPr/>
            </p:nvSpPr>
            <p:spPr bwMode="auto">
              <a:xfrm>
                <a:off x="4858" y="2665"/>
                <a:ext cx="31" cy="60"/>
              </a:xfrm>
              <a:custGeom>
                <a:avLst/>
                <a:gdLst>
                  <a:gd name="T0" fmla="*/ 23 w 31"/>
                  <a:gd name="T1" fmla="*/ 42 h 60"/>
                  <a:gd name="T2" fmla="*/ 31 w 31"/>
                  <a:gd name="T3" fmla="*/ 45 h 60"/>
                  <a:gd name="T4" fmla="*/ 31 w 31"/>
                  <a:gd name="T5" fmla="*/ 45 h 60"/>
                  <a:gd name="T6" fmla="*/ 30 w 31"/>
                  <a:gd name="T7" fmla="*/ 52 h 60"/>
                  <a:gd name="T8" fmla="*/ 27 w 31"/>
                  <a:gd name="T9" fmla="*/ 57 h 60"/>
                  <a:gd name="T10" fmla="*/ 27 w 31"/>
                  <a:gd name="T11" fmla="*/ 57 h 60"/>
                  <a:gd name="T12" fmla="*/ 22 w 31"/>
                  <a:gd name="T13" fmla="*/ 58 h 60"/>
                  <a:gd name="T14" fmla="*/ 17 w 31"/>
                  <a:gd name="T15" fmla="*/ 60 h 60"/>
                  <a:gd name="T16" fmla="*/ 17 w 31"/>
                  <a:gd name="T17" fmla="*/ 60 h 60"/>
                  <a:gd name="T18" fmla="*/ 14 w 31"/>
                  <a:gd name="T19" fmla="*/ 60 h 60"/>
                  <a:gd name="T20" fmla="*/ 10 w 31"/>
                  <a:gd name="T21" fmla="*/ 58 h 60"/>
                  <a:gd name="T22" fmla="*/ 7 w 31"/>
                  <a:gd name="T23" fmla="*/ 57 h 60"/>
                  <a:gd name="T24" fmla="*/ 5 w 31"/>
                  <a:gd name="T25" fmla="*/ 53 h 60"/>
                  <a:gd name="T26" fmla="*/ 5 w 31"/>
                  <a:gd name="T27" fmla="*/ 53 h 60"/>
                  <a:gd name="T28" fmla="*/ 2 w 31"/>
                  <a:gd name="T29" fmla="*/ 44 h 60"/>
                  <a:gd name="T30" fmla="*/ 0 w 31"/>
                  <a:gd name="T31" fmla="*/ 31 h 60"/>
                  <a:gd name="T32" fmla="*/ 0 w 31"/>
                  <a:gd name="T33" fmla="*/ 31 h 60"/>
                  <a:gd name="T34" fmla="*/ 2 w 31"/>
                  <a:gd name="T35" fmla="*/ 18 h 60"/>
                  <a:gd name="T36" fmla="*/ 5 w 31"/>
                  <a:gd name="T37" fmla="*/ 8 h 60"/>
                  <a:gd name="T38" fmla="*/ 5 w 31"/>
                  <a:gd name="T39" fmla="*/ 8 h 60"/>
                  <a:gd name="T40" fmla="*/ 7 w 31"/>
                  <a:gd name="T41" fmla="*/ 5 h 60"/>
                  <a:gd name="T42" fmla="*/ 10 w 31"/>
                  <a:gd name="T43" fmla="*/ 1 h 60"/>
                  <a:gd name="T44" fmla="*/ 14 w 31"/>
                  <a:gd name="T45" fmla="*/ 0 h 60"/>
                  <a:gd name="T46" fmla="*/ 17 w 31"/>
                  <a:gd name="T47" fmla="*/ 0 h 60"/>
                  <a:gd name="T48" fmla="*/ 17 w 31"/>
                  <a:gd name="T49" fmla="*/ 0 h 60"/>
                  <a:gd name="T50" fmla="*/ 23 w 31"/>
                  <a:gd name="T51" fmla="*/ 1 h 60"/>
                  <a:gd name="T52" fmla="*/ 28 w 31"/>
                  <a:gd name="T53" fmla="*/ 6 h 60"/>
                  <a:gd name="T54" fmla="*/ 28 w 31"/>
                  <a:gd name="T55" fmla="*/ 6 h 60"/>
                  <a:gd name="T56" fmla="*/ 31 w 31"/>
                  <a:gd name="T57" fmla="*/ 14 h 60"/>
                  <a:gd name="T58" fmla="*/ 31 w 31"/>
                  <a:gd name="T59" fmla="*/ 24 h 60"/>
                  <a:gd name="T60" fmla="*/ 31 w 31"/>
                  <a:gd name="T61" fmla="*/ 32 h 60"/>
                  <a:gd name="T62" fmla="*/ 12 w 31"/>
                  <a:gd name="T63" fmla="*/ 32 h 60"/>
                  <a:gd name="T64" fmla="*/ 12 w 31"/>
                  <a:gd name="T65" fmla="*/ 36 h 60"/>
                  <a:gd name="T66" fmla="*/ 12 w 31"/>
                  <a:gd name="T67" fmla="*/ 36 h 60"/>
                  <a:gd name="T68" fmla="*/ 14 w 31"/>
                  <a:gd name="T69" fmla="*/ 47 h 60"/>
                  <a:gd name="T70" fmla="*/ 14 w 31"/>
                  <a:gd name="T71" fmla="*/ 47 h 60"/>
                  <a:gd name="T72" fmla="*/ 15 w 31"/>
                  <a:gd name="T73" fmla="*/ 50 h 60"/>
                  <a:gd name="T74" fmla="*/ 17 w 31"/>
                  <a:gd name="T75" fmla="*/ 50 h 60"/>
                  <a:gd name="T76" fmla="*/ 17 w 31"/>
                  <a:gd name="T77" fmla="*/ 50 h 60"/>
                  <a:gd name="T78" fmla="*/ 20 w 31"/>
                  <a:gd name="T79" fmla="*/ 50 h 60"/>
                  <a:gd name="T80" fmla="*/ 22 w 31"/>
                  <a:gd name="T81" fmla="*/ 49 h 60"/>
                  <a:gd name="T82" fmla="*/ 23 w 31"/>
                  <a:gd name="T83" fmla="*/ 42 h 60"/>
                  <a:gd name="T84" fmla="*/ 23 w 31"/>
                  <a:gd name="T85" fmla="*/ 42 h 60"/>
                  <a:gd name="T86" fmla="*/ 12 w 31"/>
                  <a:gd name="T87" fmla="*/ 24 h 60"/>
                  <a:gd name="T88" fmla="*/ 22 w 31"/>
                  <a:gd name="T89" fmla="*/ 24 h 60"/>
                  <a:gd name="T90" fmla="*/ 22 w 31"/>
                  <a:gd name="T91" fmla="*/ 19 h 60"/>
                  <a:gd name="T92" fmla="*/ 22 w 31"/>
                  <a:gd name="T93" fmla="*/ 19 h 60"/>
                  <a:gd name="T94" fmla="*/ 20 w 31"/>
                  <a:gd name="T95" fmla="*/ 11 h 60"/>
                  <a:gd name="T96" fmla="*/ 18 w 31"/>
                  <a:gd name="T97" fmla="*/ 9 h 60"/>
                  <a:gd name="T98" fmla="*/ 17 w 31"/>
                  <a:gd name="T99" fmla="*/ 9 h 60"/>
                  <a:gd name="T100" fmla="*/ 17 w 31"/>
                  <a:gd name="T101" fmla="*/ 9 h 60"/>
                  <a:gd name="T102" fmla="*/ 15 w 31"/>
                  <a:gd name="T103" fmla="*/ 9 h 60"/>
                  <a:gd name="T104" fmla="*/ 14 w 31"/>
                  <a:gd name="T105" fmla="*/ 13 h 60"/>
                  <a:gd name="T106" fmla="*/ 14 w 31"/>
                  <a:gd name="T107" fmla="*/ 13 h 60"/>
                  <a:gd name="T108" fmla="*/ 12 w 31"/>
                  <a:gd name="T109" fmla="*/ 22 h 60"/>
                  <a:gd name="T110" fmla="*/ 12 w 31"/>
                  <a:gd name="T111"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60">
                    <a:moveTo>
                      <a:pt x="23" y="42"/>
                    </a:moveTo>
                    <a:lnTo>
                      <a:pt x="31" y="45"/>
                    </a:lnTo>
                    <a:lnTo>
                      <a:pt x="31" y="45"/>
                    </a:lnTo>
                    <a:lnTo>
                      <a:pt x="30" y="52"/>
                    </a:lnTo>
                    <a:lnTo>
                      <a:pt x="27" y="57"/>
                    </a:lnTo>
                    <a:lnTo>
                      <a:pt x="27" y="57"/>
                    </a:lnTo>
                    <a:lnTo>
                      <a:pt x="22" y="58"/>
                    </a:lnTo>
                    <a:lnTo>
                      <a:pt x="17" y="60"/>
                    </a:lnTo>
                    <a:lnTo>
                      <a:pt x="17" y="60"/>
                    </a:lnTo>
                    <a:lnTo>
                      <a:pt x="14" y="60"/>
                    </a:lnTo>
                    <a:lnTo>
                      <a:pt x="10" y="58"/>
                    </a:lnTo>
                    <a:lnTo>
                      <a:pt x="7" y="57"/>
                    </a:lnTo>
                    <a:lnTo>
                      <a:pt x="5" y="53"/>
                    </a:lnTo>
                    <a:lnTo>
                      <a:pt x="5" y="53"/>
                    </a:lnTo>
                    <a:lnTo>
                      <a:pt x="2" y="44"/>
                    </a:lnTo>
                    <a:lnTo>
                      <a:pt x="0" y="31"/>
                    </a:lnTo>
                    <a:lnTo>
                      <a:pt x="0" y="31"/>
                    </a:lnTo>
                    <a:lnTo>
                      <a:pt x="2" y="18"/>
                    </a:lnTo>
                    <a:lnTo>
                      <a:pt x="5" y="8"/>
                    </a:lnTo>
                    <a:lnTo>
                      <a:pt x="5" y="8"/>
                    </a:lnTo>
                    <a:lnTo>
                      <a:pt x="7" y="5"/>
                    </a:lnTo>
                    <a:lnTo>
                      <a:pt x="10" y="1"/>
                    </a:lnTo>
                    <a:lnTo>
                      <a:pt x="14" y="0"/>
                    </a:lnTo>
                    <a:lnTo>
                      <a:pt x="17" y="0"/>
                    </a:lnTo>
                    <a:lnTo>
                      <a:pt x="17" y="0"/>
                    </a:lnTo>
                    <a:lnTo>
                      <a:pt x="23" y="1"/>
                    </a:lnTo>
                    <a:lnTo>
                      <a:pt x="28" y="6"/>
                    </a:lnTo>
                    <a:lnTo>
                      <a:pt x="28" y="6"/>
                    </a:lnTo>
                    <a:lnTo>
                      <a:pt x="31" y="14"/>
                    </a:lnTo>
                    <a:lnTo>
                      <a:pt x="31" y="24"/>
                    </a:lnTo>
                    <a:lnTo>
                      <a:pt x="31" y="32"/>
                    </a:lnTo>
                    <a:lnTo>
                      <a:pt x="12" y="32"/>
                    </a:lnTo>
                    <a:lnTo>
                      <a:pt x="12" y="36"/>
                    </a:lnTo>
                    <a:lnTo>
                      <a:pt x="12" y="36"/>
                    </a:lnTo>
                    <a:lnTo>
                      <a:pt x="14" y="47"/>
                    </a:lnTo>
                    <a:lnTo>
                      <a:pt x="14" y="47"/>
                    </a:lnTo>
                    <a:lnTo>
                      <a:pt x="15" y="50"/>
                    </a:lnTo>
                    <a:lnTo>
                      <a:pt x="17" y="50"/>
                    </a:lnTo>
                    <a:lnTo>
                      <a:pt x="17" y="50"/>
                    </a:lnTo>
                    <a:lnTo>
                      <a:pt x="20" y="50"/>
                    </a:lnTo>
                    <a:lnTo>
                      <a:pt x="22" y="49"/>
                    </a:lnTo>
                    <a:lnTo>
                      <a:pt x="23" y="42"/>
                    </a:lnTo>
                    <a:lnTo>
                      <a:pt x="23" y="42"/>
                    </a:lnTo>
                    <a:close/>
                    <a:moveTo>
                      <a:pt x="12" y="24"/>
                    </a:moveTo>
                    <a:lnTo>
                      <a:pt x="22" y="24"/>
                    </a:lnTo>
                    <a:lnTo>
                      <a:pt x="22" y="19"/>
                    </a:lnTo>
                    <a:lnTo>
                      <a:pt x="22" y="19"/>
                    </a:lnTo>
                    <a:lnTo>
                      <a:pt x="20" y="11"/>
                    </a:lnTo>
                    <a:lnTo>
                      <a:pt x="18" y="9"/>
                    </a:lnTo>
                    <a:lnTo>
                      <a:pt x="17" y="9"/>
                    </a:lnTo>
                    <a:lnTo>
                      <a:pt x="17" y="9"/>
                    </a:lnTo>
                    <a:lnTo>
                      <a:pt x="15" y="9"/>
                    </a:lnTo>
                    <a:lnTo>
                      <a:pt x="14" y="13"/>
                    </a:lnTo>
                    <a:lnTo>
                      <a:pt x="14" y="13"/>
                    </a:lnTo>
                    <a:lnTo>
                      <a:pt x="12" y="22"/>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0" name="Freeform 294"/>
              <p:cNvSpPr>
                <a:spLocks/>
              </p:cNvSpPr>
              <p:nvPr/>
            </p:nvSpPr>
            <p:spPr bwMode="auto">
              <a:xfrm>
                <a:off x="4893" y="2666"/>
                <a:ext cx="29" cy="57"/>
              </a:xfrm>
              <a:custGeom>
                <a:avLst/>
                <a:gdLst>
                  <a:gd name="T0" fmla="*/ 0 w 29"/>
                  <a:gd name="T1" fmla="*/ 57 h 57"/>
                  <a:gd name="T2" fmla="*/ 0 w 29"/>
                  <a:gd name="T3" fmla="*/ 48 h 57"/>
                  <a:gd name="T4" fmla="*/ 6 w 29"/>
                  <a:gd name="T5" fmla="*/ 48 h 57"/>
                  <a:gd name="T6" fmla="*/ 6 w 29"/>
                  <a:gd name="T7" fmla="*/ 10 h 57"/>
                  <a:gd name="T8" fmla="*/ 0 w 29"/>
                  <a:gd name="T9" fmla="*/ 10 h 57"/>
                  <a:gd name="T10" fmla="*/ 0 w 29"/>
                  <a:gd name="T11" fmla="*/ 0 h 57"/>
                  <a:gd name="T12" fmla="*/ 16 w 29"/>
                  <a:gd name="T13" fmla="*/ 0 h 57"/>
                  <a:gd name="T14" fmla="*/ 16 w 29"/>
                  <a:gd name="T15" fmla="*/ 12 h 57"/>
                  <a:gd name="T16" fmla="*/ 16 w 29"/>
                  <a:gd name="T17" fmla="*/ 12 h 57"/>
                  <a:gd name="T18" fmla="*/ 16 w 29"/>
                  <a:gd name="T19" fmla="*/ 12 h 57"/>
                  <a:gd name="T20" fmla="*/ 19 w 29"/>
                  <a:gd name="T21" fmla="*/ 5 h 57"/>
                  <a:gd name="T22" fmla="*/ 21 w 29"/>
                  <a:gd name="T23" fmla="*/ 2 h 57"/>
                  <a:gd name="T24" fmla="*/ 21 w 29"/>
                  <a:gd name="T25" fmla="*/ 2 h 57"/>
                  <a:gd name="T26" fmla="*/ 24 w 29"/>
                  <a:gd name="T27" fmla="*/ 0 h 57"/>
                  <a:gd name="T28" fmla="*/ 29 w 29"/>
                  <a:gd name="T29" fmla="*/ 0 h 57"/>
                  <a:gd name="T30" fmla="*/ 29 w 29"/>
                  <a:gd name="T31" fmla="*/ 10 h 57"/>
                  <a:gd name="T32" fmla="*/ 29 w 29"/>
                  <a:gd name="T33" fmla="*/ 10 h 57"/>
                  <a:gd name="T34" fmla="*/ 24 w 29"/>
                  <a:gd name="T35" fmla="*/ 12 h 57"/>
                  <a:gd name="T36" fmla="*/ 19 w 29"/>
                  <a:gd name="T37" fmla="*/ 15 h 57"/>
                  <a:gd name="T38" fmla="*/ 16 w 29"/>
                  <a:gd name="T39" fmla="*/ 20 h 57"/>
                  <a:gd name="T40" fmla="*/ 16 w 29"/>
                  <a:gd name="T41" fmla="*/ 26 h 57"/>
                  <a:gd name="T42" fmla="*/ 16 w 29"/>
                  <a:gd name="T43" fmla="*/ 48 h 57"/>
                  <a:gd name="T44" fmla="*/ 21 w 29"/>
                  <a:gd name="T45" fmla="*/ 48 h 57"/>
                  <a:gd name="T46" fmla="*/ 21 w 29"/>
                  <a:gd name="T47" fmla="*/ 57 h 57"/>
                  <a:gd name="T48" fmla="*/ 0 w 29"/>
                  <a:gd name="T4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57">
                    <a:moveTo>
                      <a:pt x="0" y="57"/>
                    </a:moveTo>
                    <a:lnTo>
                      <a:pt x="0" y="48"/>
                    </a:lnTo>
                    <a:lnTo>
                      <a:pt x="6" y="48"/>
                    </a:lnTo>
                    <a:lnTo>
                      <a:pt x="6" y="10"/>
                    </a:lnTo>
                    <a:lnTo>
                      <a:pt x="0" y="10"/>
                    </a:lnTo>
                    <a:lnTo>
                      <a:pt x="0" y="0"/>
                    </a:lnTo>
                    <a:lnTo>
                      <a:pt x="16" y="0"/>
                    </a:lnTo>
                    <a:lnTo>
                      <a:pt x="16" y="12"/>
                    </a:lnTo>
                    <a:lnTo>
                      <a:pt x="16" y="12"/>
                    </a:lnTo>
                    <a:lnTo>
                      <a:pt x="16" y="12"/>
                    </a:lnTo>
                    <a:lnTo>
                      <a:pt x="19" y="5"/>
                    </a:lnTo>
                    <a:lnTo>
                      <a:pt x="21" y="2"/>
                    </a:lnTo>
                    <a:lnTo>
                      <a:pt x="21" y="2"/>
                    </a:lnTo>
                    <a:lnTo>
                      <a:pt x="24" y="0"/>
                    </a:lnTo>
                    <a:lnTo>
                      <a:pt x="29" y="0"/>
                    </a:lnTo>
                    <a:lnTo>
                      <a:pt x="29" y="10"/>
                    </a:lnTo>
                    <a:lnTo>
                      <a:pt x="29" y="10"/>
                    </a:lnTo>
                    <a:lnTo>
                      <a:pt x="24" y="12"/>
                    </a:lnTo>
                    <a:lnTo>
                      <a:pt x="19" y="15"/>
                    </a:lnTo>
                    <a:lnTo>
                      <a:pt x="16" y="20"/>
                    </a:lnTo>
                    <a:lnTo>
                      <a:pt x="16" y="26"/>
                    </a:lnTo>
                    <a:lnTo>
                      <a:pt x="16" y="48"/>
                    </a:lnTo>
                    <a:lnTo>
                      <a:pt x="21" y="48"/>
                    </a:lnTo>
                    <a:lnTo>
                      <a:pt x="21" y="57"/>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1" name="Freeform 295"/>
              <p:cNvSpPr>
                <a:spLocks/>
              </p:cNvSpPr>
              <p:nvPr/>
            </p:nvSpPr>
            <p:spPr bwMode="auto">
              <a:xfrm>
                <a:off x="4927" y="2666"/>
                <a:ext cx="28" cy="57"/>
              </a:xfrm>
              <a:custGeom>
                <a:avLst/>
                <a:gdLst>
                  <a:gd name="T0" fmla="*/ 0 w 28"/>
                  <a:gd name="T1" fmla="*/ 57 h 57"/>
                  <a:gd name="T2" fmla="*/ 0 w 28"/>
                  <a:gd name="T3" fmla="*/ 48 h 57"/>
                  <a:gd name="T4" fmla="*/ 5 w 28"/>
                  <a:gd name="T5" fmla="*/ 48 h 57"/>
                  <a:gd name="T6" fmla="*/ 5 w 28"/>
                  <a:gd name="T7" fmla="*/ 10 h 57"/>
                  <a:gd name="T8" fmla="*/ 0 w 28"/>
                  <a:gd name="T9" fmla="*/ 10 h 57"/>
                  <a:gd name="T10" fmla="*/ 0 w 28"/>
                  <a:gd name="T11" fmla="*/ 0 h 57"/>
                  <a:gd name="T12" fmla="*/ 15 w 28"/>
                  <a:gd name="T13" fmla="*/ 0 h 57"/>
                  <a:gd name="T14" fmla="*/ 15 w 28"/>
                  <a:gd name="T15" fmla="*/ 12 h 57"/>
                  <a:gd name="T16" fmla="*/ 15 w 28"/>
                  <a:gd name="T17" fmla="*/ 12 h 57"/>
                  <a:gd name="T18" fmla="*/ 15 w 28"/>
                  <a:gd name="T19" fmla="*/ 12 h 57"/>
                  <a:gd name="T20" fmla="*/ 18 w 28"/>
                  <a:gd name="T21" fmla="*/ 5 h 57"/>
                  <a:gd name="T22" fmla="*/ 21 w 28"/>
                  <a:gd name="T23" fmla="*/ 2 h 57"/>
                  <a:gd name="T24" fmla="*/ 21 w 28"/>
                  <a:gd name="T25" fmla="*/ 2 h 57"/>
                  <a:gd name="T26" fmla="*/ 24 w 28"/>
                  <a:gd name="T27" fmla="*/ 0 h 57"/>
                  <a:gd name="T28" fmla="*/ 28 w 28"/>
                  <a:gd name="T29" fmla="*/ 0 h 57"/>
                  <a:gd name="T30" fmla="*/ 28 w 28"/>
                  <a:gd name="T31" fmla="*/ 10 h 57"/>
                  <a:gd name="T32" fmla="*/ 28 w 28"/>
                  <a:gd name="T33" fmla="*/ 10 h 57"/>
                  <a:gd name="T34" fmla="*/ 23 w 28"/>
                  <a:gd name="T35" fmla="*/ 12 h 57"/>
                  <a:gd name="T36" fmla="*/ 18 w 28"/>
                  <a:gd name="T37" fmla="*/ 15 h 57"/>
                  <a:gd name="T38" fmla="*/ 16 w 28"/>
                  <a:gd name="T39" fmla="*/ 20 h 57"/>
                  <a:gd name="T40" fmla="*/ 15 w 28"/>
                  <a:gd name="T41" fmla="*/ 26 h 57"/>
                  <a:gd name="T42" fmla="*/ 15 w 28"/>
                  <a:gd name="T43" fmla="*/ 48 h 57"/>
                  <a:gd name="T44" fmla="*/ 21 w 28"/>
                  <a:gd name="T45" fmla="*/ 48 h 57"/>
                  <a:gd name="T46" fmla="*/ 21 w 28"/>
                  <a:gd name="T47" fmla="*/ 57 h 57"/>
                  <a:gd name="T48" fmla="*/ 0 w 28"/>
                  <a:gd name="T4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57">
                    <a:moveTo>
                      <a:pt x="0" y="57"/>
                    </a:moveTo>
                    <a:lnTo>
                      <a:pt x="0" y="48"/>
                    </a:lnTo>
                    <a:lnTo>
                      <a:pt x="5" y="48"/>
                    </a:lnTo>
                    <a:lnTo>
                      <a:pt x="5" y="10"/>
                    </a:lnTo>
                    <a:lnTo>
                      <a:pt x="0" y="10"/>
                    </a:lnTo>
                    <a:lnTo>
                      <a:pt x="0" y="0"/>
                    </a:lnTo>
                    <a:lnTo>
                      <a:pt x="15" y="0"/>
                    </a:lnTo>
                    <a:lnTo>
                      <a:pt x="15" y="12"/>
                    </a:lnTo>
                    <a:lnTo>
                      <a:pt x="15" y="12"/>
                    </a:lnTo>
                    <a:lnTo>
                      <a:pt x="15" y="12"/>
                    </a:lnTo>
                    <a:lnTo>
                      <a:pt x="18" y="5"/>
                    </a:lnTo>
                    <a:lnTo>
                      <a:pt x="21" y="2"/>
                    </a:lnTo>
                    <a:lnTo>
                      <a:pt x="21" y="2"/>
                    </a:lnTo>
                    <a:lnTo>
                      <a:pt x="24" y="0"/>
                    </a:lnTo>
                    <a:lnTo>
                      <a:pt x="28" y="0"/>
                    </a:lnTo>
                    <a:lnTo>
                      <a:pt x="28" y="10"/>
                    </a:lnTo>
                    <a:lnTo>
                      <a:pt x="28" y="10"/>
                    </a:lnTo>
                    <a:lnTo>
                      <a:pt x="23" y="12"/>
                    </a:lnTo>
                    <a:lnTo>
                      <a:pt x="18" y="15"/>
                    </a:lnTo>
                    <a:lnTo>
                      <a:pt x="16" y="20"/>
                    </a:lnTo>
                    <a:lnTo>
                      <a:pt x="15" y="26"/>
                    </a:lnTo>
                    <a:lnTo>
                      <a:pt x="15" y="48"/>
                    </a:lnTo>
                    <a:lnTo>
                      <a:pt x="21" y="48"/>
                    </a:lnTo>
                    <a:lnTo>
                      <a:pt x="21" y="57"/>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2" name="Freeform 296"/>
              <p:cNvSpPr>
                <a:spLocks noEditPoints="1"/>
              </p:cNvSpPr>
              <p:nvPr/>
            </p:nvSpPr>
            <p:spPr bwMode="auto">
              <a:xfrm>
                <a:off x="4960" y="2640"/>
                <a:ext cx="16" cy="83"/>
              </a:xfrm>
              <a:custGeom>
                <a:avLst/>
                <a:gdLst>
                  <a:gd name="T0" fmla="*/ 3 w 16"/>
                  <a:gd name="T1" fmla="*/ 74 h 83"/>
                  <a:gd name="T2" fmla="*/ 3 w 16"/>
                  <a:gd name="T3" fmla="*/ 36 h 83"/>
                  <a:gd name="T4" fmla="*/ 0 w 16"/>
                  <a:gd name="T5" fmla="*/ 36 h 83"/>
                  <a:gd name="T6" fmla="*/ 0 w 16"/>
                  <a:gd name="T7" fmla="*/ 26 h 83"/>
                  <a:gd name="T8" fmla="*/ 13 w 16"/>
                  <a:gd name="T9" fmla="*/ 26 h 83"/>
                  <a:gd name="T10" fmla="*/ 13 w 16"/>
                  <a:gd name="T11" fmla="*/ 74 h 83"/>
                  <a:gd name="T12" fmla="*/ 16 w 16"/>
                  <a:gd name="T13" fmla="*/ 74 h 83"/>
                  <a:gd name="T14" fmla="*/ 16 w 16"/>
                  <a:gd name="T15" fmla="*/ 83 h 83"/>
                  <a:gd name="T16" fmla="*/ 0 w 16"/>
                  <a:gd name="T17" fmla="*/ 83 h 83"/>
                  <a:gd name="T18" fmla="*/ 0 w 16"/>
                  <a:gd name="T19" fmla="*/ 74 h 83"/>
                  <a:gd name="T20" fmla="*/ 3 w 16"/>
                  <a:gd name="T21" fmla="*/ 74 h 83"/>
                  <a:gd name="T22" fmla="*/ 8 w 16"/>
                  <a:gd name="T23" fmla="*/ 0 h 83"/>
                  <a:gd name="T24" fmla="*/ 8 w 16"/>
                  <a:gd name="T25" fmla="*/ 0 h 83"/>
                  <a:gd name="T26" fmla="*/ 11 w 16"/>
                  <a:gd name="T27" fmla="*/ 0 h 83"/>
                  <a:gd name="T28" fmla="*/ 13 w 16"/>
                  <a:gd name="T29" fmla="*/ 2 h 83"/>
                  <a:gd name="T30" fmla="*/ 13 w 16"/>
                  <a:gd name="T31" fmla="*/ 2 h 83"/>
                  <a:gd name="T32" fmla="*/ 14 w 16"/>
                  <a:gd name="T33" fmla="*/ 3 h 83"/>
                  <a:gd name="T34" fmla="*/ 14 w 16"/>
                  <a:gd name="T35" fmla="*/ 7 h 83"/>
                  <a:gd name="T36" fmla="*/ 14 w 16"/>
                  <a:gd name="T37" fmla="*/ 7 h 83"/>
                  <a:gd name="T38" fmla="*/ 14 w 16"/>
                  <a:gd name="T39" fmla="*/ 10 h 83"/>
                  <a:gd name="T40" fmla="*/ 13 w 16"/>
                  <a:gd name="T41" fmla="*/ 12 h 83"/>
                  <a:gd name="T42" fmla="*/ 13 w 16"/>
                  <a:gd name="T43" fmla="*/ 12 h 83"/>
                  <a:gd name="T44" fmla="*/ 11 w 16"/>
                  <a:gd name="T45" fmla="*/ 13 h 83"/>
                  <a:gd name="T46" fmla="*/ 8 w 16"/>
                  <a:gd name="T47" fmla="*/ 13 h 83"/>
                  <a:gd name="T48" fmla="*/ 8 w 16"/>
                  <a:gd name="T49" fmla="*/ 13 h 83"/>
                  <a:gd name="T50" fmla="*/ 4 w 16"/>
                  <a:gd name="T51" fmla="*/ 13 h 83"/>
                  <a:gd name="T52" fmla="*/ 3 w 16"/>
                  <a:gd name="T53" fmla="*/ 12 h 83"/>
                  <a:gd name="T54" fmla="*/ 3 w 16"/>
                  <a:gd name="T55" fmla="*/ 12 h 83"/>
                  <a:gd name="T56" fmla="*/ 1 w 16"/>
                  <a:gd name="T57" fmla="*/ 10 h 83"/>
                  <a:gd name="T58" fmla="*/ 1 w 16"/>
                  <a:gd name="T59" fmla="*/ 7 h 83"/>
                  <a:gd name="T60" fmla="*/ 1 w 16"/>
                  <a:gd name="T61" fmla="*/ 7 h 83"/>
                  <a:gd name="T62" fmla="*/ 1 w 16"/>
                  <a:gd name="T63" fmla="*/ 3 h 83"/>
                  <a:gd name="T64" fmla="*/ 3 w 16"/>
                  <a:gd name="T65" fmla="*/ 2 h 83"/>
                  <a:gd name="T66" fmla="*/ 3 w 16"/>
                  <a:gd name="T67" fmla="*/ 2 h 83"/>
                  <a:gd name="T68" fmla="*/ 4 w 16"/>
                  <a:gd name="T69" fmla="*/ 0 h 83"/>
                  <a:gd name="T70" fmla="*/ 8 w 16"/>
                  <a:gd name="T71" fmla="*/ 0 h 83"/>
                  <a:gd name="T72" fmla="*/ 8 w 16"/>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 h="83">
                    <a:moveTo>
                      <a:pt x="3" y="74"/>
                    </a:moveTo>
                    <a:lnTo>
                      <a:pt x="3" y="36"/>
                    </a:lnTo>
                    <a:lnTo>
                      <a:pt x="0" y="36"/>
                    </a:lnTo>
                    <a:lnTo>
                      <a:pt x="0" y="26"/>
                    </a:lnTo>
                    <a:lnTo>
                      <a:pt x="13" y="26"/>
                    </a:lnTo>
                    <a:lnTo>
                      <a:pt x="13" y="74"/>
                    </a:lnTo>
                    <a:lnTo>
                      <a:pt x="16" y="74"/>
                    </a:lnTo>
                    <a:lnTo>
                      <a:pt x="16" y="83"/>
                    </a:lnTo>
                    <a:lnTo>
                      <a:pt x="0" y="83"/>
                    </a:lnTo>
                    <a:lnTo>
                      <a:pt x="0" y="74"/>
                    </a:lnTo>
                    <a:lnTo>
                      <a:pt x="3" y="74"/>
                    </a:lnTo>
                    <a:close/>
                    <a:moveTo>
                      <a:pt x="8" y="0"/>
                    </a:moveTo>
                    <a:lnTo>
                      <a:pt x="8" y="0"/>
                    </a:lnTo>
                    <a:lnTo>
                      <a:pt x="11" y="0"/>
                    </a:lnTo>
                    <a:lnTo>
                      <a:pt x="13" y="2"/>
                    </a:lnTo>
                    <a:lnTo>
                      <a:pt x="13" y="2"/>
                    </a:lnTo>
                    <a:lnTo>
                      <a:pt x="14" y="3"/>
                    </a:lnTo>
                    <a:lnTo>
                      <a:pt x="14" y="7"/>
                    </a:lnTo>
                    <a:lnTo>
                      <a:pt x="14" y="7"/>
                    </a:lnTo>
                    <a:lnTo>
                      <a:pt x="14" y="10"/>
                    </a:lnTo>
                    <a:lnTo>
                      <a:pt x="13" y="12"/>
                    </a:lnTo>
                    <a:lnTo>
                      <a:pt x="13" y="12"/>
                    </a:lnTo>
                    <a:lnTo>
                      <a:pt x="11" y="13"/>
                    </a:lnTo>
                    <a:lnTo>
                      <a:pt x="8" y="13"/>
                    </a:lnTo>
                    <a:lnTo>
                      <a:pt x="8" y="13"/>
                    </a:lnTo>
                    <a:lnTo>
                      <a:pt x="4" y="13"/>
                    </a:lnTo>
                    <a:lnTo>
                      <a:pt x="3" y="12"/>
                    </a:lnTo>
                    <a:lnTo>
                      <a:pt x="3" y="12"/>
                    </a:lnTo>
                    <a:lnTo>
                      <a:pt x="1" y="10"/>
                    </a:lnTo>
                    <a:lnTo>
                      <a:pt x="1" y="7"/>
                    </a:lnTo>
                    <a:lnTo>
                      <a:pt x="1" y="7"/>
                    </a:lnTo>
                    <a:lnTo>
                      <a:pt x="1" y="3"/>
                    </a:lnTo>
                    <a:lnTo>
                      <a:pt x="3" y="2"/>
                    </a:lnTo>
                    <a:lnTo>
                      <a:pt x="3" y="2"/>
                    </a:lnTo>
                    <a:lnTo>
                      <a:pt x="4"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3" name="Freeform 297"/>
              <p:cNvSpPr>
                <a:spLocks/>
              </p:cNvSpPr>
              <p:nvPr/>
            </p:nvSpPr>
            <p:spPr bwMode="auto">
              <a:xfrm>
                <a:off x="4979" y="2642"/>
                <a:ext cx="38" cy="81"/>
              </a:xfrm>
              <a:custGeom>
                <a:avLst/>
                <a:gdLst>
                  <a:gd name="T0" fmla="*/ 0 w 38"/>
                  <a:gd name="T1" fmla="*/ 81 h 81"/>
                  <a:gd name="T2" fmla="*/ 0 w 38"/>
                  <a:gd name="T3" fmla="*/ 72 h 81"/>
                  <a:gd name="T4" fmla="*/ 5 w 38"/>
                  <a:gd name="T5" fmla="*/ 72 h 81"/>
                  <a:gd name="T6" fmla="*/ 5 w 38"/>
                  <a:gd name="T7" fmla="*/ 10 h 81"/>
                  <a:gd name="T8" fmla="*/ 0 w 38"/>
                  <a:gd name="T9" fmla="*/ 10 h 81"/>
                  <a:gd name="T10" fmla="*/ 0 w 38"/>
                  <a:gd name="T11" fmla="*/ 0 h 81"/>
                  <a:gd name="T12" fmla="*/ 15 w 38"/>
                  <a:gd name="T13" fmla="*/ 0 h 81"/>
                  <a:gd name="T14" fmla="*/ 15 w 38"/>
                  <a:gd name="T15" fmla="*/ 52 h 81"/>
                  <a:gd name="T16" fmla="*/ 15 w 38"/>
                  <a:gd name="T17" fmla="*/ 52 h 81"/>
                  <a:gd name="T18" fmla="*/ 23 w 38"/>
                  <a:gd name="T19" fmla="*/ 34 h 81"/>
                  <a:gd name="T20" fmla="*/ 18 w 38"/>
                  <a:gd name="T21" fmla="*/ 34 h 81"/>
                  <a:gd name="T22" fmla="*/ 18 w 38"/>
                  <a:gd name="T23" fmla="*/ 24 h 81"/>
                  <a:gd name="T24" fmla="*/ 38 w 38"/>
                  <a:gd name="T25" fmla="*/ 24 h 81"/>
                  <a:gd name="T26" fmla="*/ 38 w 38"/>
                  <a:gd name="T27" fmla="*/ 34 h 81"/>
                  <a:gd name="T28" fmla="*/ 33 w 38"/>
                  <a:gd name="T29" fmla="*/ 34 h 81"/>
                  <a:gd name="T30" fmla="*/ 25 w 38"/>
                  <a:gd name="T31" fmla="*/ 50 h 81"/>
                  <a:gd name="T32" fmla="*/ 34 w 38"/>
                  <a:gd name="T33" fmla="*/ 72 h 81"/>
                  <a:gd name="T34" fmla="*/ 38 w 38"/>
                  <a:gd name="T35" fmla="*/ 72 h 81"/>
                  <a:gd name="T36" fmla="*/ 38 w 38"/>
                  <a:gd name="T37" fmla="*/ 81 h 81"/>
                  <a:gd name="T38" fmla="*/ 26 w 38"/>
                  <a:gd name="T39" fmla="*/ 81 h 81"/>
                  <a:gd name="T40" fmla="*/ 15 w 38"/>
                  <a:gd name="T41" fmla="*/ 52 h 81"/>
                  <a:gd name="T42" fmla="*/ 15 w 38"/>
                  <a:gd name="T43" fmla="*/ 52 h 81"/>
                  <a:gd name="T44" fmla="*/ 15 w 38"/>
                  <a:gd name="T45" fmla="*/ 72 h 81"/>
                  <a:gd name="T46" fmla="*/ 20 w 38"/>
                  <a:gd name="T47" fmla="*/ 72 h 81"/>
                  <a:gd name="T48" fmla="*/ 20 w 38"/>
                  <a:gd name="T49" fmla="*/ 81 h 81"/>
                  <a:gd name="T50" fmla="*/ 0 w 38"/>
                  <a:gd name="T5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 h="81">
                    <a:moveTo>
                      <a:pt x="0" y="81"/>
                    </a:moveTo>
                    <a:lnTo>
                      <a:pt x="0" y="72"/>
                    </a:lnTo>
                    <a:lnTo>
                      <a:pt x="5" y="72"/>
                    </a:lnTo>
                    <a:lnTo>
                      <a:pt x="5" y="10"/>
                    </a:lnTo>
                    <a:lnTo>
                      <a:pt x="0" y="10"/>
                    </a:lnTo>
                    <a:lnTo>
                      <a:pt x="0" y="0"/>
                    </a:lnTo>
                    <a:lnTo>
                      <a:pt x="15" y="0"/>
                    </a:lnTo>
                    <a:lnTo>
                      <a:pt x="15" y="52"/>
                    </a:lnTo>
                    <a:lnTo>
                      <a:pt x="15" y="52"/>
                    </a:lnTo>
                    <a:lnTo>
                      <a:pt x="23" y="34"/>
                    </a:lnTo>
                    <a:lnTo>
                      <a:pt x="18" y="34"/>
                    </a:lnTo>
                    <a:lnTo>
                      <a:pt x="18" y="24"/>
                    </a:lnTo>
                    <a:lnTo>
                      <a:pt x="38" y="24"/>
                    </a:lnTo>
                    <a:lnTo>
                      <a:pt x="38" y="34"/>
                    </a:lnTo>
                    <a:lnTo>
                      <a:pt x="33" y="34"/>
                    </a:lnTo>
                    <a:lnTo>
                      <a:pt x="25" y="50"/>
                    </a:lnTo>
                    <a:lnTo>
                      <a:pt x="34" y="72"/>
                    </a:lnTo>
                    <a:lnTo>
                      <a:pt x="38" y="72"/>
                    </a:lnTo>
                    <a:lnTo>
                      <a:pt x="38" y="81"/>
                    </a:lnTo>
                    <a:lnTo>
                      <a:pt x="26" y="81"/>
                    </a:lnTo>
                    <a:lnTo>
                      <a:pt x="15" y="52"/>
                    </a:lnTo>
                    <a:lnTo>
                      <a:pt x="15" y="52"/>
                    </a:lnTo>
                    <a:lnTo>
                      <a:pt x="15" y="72"/>
                    </a:lnTo>
                    <a:lnTo>
                      <a:pt x="20" y="72"/>
                    </a:lnTo>
                    <a:lnTo>
                      <a:pt x="20" y="81"/>
                    </a:lnTo>
                    <a:lnTo>
                      <a:pt x="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4" name="Freeform 298"/>
              <p:cNvSpPr>
                <a:spLocks noEditPoints="1"/>
              </p:cNvSpPr>
              <p:nvPr/>
            </p:nvSpPr>
            <p:spPr bwMode="auto">
              <a:xfrm>
                <a:off x="5044" y="2642"/>
                <a:ext cx="48" cy="81"/>
              </a:xfrm>
              <a:custGeom>
                <a:avLst/>
                <a:gdLst>
                  <a:gd name="T0" fmla="*/ 18 w 48"/>
                  <a:gd name="T1" fmla="*/ 54 h 81"/>
                  <a:gd name="T2" fmla="*/ 17 w 48"/>
                  <a:gd name="T3" fmla="*/ 72 h 81"/>
                  <a:gd name="T4" fmla="*/ 21 w 48"/>
                  <a:gd name="T5" fmla="*/ 72 h 81"/>
                  <a:gd name="T6" fmla="*/ 21 w 48"/>
                  <a:gd name="T7" fmla="*/ 81 h 81"/>
                  <a:gd name="T8" fmla="*/ 0 w 48"/>
                  <a:gd name="T9" fmla="*/ 81 h 81"/>
                  <a:gd name="T10" fmla="*/ 0 w 48"/>
                  <a:gd name="T11" fmla="*/ 72 h 81"/>
                  <a:gd name="T12" fmla="*/ 5 w 48"/>
                  <a:gd name="T13" fmla="*/ 72 h 81"/>
                  <a:gd name="T14" fmla="*/ 15 w 48"/>
                  <a:gd name="T15" fmla="*/ 10 h 81"/>
                  <a:gd name="T16" fmla="*/ 8 w 48"/>
                  <a:gd name="T17" fmla="*/ 10 h 81"/>
                  <a:gd name="T18" fmla="*/ 8 w 48"/>
                  <a:gd name="T19" fmla="*/ 0 h 81"/>
                  <a:gd name="T20" fmla="*/ 39 w 48"/>
                  <a:gd name="T21" fmla="*/ 0 h 81"/>
                  <a:gd name="T22" fmla="*/ 39 w 48"/>
                  <a:gd name="T23" fmla="*/ 10 h 81"/>
                  <a:gd name="T24" fmla="*/ 33 w 48"/>
                  <a:gd name="T25" fmla="*/ 10 h 81"/>
                  <a:gd name="T26" fmla="*/ 43 w 48"/>
                  <a:gd name="T27" fmla="*/ 72 h 81"/>
                  <a:gd name="T28" fmla="*/ 48 w 48"/>
                  <a:gd name="T29" fmla="*/ 72 h 81"/>
                  <a:gd name="T30" fmla="*/ 48 w 48"/>
                  <a:gd name="T31" fmla="*/ 81 h 81"/>
                  <a:gd name="T32" fmla="*/ 25 w 48"/>
                  <a:gd name="T33" fmla="*/ 81 h 81"/>
                  <a:gd name="T34" fmla="*/ 25 w 48"/>
                  <a:gd name="T35" fmla="*/ 72 h 81"/>
                  <a:gd name="T36" fmla="*/ 31 w 48"/>
                  <a:gd name="T37" fmla="*/ 72 h 81"/>
                  <a:gd name="T38" fmla="*/ 28 w 48"/>
                  <a:gd name="T39" fmla="*/ 54 h 81"/>
                  <a:gd name="T40" fmla="*/ 18 w 48"/>
                  <a:gd name="T41" fmla="*/ 54 h 81"/>
                  <a:gd name="T42" fmla="*/ 20 w 48"/>
                  <a:gd name="T43" fmla="*/ 44 h 81"/>
                  <a:gd name="T44" fmla="*/ 28 w 48"/>
                  <a:gd name="T45" fmla="*/ 44 h 81"/>
                  <a:gd name="T46" fmla="*/ 25 w 48"/>
                  <a:gd name="T47" fmla="*/ 6 h 81"/>
                  <a:gd name="T48" fmla="*/ 23 w 48"/>
                  <a:gd name="T49" fmla="*/ 6 h 81"/>
                  <a:gd name="T50" fmla="*/ 20 w 48"/>
                  <a:gd name="T51" fmla="*/ 4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81">
                    <a:moveTo>
                      <a:pt x="18" y="54"/>
                    </a:moveTo>
                    <a:lnTo>
                      <a:pt x="17" y="72"/>
                    </a:lnTo>
                    <a:lnTo>
                      <a:pt x="21" y="72"/>
                    </a:lnTo>
                    <a:lnTo>
                      <a:pt x="21" y="81"/>
                    </a:lnTo>
                    <a:lnTo>
                      <a:pt x="0" y="81"/>
                    </a:lnTo>
                    <a:lnTo>
                      <a:pt x="0" y="72"/>
                    </a:lnTo>
                    <a:lnTo>
                      <a:pt x="5" y="72"/>
                    </a:lnTo>
                    <a:lnTo>
                      <a:pt x="15" y="10"/>
                    </a:lnTo>
                    <a:lnTo>
                      <a:pt x="8" y="10"/>
                    </a:lnTo>
                    <a:lnTo>
                      <a:pt x="8" y="0"/>
                    </a:lnTo>
                    <a:lnTo>
                      <a:pt x="39" y="0"/>
                    </a:lnTo>
                    <a:lnTo>
                      <a:pt x="39" y="10"/>
                    </a:lnTo>
                    <a:lnTo>
                      <a:pt x="33" y="10"/>
                    </a:lnTo>
                    <a:lnTo>
                      <a:pt x="43" y="72"/>
                    </a:lnTo>
                    <a:lnTo>
                      <a:pt x="48" y="72"/>
                    </a:lnTo>
                    <a:lnTo>
                      <a:pt x="48" y="81"/>
                    </a:lnTo>
                    <a:lnTo>
                      <a:pt x="25" y="81"/>
                    </a:lnTo>
                    <a:lnTo>
                      <a:pt x="25" y="72"/>
                    </a:lnTo>
                    <a:lnTo>
                      <a:pt x="31" y="72"/>
                    </a:lnTo>
                    <a:lnTo>
                      <a:pt x="28" y="54"/>
                    </a:lnTo>
                    <a:lnTo>
                      <a:pt x="18" y="54"/>
                    </a:lnTo>
                    <a:close/>
                    <a:moveTo>
                      <a:pt x="20" y="44"/>
                    </a:moveTo>
                    <a:lnTo>
                      <a:pt x="28" y="44"/>
                    </a:lnTo>
                    <a:lnTo>
                      <a:pt x="25" y="6"/>
                    </a:lnTo>
                    <a:lnTo>
                      <a:pt x="23" y="6"/>
                    </a:lnTo>
                    <a:lnTo>
                      <a:pt x="2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5" name="Freeform 299"/>
              <p:cNvSpPr>
                <a:spLocks/>
              </p:cNvSpPr>
              <p:nvPr/>
            </p:nvSpPr>
            <p:spPr bwMode="auto">
              <a:xfrm>
                <a:off x="5093" y="2666"/>
                <a:ext cx="29" cy="59"/>
              </a:xfrm>
              <a:custGeom>
                <a:avLst/>
                <a:gdLst>
                  <a:gd name="T0" fmla="*/ 2 w 29"/>
                  <a:gd name="T1" fmla="*/ 38 h 59"/>
                  <a:gd name="T2" fmla="*/ 10 w 29"/>
                  <a:gd name="T3" fmla="*/ 38 h 59"/>
                  <a:gd name="T4" fmla="*/ 13 w 29"/>
                  <a:gd name="T5" fmla="*/ 49 h 59"/>
                  <a:gd name="T6" fmla="*/ 15 w 29"/>
                  <a:gd name="T7" fmla="*/ 49 h 59"/>
                  <a:gd name="T8" fmla="*/ 18 w 29"/>
                  <a:gd name="T9" fmla="*/ 44 h 59"/>
                  <a:gd name="T10" fmla="*/ 18 w 29"/>
                  <a:gd name="T11" fmla="*/ 41 h 59"/>
                  <a:gd name="T12" fmla="*/ 16 w 29"/>
                  <a:gd name="T13" fmla="*/ 38 h 59"/>
                  <a:gd name="T14" fmla="*/ 10 w 29"/>
                  <a:gd name="T15" fmla="*/ 33 h 59"/>
                  <a:gd name="T16" fmla="*/ 3 w 29"/>
                  <a:gd name="T17" fmla="*/ 23 h 59"/>
                  <a:gd name="T18" fmla="*/ 2 w 29"/>
                  <a:gd name="T19" fmla="*/ 20 h 59"/>
                  <a:gd name="T20" fmla="*/ 0 w 29"/>
                  <a:gd name="T21" fmla="*/ 15 h 59"/>
                  <a:gd name="T22" fmla="*/ 3 w 29"/>
                  <a:gd name="T23" fmla="*/ 4 h 59"/>
                  <a:gd name="T24" fmla="*/ 7 w 29"/>
                  <a:gd name="T25" fmla="*/ 0 h 59"/>
                  <a:gd name="T26" fmla="*/ 12 w 29"/>
                  <a:gd name="T27" fmla="*/ 0 h 59"/>
                  <a:gd name="T28" fmla="*/ 18 w 29"/>
                  <a:gd name="T29" fmla="*/ 5 h 59"/>
                  <a:gd name="T30" fmla="*/ 18 w 29"/>
                  <a:gd name="T31" fmla="*/ 0 h 59"/>
                  <a:gd name="T32" fmla="*/ 28 w 29"/>
                  <a:gd name="T33" fmla="*/ 20 h 59"/>
                  <a:gd name="T34" fmla="*/ 18 w 29"/>
                  <a:gd name="T35" fmla="*/ 20 h 59"/>
                  <a:gd name="T36" fmla="*/ 18 w 29"/>
                  <a:gd name="T37" fmla="*/ 10 h 59"/>
                  <a:gd name="T38" fmla="*/ 15 w 29"/>
                  <a:gd name="T39" fmla="*/ 8 h 59"/>
                  <a:gd name="T40" fmla="*/ 12 w 29"/>
                  <a:gd name="T41" fmla="*/ 10 h 59"/>
                  <a:gd name="T42" fmla="*/ 12 w 29"/>
                  <a:gd name="T43" fmla="*/ 13 h 59"/>
                  <a:gd name="T44" fmla="*/ 12 w 29"/>
                  <a:gd name="T45" fmla="*/ 18 h 59"/>
                  <a:gd name="T46" fmla="*/ 18 w 29"/>
                  <a:gd name="T47" fmla="*/ 25 h 59"/>
                  <a:gd name="T48" fmla="*/ 26 w 29"/>
                  <a:gd name="T49" fmla="*/ 33 h 59"/>
                  <a:gd name="T50" fmla="*/ 28 w 29"/>
                  <a:gd name="T51" fmla="*/ 38 h 59"/>
                  <a:gd name="T52" fmla="*/ 29 w 29"/>
                  <a:gd name="T53" fmla="*/ 43 h 59"/>
                  <a:gd name="T54" fmla="*/ 26 w 29"/>
                  <a:gd name="T55" fmla="*/ 54 h 59"/>
                  <a:gd name="T56" fmla="*/ 23 w 29"/>
                  <a:gd name="T57" fmla="*/ 57 h 59"/>
                  <a:gd name="T58" fmla="*/ 18 w 29"/>
                  <a:gd name="T59" fmla="*/ 59 h 59"/>
                  <a:gd name="T60" fmla="*/ 12 w 29"/>
                  <a:gd name="T61" fmla="*/ 54 h 59"/>
                  <a:gd name="T62" fmla="*/ 10 w 29"/>
                  <a:gd name="T63"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9">
                    <a:moveTo>
                      <a:pt x="2" y="57"/>
                    </a:moveTo>
                    <a:lnTo>
                      <a:pt x="2" y="38"/>
                    </a:lnTo>
                    <a:lnTo>
                      <a:pt x="10" y="38"/>
                    </a:lnTo>
                    <a:lnTo>
                      <a:pt x="10" y="38"/>
                    </a:lnTo>
                    <a:lnTo>
                      <a:pt x="12" y="46"/>
                    </a:lnTo>
                    <a:lnTo>
                      <a:pt x="13" y="49"/>
                    </a:lnTo>
                    <a:lnTo>
                      <a:pt x="15" y="49"/>
                    </a:lnTo>
                    <a:lnTo>
                      <a:pt x="15" y="49"/>
                    </a:lnTo>
                    <a:lnTo>
                      <a:pt x="18" y="48"/>
                    </a:lnTo>
                    <a:lnTo>
                      <a:pt x="18" y="44"/>
                    </a:lnTo>
                    <a:lnTo>
                      <a:pt x="18" y="44"/>
                    </a:lnTo>
                    <a:lnTo>
                      <a:pt x="18" y="41"/>
                    </a:lnTo>
                    <a:lnTo>
                      <a:pt x="16" y="38"/>
                    </a:lnTo>
                    <a:lnTo>
                      <a:pt x="16" y="38"/>
                    </a:lnTo>
                    <a:lnTo>
                      <a:pt x="10" y="33"/>
                    </a:lnTo>
                    <a:lnTo>
                      <a:pt x="10" y="33"/>
                    </a:lnTo>
                    <a:lnTo>
                      <a:pt x="7" y="28"/>
                    </a:lnTo>
                    <a:lnTo>
                      <a:pt x="3" y="23"/>
                    </a:lnTo>
                    <a:lnTo>
                      <a:pt x="3" y="23"/>
                    </a:lnTo>
                    <a:lnTo>
                      <a:pt x="2" y="20"/>
                    </a:lnTo>
                    <a:lnTo>
                      <a:pt x="0" y="15"/>
                    </a:lnTo>
                    <a:lnTo>
                      <a:pt x="0" y="15"/>
                    </a:lnTo>
                    <a:lnTo>
                      <a:pt x="2" y="8"/>
                    </a:lnTo>
                    <a:lnTo>
                      <a:pt x="3" y="4"/>
                    </a:lnTo>
                    <a:lnTo>
                      <a:pt x="3" y="4"/>
                    </a:lnTo>
                    <a:lnTo>
                      <a:pt x="7" y="0"/>
                    </a:lnTo>
                    <a:lnTo>
                      <a:pt x="12" y="0"/>
                    </a:lnTo>
                    <a:lnTo>
                      <a:pt x="12" y="0"/>
                    </a:lnTo>
                    <a:lnTo>
                      <a:pt x="15" y="0"/>
                    </a:lnTo>
                    <a:lnTo>
                      <a:pt x="18" y="5"/>
                    </a:lnTo>
                    <a:lnTo>
                      <a:pt x="18" y="5"/>
                    </a:lnTo>
                    <a:lnTo>
                      <a:pt x="18" y="0"/>
                    </a:lnTo>
                    <a:lnTo>
                      <a:pt x="28" y="0"/>
                    </a:lnTo>
                    <a:lnTo>
                      <a:pt x="28" y="20"/>
                    </a:lnTo>
                    <a:lnTo>
                      <a:pt x="18" y="20"/>
                    </a:lnTo>
                    <a:lnTo>
                      <a:pt x="18" y="20"/>
                    </a:lnTo>
                    <a:lnTo>
                      <a:pt x="18" y="10"/>
                    </a:lnTo>
                    <a:lnTo>
                      <a:pt x="18" y="10"/>
                    </a:lnTo>
                    <a:lnTo>
                      <a:pt x="16" y="8"/>
                    </a:lnTo>
                    <a:lnTo>
                      <a:pt x="15" y="8"/>
                    </a:lnTo>
                    <a:lnTo>
                      <a:pt x="15" y="8"/>
                    </a:lnTo>
                    <a:lnTo>
                      <a:pt x="12" y="10"/>
                    </a:lnTo>
                    <a:lnTo>
                      <a:pt x="12" y="13"/>
                    </a:lnTo>
                    <a:lnTo>
                      <a:pt x="12" y="13"/>
                    </a:lnTo>
                    <a:lnTo>
                      <a:pt x="12" y="18"/>
                    </a:lnTo>
                    <a:lnTo>
                      <a:pt x="12" y="18"/>
                    </a:lnTo>
                    <a:lnTo>
                      <a:pt x="18" y="25"/>
                    </a:lnTo>
                    <a:lnTo>
                      <a:pt x="18" y="25"/>
                    </a:lnTo>
                    <a:lnTo>
                      <a:pt x="23" y="28"/>
                    </a:lnTo>
                    <a:lnTo>
                      <a:pt x="26" y="33"/>
                    </a:lnTo>
                    <a:lnTo>
                      <a:pt x="26" y="33"/>
                    </a:lnTo>
                    <a:lnTo>
                      <a:pt x="28" y="38"/>
                    </a:lnTo>
                    <a:lnTo>
                      <a:pt x="29" y="43"/>
                    </a:lnTo>
                    <a:lnTo>
                      <a:pt x="29" y="43"/>
                    </a:lnTo>
                    <a:lnTo>
                      <a:pt x="28" y="49"/>
                    </a:lnTo>
                    <a:lnTo>
                      <a:pt x="26" y="54"/>
                    </a:lnTo>
                    <a:lnTo>
                      <a:pt x="26" y="54"/>
                    </a:lnTo>
                    <a:lnTo>
                      <a:pt x="23" y="57"/>
                    </a:lnTo>
                    <a:lnTo>
                      <a:pt x="18" y="59"/>
                    </a:lnTo>
                    <a:lnTo>
                      <a:pt x="18" y="59"/>
                    </a:lnTo>
                    <a:lnTo>
                      <a:pt x="15" y="57"/>
                    </a:lnTo>
                    <a:lnTo>
                      <a:pt x="12" y="54"/>
                    </a:lnTo>
                    <a:lnTo>
                      <a:pt x="10" y="54"/>
                    </a:lnTo>
                    <a:lnTo>
                      <a:pt x="10" y="57"/>
                    </a:lnTo>
                    <a:lnTo>
                      <a:pt x="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6" name="Freeform 300"/>
              <p:cNvSpPr>
                <a:spLocks/>
              </p:cNvSpPr>
              <p:nvPr/>
            </p:nvSpPr>
            <p:spPr bwMode="auto">
              <a:xfrm>
                <a:off x="5124" y="2642"/>
                <a:ext cx="39" cy="81"/>
              </a:xfrm>
              <a:custGeom>
                <a:avLst/>
                <a:gdLst>
                  <a:gd name="T0" fmla="*/ 0 w 39"/>
                  <a:gd name="T1" fmla="*/ 81 h 81"/>
                  <a:gd name="T2" fmla="*/ 0 w 39"/>
                  <a:gd name="T3" fmla="*/ 72 h 81"/>
                  <a:gd name="T4" fmla="*/ 5 w 39"/>
                  <a:gd name="T5" fmla="*/ 72 h 81"/>
                  <a:gd name="T6" fmla="*/ 5 w 39"/>
                  <a:gd name="T7" fmla="*/ 10 h 81"/>
                  <a:gd name="T8" fmla="*/ 0 w 39"/>
                  <a:gd name="T9" fmla="*/ 10 h 81"/>
                  <a:gd name="T10" fmla="*/ 0 w 39"/>
                  <a:gd name="T11" fmla="*/ 0 h 81"/>
                  <a:gd name="T12" fmla="*/ 15 w 39"/>
                  <a:gd name="T13" fmla="*/ 0 h 81"/>
                  <a:gd name="T14" fmla="*/ 15 w 39"/>
                  <a:gd name="T15" fmla="*/ 52 h 81"/>
                  <a:gd name="T16" fmla="*/ 16 w 39"/>
                  <a:gd name="T17" fmla="*/ 52 h 81"/>
                  <a:gd name="T18" fmla="*/ 25 w 39"/>
                  <a:gd name="T19" fmla="*/ 34 h 81"/>
                  <a:gd name="T20" fmla="*/ 20 w 39"/>
                  <a:gd name="T21" fmla="*/ 34 h 81"/>
                  <a:gd name="T22" fmla="*/ 20 w 39"/>
                  <a:gd name="T23" fmla="*/ 24 h 81"/>
                  <a:gd name="T24" fmla="*/ 38 w 39"/>
                  <a:gd name="T25" fmla="*/ 24 h 81"/>
                  <a:gd name="T26" fmla="*/ 38 w 39"/>
                  <a:gd name="T27" fmla="*/ 34 h 81"/>
                  <a:gd name="T28" fmla="*/ 33 w 39"/>
                  <a:gd name="T29" fmla="*/ 34 h 81"/>
                  <a:gd name="T30" fmla="*/ 26 w 39"/>
                  <a:gd name="T31" fmla="*/ 50 h 81"/>
                  <a:gd name="T32" fmla="*/ 34 w 39"/>
                  <a:gd name="T33" fmla="*/ 72 h 81"/>
                  <a:gd name="T34" fmla="*/ 39 w 39"/>
                  <a:gd name="T35" fmla="*/ 72 h 81"/>
                  <a:gd name="T36" fmla="*/ 39 w 39"/>
                  <a:gd name="T37" fmla="*/ 81 h 81"/>
                  <a:gd name="T38" fmla="*/ 28 w 39"/>
                  <a:gd name="T39" fmla="*/ 81 h 81"/>
                  <a:gd name="T40" fmla="*/ 16 w 39"/>
                  <a:gd name="T41" fmla="*/ 52 h 81"/>
                  <a:gd name="T42" fmla="*/ 15 w 39"/>
                  <a:gd name="T43" fmla="*/ 52 h 81"/>
                  <a:gd name="T44" fmla="*/ 15 w 39"/>
                  <a:gd name="T45" fmla="*/ 72 h 81"/>
                  <a:gd name="T46" fmla="*/ 20 w 39"/>
                  <a:gd name="T47" fmla="*/ 72 h 81"/>
                  <a:gd name="T48" fmla="*/ 20 w 39"/>
                  <a:gd name="T49" fmla="*/ 81 h 81"/>
                  <a:gd name="T50" fmla="*/ 0 w 39"/>
                  <a:gd name="T5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1">
                    <a:moveTo>
                      <a:pt x="0" y="81"/>
                    </a:moveTo>
                    <a:lnTo>
                      <a:pt x="0" y="72"/>
                    </a:lnTo>
                    <a:lnTo>
                      <a:pt x="5" y="72"/>
                    </a:lnTo>
                    <a:lnTo>
                      <a:pt x="5" y="10"/>
                    </a:lnTo>
                    <a:lnTo>
                      <a:pt x="0" y="10"/>
                    </a:lnTo>
                    <a:lnTo>
                      <a:pt x="0" y="0"/>
                    </a:lnTo>
                    <a:lnTo>
                      <a:pt x="15" y="0"/>
                    </a:lnTo>
                    <a:lnTo>
                      <a:pt x="15" y="52"/>
                    </a:lnTo>
                    <a:lnTo>
                      <a:pt x="16" y="52"/>
                    </a:lnTo>
                    <a:lnTo>
                      <a:pt x="25" y="34"/>
                    </a:lnTo>
                    <a:lnTo>
                      <a:pt x="20" y="34"/>
                    </a:lnTo>
                    <a:lnTo>
                      <a:pt x="20" y="24"/>
                    </a:lnTo>
                    <a:lnTo>
                      <a:pt x="38" y="24"/>
                    </a:lnTo>
                    <a:lnTo>
                      <a:pt x="38" y="34"/>
                    </a:lnTo>
                    <a:lnTo>
                      <a:pt x="33" y="34"/>
                    </a:lnTo>
                    <a:lnTo>
                      <a:pt x="26" y="50"/>
                    </a:lnTo>
                    <a:lnTo>
                      <a:pt x="34" y="72"/>
                    </a:lnTo>
                    <a:lnTo>
                      <a:pt x="39" y="72"/>
                    </a:lnTo>
                    <a:lnTo>
                      <a:pt x="39" y="81"/>
                    </a:lnTo>
                    <a:lnTo>
                      <a:pt x="28" y="81"/>
                    </a:lnTo>
                    <a:lnTo>
                      <a:pt x="16" y="52"/>
                    </a:lnTo>
                    <a:lnTo>
                      <a:pt x="15" y="52"/>
                    </a:lnTo>
                    <a:lnTo>
                      <a:pt x="15" y="72"/>
                    </a:lnTo>
                    <a:lnTo>
                      <a:pt x="20" y="72"/>
                    </a:lnTo>
                    <a:lnTo>
                      <a:pt x="20" y="81"/>
                    </a:lnTo>
                    <a:lnTo>
                      <a:pt x="0"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7" name="Freeform 301"/>
              <p:cNvSpPr>
                <a:spLocks noEditPoints="1"/>
              </p:cNvSpPr>
              <p:nvPr/>
            </p:nvSpPr>
            <p:spPr bwMode="auto">
              <a:xfrm>
                <a:off x="5165" y="2665"/>
                <a:ext cx="31" cy="60"/>
              </a:xfrm>
              <a:custGeom>
                <a:avLst/>
                <a:gdLst>
                  <a:gd name="T0" fmla="*/ 16 w 31"/>
                  <a:gd name="T1" fmla="*/ 60 h 60"/>
                  <a:gd name="T2" fmla="*/ 16 w 31"/>
                  <a:gd name="T3" fmla="*/ 60 h 60"/>
                  <a:gd name="T4" fmla="*/ 13 w 31"/>
                  <a:gd name="T5" fmla="*/ 60 h 60"/>
                  <a:gd name="T6" fmla="*/ 10 w 31"/>
                  <a:gd name="T7" fmla="*/ 58 h 60"/>
                  <a:gd name="T8" fmla="*/ 6 w 31"/>
                  <a:gd name="T9" fmla="*/ 55 h 60"/>
                  <a:gd name="T10" fmla="*/ 5 w 31"/>
                  <a:gd name="T11" fmla="*/ 52 h 60"/>
                  <a:gd name="T12" fmla="*/ 5 w 31"/>
                  <a:gd name="T13" fmla="*/ 52 h 60"/>
                  <a:gd name="T14" fmla="*/ 1 w 31"/>
                  <a:gd name="T15" fmla="*/ 44 h 60"/>
                  <a:gd name="T16" fmla="*/ 0 w 31"/>
                  <a:gd name="T17" fmla="*/ 31 h 60"/>
                  <a:gd name="T18" fmla="*/ 0 w 31"/>
                  <a:gd name="T19" fmla="*/ 31 h 60"/>
                  <a:gd name="T20" fmla="*/ 1 w 31"/>
                  <a:gd name="T21" fmla="*/ 16 h 60"/>
                  <a:gd name="T22" fmla="*/ 5 w 31"/>
                  <a:gd name="T23" fmla="*/ 8 h 60"/>
                  <a:gd name="T24" fmla="*/ 5 w 31"/>
                  <a:gd name="T25" fmla="*/ 8 h 60"/>
                  <a:gd name="T26" fmla="*/ 6 w 31"/>
                  <a:gd name="T27" fmla="*/ 5 h 60"/>
                  <a:gd name="T28" fmla="*/ 10 w 31"/>
                  <a:gd name="T29" fmla="*/ 1 h 60"/>
                  <a:gd name="T30" fmla="*/ 13 w 31"/>
                  <a:gd name="T31" fmla="*/ 0 h 60"/>
                  <a:gd name="T32" fmla="*/ 16 w 31"/>
                  <a:gd name="T33" fmla="*/ 0 h 60"/>
                  <a:gd name="T34" fmla="*/ 16 w 31"/>
                  <a:gd name="T35" fmla="*/ 0 h 60"/>
                  <a:gd name="T36" fmla="*/ 19 w 31"/>
                  <a:gd name="T37" fmla="*/ 0 h 60"/>
                  <a:gd name="T38" fmla="*/ 23 w 31"/>
                  <a:gd name="T39" fmla="*/ 1 h 60"/>
                  <a:gd name="T40" fmla="*/ 26 w 31"/>
                  <a:gd name="T41" fmla="*/ 5 h 60"/>
                  <a:gd name="T42" fmla="*/ 28 w 31"/>
                  <a:gd name="T43" fmla="*/ 8 h 60"/>
                  <a:gd name="T44" fmla="*/ 31 w 31"/>
                  <a:gd name="T45" fmla="*/ 18 h 60"/>
                  <a:gd name="T46" fmla="*/ 31 w 31"/>
                  <a:gd name="T47" fmla="*/ 31 h 60"/>
                  <a:gd name="T48" fmla="*/ 31 w 31"/>
                  <a:gd name="T49" fmla="*/ 31 h 60"/>
                  <a:gd name="T50" fmla="*/ 31 w 31"/>
                  <a:gd name="T51" fmla="*/ 44 h 60"/>
                  <a:gd name="T52" fmla="*/ 28 w 31"/>
                  <a:gd name="T53" fmla="*/ 52 h 60"/>
                  <a:gd name="T54" fmla="*/ 26 w 31"/>
                  <a:gd name="T55" fmla="*/ 55 h 60"/>
                  <a:gd name="T56" fmla="*/ 23 w 31"/>
                  <a:gd name="T57" fmla="*/ 58 h 60"/>
                  <a:gd name="T58" fmla="*/ 19 w 31"/>
                  <a:gd name="T59" fmla="*/ 60 h 60"/>
                  <a:gd name="T60" fmla="*/ 16 w 31"/>
                  <a:gd name="T61" fmla="*/ 60 h 60"/>
                  <a:gd name="T62" fmla="*/ 16 w 31"/>
                  <a:gd name="T63" fmla="*/ 60 h 60"/>
                  <a:gd name="T64" fmla="*/ 16 w 31"/>
                  <a:gd name="T65" fmla="*/ 9 h 60"/>
                  <a:gd name="T66" fmla="*/ 16 w 31"/>
                  <a:gd name="T67" fmla="*/ 9 h 60"/>
                  <a:gd name="T68" fmla="*/ 13 w 31"/>
                  <a:gd name="T69" fmla="*/ 11 h 60"/>
                  <a:gd name="T70" fmla="*/ 13 w 31"/>
                  <a:gd name="T71" fmla="*/ 13 h 60"/>
                  <a:gd name="T72" fmla="*/ 13 w 31"/>
                  <a:gd name="T73" fmla="*/ 13 h 60"/>
                  <a:gd name="T74" fmla="*/ 11 w 31"/>
                  <a:gd name="T75" fmla="*/ 31 h 60"/>
                  <a:gd name="T76" fmla="*/ 11 w 31"/>
                  <a:gd name="T77" fmla="*/ 31 h 60"/>
                  <a:gd name="T78" fmla="*/ 11 w 31"/>
                  <a:gd name="T79" fmla="*/ 44 h 60"/>
                  <a:gd name="T80" fmla="*/ 11 w 31"/>
                  <a:gd name="T81" fmla="*/ 44 h 60"/>
                  <a:gd name="T82" fmla="*/ 13 w 31"/>
                  <a:gd name="T83" fmla="*/ 49 h 60"/>
                  <a:gd name="T84" fmla="*/ 13 w 31"/>
                  <a:gd name="T85" fmla="*/ 49 h 60"/>
                  <a:gd name="T86" fmla="*/ 16 w 31"/>
                  <a:gd name="T87" fmla="*/ 50 h 60"/>
                  <a:gd name="T88" fmla="*/ 16 w 31"/>
                  <a:gd name="T89" fmla="*/ 50 h 60"/>
                  <a:gd name="T90" fmla="*/ 18 w 31"/>
                  <a:gd name="T91" fmla="*/ 49 h 60"/>
                  <a:gd name="T92" fmla="*/ 19 w 31"/>
                  <a:gd name="T93" fmla="*/ 45 h 60"/>
                  <a:gd name="T94" fmla="*/ 19 w 31"/>
                  <a:gd name="T95" fmla="*/ 45 h 60"/>
                  <a:gd name="T96" fmla="*/ 21 w 31"/>
                  <a:gd name="T97" fmla="*/ 31 h 60"/>
                  <a:gd name="T98" fmla="*/ 21 w 31"/>
                  <a:gd name="T99" fmla="*/ 31 h 60"/>
                  <a:gd name="T100" fmla="*/ 19 w 31"/>
                  <a:gd name="T101" fmla="*/ 14 h 60"/>
                  <a:gd name="T102" fmla="*/ 19 w 31"/>
                  <a:gd name="T103" fmla="*/ 14 h 60"/>
                  <a:gd name="T104" fmla="*/ 18 w 31"/>
                  <a:gd name="T105" fmla="*/ 11 h 60"/>
                  <a:gd name="T106" fmla="*/ 16 w 31"/>
                  <a:gd name="T107" fmla="*/ 9 h 60"/>
                  <a:gd name="T108" fmla="*/ 16 w 31"/>
                  <a:gd name="T109"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60">
                    <a:moveTo>
                      <a:pt x="16" y="60"/>
                    </a:moveTo>
                    <a:lnTo>
                      <a:pt x="16" y="60"/>
                    </a:lnTo>
                    <a:lnTo>
                      <a:pt x="13" y="60"/>
                    </a:lnTo>
                    <a:lnTo>
                      <a:pt x="10" y="58"/>
                    </a:lnTo>
                    <a:lnTo>
                      <a:pt x="6" y="55"/>
                    </a:lnTo>
                    <a:lnTo>
                      <a:pt x="5" y="52"/>
                    </a:lnTo>
                    <a:lnTo>
                      <a:pt x="5" y="52"/>
                    </a:lnTo>
                    <a:lnTo>
                      <a:pt x="1" y="44"/>
                    </a:lnTo>
                    <a:lnTo>
                      <a:pt x="0" y="31"/>
                    </a:lnTo>
                    <a:lnTo>
                      <a:pt x="0" y="31"/>
                    </a:lnTo>
                    <a:lnTo>
                      <a:pt x="1" y="16"/>
                    </a:lnTo>
                    <a:lnTo>
                      <a:pt x="5" y="8"/>
                    </a:lnTo>
                    <a:lnTo>
                      <a:pt x="5" y="8"/>
                    </a:lnTo>
                    <a:lnTo>
                      <a:pt x="6" y="5"/>
                    </a:lnTo>
                    <a:lnTo>
                      <a:pt x="10" y="1"/>
                    </a:lnTo>
                    <a:lnTo>
                      <a:pt x="13" y="0"/>
                    </a:lnTo>
                    <a:lnTo>
                      <a:pt x="16" y="0"/>
                    </a:lnTo>
                    <a:lnTo>
                      <a:pt x="16" y="0"/>
                    </a:lnTo>
                    <a:lnTo>
                      <a:pt x="19" y="0"/>
                    </a:lnTo>
                    <a:lnTo>
                      <a:pt x="23" y="1"/>
                    </a:lnTo>
                    <a:lnTo>
                      <a:pt x="26" y="5"/>
                    </a:lnTo>
                    <a:lnTo>
                      <a:pt x="28" y="8"/>
                    </a:lnTo>
                    <a:lnTo>
                      <a:pt x="31" y="18"/>
                    </a:lnTo>
                    <a:lnTo>
                      <a:pt x="31" y="31"/>
                    </a:lnTo>
                    <a:lnTo>
                      <a:pt x="31" y="31"/>
                    </a:lnTo>
                    <a:lnTo>
                      <a:pt x="31" y="44"/>
                    </a:lnTo>
                    <a:lnTo>
                      <a:pt x="28" y="52"/>
                    </a:lnTo>
                    <a:lnTo>
                      <a:pt x="26" y="55"/>
                    </a:lnTo>
                    <a:lnTo>
                      <a:pt x="23" y="58"/>
                    </a:lnTo>
                    <a:lnTo>
                      <a:pt x="19" y="60"/>
                    </a:lnTo>
                    <a:lnTo>
                      <a:pt x="16" y="60"/>
                    </a:lnTo>
                    <a:lnTo>
                      <a:pt x="16" y="60"/>
                    </a:lnTo>
                    <a:close/>
                    <a:moveTo>
                      <a:pt x="16" y="9"/>
                    </a:moveTo>
                    <a:lnTo>
                      <a:pt x="16" y="9"/>
                    </a:lnTo>
                    <a:lnTo>
                      <a:pt x="13" y="11"/>
                    </a:lnTo>
                    <a:lnTo>
                      <a:pt x="13" y="13"/>
                    </a:lnTo>
                    <a:lnTo>
                      <a:pt x="13" y="13"/>
                    </a:lnTo>
                    <a:lnTo>
                      <a:pt x="11" y="31"/>
                    </a:lnTo>
                    <a:lnTo>
                      <a:pt x="11" y="31"/>
                    </a:lnTo>
                    <a:lnTo>
                      <a:pt x="11" y="44"/>
                    </a:lnTo>
                    <a:lnTo>
                      <a:pt x="11" y="44"/>
                    </a:lnTo>
                    <a:lnTo>
                      <a:pt x="13" y="49"/>
                    </a:lnTo>
                    <a:lnTo>
                      <a:pt x="13" y="49"/>
                    </a:lnTo>
                    <a:lnTo>
                      <a:pt x="16" y="50"/>
                    </a:lnTo>
                    <a:lnTo>
                      <a:pt x="16" y="50"/>
                    </a:lnTo>
                    <a:lnTo>
                      <a:pt x="18" y="49"/>
                    </a:lnTo>
                    <a:lnTo>
                      <a:pt x="19" y="45"/>
                    </a:lnTo>
                    <a:lnTo>
                      <a:pt x="19" y="45"/>
                    </a:lnTo>
                    <a:lnTo>
                      <a:pt x="21" y="31"/>
                    </a:lnTo>
                    <a:lnTo>
                      <a:pt x="21" y="31"/>
                    </a:lnTo>
                    <a:lnTo>
                      <a:pt x="19" y="14"/>
                    </a:lnTo>
                    <a:lnTo>
                      <a:pt x="19" y="14"/>
                    </a:lnTo>
                    <a:lnTo>
                      <a:pt x="18" y="11"/>
                    </a:lnTo>
                    <a:lnTo>
                      <a:pt x="16" y="9"/>
                    </a:ln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8" name="Freeform 302"/>
              <p:cNvSpPr>
                <a:spLocks/>
              </p:cNvSpPr>
              <p:nvPr/>
            </p:nvSpPr>
            <p:spPr bwMode="auto">
              <a:xfrm>
                <a:off x="4725" y="1760"/>
                <a:ext cx="116" cy="51"/>
              </a:xfrm>
              <a:custGeom>
                <a:avLst/>
                <a:gdLst>
                  <a:gd name="T0" fmla="*/ 60 w 116"/>
                  <a:gd name="T1" fmla="*/ 23 h 51"/>
                  <a:gd name="T2" fmla="*/ 70 w 116"/>
                  <a:gd name="T3" fmla="*/ 0 h 51"/>
                  <a:gd name="T4" fmla="*/ 89 w 116"/>
                  <a:gd name="T5" fmla="*/ 2 h 51"/>
                  <a:gd name="T6" fmla="*/ 104 w 116"/>
                  <a:gd name="T7" fmla="*/ 7 h 51"/>
                  <a:gd name="T8" fmla="*/ 109 w 116"/>
                  <a:gd name="T9" fmla="*/ 10 h 51"/>
                  <a:gd name="T10" fmla="*/ 116 w 116"/>
                  <a:gd name="T11" fmla="*/ 20 h 51"/>
                  <a:gd name="T12" fmla="*/ 116 w 116"/>
                  <a:gd name="T13" fmla="*/ 25 h 51"/>
                  <a:gd name="T14" fmla="*/ 112 w 116"/>
                  <a:gd name="T15" fmla="*/ 36 h 51"/>
                  <a:gd name="T16" fmla="*/ 107 w 116"/>
                  <a:gd name="T17" fmla="*/ 41 h 51"/>
                  <a:gd name="T18" fmla="*/ 103 w 116"/>
                  <a:gd name="T19" fmla="*/ 44 h 51"/>
                  <a:gd name="T20" fmla="*/ 86 w 116"/>
                  <a:gd name="T21" fmla="*/ 49 h 51"/>
                  <a:gd name="T22" fmla="*/ 59 w 116"/>
                  <a:gd name="T23" fmla="*/ 51 h 51"/>
                  <a:gd name="T24" fmla="*/ 32 w 116"/>
                  <a:gd name="T25" fmla="*/ 49 h 51"/>
                  <a:gd name="T26" fmla="*/ 15 w 116"/>
                  <a:gd name="T27" fmla="*/ 44 h 51"/>
                  <a:gd name="T28" fmla="*/ 8 w 116"/>
                  <a:gd name="T29" fmla="*/ 41 h 51"/>
                  <a:gd name="T30" fmla="*/ 1 w 116"/>
                  <a:gd name="T31" fmla="*/ 33 h 51"/>
                  <a:gd name="T32" fmla="*/ 0 w 116"/>
                  <a:gd name="T33" fmla="*/ 28 h 51"/>
                  <a:gd name="T34" fmla="*/ 6 w 116"/>
                  <a:gd name="T35" fmla="*/ 15 h 51"/>
                  <a:gd name="T36" fmla="*/ 1 w 116"/>
                  <a:gd name="T37" fmla="*/ 2 h 51"/>
                  <a:gd name="T38" fmla="*/ 39 w 116"/>
                  <a:gd name="T39" fmla="*/ 15 h 51"/>
                  <a:gd name="T40" fmla="*/ 28 w 116"/>
                  <a:gd name="T41" fmla="*/ 17 h 51"/>
                  <a:gd name="T42" fmla="*/ 16 w 116"/>
                  <a:gd name="T43" fmla="*/ 20 h 51"/>
                  <a:gd name="T44" fmla="*/ 15 w 116"/>
                  <a:gd name="T45" fmla="*/ 25 h 51"/>
                  <a:gd name="T46" fmla="*/ 18 w 116"/>
                  <a:gd name="T47" fmla="*/ 30 h 51"/>
                  <a:gd name="T48" fmla="*/ 23 w 116"/>
                  <a:gd name="T49" fmla="*/ 31 h 51"/>
                  <a:gd name="T50" fmla="*/ 29 w 116"/>
                  <a:gd name="T51" fmla="*/ 31 h 51"/>
                  <a:gd name="T52" fmla="*/ 57 w 116"/>
                  <a:gd name="T53" fmla="*/ 33 h 51"/>
                  <a:gd name="T54" fmla="*/ 85 w 116"/>
                  <a:gd name="T55" fmla="*/ 33 h 51"/>
                  <a:gd name="T56" fmla="*/ 98 w 116"/>
                  <a:gd name="T57" fmla="*/ 30 h 51"/>
                  <a:gd name="T58" fmla="*/ 101 w 116"/>
                  <a:gd name="T59" fmla="*/ 28 h 51"/>
                  <a:gd name="T60" fmla="*/ 101 w 116"/>
                  <a:gd name="T61" fmla="*/ 25 h 51"/>
                  <a:gd name="T62" fmla="*/ 99 w 116"/>
                  <a:gd name="T63" fmla="*/ 20 h 51"/>
                  <a:gd name="T64" fmla="*/ 94 w 116"/>
                  <a:gd name="T65" fmla="*/ 18 h 51"/>
                  <a:gd name="T66" fmla="*/ 73 w 116"/>
                  <a:gd name="T67" fmla="*/ 1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51">
                    <a:moveTo>
                      <a:pt x="73" y="23"/>
                    </a:moveTo>
                    <a:lnTo>
                      <a:pt x="60" y="23"/>
                    </a:lnTo>
                    <a:lnTo>
                      <a:pt x="60" y="0"/>
                    </a:lnTo>
                    <a:lnTo>
                      <a:pt x="70" y="0"/>
                    </a:lnTo>
                    <a:lnTo>
                      <a:pt x="70" y="0"/>
                    </a:lnTo>
                    <a:lnTo>
                      <a:pt x="89" y="2"/>
                    </a:lnTo>
                    <a:lnTo>
                      <a:pt x="98" y="4"/>
                    </a:lnTo>
                    <a:lnTo>
                      <a:pt x="104" y="7"/>
                    </a:lnTo>
                    <a:lnTo>
                      <a:pt x="104" y="7"/>
                    </a:lnTo>
                    <a:lnTo>
                      <a:pt x="109" y="10"/>
                    </a:lnTo>
                    <a:lnTo>
                      <a:pt x="112" y="15"/>
                    </a:lnTo>
                    <a:lnTo>
                      <a:pt x="116" y="20"/>
                    </a:lnTo>
                    <a:lnTo>
                      <a:pt x="116" y="25"/>
                    </a:lnTo>
                    <a:lnTo>
                      <a:pt x="116" y="25"/>
                    </a:lnTo>
                    <a:lnTo>
                      <a:pt x="116" y="30"/>
                    </a:lnTo>
                    <a:lnTo>
                      <a:pt x="112" y="36"/>
                    </a:lnTo>
                    <a:lnTo>
                      <a:pt x="112" y="36"/>
                    </a:lnTo>
                    <a:lnTo>
                      <a:pt x="107" y="41"/>
                    </a:lnTo>
                    <a:lnTo>
                      <a:pt x="103" y="44"/>
                    </a:lnTo>
                    <a:lnTo>
                      <a:pt x="103" y="44"/>
                    </a:lnTo>
                    <a:lnTo>
                      <a:pt x="94" y="48"/>
                    </a:lnTo>
                    <a:lnTo>
                      <a:pt x="86" y="49"/>
                    </a:lnTo>
                    <a:lnTo>
                      <a:pt x="86" y="49"/>
                    </a:lnTo>
                    <a:lnTo>
                      <a:pt x="59" y="51"/>
                    </a:lnTo>
                    <a:lnTo>
                      <a:pt x="59" y="51"/>
                    </a:lnTo>
                    <a:lnTo>
                      <a:pt x="32" y="49"/>
                    </a:lnTo>
                    <a:lnTo>
                      <a:pt x="23" y="48"/>
                    </a:lnTo>
                    <a:lnTo>
                      <a:pt x="15" y="44"/>
                    </a:lnTo>
                    <a:lnTo>
                      <a:pt x="15" y="44"/>
                    </a:lnTo>
                    <a:lnTo>
                      <a:pt x="8" y="41"/>
                    </a:lnTo>
                    <a:lnTo>
                      <a:pt x="3" y="38"/>
                    </a:lnTo>
                    <a:lnTo>
                      <a:pt x="1" y="33"/>
                    </a:lnTo>
                    <a:lnTo>
                      <a:pt x="0" y="28"/>
                    </a:lnTo>
                    <a:lnTo>
                      <a:pt x="0" y="28"/>
                    </a:lnTo>
                    <a:lnTo>
                      <a:pt x="1" y="22"/>
                    </a:lnTo>
                    <a:lnTo>
                      <a:pt x="6" y="15"/>
                    </a:lnTo>
                    <a:lnTo>
                      <a:pt x="1" y="15"/>
                    </a:lnTo>
                    <a:lnTo>
                      <a:pt x="1" y="2"/>
                    </a:lnTo>
                    <a:lnTo>
                      <a:pt x="39" y="2"/>
                    </a:lnTo>
                    <a:lnTo>
                      <a:pt x="39" y="15"/>
                    </a:lnTo>
                    <a:lnTo>
                      <a:pt x="39" y="15"/>
                    </a:lnTo>
                    <a:lnTo>
                      <a:pt x="28" y="17"/>
                    </a:lnTo>
                    <a:lnTo>
                      <a:pt x="21" y="18"/>
                    </a:lnTo>
                    <a:lnTo>
                      <a:pt x="16" y="20"/>
                    </a:lnTo>
                    <a:lnTo>
                      <a:pt x="15" y="25"/>
                    </a:lnTo>
                    <a:lnTo>
                      <a:pt x="15" y="25"/>
                    </a:lnTo>
                    <a:lnTo>
                      <a:pt x="16" y="28"/>
                    </a:lnTo>
                    <a:lnTo>
                      <a:pt x="18" y="30"/>
                    </a:lnTo>
                    <a:lnTo>
                      <a:pt x="18" y="30"/>
                    </a:lnTo>
                    <a:lnTo>
                      <a:pt x="23" y="31"/>
                    </a:lnTo>
                    <a:lnTo>
                      <a:pt x="29" y="31"/>
                    </a:lnTo>
                    <a:lnTo>
                      <a:pt x="29" y="31"/>
                    </a:lnTo>
                    <a:lnTo>
                      <a:pt x="57" y="33"/>
                    </a:lnTo>
                    <a:lnTo>
                      <a:pt x="57" y="33"/>
                    </a:lnTo>
                    <a:lnTo>
                      <a:pt x="85" y="33"/>
                    </a:lnTo>
                    <a:lnTo>
                      <a:pt x="85" y="33"/>
                    </a:lnTo>
                    <a:lnTo>
                      <a:pt x="93" y="31"/>
                    </a:lnTo>
                    <a:lnTo>
                      <a:pt x="98" y="30"/>
                    </a:lnTo>
                    <a:lnTo>
                      <a:pt x="98" y="30"/>
                    </a:lnTo>
                    <a:lnTo>
                      <a:pt x="101" y="28"/>
                    </a:lnTo>
                    <a:lnTo>
                      <a:pt x="101" y="25"/>
                    </a:lnTo>
                    <a:lnTo>
                      <a:pt x="101" y="25"/>
                    </a:lnTo>
                    <a:lnTo>
                      <a:pt x="101" y="22"/>
                    </a:lnTo>
                    <a:lnTo>
                      <a:pt x="99" y="20"/>
                    </a:lnTo>
                    <a:lnTo>
                      <a:pt x="94" y="18"/>
                    </a:lnTo>
                    <a:lnTo>
                      <a:pt x="94" y="18"/>
                    </a:lnTo>
                    <a:lnTo>
                      <a:pt x="85" y="17"/>
                    </a:lnTo>
                    <a:lnTo>
                      <a:pt x="73" y="17"/>
                    </a:lnTo>
                    <a:lnTo>
                      <a:pt x="73"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9" name="Freeform 303"/>
              <p:cNvSpPr>
                <a:spLocks/>
              </p:cNvSpPr>
              <p:nvPr/>
            </p:nvSpPr>
            <p:spPr bwMode="auto">
              <a:xfrm>
                <a:off x="4761" y="1715"/>
                <a:ext cx="78" cy="40"/>
              </a:xfrm>
              <a:custGeom>
                <a:avLst/>
                <a:gdLst>
                  <a:gd name="T0" fmla="*/ 78 w 78"/>
                  <a:gd name="T1" fmla="*/ 40 h 40"/>
                  <a:gd name="T2" fmla="*/ 65 w 78"/>
                  <a:gd name="T3" fmla="*/ 40 h 40"/>
                  <a:gd name="T4" fmla="*/ 65 w 78"/>
                  <a:gd name="T5" fmla="*/ 32 h 40"/>
                  <a:gd name="T6" fmla="*/ 13 w 78"/>
                  <a:gd name="T7" fmla="*/ 32 h 40"/>
                  <a:gd name="T8" fmla="*/ 13 w 78"/>
                  <a:gd name="T9" fmla="*/ 40 h 40"/>
                  <a:gd name="T10" fmla="*/ 0 w 78"/>
                  <a:gd name="T11" fmla="*/ 40 h 40"/>
                  <a:gd name="T12" fmla="*/ 0 w 78"/>
                  <a:gd name="T13" fmla="*/ 19 h 40"/>
                  <a:gd name="T14" fmla="*/ 14 w 78"/>
                  <a:gd name="T15" fmla="*/ 19 h 40"/>
                  <a:gd name="T16" fmla="*/ 14 w 78"/>
                  <a:gd name="T17" fmla="*/ 19 h 40"/>
                  <a:gd name="T18" fmla="*/ 14 w 78"/>
                  <a:gd name="T19" fmla="*/ 19 h 40"/>
                  <a:gd name="T20" fmla="*/ 6 w 78"/>
                  <a:gd name="T21" fmla="*/ 14 h 40"/>
                  <a:gd name="T22" fmla="*/ 1 w 78"/>
                  <a:gd name="T23" fmla="*/ 11 h 40"/>
                  <a:gd name="T24" fmla="*/ 1 w 78"/>
                  <a:gd name="T25" fmla="*/ 11 h 40"/>
                  <a:gd name="T26" fmla="*/ 0 w 78"/>
                  <a:gd name="T27" fmla="*/ 6 h 40"/>
                  <a:gd name="T28" fmla="*/ 0 w 78"/>
                  <a:gd name="T29" fmla="*/ 0 h 40"/>
                  <a:gd name="T30" fmla="*/ 14 w 78"/>
                  <a:gd name="T31" fmla="*/ 0 h 40"/>
                  <a:gd name="T32" fmla="*/ 14 w 78"/>
                  <a:gd name="T33" fmla="*/ 0 h 40"/>
                  <a:gd name="T34" fmla="*/ 14 w 78"/>
                  <a:gd name="T35" fmla="*/ 8 h 40"/>
                  <a:gd name="T36" fmla="*/ 19 w 78"/>
                  <a:gd name="T37" fmla="*/ 14 h 40"/>
                  <a:gd name="T38" fmla="*/ 26 w 78"/>
                  <a:gd name="T39" fmla="*/ 18 h 40"/>
                  <a:gd name="T40" fmla="*/ 34 w 78"/>
                  <a:gd name="T41" fmla="*/ 19 h 40"/>
                  <a:gd name="T42" fmla="*/ 65 w 78"/>
                  <a:gd name="T43" fmla="*/ 19 h 40"/>
                  <a:gd name="T44" fmla="*/ 65 w 78"/>
                  <a:gd name="T45" fmla="*/ 11 h 40"/>
                  <a:gd name="T46" fmla="*/ 78 w 78"/>
                  <a:gd name="T47" fmla="*/ 11 h 40"/>
                  <a:gd name="T48" fmla="*/ 78 w 78"/>
                  <a:gd name="T4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40">
                    <a:moveTo>
                      <a:pt x="78" y="40"/>
                    </a:moveTo>
                    <a:lnTo>
                      <a:pt x="65" y="40"/>
                    </a:lnTo>
                    <a:lnTo>
                      <a:pt x="65" y="32"/>
                    </a:lnTo>
                    <a:lnTo>
                      <a:pt x="13" y="32"/>
                    </a:lnTo>
                    <a:lnTo>
                      <a:pt x="13" y="40"/>
                    </a:lnTo>
                    <a:lnTo>
                      <a:pt x="0" y="40"/>
                    </a:lnTo>
                    <a:lnTo>
                      <a:pt x="0" y="19"/>
                    </a:lnTo>
                    <a:lnTo>
                      <a:pt x="14" y="19"/>
                    </a:lnTo>
                    <a:lnTo>
                      <a:pt x="14" y="19"/>
                    </a:lnTo>
                    <a:lnTo>
                      <a:pt x="14" y="19"/>
                    </a:lnTo>
                    <a:lnTo>
                      <a:pt x="6" y="14"/>
                    </a:lnTo>
                    <a:lnTo>
                      <a:pt x="1" y="11"/>
                    </a:lnTo>
                    <a:lnTo>
                      <a:pt x="1" y="11"/>
                    </a:lnTo>
                    <a:lnTo>
                      <a:pt x="0" y="6"/>
                    </a:lnTo>
                    <a:lnTo>
                      <a:pt x="0" y="0"/>
                    </a:lnTo>
                    <a:lnTo>
                      <a:pt x="14" y="0"/>
                    </a:lnTo>
                    <a:lnTo>
                      <a:pt x="14" y="0"/>
                    </a:lnTo>
                    <a:lnTo>
                      <a:pt x="14" y="8"/>
                    </a:lnTo>
                    <a:lnTo>
                      <a:pt x="19" y="14"/>
                    </a:lnTo>
                    <a:lnTo>
                      <a:pt x="26" y="18"/>
                    </a:lnTo>
                    <a:lnTo>
                      <a:pt x="34" y="19"/>
                    </a:lnTo>
                    <a:lnTo>
                      <a:pt x="65" y="19"/>
                    </a:lnTo>
                    <a:lnTo>
                      <a:pt x="65" y="11"/>
                    </a:lnTo>
                    <a:lnTo>
                      <a:pt x="78" y="11"/>
                    </a:lnTo>
                    <a:lnTo>
                      <a:pt x="7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0" name="Freeform 304"/>
              <p:cNvSpPr>
                <a:spLocks noEditPoints="1"/>
              </p:cNvSpPr>
              <p:nvPr/>
            </p:nvSpPr>
            <p:spPr bwMode="auto">
              <a:xfrm>
                <a:off x="4759" y="1664"/>
                <a:ext cx="80" cy="51"/>
              </a:xfrm>
              <a:custGeom>
                <a:avLst/>
                <a:gdLst>
                  <a:gd name="T0" fmla="*/ 80 w 80"/>
                  <a:gd name="T1" fmla="*/ 0 h 51"/>
                  <a:gd name="T2" fmla="*/ 73 w 80"/>
                  <a:gd name="T3" fmla="*/ 20 h 51"/>
                  <a:gd name="T4" fmla="*/ 73 w 80"/>
                  <a:gd name="T5" fmla="*/ 21 h 51"/>
                  <a:gd name="T6" fmla="*/ 80 w 80"/>
                  <a:gd name="T7" fmla="*/ 30 h 51"/>
                  <a:gd name="T8" fmla="*/ 80 w 80"/>
                  <a:gd name="T9" fmla="*/ 33 h 51"/>
                  <a:gd name="T10" fmla="*/ 73 w 80"/>
                  <a:gd name="T11" fmla="*/ 46 h 51"/>
                  <a:gd name="T12" fmla="*/ 67 w 80"/>
                  <a:gd name="T13" fmla="*/ 49 h 51"/>
                  <a:gd name="T14" fmla="*/ 57 w 80"/>
                  <a:gd name="T15" fmla="*/ 51 h 51"/>
                  <a:gd name="T16" fmla="*/ 39 w 80"/>
                  <a:gd name="T17" fmla="*/ 44 h 51"/>
                  <a:gd name="T18" fmla="*/ 34 w 80"/>
                  <a:gd name="T19" fmla="*/ 39 h 51"/>
                  <a:gd name="T20" fmla="*/ 33 w 80"/>
                  <a:gd name="T21" fmla="*/ 31 h 51"/>
                  <a:gd name="T22" fmla="*/ 38 w 80"/>
                  <a:gd name="T23" fmla="*/ 20 h 51"/>
                  <a:gd name="T24" fmla="*/ 25 w 80"/>
                  <a:gd name="T25" fmla="*/ 20 h 51"/>
                  <a:gd name="T26" fmla="*/ 15 w 80"/>
                  <a:gd name="T27" fmla="*/ 23 h 51"/>
                  <a:gd name="T28" fmla="*/ 13 w 80"/>
                  <a:gd name="T29" fmla="*/ 25 h 51"/>
                  <a:gd name="T30" fmla="*/ 11 w 80"/>
                  <a:gd name="T31" fmla="*/ 28 h 51"/>
                  <a:gd name="T32" fmla="*/ 15 w 80"/>
                  <a:gd name="T33" fmla="*/ 33 h 51"/>
                  <a:gd name="T34" fmla="*/ 23 w 80"/>
                  <a:gd name="T35" fmla="*/ 36 h 51"/>
                  <a:gd name="T36" fmla="*/ 18 w 80"/>
                  <a:gd name="T37" fmla="*/ 47 h 51"/>
                  <a:gd name="T38" fmla="*/ 5 w 80"/>
                  <a:gd name="T39" fmla="*/ 41 h 51"/>
                  <a:gd name="T40" fmla="*/ 2 w 80"/>
                  <a:gd name="T41" fmla="*/ 34 h 51"/>
                  <a:gd name="T42" fmla="*/ 0 w 80"/>
                  <a:gd name="T43" fmla="*/ 28 h 51"/>
                  <a:gd name="T44" fmla="*/ 7 w 80"/>
                  <a:gd name="T45" fmla="*/ 12 h 51"/>
                  <a:gd name="T46" fmla="*/ 13 w 80"/>
                  <a:gd name="T47" fmla="*/ 8 h 51"/>
                  <a:gd name="T48" fmla="*/ 67 w 80"/>
                  <a:gd name="T49" fmla="*/ 7 h 51"/>
                  <a:gd name="T50" fmla="*/ 64 w 80"/>
                  <a:gd name="T51" fmla="*/ 20 h 51"/>
                  <a:gd name="T52" fmla="*/ 47 w 80"/>
                  <a:gd name="T53" fmla="*/ 20 h 51"/>
                  <a:gd name="T54" fmla="*/ 44 w 80"/>
                  <a:gd name="T55" fmla="*/ 28 h 51"/>
                  <a:gd name="T56" fmla="*/ 44 w 80"/>
                  <a:gd name="T57" fmla="*/ 31 h 51"/>
                  <a:gd name="T58" fmla="*/ 51 w 80"/>
                  <a:gd name="T59" fmla="*/ 34 h 51"/>
                  <a:gd name="T60" fmla="*/ 55 w 80"/>
                  <a:gd name="T61" fmla="*/ 36 h 51"/>
                  <a:gd name="T62" fmla="*/ 65 w 80"/>
                  <a:gd name="T63" fmla="*/ 33 h 51"/>
                  <a:gd name="T64" fmla="*/ 69 w 80"/>
                  <a:gd name="T65" fmla="*/ 28 h 51"/>
                  <a:gd name="T66" fmla="*/ 67 w 80"/>
                  <a:gd name="T67" fmla="*/ 25 h 51"/>
                  <a:gd name="T68" fmla="*/ 64 w 80"/>
                  <a:gd name="T69"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51">
                    <a:moveTo>
                      <a:pt x="67" y="0"/>
                    </a:moveTo>
                    <a:lnTo>
                      <a:pt x="80" y="0"/>
                    </a:lnTo>
                    <a:lnTo>
                      <a:pt x="80" y="20"/>
                    </a:lnTo>
                    <a:lnTo>
                      <a:pt x="73" y="20"/>
                    </a:lnTo>
                    <a:lnTo>
                      <a:pt x="73" y="21"/>
                    </a:lnTo>
                    <a:lnTo>
                      <a:pt x="73" y="21"/>
                    </a:lnTo>
                    <a:lnTo>
                      <a:pt x="78" y="26"/>
                    </a:lnTo>
                    <a:lnTo>
                      <a:pt x="80" y="30"/>
                    </a:lnTo>
                    <a:lnTo>
                      <a:pt x="80" y="33"/>
                    </a:lnTo>
                    <a:lnTo>
                      <a:pt x="80" y="33"/>
                    </a:lnTo>
                    <a:lnTo>
                      <a:pt x="78" y="39"/>
                    </a:lnTo>
                    <a:lnTo>
                      <a:pt x="73" y="46"/>
                    </a:lnTo>
                    <a:lnTo>
                      <a:pt x="73" y="46"/>
                    </a:lnTo>
                    <a:lnTo>
                      <a:pt x="67" y="49"/>
                    </a:lnTo>
                    <a:lnTo>
                      <a:pt x="57" y="51"/>
                    </a:lnTo>
                    <a:lnTo>
                      <a:pt x="57" y="51"/>
                    </a:lnTo>
                    <a:lnTo>
                      <a:pt x="46" y="49"/>
                    </a:lnTo>
                    <a:lnTo>
                      <a:pt x="39" y="44"/>
                    </a:lnTo>
                    <a:lnTo>
                      <a:pt x="39" y="44"/>
                    </a:lnTo>
                    <a:lnTo>
                      <a:pt x="34" y="39"/>
                    </a:lnTo>
                    <a:lnTo>
                      <a:pt x="33" y="31"/>
                    </a:lnTo>
                    <a:lnTo>
                      <a:pt x="33" y="31"/>
                    </a:lnTo>
                    <a:lnTo>
                      <a:pt x="33" y="26"/>
                    </a:lnTo>
                    <a:lnTo>
                      <a:pt x="38" y="20"/>
                    </a:lnTo>
                    <a:lnTo>
                      <a:pt x="25" y="20"/>
                    </a:lnTo>
                    <a:lnTo>
                      <a:pt x="25" y="20"/>
                    </a:lnTo>
                    <a:lnTo>
                      <a:pt x="18" y="21"/>
                    </a:lnTo>
                    <a:lnTo>
                      <a:pt x="15" y="23"/>
                    </a:lnTo>
                    <a:lnTo>
                      <a:pt x="15" y="23"/>
                    </a:lnTo>
                    <a:lnTo>
                      <a:pt x="13" y="25"/>
                    </a:lnTo>
                    <a:lnTo>
                      <a:pt x="11" y="28"/>
                    </a:lnTo>
                    <a:lnTo>
                      <a:pt x="11" y="28"/>
                    </a:lnTo>
                    <a:lnTo>
                      <a:pt x="13" y="31"/>
                    </a:lnTo>
                    <a:lnTo>
                      <a:pt x="15" y="33"/>
                    </a:lnTo>
                    <a:lnTo>
                      <a:pt x="18" y="34"/>
                    </a:lnTo>
                    <a:lnTo>
                      <a:pt x="23" y="36"/>
                    </a:lnTo>
                    <a:lnTo>
                      <a:pt x="18" y="47"/>
                    </a:lnTo>
                    <a:lnTo>
                      <a:pt x="18" y="47"/>
                    </a:lnTo>
                    <a:lnTo>
                      <a:pt x="11" y="46"/>
                    </a:lnTo>
                    <a:lnTo>
                      <a:pt x="5" y="41"/>
                    </a:lnTo>
                    <a:lnTo>
                      <a:pt x="5" y="41"/>
                    </a:lnTo>
                    <a:lnTo>
                      <a:pt x="2" y="34"/>
                    </a:lnTo>
                    <a:lnTo>
                      <a:pt x="0" y="28"/>
                    </a:lnTo>
                    <a:lnTo>
                      <a:pt x="0" y="28"/>
                    </a:lnTo>
                    <a:lnTo>
                      <a:pt x="2" y="20"/>
                    </a:lnTo>
                    <a:lnTo>
                      <a:pt x="7" y="12"/>
                    </a:lnTo>
                    <a:lnTo>
                      <a:pt x="7" y="12"/>
                    </a:lnTo>
                    <a:lnTo>
                      <a:pt x="13" y="8"/>
                    </a:lnTo>
                    <a:lnTo>
                      <a:pt x="21" y="7"/>
                    </a:lnTo>
                    <a:lnTo>
                      <a:pt x="67" y="7"/>
                    </a:lnTo>
                    <a:lnTo>
                      <a:pt x="67" y="0"/>
                    </a:lnTo>
                    <a:close/>
                    <a:moveTo>
                      <a:pt x="64" y="20"/>
                    </a:moveTo>
                    <a:lnTo>
                      <a:pt x="47" y="20"/>
                    </a:lnTo>
                    <a:lnTo>
                      <a:pt x="47" y="20"/>
                    </a:lnTo>
                    <a:lnTo>
                      <a:pt x="44" y="23"/>
                    </a:lnTo>
                    <a:lnTo>
                      <a:pt x="44" y="28"/>
                    </a:lnTo>
                    <a:lnTo>
                      <a:pt x="44" y="28"/>
                    </a:lnTo>
                    <a:lnTo>
                      <a:pt x="44" y="31"/>
                    </a:lnTo>
                    <a:lnTo>
                      <a:pt x="47" y="33"/>
                    </a:lnTo>
                    <a:lnTo>
                      <a:pt x="51" y="34"/>
                    </a:lnTo>
                    <a:lnTo>
                      <a:pt x="55" y="36"/>
                    </a:lnTo>
                    <a:lnTo>
                      <a:pt x="55" y="36"/>
                    </a:lnTo>
                    <a:lnTo>
                      <a:pt x="62" y="34"/>
                    </a:lnTo>
                    <a:lnTo>
                      <a:pt x="65" y="33"/>
                    </a:lnTo>
                    <a:lnTo>
                      <a:pt x="69" y="31"/>
                    </a:lnTo>
                    <a:lnTo>
                      <a:pt x="69" y="28"/>
                    </a:lnTo>
                    <a:lnTo>
                      <a:pt x="69" y="28"/>
                    </a:lnTo>
                    <a:lnTo>
                      <a:pt x="67" y="25"/>
                    </a:lnTo>
                    <a:lnTo>
                      <a:pt x="64" y="20"/>
                    </a:lnTo>
                    <a:lnTo>
                      <a:pt x="6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1" name="Freeform 305"/>
              <p:cNvSpPr>
                <a:spLocks/>
              </p:cNvSpPr>
              <p:nvPr/>
            </p:nvSpPr>
            <p:spPr bwMode="auto">
              <a:xfrm>
                <a:off x="4738" y="1632"/>
                <a:ext cx="101" cy="32"/>
              </a:xfrm>
              <a:custGeom>
                <a:avLst/>
                <a:gdLst>
                  <a:gd name="T0" fmla="*/ 36 w 101"/>
                  <a:gd name="T1" fmla="*/ 11 h 32"/>
                  <a:gd name="T2" fmla="*/ 81 w 101"/>
                  <a:gd name="T3" fmla="*/ 11 h 32"/>
                  <a:gd name="T4" fmla="*/ 81 w 101"/>
                  <a:gd name="T5" fmla="*/ 11 h 32"/>
                  <a:gd name="T6" fmla="*/ 85 w 101"/>
                  <a:gd name="T7" fmla="*/ 11 h 32"/>
                  <a:gd name="T8" fmla="*/ 88 w 101"/>
                  <a:gd name="T9" fmla="*/ 9 h 32"/>
                  <a:gd name="T10" fmla="*/ 90 w 101"/>
                  <a:gd name="T11" fmla="*/ 8 h 32"/>
                  <a:gd name="T12" fmla="*/ 90 w 101"/>
                  <a:gd name="T13" fmla="*/ 5 h 32"/>
                  <a:gd name="T14" fmla="*/ 90 w 101"/>
                  <a:gd name="T15" fmla="*/ 5 h 32"/>
                  <a:gd name="T16" fmla="*/ 88 w 101"/>
                  <a:gd name="T17" fmla="*/ 0 h 32"/>
                  <a:gd name="T18" fmla="*/ 99 w 101"/>
                  <a:gd name="T19" fmla="*/ 0 h 32"/>
                  <a:gd name="T20" fmla="*/ 99 w 101"/>
                  <a:gd name="T21" fmla="*/ 0 h 32"/>
                  <a:gd name="T22" fmla="*/ 101 w 101"/>
                  <a:gd name="T23" fmla="*/ 9 h 32"/>
                  <a:gd name="T24" fmla="*/ 101 w 101"/>
                  <a:gd name="T25" fmla="*/ 9 h 32"/>
                  <a:gd name="T26" fmla="*/ 101 w 101"/>
                  <a:gd name="T27" fmla="*/ 18 h 32"/>
                  <a:gd name="T28" fmla="*/ 98 w 101"/>
                  <a:gd name="T29" fmla="*/ 21 h 32"/>
                  <a:gd name="T30" fmla="*/ 98 w 101"/>
                  <a:gd name="T31" fmla="*/ 21 h 32"/>
                  <a:gd name="T32" fmla="*/ 91 w 101"/>
                  <a:gd name="T33" fmla="*/ 24 h 32"/>
                  <a:gd name="T34" fmla="*/ 81 w 101"/>
                  <a:gd name="T35" fmla="*/ 24 h 32"/>
                  <a:gd name="T36" fmla="*/ 36 w 101"/>
                  <a:gd name="T37" fmla="*/ 24 h 32"/>
                  <a:gd name="T38" fmla="*/ 36 w 101"/>
                  <a:gd name="T39" fmla="*/ 32 h 32"/>
                  <a:gd name="T40" fmla="*/ 23 w 101"/>
                  <a:gd name="T41" fmla="*/ 32 h 32"/>
                  <a:gd name="T42" fmla="*/ 23 w 101"/>
                  <a:gd name="T43" fmla="*/ 24 h 32"/>
                  <a:gd name="T44" fmla="*/ 10 w 101"/>
                  <a:gd name="T45" fmla="*/ 24 h 32"/>
                  <a:gd name="T46" fmla="*/ 10 w 101"/>
                  <a:gd name="T47" fmla="*/ 24 h 32"/>
                  <a:gd name="T48" fmla="*/ 0 w 101"/>
                  <a:gd name="T49" fmla="*/ 11 h 32"/>
                  <a:gd name="T50" fmla="*/ 23 w 101"/>
                  <a:gd name="T51" fmla="*/ 11 h 32"/>
                  <a:gd name="T52" fmla="*/ 23 w 101"/>
                  <a:gd name="T53" fmla="*/ 1 h 32"/>
                  <a:gd name="T54" fmla="*/ 36 w 101"/>
                  <a:gd name="T55" fmla="*/ 1 h 32"/>
                  <a:gd name="T56" fmla="*/ 36 w 101"/>
                  <a:gd name="T5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1" h="32">
                    <a:moveTo>
                      <a:pt x="36" y="11"/>
                    </a:moveTo>
                    <a:lnTo>
                      <a:pt x="81" y="11"/>
                    </a:lnTo>
                    <a:lnTo>
                      <a:pt x="81" y="11"/>
                    </a:lnTo>
                    <a:lnTo>
                      <a:pt x="85" y="11"/>
                    </a:lnTo>
                    <a:lnTo>
                      <a:pt x="88" y="9"/>
                    </a:lnTo>
                    <a:lnTo>
                      <a:pt x="90" y="8"/>
                    </a:lnTo>
                    <a:lnTo>
                      <a:pt x="90" y="5"/>
                    </a:lnTo>
                    <a:lnTo>
                      <a:pt x="90" y="5"/>
                    </a:lnTo>
                    <a:lnTo>
                      <a:pt x="88" y="0"/>
                    </a:lnTo>
                    <a:lnTo>
                      <a:pt x="99" y="0"/>
                    </a:lnTo>
                    <a:lnTo>
                      <a:pt x="99" y="0"/>
                    </a:lnTo>
                    <a:lnTo>
                      <a:pt x="101" y="9"/>
                    </a:lnTo>
                    <a:lnTo>
                      <a:pt x="101" y="9"/>
                    </a:lnTo>
                    <a:lnTo>
                      <a:pt x="101" y="18"/>
                    </a:lnTo>
                    <a:lnTo>
                      <a:pt x="98" y="21"/>
                    </a:lnTo>
                    <a:lnTo>
                      <a:pt x="98" y="21"/>
                    </a:lnTo>
                    <a:lnTo>
                      <a:pt x="91" y="24"/>
                    </a:lnTo>
                    <a:lnTo>
                      <a:pt x="81" y="24"/>
                    </a:lnTo>
                    <a:lnTo>
                      <a:pt x="36" y="24"/>
                    </a:lnTo>
                    <a:lnTo>
                      <a:pt x="36" y="32"/>
                    </a:lnTo>
                    <a:lnTo>
                      <a:pt x="23" y="32"/>
                    </a:lnTo>
                    <a:lnTo>
                      <a:pt x="23" y="24"/>
                    </a:lnTo>
                    <a:lnTo>
                      <a:pt x="10" y="24"/>
                    </a:lnTo>
                    <a:lnTo>
                      <a:pt x="10" y="24"/>
                    </a:lnTo>
                    <a:lnTo>
                      <a:pt x="0" y="11"/>
                    </a:lnTo>
                    <a:lnTo>
                      <a:pt x="23" y="11"/>
                    </a:lnTo>
                    <a:lnTo>
                      <a:pt x="23" y="1"/>
                    </a:lnTo>
                    <a:lnTo>
                      <a:pt x="36" y="1"/>
                    </a:lnTo>
                    <a:lnTo>
                      <a:pt x="3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2" name="Freeform 306"/>
              <p:cNvSpPr>
                <a:spLocks noEditPoints="1"/>
              </p:cNvSpPr>
              <p:nvPr/>
            </p:nvSpPr>
            <p:spPr bwMode="auto">
              <a:xfrm>
                <a:off x="4725" y="1604"/>
                <a:ext cx="114" cy="23"/>
              </a:xfrm>
              <a:custGeom>
                <a:avLst/>
                <a:gdLst>
                  <a:gd name="T0" fmla="*/ 101 w 114"/>
                  <a:gd name="T1" fmla="*/ 18 h 23"/>
                  <a:gd name="T2" fmla="*/ 49 w 114"/>
                  <a:gd name="T3" fmla="*/ 18 h 23"/>
                  <a:gd name="T4" fmla="*/ 49 w 114"/>
                  <a:gd name="T5" fmla="*/ 23 h 23"/>
                  <a:gd name="T6" fmla="*/ 36 w 114"/>
                  <a:gd name="T7" fmla="*/ 23 h 23"/>
                  <a:gd name="T8" fmla="*/ 36 w 114"/>
                  <a:gd name="T9" fmla="*/ 3 h 23"/>
                  <a:gd name="T10" fmla="*/ 101 w 114"/>
                  <a:gd name="T11" fmla="*/ 3 h 23"/>
                  <a:gd name="T12" fmla="*/ 101 w 114"/>
                  <a:gd name="T13" fmla="*/ 0 h 23"/>
                  <a:gd name="T14" fmla="*/ 114 w 114"/>
                  <a:gd name="T15" fmla="*/ 0 h 23"/>
                  <a:gd name="T16" fmla="*/ 114 w 114"/>
                  <a:gd name="T17" fmla="*/ 23 h 23"/>
                  <a:gd name="T18" fmla="*/ 101 w 114"/>
                  <a:gd name="T19" fmla="*/ 23 h 23"/>
                  <a:gd name="T20" fmla="*/ 101 w 114"/>
                  <a:gd name="T21" fmla="*/ 18 h 23"/>
                  <a:gd name="T22" fmla="*/ 0 w 114"/>
                  <a:gd name="T23" fmla="*/ 11 h 23"/>
                  <a:gd name="T24" fmla="*/ 0 w 114"/>
                  <a:gd name="T25" fmla="*/ 11 h 23"/>
                  <a:gd name="T26" fmla="*/ 1 w 114"/>
                  <a:gd name="T27" fmla="*/ 8 h 23"/>
                  <a:gd name="T28" fmla="*/ 3 w 114"/>
                  <a:gd name="T29" fmla="*/ 5 h 23"/>
                  <a:gd name="T30" fmla="*/ 3 w 114"/>
                  <a:gd name="T31" fmla="*/ 5 h 23"/>
                  <a:gd name="T32" fmla="*/ 6 w 114"/>
                  <a:gd name="T33" fmla="*/ 3 h 23"/>
                  <a:gd name="T34" fmla="*/ 10 w 114"/>
                  <a:gd name="T35" fmla="*/ 2 h 23"/>
                  <a:gd name="T36" fmla="*/ 10 w 114"/>
                  <a:gd name="T37" fmla="*/ 2 h 23"/>
                  <a:gd name="T38" fmla="*/ 13 w 114"/>
                  <a:gd name="T39" fmla="*/ 3 h 23"/>
                  <a:gd name="T40" fmla="*/ 16 w 114"/>
                  <a:gd name="T41" fmla="*/ 5 h 23"/>
                  <a:gd name="T42" fmla="*/ 16 w 114"/>
                  <a:gd name="T43" fmla="*/ 5 h 23"/>
                  <a:gd name="T44" fmla="*/ 18 w 114"/>
                  <a:gd name="T45" fmla="*/ 8 h 23"/>
                  <a:gd name="T46" fmla="*/ 18 w 114"/>
                  <a:gd name="T47" fmla="*/ 11 h 23"/>
                  <a:gd name="T48" fmla="*/ 18 w 114"/>
                  <a:gd name="T49" fmla="*/ 11 h 23"/>
                  <a:gd name="T50" fmla="*/ 18 w 114"/>
                  <a:gd name="T51" fmla="*/ 15 h 23"/>
                  <a:gd name="T52" fmla="*/ 16 w 114"/>
                  <a:gd name="T53" fmla="*/ 18 h 23"/>
                  <a:gd name="T54" fmla="*/ 16 w 114"/>
                  <a:gd name="T55" fmla="*/ 18 h 23"/>
                  <a:gd name="T56" fmla="*/ 13 w 114"/>
                  <a:gd name="T57" fmla="*/ 20 h 23"/>
                  <a:gd name="T58" fmla="*/ 10 w 114"/>
                  <a:gd name="T59" fmla="*/ 20 h 23"/>
                  <a:gd name="T60" fmla="*/ 10 w 114"/>
                  <a:gd name="T61" fmla="*/ 20 h 23"/>
                  <a:gd name="T62" fmla="*/ 6 w 114"/>
                  <a:gd name="T63" fmla="*/ 20 h 23"/>
                  <a:gd name="T64" fmla="*/ 3 w 114"/>
                  <a:gd name="T65" fmla="*/ 18 h 23"/>
                  <a:gd name="T66" fmla="*/ 3 w 114"/>
                  <a:gd name="T67" fmla="*/ 18 h 23"/>
                  <a:gd name="T68" fmla="*/ 1 w 114"/>
                  <a:gd name="T69" fmla="*/ 15 h 23"/>
                  <a:gd name="T70" fmla="*/ 0 w 114"/>
                  <a:gd name="T71" fmla="*/ 11 h 23"/>
                  <a:gd name="T72" fmla="*/ 0 w 114"/>
                  <a:gd name="T7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23">
                    <a:moveTo>
                      <a:pt x="101" y="18"/>
                    </a:moveTo>
                    <a:lnTo>
                      <a:pt x="49" y="18"/>
                    </a:lnTo>
                    <a:lnTo>
                      <a:pt x="49" y="23"/>
                    </a:lnTo>
                    <a:lnTo>
                      <a:pt x="36" y="23"/>
                    </a:lnTo>
                    <a:lnTo>
                      <a:pt x="36" y="3"/>
                    </a:lnTo>
                    <a:lnTo>
                      <a:pt x="101" y="3"/>
                    </a:lnTo>
                    <a:lnTo>
                      <a:pt x="101" y="0"/>
                    </a:lnTo>
                    <a:lnTo>
                      <a:pt x="114" y="0"/>
                    </a:lnTo>
                    <a:lnTo>
                      <a:pt x="114" y="23"/>
                    </a:lnTo>
                    <a:lnTo>
                      <a:pt x="101" y="23"/>
                    </a:lnTo>
                    <a:lnTo>
                      <a:pt x="101" y="18"/>
                    </a:lnTo>
                    <a:close/>
                    <a:moveTo>
                      <a:pt x="0" y="11"/>
                    </a:moveTo>
                    <a:lnTo>
                      <a:pt x="0" y="11"/>
                    </a:lnTo>
                    <a:lnTo>
                      <a:pt x="1" y="8"/>
                    </a:lnTo>
                    <a:lnTo>
                      <a:pt x="3" y="5"/>
                    </a:lnTo>
                    <a:lnTo>
                      <a:pt x="3" y="5"/>
                    </a:lnTo>
                    <a:lnTo>
                      <a:pt x="6" y="3"/>
                    </a:lnTo>
                    <a:lnTo>
                      <a:pt x="10" y="2"/>
                    </a:lnTo>
                    <a:lnTo>
                      <a:pt x="10" y="2"/>
                    </a:lnTo>
                    <a:lnTo>
                      <a:pt x="13" y="3"/>
                    </a:lnTo>
                    <a:lnTo>
                      <a:pt x="16" y="5"/>
                    </a:lnTo>
                    <a:lnTo>
                      <a:pt x="16" y="5"/>
                    </a:lnTo>
                    <a:lnTo>
                      <a:pt x="18" y="8"/>
                    </a:lnTo>
                    <a:lnTo>
                      <a:pt x="18" y="11"/>
                    </a:lnTo>
                    <a:lnTo>
                      <a:pt x="18" y="11"/>
                    </a:lnTo>
                    <a:lnTo>
                      <a:pt x="18" y="15"/>
                    </a:lnTo>
                    <a:lnTo>
                      <a:pt x="16" y="18"/>
                    </a:lnTo>
                    <a:lnTo>
                      <a:pt x="16" y="18"/>
                    </a:lnTo>
                    <a:lnTo>
                      <a:pt x="13" y="20"/>
                    </a:lnTo>
                    <a:lnTo>
                      <a:pt x="10" y="20"/>
                    </a:lnTo>
                    <a:lnTo>
                      <a:pt x="10" y="20"/>
                    </a:lnTo>
                    <a:lnTo>
                      <a:pt x="6" y="20"/>
                    </a:lnTo>
                    <a:lnTo>
                      <a:pt x="3" y="18"/>
                    </a:lnTo>
                    <a:lnTo>
                      <a:pt x="3" y="18"/>
                    </a:lnTo>
                    <a:lnTo>
                      <a:pt x="1" y="1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3" name="Freeform 307"/>
              <p:cNvSpPr>
                <a:spLocks noEditPoints="1"/>
              </p:cNvSpPr>
              <p:nvPr/>
            </p:nvSpPr>
            <p:spPr bwMode="auto">
              <a:xfrm>
                <a:off x="4759" y="1547"/>
                <a:ext cx="80" cy="50"/>
              </a:xfrm>
              <a:custGeom>
                <a:avLst/>
                <a:gdLst>
                  <a:gd name="T0" fmla="*/ 80 w 80"/>
                  <a:gd name="T1" fmla="*/ 0 h 50"/>
                  <a:gd name="T2" fmla="*/ 73 w 80"/>
                  <a:gd name="T3" fmla="*/ 21 h 50"/>
                  <a:gd name="T4" fmla="*/ 73 w 80"/>
                  <a:gd name="T5" fmla="*/ 21 h 50"/>
                  <a:gd name="T6" fmla="*/ 80 w 80"/>
                  <a:gd name="T7" fmla="*/ 29 h 50"/>
                  <a:gd name="T8" fmla="*/ 80 w 80"/>
                  <a:gd name="T9" fmla="*/ 34 h 50"/>
                  <a:gd name="T10" fmla="*/ 73 w 80"/>
                  <a:gd name="T11" fmla="*/ 46 h 50"/>
                  <a:gd name="T12" fmla="*/ 67 w 80"/>
                  <a:gd name="T13" fmla="*/ 49 h 50"/>
                  <a:gd name="T14" fmla="*/ 57 w 80"/>
                  <a:gd name="T15" fmla="*/ 50 h 50"/>
                  <a:gd name="T16" fmla="*/ 39 w 80"/>
                  <a:gd name="T17" fmla="*/ 46 h 50"/>
                  <a:gd name="T18" fmla="*/ 34 w 80"/>
                  <a:gd name="T19" fmla="*/ 39 h 50"/>
                  <a:gd name="T20" fmla="*/ 33 w 80"/>
                  <a:gd name="T21" fmla="*/ 33 h 50"/>
                  <a:gd name="T22" fmla="*/ 38 w 80"/>
                  <a:gd name="T23" fmla="*/ 21 h 50"/>
                  <a:gd name="T24" fmla="*/ 25 w 80"/>
                  <a:gd name="T25" fmla="*/ 21 h 50"/>
                  <a:gd name="T26" fmla="*/ 15 w 80"/>
                  <a:gd name="T27" fmla="*/ 23 h 50"/>
                  <a:gd name="T28" fmla="*/ 13 w 80"/>
                  <a:gd name="T29" fmla="*/ 24 h 50"/>
                  <a:gd name="T30" fmla="*/ 11 w 80"/>
                  <a:gd name="T31" fmla="*/ 28 h 50"/>
                  <a:gd name="T32" fmla="*/ 15 w 80"/>
                  <a:gd name="T33" fmla="*/ 33 h 50"/>
                  <a:gd name="T34" fmla="*/ 23 w 80"/>
                  <a:gd name="T35" fmla="*/ 36 h 50"/>
                  <a:gd name="T36" fmla="*/ 18 w 80"/>
                  <a:gd name="T37" fmla="*/ 49 h 50"/>
                  <a:gd name="T38" fmla="*/ 5 w 80"/>
                  <a:gd name="T39" fmla="*/ 41 h 50"/>
                  <a:gd name="T40" fmla="*/ 2 w 80"/>
                  <a:gd name="T41" fmla="*/ 34 h 50"/>
                  <a:gd name="T42" fmla="*/ 0 w 80"/>
                  <a:gd name="T43" fmla="*/ 28 h 50"/>
                  <a:gd name="T44" fmla="*/ 7 w 80"/>
                  <a:gd name="T45" fmla="*/ 13 h 50"/>
                  <a:gd name="T46" fmla="*/ 13 w 80"/>
                  <a:gd name="T47" fmla="*/ 8 h 50"/>
                  <a:gd name="T48" fmla="*/ 67 w 80"/>
                  <a:gd name="T49" fmla="*/ 6 h 50"/>
                  <a:gd name="T50" fmla="*/ 64 w 80"/>
                  <a:gd name="T51" fmla="*/ 21 h 50"/>
                  <a:gd name="T52" fmla="*/ 47 w 80"/>
                  <a:gd name="T53" fmla="*/ 21 h 50"/>
                  <a:gd name="T54" fmla="*/ 44 w 80"/>
                  <a:gd name="T55" fmla="*/ 28 h 50"/>
                  <a:gd name="T56" fmla="*/ 44 w 80"/>
                  <a:gd name="T57" fmla="*/ 31 h 50"/>
                  <a:gd name="T58" fmla="*/ 51 w 80"/>
                  <a:gd name="T59" fmla="*/ 36 h 50"/>
                  <a:gd name="T60" fmla="*/ 55 w 80"/>
                  <a:gd name="T61" fmla="*/ 36 h 50"/>
                  <a:gd name="T62" fmla="*/ 65 w 80"/>
                  <a:gd name="T63" fmla="*/ 34 h 50"/>
                  <a:gd name="T64" fmla="*/ 69 w 80"/>
                  <a:gd name="T65" fmla="*/ 28 h 50"/>
                  <a:gd name="T66" fmla="*/ 67 w 80"/>
                  <a:gd name="T67" fmla="*/ 24 h 50"/>
                  <a:gd name="T68" fmla="*/ 64 w 80"/>
                  <a:gd name="T6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50">
                    <a:moveTo>
                      <a:pt x="67" y="0"/>
                    </a:moveTo>
                    <a:lnTo>
                      <a:pt x="80" y="0"/>
                    </a:lnTo>
                    <a:lnTo>
                      <a:pt x="80" y="21"/>
                    </a:lnTo>
                    <a:lnTo>
                      <a:pt x="73" y="21"/>
                    </a:lnTo>
                    <a:lnTo>
                      <a:pt x="73" y="21"/>
                    </a:lnTo>
                    <a:lnTo>
                      <a:pt x="73" y="21"/>
                    </a:lnTo>
                    <a:lnTo>
                      <a:pt x="78" y="26"/>
                    </a:lnTo>
                    <a:lnTo>
                      <a:pt x="80" y="29"/>
                    </a:lnTo>
                    <a:lnTo>
                      <a:pt x="80" y="34"/>
                    </a:lnTo>
                    <a:lnTo>
                      <a:pt x="80" y="34"/>
                    </a:lnTo>
                    <a:lnTo>
                      <a:pt x="78" y="41"/>
                    </a:lnTo>
                    <a:lnTo>
                      <a:pt x="73" y="46"/>
                    </a:lnTo>
                    <a:lnTo>
                      <a:pt x="73" y="46"/>
                    </a:lnTo>
                    <a:lnTo>
                      <a:pt x="67" y="49"/>
                    </a:lnTo>
                    <a:lnTo>
                      <a:pt x="57" y="50"/>
                    </a:lnTo>
                    <a:lnTo>
                      <a:pt x="57" y="50"/>
                    </a:lnTo>
                    <a:lnTo>
                      <a:pt x="46" y="49"/>
                    </a:lnTo>
                    <a:lnTo>
                      <a:pt x="39" y="46"/>
                    </a:lnTo>
                    <a:lnTo>
                      <a:pt x="39" y="46"/>
                    </a:lnTo>
                    <a:lnTo>
                      <a:pt x="34" y="39"/>
                    </a:lnTo>
                    <a:lnTo>
                      <a:pt x="33" y="33"/>
                    </a:lnTo>
                    <a:lnTo>
                      <a:pt x="33" y="33"/>
                    </a:lnTo>
                    <a:lnTo>
                      <a:pt x="33" y="26"/>
                    </a:lnTo>
                    <a:lnTo>
                      <a:pt x="38" y="21"/>
                    </a:lnTo>
                    <a:lnTo>
                      <a:pt x="25" y="21"/>
                    </a:lnTo>
                    <a:lnTo>
                      <a:pt x="25" y="21"/>
                    </a:lnTo>
                    <a:lnTo>
                      <a:pt x="18" y="21"/>
                    </a:lnTo>
                    <a:lnTo>
                      <a:pt x="15" y="23"/>
                    </a:lnTo>
                    <a:lnTo>
                      <a:pt x="15" y="23"/>
                    </a:lnTo>
                    <a:lnTo>
                      <a:pt x="13" y="24"/>
                    </a:lnTo>
                    <a:lnTo>
                      <a:pt x="11" y="28"/>
                    </a:lnTo>
                    <a:lnTo>
                      <a:pt x="11" y="28"/>
                    </a:lnTo>
                    <a:lnTo>
                      <a:pt x="13" y="31"/>
                    </a:lnTo>
                    <a:lnTo>
                      <a:pt x="15" y="33"/>
                    </a:lnTo>
                    <a:lnTo>
                      <a:pt x="18" y="34"/>
                    </a:lnTo>
                    <a:lnTo>
                      <a:pt x="23" y="36"/>
                    </a:lnTo>
                    <a:lnTo>
                      <a:pt x="18" y="49"/>
                    </a:lnTo>
                    <a:lnTo>
                      <a:pt x="18" y="49"/>
                    </a:lnTo>
                    <a:lnTo>
                      <a:pt x="11" y="46"/>
                    </a:lnTo>
                    <a:lnTo>
                      <a:pt x="5" y="41"/>
                    </a:lnTo>
                    <a:lnTo>
                      <a:pt x="5" y="41"/>
                    </a:lnTo>
                    <a:lnTo>
                      <a:pt x="2" y="34"/>
                    </a:lnTo>
                    <a:lnTo>
                      <a:pt x="0" y="28"/>
                    </a:lnTo>
                    <a:lnTo>
                      <a:pt x="0" y="28"/>
                    </a:lnTo>
                    <a:lnTo>
                      <a:pt x="2" y="19"/>
                    </a:lnTo>
                    <a:lnTo>
                      <a:pt x="7" y="13"/>
                    </a:lnTo>
                    <a:lnTo>
                      <a:pt x="7" y="13"/>
                    </a:lnTo>
                    <a:lnTo>
                      <a:pt x="13" y="8"/>
                    </a:lnTo>
                    <a:lnTo>
                      <a:pt x="21" y="6"/>
                    </a:lnTo>
                    <a:lnTo>
                      <a:pt x="67" y="6"/>
                    </a:lnTo>
                    <a:lnTo>
                      <a:pt x="67" y="0"/>
                    </a:lnTo>
                    <a:close/>
                    <a:moveTo>
                      <a:pt x="64" y="21"/>
                    </a:moveTo>
                    <a:lnTo>
                      <a:pt x="47" y="21"/>
                    </a:lnTo>
                    <a:lnTo>
                      <a:pt x="47" y="21"/>
                    </a:lnTo>
                    <a:lnTo>
                      <a:pt x="44" y="24"/>
                    </a:lnTo>
                    <a:lnTo>
                      <a:pt x="44" y="28"/>
                    </a:lnTo>
                    <a:lnTo>
                      <a:pt x="44" y="28"/>
                    </a:lnTo>
                    <a:lnTo>
                      <a:pt x="44" y="31"/>
                    </a:lnTo>
                    <a:lnTo>
                      <a:pt x="47" y="34"/>
                    </a:lnTo>
                    <a:lnTo>
                      <a:pt x="51" y="36"/>
                    </a:lnTo>
                    <a:lnTo>
                      <a:pt x="55" y="36"/>
                    </a:lnTo>
                    <a:lnTo>
                      <a:pt x="55" y="36"/>
                    </a:lnTo>
                    <a:lnTo>
                      <a:pt x="62" y="36"/>
                    </a:lnTo>
                    <a:lnTo>
                      <a:pt x="65" y="34"/>
                    </a:lnTo>
                    <a:lnTo>
                      <a:pt x="69" y="31"/>
                    </a:lnTo>
                    <a:lnTo>
                      <a:pt x="69" y="28"/>
                    </a:lnTo>
                    <a:lnTo>
                      <a:pt x="69" y="28"/>
                    </a:lnTo>
                    <a:lnTo>
                      <a:pt x="67" y="24"/>
                    </a:lnTo>
                    <a:lnTo>
                      <a:pt x="64" y="21"/>
                    </a:lnTo>
                    <a:lnTo>
                      <a:pt x="6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4" name="Freeform 308"/>
              <p:cNvSpPr>
                <a:spLocks/>
              </p:cNvSpPr>
              <p:nvPr/>
            </p:nvSpPr>
            <p:spPr bwMode="auto">
              <a:xfrm>
                <a:off x="4761" y="1506"/>
                <a:ext cx="78" cy="39"/>
              </a:xfrm>
              <a:custGeom>
                <a:avLst/>
                <a:gdLst>
                  <a:gd name="T0" fmla="*/ 50 w 78"/>
                  <a:gd name="T1" fmla="*/ 38 h 39"/>
                  <a:gd name="T2" fmla="*/ 50 w 78"/>
                  <a:gd name="T3" fmla="*/ 25 h 39"/>
                  <a:gd name="T4" fmla="*/ 63 w 78"/>
                  <a:gd name="T5" fmla="*/ 23 h 39"/>
                  <a:gd name="T6" fmla="*/ 67 w 78"/>
                  <a:gd name="T7" fmla="*/ 18 h 39"/>
                  <a:gd name="T8" fmla="*/ 67 w 78"/>
                  <a:gd name="T9" fmla="*/ 16 h 39"/>
                  <a:gd name="T10" fmla="*/ 60 w 78"/>
                  <a:gd name="T11" fmla="*/ 13 h 39"/>
                  <a:gd name="T12" fmla="*/ 55 w 78"/>
                  <a:gd name="T13" fmla="*/ 15 h 39"/>
                  <a:gd name="T14" fmla="*/ 50 w 78"/>
                  <a:gd name="T15" fmla="*/ 16 h 39"/>
                  <a:gd name="T16" fmla="*/ 44 w 78"/>
                  <a:gd name="T17" fmla="*/ 25 h 39"/>
                  <a:gd name="T18" fmla="*/ 32 w 78"/>
                  <a:gd name="T19" fmla="*/ 36 h 39"/>
                  <a:gd name="T20" fmla="*/ 26 w 78"/>
                  <a:gd name="T21" fmla="*/ 38 h 39"/>
                  <a:gd name="T22" fmla="*/ 19 w 78"/>
                  <a:gd name="T23" fmla="*/ 39 h 39"/>
                  <a:gd name="T24" fmla="*/ 5 w 78"/>
                  <a:gd name="T25" fmla="*/ 34 h 39"/>
                  <a:gd name="T26" fmla="*/ 0 w 78"/>
                  <a:gd name="T27" fmla="*/ 30 h 39"/>
                  <a:gd name="T28" fmla="*/ 0 w 78"/>
                  <a:gd name="T29" fmla="*/ 25 h 39"/>
                  <a:gd name="T30" fmla="*/ 6 w 78"/>
                  <a:gd name="T31" fmla="*/ 15 h 39"/>
                  <a:gd name="T32" fmla="*/ 0 w 78"/>
                  <a:gd name="T33" fmla="*/ 15 h 39"/>
                  <a:gd name="T34" fmla="*/ 26 w 78"/>
                  <a:gd name="T35" fmla="*/ 2 h 39"/>
                  <a:gd name="T36" fmla="*/ 26 w 78"/>
                  <a:gd name="T37" fmla="*/ 15 h 39"/>
                  <a:gd name="T38" fmla="*/ 14 w 78"/>
                  <a:gd name="T39" fmla="*/ 16 h 39"/>
                  <a:gd name="T40" fmla="*/ 11 w 78"/>
                  <a:gd name="T41" fmla="*/ 20 h 39"/>
                  <a:gd name="T42" fmla="*/ 13 w 78"/>
                  <a:gd name="T43" fmla="*/ 23 h 39"/>
                  <a:gd name="T44" fmla="*/ 18 w 78"/>
                  <a:gd name="T45" fmla="*/ 25 h 39"/>
                  <a:gd name="T46" fmla="*/ 26 w 78"/>
                  <a:gd name="T47" fmla="*/ 23 h 39"/>
                  <a:gd name="T48" fmla="*/ 32 w 78"/>
                  <a:gd name="T49" fmla="*/ 15 h 39"/>
                  <a:gd name="T50" fmla="*/ 39 w 78"/>
                  <a:gd name="T51" fmla="*/ 8 h 39"/>
                  <a:gd name="T52" fmla="*/ 44 w 78"/>
                  <a:gd name="T53" fmla="*/ 3 h 39"/>
                  <a:gd name="T54" fmla="*/ 58 w 78"/>
                  <a:gd name="T55" fmla="*/ 0 h 39"/>
                  <a:gd name="T56" fmla="*/ 67 w 78"/>
                  <a:gd name="T57" fmla="*/ 2 h 39"/>
                  <a:gd name="T58" fmla="*/ 73 w 78"/>
                  <a:gd name="T59" fmla="*/ 5 h 39"/>
                  <a:gd name="T60" fmla="*/ 78 w 78"/>
                  <a:gd name="T61" fmla="*/ 15 h 39"/>
                  <a:gd name="T62" fmla="*/ 76 w 78"/>
                  <a:gd name="T63" fmla="*/ 20 h 39"/>
                  <a:gd name="T64" fmla="*/ 71 w 78"/>
                  <a:gd name="T65" fmla="*/ 25 h 39"/>
                  <a:gd name="T66" fmla="*/ 78 w 78"/>
                  <a:gd name="T6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39">
                    <a:moveTo>
                      <a:pt x="78" y="38"/>
                    </a:moveTo>
                    <a:lnTo>
                      <a:pt x="50" y="38"/>
                    </a:lnTo>
                    <a:lnTo>
                      <a:pt x="50" y="25"/>
                    </a:lnTo>
                    <a:lnTo>
                      <a:pt x="50" y="25"/>
                    </a:lnTo>
                    <a:lnTo>
                      <a:pt x="58" y="25"/>
                    </a:lnTo>
                    <a:lnTo>
                      <a:pt x="63" y="23"/>
                    </a:lnTo>
                    <a:lnTo>
                      <a:pt x="65" y="21"/>
                    </a:lnTo>
                    <a:lnTo>
                      <a:pt x="67" y="18"/>
                    </a:lnTo>
                    <a:lnTo>
                      <a:pt x="67" y="18"/>
                    </a:lnTo>
                    <a:lnTo>
                      <a:pt x="67" y="16"/>
                    </a:lnTo>
                    <a:lnTo>
                      <a:pt x="65" y="15"/>
                    </a:lnTo>
                    <a:lnTo>
                      <a:pt x="60" y="13"/>
                    </a:lnTo>
                    <a:lnTo>
                      <a:pt x="60" y="13"/>
                    </a:lnTo>
                    <a:lnTo>
                      <a:pt x="55" y="15"/>
                    </a:lnTo>
                    <a:lnTo>
                      <a:pt x="50" y="16"/>
                    </a:lnTo>
                    <a:lnTo>
                      <a:pt x="50" y="16"/>
                    </a:lnTo>
                    <a:lnTo>
                      <a:pt x="44" y="25"/>
                    </a:lnTo>
                    <a:lnTo>
                      <a:pt x="44" y="25"/>
                    </a:lnTo>
                    <a:lnTo>
                      <a:pt x="37" y="31"/>
                    </a:lnTo>
                    <a:lnTo>
                      <a:pt x="32" y="36"/>
                    </a:lnTo>
                    <a:lnTo>
                      <a:pt x="32" y="36"/>
                    </a:lnTo>
                    <a:lnTo>
                      <a:pt x="26" y="38"/>
                    </a:lnTo>
                    <a:lnTo>
                      <a:pt x="19" y="39"/>
                    </a:lnTo>
                    <a:lnTo>
                      <a:pt x="19" y="39"/>
                    </a:lnTo>
                    <a:lnTo>
                      <a:pt x="11" y="38"/>
                    </a:lnTo>
                    <a:lnTo>
                      <a:pt x="5" y="34"/>
                    </a:lnTo>
                    <a:lnTo>
                      <a:pt x="5" y="34"/>
                    </a:lnTo>
                    <a:lnTo>
                      <a:pt x="0" y="30"/>
                    </a:lnTo>
                    <a:lnTo>
                      <a:pt x="0" y="25"/>
                    </a:lnTo>
                    <a:lnTo>
                      <a:pt x="0" y="25"/>
                    </a:lnTo>
                    <a:lnTo>
                      <a:pt x="1" y="20"/>
                    </a:lnTo>
                    <a:lnTo>
                      <a:pt x="6" y="15"/>
                    </a:lnTo>
                    <a:lnTo>
                      <a:pt x="6" y="15"/>
                    </a:lnTo>
                    <a:lnTo>
                      <a:pt x="0" y="15"/>
                    </a:lnTo>
                    <a:lnTo>
                      <a:pt x="0" y="2"/>
                    </a:lnTo>
                    <a:lnTo>
                      <a:pt x="26" y="2"/>
                    </a:lnTo>
                    <a:lnTo>
                      <a:pt x="26" y="15"/>
                    </a:lnTo>
                    <a:lnTo>
                      <a:pt x="26" y="15"/>
                    </a:lnTo>
                    <a:lnTo>
                      <a:pt x="14" y="16"/>
                    </a:lnTo>
                    <a:lnTo>
                      <a:pt x="14" y="16"/>
                    </a:lnTo>
                    <a:lnTo>
                      <a:pt x="11" y="18"/>
                    </a:lnTo>
                    <a:lnTo>
                      <a:pt x="11" y="20"/>
                    </a:lnTo>
                    <a:lnTo>
                      <a:pt x="11" y="20"/>
                    </a:lnTo>
                    <a:lnTo>
                      <a:pt x="13" y="23"/>
                    </a:lnTo>
                    <a:lnTo>
                      <a:pt x="18" y="25"/>
                    </a:lnTo>
                    <a:lnTo>
                      <a:pt x="18" y="25"/>
                    </a:lnTo>
                    <a:lnTo>
                      <a:pt x="21" y="25"/>
                    </a:lnTo>
                    <a:lnTo>
                      <a:pt x="26" y="23"/>
                    </a:lnTo>
                    <a:lnTo>
                      <a:pt x="26" y="23"/>
                    </a:lnTo>
                    <a:lnTo>
                      <a:pt x="32" y="15"/>
                    </a:lnTo>
                    <a:lnTo>
                      <a:pt x="32" y="15"/>
                    </a:lnTo>
                    <a:lnTo>
                      <a:pt x="39" y="8"/>
                    </a:lnTo>
                    <a:lnTo>
                      <a:pt x="44" y="3"/>
                    </a:lnTo>
                    <a:lnTo>
                      <a:pt x="44" y="3"/>
                    </a:lnTo>
                    <a:lnTo>
                      <a:pt x="50" y="0"/>
                    </a:lnTo>
                    <a:lnTo>
                      <a:pt x="58" y="0"/>
                    </a:lnTo>
                    <a:lnTo>
                      <a:pt x="58" y="0"/>
                    </a:lnTo>
                    <a:lnTo>
                      <a:pt x="67" y="2"/>
                    </a:lnTo>
                    <a:lnTo>
                      <a:pt x="73" y="5"/>
                    </a:lnTo>
                    <a:lnTo>
                      <a:pt x="73" y="5"/>
                    </a:lnTo>
                    <a:lnTo>
                      <a:pt x="78" y="8"/>
                    </a:lnTo>
                    <a:lnTo>
                      <a:pt x="78" y="15"/>
                    </a:lnTo>
                    <a:lnTo>
                      <a:pt x="78" y="15"/>
                    </a:lnTo>
                    <a:lnTo>
                      <a:pt x="76" y="20"/>
                    </a:lnTo>
                    <a:lnTo>
                      <a:pt x="71" y="25"/>
                    </a:lnTo>
                    <a:lnTo>
                      <a:pt x="71" y="25"/>
                    </a:lnTo>
                    <a:lnTo>
                      <a:pt x="78" y="25"/>
                    </a:lnTo>
                    <a:lnTo>
                      <a:pt x="7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5" name="Freeform 309"/>
              <p:cNvSpPr>
                <a:spLocks/>
              </p:cNvSpPr>
              <p:nvPr/>
            </p:nvSpPr>
            <p:spPr bwMode="auto">
              <a:xfrm>
                <a:off x="4726" y="1408"/>
                <a:ext cx="113" cy="59"/>
              </a:xfrm>
              <a:custGeom>
                <a:avLst/>
                <a:gdLst>
                  <a:gd name="T0" fmla="*/ 0 w 113"/>
                  <a:gd name="T1" fmla="*/ 0 h 59"/>
                  <a:gd name="T2" fmla="*/ 41 w 113"/>
                  <a:gd name="T3" fmla="*/ 0 h 59"/>
                  <a:gd name="T4" fmla="*/ 41 w 113"/>
                  <a:gd name="T5" fmla="*/ 12 h 59"/>
                  <a:gd name="T6" fmla="*/ 14 w 113"/>
                  <a:gd name="T7" fmla="*/ 12 h 59"/>
                  <a:gd name="T8" fmla="*/ 14 w 113"/>
                  <a:gd name="T9" fmla="*/ 22 h 59"/>
                  <a:gd name="T10" fmla="*/ 100 w 113"/>
                  <a:gd name="T11" fmla="*/ 22 h 59"/>
                  <a:gd name="T12" fmla="*/ 100 w 113"/>
                  <a:gd name="T13" fmla="*/ 13 h 59"/>
                  <a:gd name="T14" fmla="*/ 113 w 113"/>
                  <a:gd name="T15" fmla="*/ 13 h 59"/>
                  <a:gd name="T16" fmla="*/ 113 w 113"/>
                  <a:gd name="T17" fmla="*/ 46 h 59"/>
                  <a:gd name="T18" fmla="*/ 100 w 113"/>
                  <a:gd name="T19" fmla="*/ 46 h 59"/>
                  <a:gd name="T20" fmla="*/ 100 w 113"/>
                  <a:gd name="T21" fmla="*/ 38 h 59"/>
                  <a:gd name="T22" fmla="*/ 14 w 113"/>
                  <a:gd name="T23" fmla="*/ 38 h 59"/>
                  <a:gd name="T24" fmla="*/ 14 w 113"/>
                  <a:gd name="T25" fmla="*/ 46 h 59"/>
                  <a:gd name="T26" fmla="*/ 41 w 113"/>
                  <a:gd name="T27" fmla="*/ 46 h 59"/>
                  <a:gd name="T28" fmla="*/ 41 w 113"/>
                  <a:gd name="T29" fmla="*/ 59 h 59"/>
                  <a:gd name="T30" fmla="*/ 0 w 113"/>
                  <a:gd name="T31" fmla="*/ 59 h 59"/>
                  <a:gd name="T32" fmla="*/ 0 w 113"/>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59">
                    <a:moveTo>
                      <a:pt x="0" y="0"/>
                    </a:moveTo>
                    <a:lnTo>
                      <a:pt x="41" y="0"/>
                    </a:lnTo>
                    <a:lnTo>
                      <a:pt x="41" y="12"/>
                    </a:lnTo>
                    <a:lnTo>
                      <a:pt x="14" y="12"/>
                    </a:lnTo>
                    <a:lnTo>
                      <a:pt x="14" y="22"/>
                    </a:lnTo>
                    <a:lnTo>
                      <a:pt x="100" y="22"/>
                    </a:lnTo>
                    <a:lnTo>
                      <a:pt x="100" y="13"/>
                    </a:lnTo>
                    <a:lnTo>
                      <a:pt x="113" y="13"/>
                    </a:lnTo>
                    <a:lnTo>
                      <a:pt x="113" y="46"/>
                    </a:lnTo>
                    <a:lnTo>
                      <a:pt x="100" y="46"/>
                    </a:lnTo>
                    <a:lnTo>
                      <a:pt x="100" y="38"/>
                    </a:lnTo>
                    <a:lnTo>
                      <a:pt x="14" y="38"/>
                    </a:lnTo>
                    <a:lnTo>
                      <a:pt x="14" y="46"/>
                    </a:lnTo>
                    <a:lnTo>
                      <a:pt x="41" y="46"/>
                    </a:lnTo>
                    <a:lnTo>
                      <a:pt x="41" y="59"/>
                    </a:lnTo>
                    <a:lnTo>
                      <a:pt x="0" y="5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6" name="Freeform 310"/>
              <p:cNvSpPr>
                <a:spLocks noEditPoints="1"/>
              </p:cNvSpPr>
              <p:nvPr/>
            </p:nvSpPr>
            <p:spPr bwMode="auto">
              <a:xfrm>
                <a:off x="4725" y="1382"/>
                <a:ext cx="114" cy="23"/>
              </a:xfrm>
              <a:custGeom>
                <a:avLst/>
                <a:gdLst>
                  <a:gd name="T0" fmla="*/ 101 w 114"/>
                  <a:gd name="T1" fmla="*/ 18 h 23"/>
                  <a:gd name="T2" fmla="*/ 49 w 114"/>
                  <a:gd name="T3" fmla="*/ 18 h 23"/>
                  <a:gd name="T4" fmla="*/ 49 w 114"/>
                  <a:gd name="T5" fmla="*/ 23 h 23"/>
                  <a:gd name="T6" fmla="*/ 36 w 114"/>
                  <a:gd name="T7" fmla="*/ 23 h 23"/>
                  <a:gd name="T8" fmla="*/ 36 w 114"/>
                  <a:gd name="T9" fmla="*/ 4 h 23"/>
                  <a:gd name="T10" fmla="*/ 101 w 114"/>
                  <a:gd name="T11" fmla="*/ 4 h 23"/>
                  <a:gd name="T12" fmla="*/ 101 w 114"/>
                  <a:gd name="T13" fmla="*/ 0 h 23"/>
                  <a:gd name="T14" fmla="*/ 114 w 114"/>
                  <a:gd name="T15" fmla="*/ 0 h 23"/>
                  <a:gd name="T16" fmla="*/ 114 w 114"/>
                  <a:gd name="T17" fmla="*/ 23 h 23"/>
                  <a:gd name="T18" fmla="*/ 101 w 114"/>
                  <a:gd name="T19" fmla="*/ 23 h 23"/>
                  <a:gd name="T20" fmla="*/ 101 w 114"/>
                  <a:gd name="T21" fmla="*/ 18 h 23"/>
                  <a:gd name="T22" fmla="*/ 0 w 114"/>
                  <a:gd name="T23" fmla="*/ 12 h 23"/>
                  <a:gd name="T24" fmla="*/ 0 w 114"/>
                  <a:gd name="T25" fmla="*/ 12 h 23"/>
                  <a:gd name="T26" fmla="*/ 1 w 114"/>
                  <a:gd name="T27" fmla="*/ 9 h 23"/>
                  <a:gd name="T28" fmla="*/ 3 w 114"/>
                  <a:gd name="T29" fmla="*/ 5 h 23"/>
                  <a:gd name="T30" fmla="*/ 3 w 114"/>
                  <a:gd name="T31" fmla="*/ 5 h 23"/>
                  <a:gd name="T32" fmla="*/ 6 w 114"/>
                  <a:gd name="T33" fmla="*/ 4 h 23"/>
                  <a:gd name="T34" fmla="*/ 10 w 114"/>
                  <a:gd name="T35" fmla="*/ 2 h 23"/>
                  <a:gd name="T36" fmla="*/ 10 w 114"/>
                  <a:gd name="T37" fmla="*/ 2 h 23"/>
                  <a:gd name="T38" fmla="*/ 13 w 114"/>
                  <a:gd name="T39" fmla="*/ 4 h 23"/>
                  <a:gd name="T40" fmla="*/ 16 w 114"/>
                  <a:gd name="T41" fmla="*/ 5 h 23"/>
                  <a:gd name="T42" fmla="*/ 16 w 114"/>
                  <a:gd name="T43" fmla="*/ 5 h 23"/>
                  <a:gd name="T44" fmla="*/ 18 w 114"/>
                  <a:gd name="T45" fmla="*/ 9 h 23"/>
                  <a:gd name="T46" fmla="*/ 18 w 114"/>
                  <a:gd name="T47" fmla="*/ 12 h 23"/>
                  <a:gd name="T48" fmla="*/ 18 w 114"/>
                  <a:gd name="T49" fmla="*/ 12 h 23"/>
                  <a:gd name="T50" fmla="*/ 18 w 114"/>
                  <a:gd name="T51" fmla="*/ 15 h 23"/>
                  <a:gd name="T52" fmla="*/ 16 w 114"/>
                  <a:gd name="T53" fmla="*/ 18 h 23"/>
                  <a:gd name="T54" fmla="*/ 16 w 114"/>
                  <a:gd name="T55" fmla="*/ 18 h 23"/>
                  <a:gd name="T56" fmla="*/ 13 w 114"/>
                  <a:gd name="T57" fmla="*/ 20 h 23"/>
                  <a:gd name="T58" fmla="*/ 10 w 114"/>
                  <a:gd name="T59" fmla="*/ 20 h 23"/>
                  <a:gd name="T60" fmla="*/ 10 w 114"/>
                  <a:gd name="T61" fmla="*/ 20 h 23"/>
                  <a:gd name="T62" fmla="*/ 6 w 114"/>
                  <a:gd name="T63" fmla="*/ 20 h 23"/>
                  <a:gd name="T64" fmla="*/ 3 w 114"/>
                  <a:gd name="T65" fmla="*/ 18 h 23"/>
                  <a:gd name="T66" fmla="*/ 3 w 114"/>
                  <a:gd name="T67" fmla="*/ 18 h 23"/>
                  <a:gd name="T68" fmla="*/ 1 w 114"/>
                  <a:gd name="T69" fmla="*/ 15 h 23"/>
                  <a:gd name="T70" fmla="*/ 0 w 114"/>
                  <a:gd name="T71" fmla="*/ 12 h 23"/>
                  <a:gd name="T72" fmla="*/ 0 w 114"/>
                  <a:gd name="T73"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23">
                    <a:moveTo>
                      <a:pt x="101" y="18"/>
                    </a:moveTo>
                    <a:lnTo>
                      <a:pt x="49" y="18"/>
                    </a:lnTo>
                    <a:lnTo>
                      <a:pt x="49" y="23"/>
                    </a:lnTo>
                    <a:lnTo>
                      <a:pt x="36" y="23"/>
                    </a:lnTo>
                    <a:lnTo>
                      <a:pt x="36" y="4"/>
                    </a:lnTo>
                    <a:lnTo>
                      <a:pt x="101" y="4"/>
                    </a:lnTo>
                    <a:lnTo>
                      <a:pt x="101" y="0"/>
                    </a:lnTo>
                    <a:lnTo>
                      <a:pt x="114" y="0"/>
                    </a:lnTo>
                    <a:lnTo>
                      <a:pt x="114" y="23"/>
                    </a:lnTo>
                    <a:lnTo>
                      <a:pt x="101" y="23"/>
                    </a:lnTo>
                    <a:lnTo>
                      <a:pt x="101" y="18"/>
                    </a:lnTo>
                    <a:close/>
                    <a:moveTo>
                      <a:pt x="0" y="12"/>
                    </a:moveTo>
                    <a:lnTo>
                      <a:pt x="0" y="12"/>
                    </a:lnTo>
                    <a:lnTo>
                      <a:pt x="1" y="9"/>
                    </a:lnTo>
                    <a:lnTo>
                      <a:pt x="3" y="5"/>
                    </a:lnTo>
                    <a:lnTo>
                      <a:pt x="3" y="5"/>
                    </a:lnTo>
                    <a:lnTo>
                      <a:pt x="6" y="4"/>
                    </a:lnTo>
                    <a:lnTo>
                      <a:pt x="10" y="2"/>
                    </a:lnTo>
                    <a:lnTo>
                      <a:pt x="10" y="2"/>
                    </a:lnTo>
                    <a:lnTo>
                      <a:pt x="13" y="4"/>
                    </a:lnTo>
                    <a:lnTo>
                      <a:pt x="16" y="5"/>
                    </a:lnTo>
                    <a:lnTo>
                      <a:pt x="16" y="5"/>
                    </a:lnTo>
                    <a:lnTo>
                      <a:pt x="18" y="9"/>
                    </a:lnTo>
                    <a:lnTo>
                      <a:pt x="18" y="12"/>
                    </a:lnTo>
                    <a:lnTo>
                      <a:pt x="18" y="12"/>
                    </a:lnTo>
                    <a:lnTo>
                      <a:pt x="18" y="15"/>
                    </a:lnTo>
                    <a:lnTo>
                      <a:pt x="16" y="18"/>
                    </a:lnTo>
                    <a:lnTo>
                      <a:pt x="16" y="18"/>
                    </a:lnTo>
                    <a:lnTo>
                      <a:pt x="13" y="20"/>
                    </a:lnTo>
                    <a:lnTo>
                      <a:pt x="10" y="20"/>
                    </a:lnTo>
                    <a:lnTo>
                      <a:pt x="10" y="20"/>
                    </a:lnTo>
                    <a:lnTo>
                      <a:pt x="6" y="20"/>
                    </a:lnTo>
                    <a:lnTo>
                      <a:pt x="3" y="18"/>
                    </a:lnTo>
                    <a:lnTo>
                      <a:pt x="3" y="18"/>
                    </a:lnTo>
                    <a:lnTo>
                      <a:pt x="1" y="15"/>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7" name="Freeform 311"/>
              <p:cNvSpPr>
                <a:spLocks noEditPoints="1"/>
              </p:cNvSpPr>
              <p:nvPr/>
            </p:nvSpPr>
            <p:spPr bwMode="auto">
              <a:xfrm>
                <a:off x="4726" y="1327"/>
                <a:ext cx="113" cy="50"/>
              </a:xfrm>
              <a:custGeom>
                <a:avLst/>
                <a:gdLst>
                  <a:gd name="T0" fmla="*/ 113 w 113"/>
                  <a:gd name="T1" fmla="*/ 50 h 50"/>
                  <a:gd name="T2" fmla="*/ 100 w 113"/>
                  <a:gd name="T3" fmla="*/ 50 h 50"/>
                  <a:gd name="T4" fmla="*/ 100 w 113"/>
                  <a:gd name="T5" fmla="*/ 44 h 50"/>
                  <a:gd name="T6" fmla="*/ 14 w 113"/>
                  <a:gd name="T7" fmla="*/ 44 h 50"/>
                  <a:gd name="T8" fmla="*/ 14 w 113"/>
                  <a:gd name="T9" fmla="*/ 50 h 50"/>
                  <a:gd name="T10" fmla="*/ 0 w 113"/>
                  <a:gd name="T11" fmla="*/ 50 h 50"/>
                  <a:gd name="T12" fmla="*/ 0 w 113"/>
                  <a:gd name="T13" fmla="*/ 31 h 50"/>
                  <a:gd name="T14" fmla="*/ 40 w 113"/>
                  <a:gd name="T15" fmla="*/ 31 h 50"/>
                  <a:gd name="T16" fmla="*/ 40 w 113"/>
                  <a:gd name="T17" fmla="*/ 29 h 50"/>
                  <a:gd name="T18" fmla="*/ 40 w 113"/>
                  <a:gd name="T19" fmla="*/ 29 h 50"/>
                  <a:gd name="T20" fmla="*/ 35 w 113"/>
                  <a:gd name="T21" fmla="*/ 24 h 50"/>
                  <a:gd name="T22" fmla="*/ 33 w 113"/>
                  <a:gd name="T23" fmla="*/ 18 h 50"/>
                  <a:gd name="T24" fmla="*/ 33 w 113"/>
                  <a:gd name="T25" fmla="*/ 18 h 50"/>
                  <a:gd name="T26" fmla="*/ 33 w 113"/>
                  <a:gd name="T27" fmla="*/ 13 h 50"/>
                  <a:gd name="T28" fmla="*/ 35 w 113"/>
                  <a:gd name="T29" fmla="*/ 10 h 50"/>
                  <a:gd name="T30" fmla="*/ 38 w 113"/>
                  <a:gd name="T31" fmla="*/ 6 h 50"/>
                  <a:gd name="T32" fmla="*/ 43 w 113"/>
                  <a:gd name="T33" fmla="*/ 5 h 50"/>
                  <a:gd name="T34" fmla="*/ 43 w 113"/>
                  <a:gd name="T35" fmla="*/ 5 h 50"/>
                  <a:gd name="T36" fmla="*/ 56 w 113"/>
                  <a:gd name="T37" fmla="*/ 2 h 50"/>
                  <a:gd name="T38" fmla="*/ 75 w 113"/>
                  <a:gd name="T39" fmla="*/ 0 h 50"/>
                  <a:gd name="T40" fmla="*/ 75 w 113"/>
                  <a:gd name="T41" fmla="*/ 0 h 50"/>
                  <a:gd name="T42" fmla="*/ 92 w 113"/>
                  <a:gd name="T43" fmla="*/ 2 h 50"/>
                  <a:gd name="T44" fmla="*/ 103 w 113"/>
                  <a:gd name="T45" fmla="*/ 5 h 50"/>
                  <a:gd name="T46" fmla="*/ 103 w 113"/>
                  <a:gd name="T47" fmla="*/ 5 h 50"/>
                  <a:gd name="T48" fmla="*/ 108 w 113"/>
                  <a:gd name="T49" fmla="*/ 8 h 50"/>
                  <a:gd name="T50" fmla="*/ 111 w 113"/>
                  <a:gd name="T51" fmla="*/ 10 h 50"/>
                  <a:gd name="T52" fmla="*/ 113 w 113"/>
                  <a:gd name="T53" fmla="*/ 15 h 50"/>
                  <a:gd name="T54" fmla="*/ 113 w 113"/>
                  <a:gd name="T55" fmla="*/ 18 h 50"/>
                  <a:gd name="T56" fmla="*/ 113 w 113"/>
                  <a:gd name="T57" fmla="*/ 18 h 50"/>
                  <a:gd name="T58" fmla="*/ 113 w 113"/>
                  <a:gd name="T59" fmla="*/ 21 h 50"/>
                  <a:gd name="T60" fmla="*/ 111 w 113"/>
                  <a:gd name="T61" fmla="*/ 24 h 50"/>
                  <a:gd name="T62" fmla="*/ 105 w 113"/>
                  <a:gd name="T63" fmla="*/ 29 h 50"/>
                  <a:gd name="T64" fmla="*/ 105 w 113"/>
                  <a:gd name="T65" fmla="*/ 31 h 50"/>
                  <a:gd name="T66" fmla="*/ 113 w 113"/>
                  <a:gd name="T67" fmla="*/ 31 h 50"/>
                  <a:gd name="T68" fmla="*/ 113 w 113"/>
                  <a:gd name="T69" fmla="*/ 50 h 50"/>
                  <a:gd name="T70" fmla="*/ 61 w 113"/>
                  <a:gd name="T71" fmla="*/ 31 h 50"/>
                  <a:gd name="T72" fmla="*/ 82 w 113"/>
                  <a:gd name="T73" fmla="*/ 31 h 50"/>
                  <a:gd name="T74" fmla="*/ 82 w 113"/>
                  <a:gd name="T75" fmla="*/ 31 h 50"/>
                  <a:gd name="T76" fmla="*/ 90 w 113"/>
                  <a:gd name="T77" fmla="*/ 29 h 50"/>
                  <a:gd name="T78" fmla="*/ 97 w 113"/>
                  <a:gd name="T79" fmla="*/ 29 h 50"/>
                  <a:gd name="T80" fmla="*/ 97 w 113"/>
                  <a:gd name="T81" fmla="*/ 29 h 50"/>
                  <a:gd name="T82" fmla="*/ 100 w 113"/>
                  <a:gd name="T83" fmla="*/ 26 h 50"/>
                  <a:gd name="T84" fmla="*/ 102 w 113"/>
                  <a:gd name="T85" fmla="*/ 23 h 50"/>
                  <a:gd name="T86" fmla="*/ 102 w 113"/>
                  <a:gd name="T87" fmla="*/ 23 h 50"/>
                  <a:gd name="T88" fmla="*/ 100 w 113"/>
                  <a:gd name="T89" fmla="*/ 20 h 50"/>
                  <a:gd name="T90" fmla="*/ 97 w 113"/>
                  <a:gd name="T91" fmla="*/ 16 h 50"/>
                  <a:gd name="T92" fmla="*/ 97 w 113"/>
                  <a:gd name="T93" fmla="*/ 16 h 50"/>
                  <a:gd name="T94" fmla="*/ 90 w 113"/>
                  <a:gd name="T95" fmla="*/ 16 h 50"/>
                  <a:gd name="T96" fmla="*/ 82 w 113"/>
                  <a:gd name="T97" fmla="*/ 15 h 50"/>
                  <a:gd name="T98" fmla="*/ 69 w 113"/>
                  <a:gd name="T99" fmla="*/ 15 h 50"/>
                  <a:gd name="T100" fmla="*/ 69 w 113"/>
                  <a:gd name="T101" fmla="*/ 15 h 50"/>
                  <a:gd name="T102" fmla="*/ 58 w 113"/>
                  <a:gd name="T103" fmla="*/ 16 h 50"/>
                  <a:gd name="T104" fmla="*/ 51 w 113"/>
                  <a:gd name="T105" fmla="*/ 16 h 50"/>
                  <a:gd name="T106" fmla="*/ 51 w 113"/>
                  <a:gd name="T107" fmla="*/ 16 h 50"/>
                  <a:gd name="T108" fmla="*/ 46 w 113"/>
                  <a:gd name="T109" fmla="*/ 20 h 50"/>
                  <a:gd name="T110" fmla="*/ 44 w 113"/>
                  <a:gd name="T111" fmla="*/ 23 h 50"/>
                  <a:gd name="T112" fmla="*/ 44 w 113"/>
                  <a:gd name="T113" fmla="*/ 23 h 50"/>
                  <a:gd name="T114" fmla="*/ 46 w 113"/>
                  <a:gd name="T115" fmla="*/ 26 h 50"/>
                  <a:gd name="T116" fmla="*/ 49 w 113"/>
                  <a:gd name="T117" fmla="*/ 28 h 50"/>
                  <a:gd name="T118" fmla="*/ 54 w 113"/>
                  <a:gd name="T119" fmla="*/ 29 h 50"/>
                  <a:gd name="T120" fmla="*/ 61 w 113"/>
                  <a:gd name="T121" fmla="*/ 31 h 50"/>
                  <a:gd name="T122" fmla="*/ 61 w 113"/>
                  <a:gd name="T123"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 h="50">
                    <a:moveTo>
                      <a:pt x="113" y="50"/>
                    </a:moveTo>
                    <a:lnTo>
                      <a:pt x="100" y="50"/>
                    </a:lnTo>
                    <a:lnTo>
                      <a:pt x="100" y="44"/>
                    </a:lnTo>
                    <a:lnTo>
                      <a:pt x="14" y="44"/>
                    </a:lnTo>
                    <a:lnTo>
                      <a:pt x="14" y="50"/>
                    </a:lnTo>
                    <a:lnTo>
                      <a:pt x="0" y="50"/>
                    </a:lnTo>
                    <a:lnTo>
                      <a:pt x="0" y="31"/>
                    </a:lnTo>
                    <a:lnTo>
                      <a:pt x="40" y="31"/>
                    </a:lnTo>
                    <a:lnTo>
                      <a:pt x="40" y="29"/>
                    </a:lnTo>
                    <a:lnTo>
                      <a:pt x="40" y="29"/>
                    </a:lnTo>
                    <a:lnTo>
                      <a:pt x="35" y="24"/>
                    </a:lnTo>
                    <a:lnTo>
                      <a:pt x="33" y="18"/>
                    </a:lnTo>
                    <a:lnTo>
                      <a:pt x="33" y="18"/>
                    </a:lnTo>
                    <a:lnTo>
                      <a:pt x="33" y="13"/>
                    </a:lnTo>
                    <a:lnTo>
                      <a:pt x="35" y="10"/>
                    </a:lnTo>
                    <a:lnTo>
                      <a:pt x="38" y="6"/>
                    </a:lnTo>
                    <a:lnTo>
                      <a:pt x="43" y="5"/>
                    </a:lnTo>
                    <a:lnTo>
                      <a:pt x="43" y="5"/>
                    </a:lnTo>
                    <a:lnTo>
                      <a:pt x="56" y="2"/>
                    </a:lnTo>
                    <a:lnTo>
                      <a:pt x="75" y="0"/>
                    </a:lnTo>
                    <a:lnTo>
                      <a:pt x="75" y="0"/>
                    </a:lnTo>
                    <a:lnTo>
                      <a:pt x="92" y="2"/>
                    </a:lnTo>
                    <a:lnTo>
                      <a:pt x="103" y="5"/>
                    </a:lnTo>
                    <a:lnTo>
                      <a:pt x="103" y="5"/>
                    </a:lnTo>
                    <a:lnTo>
                      <a:pt x="108" y="8"/>
                    </a:lnTo>
                    <a:lnTo>
                      <a:pt x="111" y="10"/>
                    </a:lnTo>
                    <a:lnTo>
                      <a:pt x="113" y="15"/>
                    </a:lnTo>
                    <a:lnTo>
                      <a:pt x="113" y="18"/>
                    </a:lnTo>
                    <a:lnTo>
                      <a:pt x="113" y="18"/>
                    </a:lnTo>
                    <a:lnTo>
                      <a:pt x="113" y="21"/>
                    </a:lnTo>
                    <a:lnTo>
                      <a:pt x="111" y="24"/>
                    </a:lnTo>
                    <a:lnTo>
                      <a:pt x="105" y="29"/>
                    </a:lnTo>
                    <a:lnTo>
                      <a:pt x="105" y="31"/>
                    </a:lnTo>
                    <a:lnTo>
                      <a:pt x="113" y="31"/>
                    </a:lnTo>
                    <a:lnTo>
                      <a:pt x="113" y="50"/>
                    </a:lnTo>
                    <a:close/>
                    <a:moveTo>
                      <a:pt x="61" y="31"/>
                    </a:moveTo>
                    <a:lnTo>
                      <a:pt x="82" y="31"/>
                    </a:lnTo>
                    <a:lnTo>
                      <a:pt x="82" y="31"/>
                    </a:lnTo>
                    <a:lnTo>
                      <a:pt x="90" y="29"/>
                    </a:lnTo>
                    <a:lnTo>
                      <a:pt x="97" y="29"/>
                    </a:lnTo>
                    <a:lnTo>
                      <a:pt x="97" y="29"/>
                    </a:lnTo>
                    <a:lnTo>
                      <a:pt x="100" y="26"/>
                    </a:lnTo>
                    <a:lnTo>
                      <a:pt x="102" y="23"/>
                    </a:lnTo>
                    <a:lnTo>
                      <a:pt x="102" y="23"/>
                    </a:lnTo>
                    <a:lnTo>
                      <a:pt x="100" y="20"/>
                    </a:lnTo>
                    <a:lnTo>
                      <a:pt x="97" y="16"/>
                    </a:lnTo>
                    <a:lnTo>
                      <a:pt x="97" y="16"/>
                    </a:lnTo>
                    <a:lnTo>
                      <a:pt x="90" y="16"/>
                    </a:lnTo>
                    <a:lnTo>
                      <a:pt x="82" y="15"/>
                    </a:lnTo>
                    <a:lnTo>
                      <a:pt x="69" y="15"/>
                    </a:lnTo>
                    <a:lnTo>
                      <a:pt x="69" y="15"/>
                    </a:lnTo>
                    <a:lnTo>
                      <a:pt x="58" y="16"/>
                    </a:lnTo>
                    <a:lnTo>
                      <a:pt x="51" y="16"/>
                    </a:lnTo>
                    <a:lnTo>
                      <a:pt x="51" y="16"/>
                    </a:lnTo>
                    <a:lnTo>
                      <a:pt x="46" y="20"/>
                    </a:lnTo>
                    <a:lnTo>
                      <a:pt x="44" y="23"/>
                    </a:lnTo>
                    <a:lnTo>
                      <a:pt x="44" y="23"/>
                    </a:lnTo>
                    <a:lnTo>
                      <a:pt x="46" y="26"/>
                    </a:lnTo>
                    <a:lnTo>
                      <a:pt x="49" y="28"/>
                    </a:lnTo>
                    <a:lnTo>
                      <a:pt x="54" y="29"/>
                    </a:lnTo>
                    <a:lnTo>
                      <a:pt x="61" y="31"/>
                    </a:lnTo>
                    <a:lnTo>
                      <a:pt x="6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8" name="Freeform 312"/>
              <p:cNvSpPr>
                <a:spLocks noEditPoints="1"/>
              </p:cNvSpPr>
              <p:nvPr/>
            </p:nvSpPr>
            <p:spPr bwMode="auto">
              <a:xfrm>
                <a:off x="4725" y="1298"/>
                <a:ext cx="114" cy="24"/>
              </a:xfrm>
              <a:custGeom>
                <a:avLst/>
                <a:gdLst>
                  <a:gd name="T0" fmla="*/ 101 w 114"/>
                  <a:gd name="T1" fmla="*/ 18 h 24"/>
                  <a:gd name="T2" fmla="*/ 49 w 114"/>
                  <a:gd name="T3" fmla="*/ 18 h 24"/>
                  <a:gd name="T4" fmla="*/ 49 w 114"/>
                  <a:gd name="T5" fmla="*/ 24 h 24"/>
                  <a:gd name="T6" fmla="*/ 36 w 114"/>
                  <a:gd name="T7" fmla="*/ 24 h 24"/>
                  <a:gd name="T8" fmla="*/ 36 w 114"/>
                  <a:gd name="T9" fmla="*/ 5 h 24"/>
                  <a:gd name="T10" fmla="*/ 101 w 114"/>
                  <a:gd name="T11" fmla="*/ 5 h 24"/>
                  <a:gd name="T12" fmla="*/ 101 w 114"/>
                  <a:gd name="T13" fmla="*/ 0 h 24"/>
                  <a:gd name="T14" fmla="*/ 114 w 114"/>
                  <a:gd name="T15" fmla="*/ 0 h 24"/>
                  <a:gd name="T16" fmla="*/ 114 w 114"/>
                  <a:gd name="T17" fmla="*/ 24 h 24"/>
                  <a:gd name="T18" fmla="*/ 101 w 114"/>
                  <a:gd name="T19" fmla="*/ 24 h 24"/>
                  <a:gd name="T20" fmla="*/ 101 w 114"/>
                  <a:gd name="T21" fmla="*/ 18 h 24"/>
                  <a:gd name="T22" fmla="*/ 0 w 114"/>
                  <a:gd name="T23" fmla="*/ 11 h 24"/>
                  <a:gd name="T24" fmla="*/ 0 w 114"/>
                  <a:gd name="T25" fmla="*/ 11 h 24"/>
                  <a:gd name="T26" fmla="*/ 1 w 114"/>
                  <a:gd name="T27" fmla="*/ 8 h 24"/>
                  <a:gd name="T28" fmla="*/ 3 w 114"/>
                  <a:gd name="T29" fmla="*/ 5 h 24"/>
                  <a:gd name="T30" fmla="*/ 3 w 114"/>
                  <a:gd name="T31" fmla="*/ 5 h 24"/>
                  <a:gd name="T32" fmla="*/ 6 w 114"/>
                  <a:gd name="T33" fmla="*/ 3 h 24"/>
                  <a:gd name="T34" fmla="*/ 10 w 114"/>
                  <a:gd name="T35" fmla="*/ 3 h 24"/>
                  <a:gd name="T36" fmla="*/ 10 w 114"/>
                  <a:gd name="T37" fmla="*/ 3 h 24"/>
                  <a:gd name="T38" fmla="*/ 13 w 114"/>
                  <a:gd name="T39" fmla="*/ 3 h 24"/>
                  <a:gd name="T40" fmla="*/ 16 w 114"/>
                  <a:gd name="T41" fmla="*/ 5 h 24"/>
                  <a:gd name="T42" fmla="*/ 16 w 114"/>
                  <a:gd name="T43" fmla="*/ 5 h 24"/>
                  <a:gd name="T44" fmla="*/ 18 w 114"/>
                  <a:gd name="T45" fmla="*/ 8 h 24"/>
                  <a:gd name="T46" fmla="*/ 18 w 114"/>
                  <a:gd name="T47" fmla="*/ 11 h 24"/>
                  <a:gd name="T48" fmla="*/ 18 w 114"/>
                  <a:gd name="T49" fmla="*/ 11 h 24"/>
                  <a:gd name="T50" fmla="*/ 18 w 114"/>
                  <a:gd name="T51" fmla="*/ 14 h 24"/>
                  <a:gd name="T52" fmla="*/ 16 w 114"/>
                  <a:gd name="T53" fmla="*/ 18 h 24"/>
                  <a:gd name="T54" fmla="*/ 16 w 114"/>
                  <a:gd name="T55" fmla="*/ 18 h 24"/>
                  <a:gd name="T56" fmla="*/ 13 w 114"/>
                  <a:gd name="T57" fmla="*/ 19 h 24"/>
                  <a:gd name="T58" fmla="*/ 10 w 114"/>
                  <a:gd name="T59" fmla="*/ 21 h 24"/>
                  <a:gd name="T60" fmla="*/ 10 w 114"/>
                  <a:gd name="T61" fmla="*/ 21 h 24"/>
                  <a:gd name="T62" fmla="*/ 6 w 114"/>
                  <a:gd name="T63" fmla="*/ 19 h 24"/>
                  <a:gd name="T64" fmla="*/ 3 w 114"/>
                  <a:gd name="T65" fmla="*/ 18 h 24"/>
                  <a:gd name="T66" fmla="*/ 3 w 114"/>
                  <a:gd name="T67" fmla="*/ 18 h 24"/>
                  <a:gd name="T68" fmla="*/ 1 w 114"/>
                  <a:gd name="T69" fmla="*/ 14 h 24"/>
                  <a:gd name="T70" fmla="*/ 0 w 114"/>
                  <a:gd name="T71" fmla="*/ 11 h 24"/>
                  <a:gd name="T72" fmla="*/ 0 w 114"/>
                  <a:gd name="T73"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24">
                    <a:moveTo>
                      <a:pt x="101" y="18"/>
                    </a:moveTo>
                    <a:lnTo>
                      <a:pt x="49" y="18"/>
                    </a:lnTo>
                    <a:lnTo>
                      <a:pt x="49" y="24"/>
                    </a:lnTo>
                    <a:lnTo>
                      <a:pt x="36" y="24"/>
                    </a:lnTo>
                    <a:lnTo>
                      <a:pt x="36" y="5"/>
                    </a:lnTo>
                    <a:lnTo>
                      <a:pt x="101" y="5"/>
                    </a:lnTo>
                    <a:lnTo>
                      <a:pt x="101" y="0"/>
                    </a:lnTo>
                    <a:lnTo>
                      <a:pt x="114" y="0"/>
                    </a:lnTo>
                    <a:lnTo>
                      <a:pt x="114" y="24"/>
                    </a:lnTo>
                    <a:lnTo>
                      <a:pt x="101" y="24"/>
                    </a:lnTo>
                    <a:lnTo>
                      <a:pt x="101" y="18"/>
                    </a:lnTo>
                    <a:close/>
                    <a:moveTo>
                      <a:pt x="0" y="11"/>
                    </a:moveTo>
                    <a:lnTo>
                      <a:pt x="0" y="11"/>
                    </a:lnTo>
                    <a:lnTo>
                      <a:pt x="1" y="8"/>
                    </a:lnTo>
                    <a:lnTo>
                      <a:pt x="3" y="5"/>
                    </a:lnTo>
                    <a:lnTo>
                      <a:pt x="3" y="5"/>
                    </a:lnTo>
                    <a:lnTo>
                      <a:pt x="6" y="3"/>
                    </a:lnTo>
                    <a:lnTo>
                      <a:pt x="10" y="3"/>
                    </a:lnTo>
                    <a:lnTo>
                      <a:pt x="10" y="3"/>
                    </a:lnTo>
                    <a:lnTo>
                      <a:pt x="13" y="3"/>
                    </a:lnTo>
                    <a:lnTo>
                      <a:pt x="16" y="5"/>
                    </a:lnTo>
                    <a:lnTo>
                      <a:pt x="16" y="5"/>
                    </a:lnTo>
                    <a:lnTo>
                      <a:pt x="18" y="8"/>
                    </a:lnTo>
                    <a:lnTo>
                      <a:pt x="18" y="11"/>
                    </a:lnTo>
                    <a:lnTo>
                      <a:pt x="18" y="11"/>
                    </a:lnTo>
                    <a:lnTo>
                      <a:pt x="18" y="14"/>
                    </a:lnTo>
                    <a:lnTo>
                      <a:pt x="16" y="18"/>
                    </a:lnTo>
                    <a:lnTo>
                      <a:pt x="16" y="18"/>
                    </a:lnTo>
                    <a:lnTo>
                      <a:pt x="13" y="19"/>
                    </a:lnTo>
                    <a:lnTo>
                      <a:pt x="10" y="21"/>
                    </a:lnTo>
                    <a:lnTo>
                      <a:pt x="10" y="21"/>
                    </a:lnTo>
                    <a:lnTo>
                      <a:pt x="6" y="19"/>
                    </a:lnTo>
                    <a:lnTo>
                      <a:pt x="3" y="18"/>
                    </a:lnTo>
                    <a:lnTo>
                      <a:pt x="3" y="18"/>
                    </a:lnTo>
                    <a:lnTo>
                      <a:pt x="1" y="14"/>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9" name="Freeform 313"/>
              <p:cNvSpPr>
                <a:spLocks/>
              </p:cNvSpPr>
              <p:nvPr/>
            </p:nvSpPr>
            <p:spPr bwMode="auto">
              <a:xfrm>
                <a:off x="3139" y="1283"/>
                <a:ext cx="116" cy="153"/>
              </a:xfrm>
              <a:custGeom>
                <a:avLst/>
                <a:gdLst>
                  <a:gd name="T0" fmla="*/ 0 w 116"/>
                  <a:gd name="T1" fmla="*/ 153 h 153"/>
                  <a:gd name="T2" fmla="*/ 0 w 116"/>
                  <a:gd name="T3" fmla="*/ 135 h 153"/>
                  <a:gd name="T4" fmla="*/ 13 w 116"/>
                  <a:gd name="T5" fmla="*/ 135 h 153"/>
                  <a:gd name="T6" fmla="*/ 13 w 116"/>
                  <a:gd name="T7" fmla="*/ 18 h 153"/>
                  <a:gd name="T8" fmla="*/ 0 w 116"/>
                  <a:gd name="T9" fmla="*/ 18 h 153"/>
                  <a:gd name="T10" fmla="*/ 0 w 116"/>
                  <a:gd name="T11" fmla="*/ 0 h 153"/>
                  <a:gd name="T12" fmla="*/ 46 w 116"/>
                  <a:gd name="T13" fmla="*/ 0 h 153"/>
                  <a:gd name="T14" fmla="*/ 52 w 116"/>
                  <a:gd name="T15" fmla="*/ 33 h 153"/>
                  <a:gd name="T16" fmla="*/ 52 w 116"/>
                  <a:gd name="T17" fmla="*/ 33 h 153"/>
                  <a:gd name="T18" fmla="*/ 56 w 116"/>
                  <a:gd name="T19" fmla="*/ 50 h 153"/>
                  <a:gd name="T20" fmla="*/ 57 w 116"/>
                  <a:gd name="T21" fmla="*/ 80 h 153"/>
                  <a:gd name="T22" fmla="*/ 59 w 116"/>
                  <a:gd name="T23" fmla="*/ 80 h 153"/>
                  <a:gd name="T24" fmla="*/ 62 w 116"/>
                  <a:gd name="T25" fmla="*/ 54 h 153"/>
                  <a:gd name="T26" fmla="*/ 62 w 116"/>
                  <a:gd name="T27" fmla="*/ 54 h 153"/>
                  <a:gd name="T28" fmla="*/ 65 w 116"/>
                  <a:gd name="T29" fmla="*/ 29 h 153"/>
                  <a:gd name="T30" fmla="*/ 70 w 116"/>
                  <a:gd name="T31" fmla="*/ 0 h 153"/>
                  <a:gd name="T32" fmla="*/ 116 w 116"/>
                  <a:gd name="T33" fmla="*/ 0 h 153"/>
                  <a:gd name="T34" fmla="*/ 116 w 116"/>
                  <a:gd name="T35" fmla="*/ 18 h 153"/>
                  <a:gd name="T36" fmla="*/ 104 w 116"/>
                  <a:gd name="T37" fmla="*/ 18 h 153"/>
                  <a:gd name="T38" fmla="*/ 104 w 116"/>
                  <a:gd name="T39" fmla="*/ 135 h 153"/>
                  <a:gd name="T40" fmla="*/ 116 w 116"/>
                  <a:gd name="T41" fmla="*/ 135 h 153"/>
                  <a:gd name="T42" fmla="*/ 116 w 116"/>
                  <a:gd name="T43" fmla="*/ 153 h 153"/>
                  <a:gd name="T44" fmla="*/ 70 w 116"/>
                  <a:gd name="T45" fmla="*/ 153 h 153"/>
                  <a:gd name="T46" fmla="*/ 70 w 116"/>
                  <a:gd name="T47" fmla="*/ 135 h 153"/>
                  <a:gd name="T48" fmla="*/ 82 w 116"/>
                  <a:gd name="T49" fmla="*/ 135 h 153"/>
                  <a:gd name="T50" fmla="*/ 82 w 116"/>
                  <a:gd name="T51" fmla="*/ 57 h 153"/>
                  <a:gd name="T52" fmla="*/ 83 w 116"/>
                  <a:gd name="T53" fmla="*/ 16 h 153"/>
                  <a:gd name="T54" fmla="*/ 82 w 116"/>
                  <a:gd name="T55" fmla="*/ 16 h 153"/>
                  <a:gd name="T56" fmla="*/ 75 w 116"/>
                  <a:gd name="T57" fmla="*/ 68 h 153"/>
                  <a:gd name="T58" fmla="*/ 60 w 116"/>
                  <a:gd name="T59" fmla="*/ 153 h 153"/>
                  <a:gd name="T60" fmla="*/ 54 w 116"/>
                  <a:gd name="T61" fmla="*/ 153 h 153"/>
                  <a:gd name="T62" fmla="*/ 39 w 116"/>
                  <a:gd name="T63" fmla="*/ 75 h 153"/>
                  <a:gd name="T64" fmla="*/ 31 w 116"/>
                  <a:gd name="T65" fmla="*/ 16 h 153"/>
                  <a:gd name="T66" fmla="*/ 29 w 116"/>
                  <a:gd name="T67" fmla="*/ 16 h 153"/>
                  <a:gd name="T68" fmla="*/ 31 w 116"/>
                  <a:gd name="T69" fmla="*/ 57 h 153"/>
                  <a:gd name="T70" fmla="*/ 31 w 116"/>
                  <a:gd name="T71" fmla="*/ 135 h 153"/>
                  <a:gd name="T72" fmla="*/ 42 w 116"/>
                  <a:gd name="T73" fmla="*/ 135 h 153"/>
                  <a:gd name="T74" fmla="*/ 42 w 116"/>
                  <a:gd name="T75" fmla="*/ 153 h 153"/>
                  <a:gd name="T76" fmla="*/ 0 w 116"/>
                  <a:gd name="T7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6" h="153">
                    <a:moveTo>
                      <a:pt x="0" y="153"/>
                    </a:moveTo>
                    <a:lnTo>
                      <a:pt x="0" y="135"/>
                    </a:lnTo>
                    <a:lnTo>
                      <a:pt x="13" y="135"/>
                    </a:lnTo>
                    <a:lnTo>
                      <a:pt x="13" y="18"/>
                    </a:lnTo>
                    <a:lnTo>
                      <a:pt x="0" y="18"/>
                    </a:lnTo>
                    <a:lnTo>
                      <a:pt x="0" y="0"/>
                    </a:lnTo>
                    <a:lnTo>
                      <a:pt x="46" y="0"/>
                    </a:lnTo>
                    <a:lnTo>
                      <a:pt x="52" y="33"/>
                    </a:lnTo>
                    <a:lnTo>
                      <a:pt x="52" y="33"/>
                    </a:lnTo>
                    <a:lnTo>
                      <a:pt x="56" y="50"/>
                    </a:lnTo>
                    <a:lnTo>
                      <a:pt x="57" y="80"/>
                    </a:lnTo>
                    <a:lnTo>
                      <a:pt x="59" y="80"/>
                    </a:lnTo>
                    <a:lnTo>
                      <a:pt x="62" y="54"/>
                    </a:lnTo>
                    <a:lnTo>
                      <a:pt x="62" y="54"/>
                    </a:lnTo>
                    <a:lnTo>
                      <a:pt x="65" y="29"/>
                    </a:lnTo>
                    <a:lnTo>
                      <a:pt x="70" y="0"/>
                    </a:lnTo>
                    <a:lnTo>
                      <a:pt x="116" y="0"/>
                    </a:lnTo>
                    <a:lnTo>
                      <a:pt x="116" y="18"/>
                    </a:lnTo>
                    <a:lnTo>
                      <a:pt x="104" y="18"/>
                    </a:lnTo>
                    <a:lnTo>
                      <a:pt x="104" y="135"/>
                    </a:lnTo>
                    <a:lnTo>
                      <a:pt x="116" y="135"/>
                    </a:lnTo>
                    <a:lnTo>
                      <a:pt x="116" y="153"/>
                    </a:lnTo>
                    <a:lnTo>
                      <a:pt x="70" y="153"/>
                    </a:lnTo>
                    <a:lnTo>
                      <a:pt x="70" y="135"/>
                    </a:lnTo>
                    <a:lnTo>
                      <a:pt x="82" y="135"/>
                    </a:lnTo>
                    <a:lnTo>
                      <a:pt x="82" y="57"/>
                    </a:lnTo>
                    <a:lnTo>
                      <a:pt x="83" y="16"/>
                    </a:lnTo>
                    <a:lnTo>
                      <a:pt x="82" y="16"/>
                    </a:lnTo>
                    <a:lnTo>
                      <a:pt x="75" y="68"/>
                    </a:lnTo>
                    <a:lnTo>
                      <a:pt x="60" y="153"/>
                    </a:lnTo>
                    <a:lnTo>
                      <a:pt x="54" y="153"/>
                    </a:lnTo>
                    <a:lnTo>
                      <a:pt x="39" y="75"/>
                    </a:lnTo>
                    <a:lnTo>
                      <a:pt x="31" y="16"/>
                    </a:lnTo>
                    <a:lnTo>
                      <a:pt x="29" y="16"/>
                    </a:lnTo>
                    <a:lnTo>
                      <a:pt x="31" y="57"/>
                    </a:lnTo>
                    <a:lnTo>
                      <a:pt x="31" y="135"/>
                    </a:lnTo>
                    <a:lnTo>
                      <a:pt x="42" y="135"/>
                    </a:lnTo>
                    <a:lnTo>
                      <a:pt x="42" y="153"/>
                    </a:lnTo>
                    <a:lnTo>
                      <a:pt x="0"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0" name="Freeform 314"/>
              <p:cNvSpPr>
                <a:spLocks noEditPoints="1"/>
              </p:cNvSpPr>
              <p:nvPr/>
            </p:nvSpPr>
            <p:spPr bwMode="auto">
              <a:xfrm>
                <a:off x="3261" y="1327"/>
                <a:ext cx="69" cy="111"/>
              </a:xfrm>
              <a:custGeom>
                <a:avLst/>
                <a:gdLst>
                  <a:gd name="T0" fmla="*/ 69 w 69"/>
                  <a:gd name="T1" fmla="*/ 109 h 111"/>
                  <a:gd name="T2" fmla="*/ 41 w 69"/>
                  <a:gd name="T3" fmla="*/ 101 h 111"/>
                  <a:gd name="T4" fmla="*/ 41 w 69"/>
                  <a:gd name="T5" fmla="*/ 101 h 111"/>
                  <a:gd name="T6" fmla="*/ 33 w 69"/>
                  <a:gd name="T7" fmla="*/ 107 h 111"/>
                  <a:gd name="T8" fmla="*/ 23 w 69"/>
                  <a:gd name="T9" fmla="*/ 111 h 111"/>
                  <a:gd name="T10" fmla="*/ 18 w 69"/>
                  <a:gd name="T11" fmla="*/ 111 h 111"/>
                  <a:gd name="T12" fmla="*/ 10 w 69"/>
                  <a:gd name="T13" fmla="*/ 106 h 111"/>
                  <a:gd name="T14" fmla="*/ 7 w 69"/>
                  <a:gd name="T15" fmla="*/ 101 h 111"/>
                  <a:gd name="T16" fmla="*/ 2 w 69"/>
                  <a:gd name="T17" fmla="*/ 91 h 111"/>
                  <a:gd name="T18" fmla="*/ 0 w 69"/>
                  <a:gd name="T19" fmla="*/ 78 h 111"/>
                  <a:gd name="T20" fmla="*/ 2 w 69"/>
                  <a:gd name="T21" fmla="*/ 64 h 111"/>
                  <a:gd name="T22" fmla="*/ 7 w 69"/>
                  <a:gd name="T23" fmla="*/ 52 h 111"/>
                  <a:gd name="T24" fmla="*/ 12 w 69"/>
                  <a:gd name="T25" fmla="*/ 49 h 111"/>
                  <a:gd name="T26" fmla="*/ 20 w 69"/>
                  <a:gd name="T27" fmla="*/ 44 h 111"/>
                  <a:gd name="T28" fmla="*/ 25 w 69"/>
                  <a:gd name="T29" fmla="*/ 44 h 111"/>
                  <a:gd name="T30" fmla="*/ 35 w 69"/>
                  <a:gd name="T31" fmla="*/ 46 h 111"/>
                  <a:gd name="T32" fmla="*/ 41 w 69"/>
                  <a:gd name="T33" fmla="*/ 33 h 111"/>
                  <a:gd name="T34" fmla="*/ 39 w 69"/>
                  <a:gd name="T35" fmla="*/ 24 h 111"/>
                  <a:gd name="T36" fmla="*/ 38 w 69"/>
                  <a:gd name="T37" fmla="*/ 20 h 111"/>
                  <a:gd name="T38" fmla="*/ 31 w 69"/>
                  <a:gd name="T39" fmla="*/ 16 h 111"/>
                  <a:gd name="T40" fmla="*/ 26 w 69"/>
                  <a:gd name="T41" fmla="*/ 18 h 111"/>
                  <a:gd name="T42" fmla="*/ 22 w 69"/>
                  <a:gd name="T43" fmla="*/ 24 h 111"/>
                  <a:gd name="T44" fmla="*/ 4 w 69"/>
                  <a:gd name="T45" fmla="*/ 26 h 111"/>
                  <a:gd name="T46" fmla="*/ 7 w 69"/>
                  <a:gd name="T47" fmla="*/ 15 h 111"/>
                  <a:gd name="T48" fmla="*/ 13 w 69"/>
                  <a:gd name="T49" fmla="*/ 6 h 111"/>
                  <a:gd name="T50" fmla="*/ 22 w 69"/>
                  <a:gd name="T51" fmla="*/ 2 h 111"/>
                  <a:gd name="T52" fmla="*/ 31 w 69"/>
                  <a:gd name="T53" fmla="*/ 0 h 111"/>
                  <a:gd name="T54" fmla="*/ 43 w 69"/>
                  <a:gd name="T55" fmla="*/ 2 h 111"/>
                  <a:gd name="T56" fmla="*/ 52 w 69"/>
                  <a:gd name="T57" fmla="*/ 8 h 111"/>
                  <a:gd name="T58" fmla="*/ 56 w 69"/>
                  <a:gd name="T59" fmla="*/ 11 h 111"/>
                  <a:gd name="T60" fmla="*/ 59 w 69"/>
                  <a:gd name="T61" fmla="*/ 23 h 111"/>
                  <a:gd name="T62" fmla="*/ 61 w 69"/>
                  <a:gd name="T63" fmla="*/ 91 h 111"/>
                  <a:gd name="T64" fmla="*/ 41 w 69"/>
                  <a:gd name="T65" fmla="*/ 88 h 111"/>
                  <a:gd name="T66" fmla="*/ 41 w 69"/>
                  <a:gd name="T67" fmla="*/ 65 h 111"/>
                  <a:gd name="T68" fmla="*/ 31 w 69"/>
                  <a:gd name="T69" fmla="*/ 60 h 111"/>
                  <a:gd name="T70" fmla="*/ 26 w 69"/>
                  <a:gd name="T71" fmla="*/ 60 h 111"/>
                  <a:gd name="T72" fmla="*/ 22 w 69"/>
                  <a:gd name="T73" fmla="*/ 70 h 111"/>
                  <a:gd name="T74" fmla="*/ 20 w 69"/>
                  <a:gd name="T75" fmla="*/ 77 h 111"/>
                  <a:gd name="T76" fmla="*/ 23 w 69"/>
                  <a:gd name="T77" fmla="*/ 90 h 111"/>
                  <a:gd name="T78" fmla="*/ 31 w 69"/>
                  <a:gd name="T79" fmla="*/ 94 h 111"/>
                  <a:gd name="T80" fmla="*/ 36 w 69"/>
                  <a:gd name="T81" fmla="*/ 93 h 111"/>
                  <a:gd name="T82" fmla="*/ 41 w 69"/>
                  <a:gd name="T83" fmla="*/ 8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111">
                    <a:moveTo>
                      <a:pt x="69" y="91"/>
                    </a:moveTo>
                    <a:lnTo>
                      <a:pt x="69" y="109"/>
                    </a:lnTo>
                    <a:lnTo>
                      <a:pt x="41" y="109"/>
                    </a:lnTo>
                    <a:lnTo>
                      <a:pt x="41" y="101"/>
                    </a:lnTo>
                    <a:lnTo>
                      <a:pt x="41" y="101"/>
                    </a:lnTo>
                    <a:lnTo>
                      <a:pt x="41" y="101"/>
                    </a:lnTo>
                    <a:lnTo>
                      <a:pt x="36" y="104"/>
                    </a:lnTo>
                    <a:lnTo>
                      <a:pt x="33" y="107"/>
                    </a:lnTo>
                    <a:lnTo>
                      <a:pt x="28" y="111"/>
                    </a:lnTo>
                    <a:lnTo>
                      <a:pt x="23" y="111"/>
                    </a:lnTo>
                    <a:lnTo>
                      <a:pt x="23" y="111"/>
                    </a:lnTo>
                    <a:lnTo>
                      <a:pt x="18" y="111"/>
                    </a:lnTo>
                    <a:lnTo>
                      <a:pt x="13" y="109"/>
                    </a:lnTo>
                    <a:lnTo>
                      <a:pt x="10" y="106"/>
                    </a:lnTo>
                    <a:lnTo>
                      <a:pt x="7" y="101"/>
                    </a:lnTo>
                    <a:lnTo>
                      <a:pt x="7" y="101"/>
                    </a:lnTo>
                    <a:lnTo>
                      <a:pt x="4" y="96"/>
                    </a:lnTo>
                    <a:lnTo>
                      <a:pt x="2" y="91"/>
                    </a:lnTo>
                    <a:lnTo>
                      <a:pt x="0" y="78"/>
                    </a:lnTo>
                    <a:lnTo>
                      <a:pt x="0" y="78"/>
                    </a:lnTo>
                    <a:lnTo>
                      <a:pt x="0" y="70"/>
                    </a:lnTo>
                    <a:lnTo>
                      <a:pt x="2" y="64"/>
                    </a:lnTo>
                    <a:lnTo>
                      <a:pt x="4" y="57"/>
                    </a:lnTo>
                    <a:lnTo>
                      <a:pt x="7" y="52"/>
                    </a:lnTo>
                    <a:lnTo>
                      <a:pt x="7" y="52"/>
                    </a:lnTo>
                    <a:lnTo>
                      <a:pt x="12" y="49"/>
                    </a:lnTo>
                    <a:lnTo>
                      <a:pt x="15" y="46"/>
                    </a:lnTo>
                    <a:lnTo>
                      <a:pt x="20" y="44"/>
                    </a:lnTo>
                    <a:lnTo>
                      <a:pt x="25" y="44"/>
                    </a:lnTo>
                    <a:lnTo>
                      <a:pt x="25" y="44"/>
                    </a:lnTo>
                    <a:lnTo>
                      <a:pt x="30" y="44"/>
                    </a:lnTo>
                    <a:lnTo>
                      <a:pt x="35" y="46"/>
                    </a:lnTo>
                    <a:lnTo>
                      <a:pt x="41" y="52"/>
                    </a:lnTo>
                    <a:lnTo>
                      <a:pt x="41" y="33"/>
                    </a:lnTo>
                    <a:lnTo>
                      <a:pt x="41" y="33"/>
                    </a:lnTo>
                    <a:lnTo>
                      <a:pt x="39" y="24"/>
                    </a:lnTo>
                    <a:lnTo>
                      <a:pt x="38" y="20"/>
                    </a:lnTo>
                    <a:lnTo>
                      <a:pt x="38" y="20"/>
                    </a:lnTo>
                    <a:lnTo>
                      <a:pt x="35" y="18"/>
                    </a:lnTo>
                    <a:lnTo>
                      <a:pt x="31" y="16"/>
                    </a:lnTo>
                    <a:lnTo>
                      <a:pt x="31" y="16"/>
                    </a:lnTo>
                    <a:lnTo>
                      <a:pt x="26" y="18"/>
                    </a:lnTo>
                    <a:lnTo>
                      <a:pt x="23" y="20"/>
                    </a:lnTo>
                    <a:lnTo>
                      <a:pt x="22" y="24"/>
                    </a:lnTo>
                    <a:lnTo>
                      <a:pt x="20" y="31"/>
                    </a:lnTo>
                    <a:lnTo>
                      <a:pt x="4" y="26"/>
                    </a:lnTo>
                    <a:lnTo>
                      <a:pt x="4" y="26"/>
                    </a:lnTo>
                    <a:lnTo>
                      <a:pt x="7" y="15"/>
                    </a:lnTo>
                    <a:lnTo>
                      <a:pt x="8" y="10"/>
                    </a:lnTo>
                    <a:lnTo>
                      <a:pt x="13" y="6"/>
                    </a:lnTo>
                    <a:lnTo>
                      <a:pt x="13" y="6"/>
                    </a:lnTo>
                    <a:lnTo>
                      <a:pt x="22" y="2"/>
                    </a:lnTo>
                    <a:lnTo>
                      <a:pt x="31" y="0"/>
                    </a:lnTo>
                    <a:lnTo>
                      <a:pt x="31" y="0"/>
                    </a:lnTo>
                    <a:lnTo>
                      <a:pt x="38" y="0"/>
                    </a:lnTo>
                    <a:lnTo>
                      <a:pt x="43" y="2"/>
                    </a:lnTo>
                    <a:lnTo>
                      <a:pt x="48" y="5"/>
                    </a:lnTo>
                    <a:lnTo>
                      <a:pt x="52" y="8"/>
                    </a:lnTo>
                    <a:lnTo>
                      <a:pt x="52" y="8"/>
                    </a:lnTo>
                    <a:lnTo>
                      <a:pt x="56" y="11"/>
                    </a:lnTo>
                    <a:lnTo>
                      <a:pt x="57" y="16"/>
                    </a:lnTo>
                    <a:lnTo>
                      <a:pt x="59" y="23"/>
                    </a:lnTo>
                    <a:lnTo>
                      <a:pt x="61" y="29"/>
                    </a:lnTo>
                    <a:lnTo>
                      <a:pt x="61" y="91"/>
                    </a:lnTo>
                    <a:lnTo>
                      <a:pt x="69" y="91"/>
                    </a:lnTo>
                    <a:close/>
                    <a:moveTo>
                      <a:pt x="41" y="88"/>
                    </a:moveTo>
                    <a:lnTo>
                      <a:pt x="41" y="65"/>
                    </a:lnTo>
                    <a:lnTo>
                      <a:pt x="41" y="65"/>
                    </a:lnTo>
                    <a:lnTo>
                      <a:pt x="36" y="60"/>
                    </a:lnTo>
                    <a:lnTo>
                      <a:pt x="31" y="60"/>
                    </a:lnTo>
                    <a:lnTo>
                      <a:pt x="31" y="60"/>
                    </a:lnTo>
                    <a:lnTo>
                      <a:pt x="26" y="60"/>
                    </a:lnTo>
                    <a:lnTo>
                      <a:pt x="23" y="64"/>
                    </a:lnTo>
                    <a:lnTo>
                      <a:pt x="22" y="70"/>
                    </a:lnTo>
                    <a:lnTo>
                      <a:pt x="20" y="77"/>
                    </a:lnTo>
                    <a:lnTo>
                      <a:pt x="20" y="77"/>
                    </a:lnTo>
                    <a:lnTo>
                      <a:pt x="22" y="85"/>
                    </a:lnTo>
                    <a:lnTo>
                      <a:pt x="23" y="90"/>
                    </a:lnTo>
                    <a:lnTo>
                      <a:pt x="26" y="93"/>
                    </a:lnTo>
                    <a:lnTo>
                      <a:pt x="31" y="94"/>
                    </a:lnTo>
                    <a:lnTo>
                      <a:pt x="31" y="94"/>
                    </a:lnTo>
                    <a:lnTo>
                      <a:pt x="36" y="93"/>
                    </a:lnTo>
                    <a:lnTo>
                      <a:pt x="41" y="88"/>
                    </a:lnTo>
                    <a:lnTo>
                      <a:pt x="4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1" name="Freeform 315"/>
              <p:cNvSpPr>
                <a:spLocks noEditPoints="1"/>
              </p:cNvSpPr>
              <p:nvPr/>
            </p:nvSpPr>
            <p:spPr bwMode="auto">
              <a:xfrm>
                <a:off x="3335" y="1327"/>
                <a:ext cx="68" cy="111"/>
              </a:xfrm>
              <a:custGeom>
                <a:avLst/>
                <a:gdLst>
                  <a:gd name="T0" fmla="*/ 68 w 68"/>
                  <a:gd name="T1" fmla="*/ 109 h 111"/>
                  <a:gd name="T2" fmla="*/ 40 w 68"/>
                  <a:gd name="T3" fmla="*/ 101 h 111"/>
                  <a:gd name="T4" fmla="*/ 40 w 68"/>
                  <a:gd name="T5" fmla="*/ 101 h 111"/>
                  <a:gd name="T6" fmla="*/ 32 w 68"/>
                  <a:gd name="T7" fmla="*/ 107 h 111"/>
                  <a:gd name="T8" fmla="*/ 22 w 68"/>
                  <a:gd name="T9" fmla="*/ 111 h 111"/>
                  <a:gd name="T10" fmla="*/ 18 w 68"/>
                  <a:gd name="T11" fmla="*/ 111 h 111"/>
                  <a:gd name="T12" fmla="*/ 9 w 68"/>
                  <a:gd name="T13" fmla="*/ 106 h 111"/>
                  <a:gd name="T14" fmla="*/ 6 w 68"/>
                  <a:gd name="T15" fmla="*/ 101 h 111"/>
                  <a:gd name="T16" fmla="*/ 1 w 68"/>
                  <a:gd name="T17" fmla="*/ 91 h 111"/>
                  <a:gd name="T18" fmla="*/ 0 w 68"/>
                  <a:gd name="T19" fmla="*/ 78 h 111"/>
                  <a:gd name="T20" fmla="*/ 1 w 68"/>
                  <a:gd name="T21" fmla="*/ 64 h 111"/>
                  <a:gd name="T22" fmla="*/ 6 w 68"/>
                  <a:gd name="T23" fmla="*/ 52 h 111"/>
                  <a:gd name="T24" fmla="*/ 11 w 68"/>
                  <a:gd name="T25" fmla="*/ 49 h 111"/>
                  <a:gd name="T26" fmla="*/ 19 w 68"/>
                  <a:gd name="T27" fmla="*/ 44 h 111"/>
                  <a:gd name="T28" fmla="*/ 24 w 68"/>
                  <a:gd name="T29" fmla="*/ 44 h 111"/>
                  <a:gd name="T30" fmla="*/ 34 w 68"/>
                  <a:gd name="T31" fmla="*/ 46 h 111"/>
                  <a:gd name="T32" fmla="*/ 40 w 68"/>
                  <a:gd name="T33" fmla="*/ 33 h 111"/>
                  <a:gd name="T34" fmla="*/ 39 w 68"/>
                  <a:gd name="T35" fmla="*/ 24 h 111"/>
                  <a:gd name="T36" fmla="*/ 37 w 68"/>
                  <a:gd name="T37" fmla="*/ 20 h 111"/>
                  <a:gd name="T38" fmla="*/ 31 w 68"/>
                  <a:gd name="T39" fmla="*/ 16 h 111"/>
                  <a:gd name="T40" fmla="*/ 26 w 68"/>
                  <a:gd name="T41" fmla="*/ 18 h 111"/>
                  <a:gd name="T42" fmla="*/ 21 w 68"/>
                  <a:gd name="T43" fmla="*/ 24 h 111"/>
                  <a:gd name="T44" fmla="*/ 1 w 68"/>
                  <a:gd name="T45" fmla="*/ 26 h 111"/>
                  <a:gd name="T46" fmla="*/ 6 w 68"/>
                  <a:gd name="T47" fmla="*/ 15 h 111"/>
                  <a:gd name="T48" fmla="*/ 11 w 68"/>
                  <a:gd name="T49" fmla="*/ 6 h 111"/>
                  <a:gd name="T50" fmla="*/ 21 w 68"/>
                  <a:gd name="T51" fmla="*/ 2 h 111"/>
                  <a:gd name="T52" fmla="*/ 31 w 68"/>
                  <a:gd name="T53" fmla="*/ 0 h 111"/>
                  <a:gd name="T54" fmla="*/ 42 w 68"/>
                  <a:gd name="T55" fmla="*/ 2 h 111"/>
                  <a:gd name="T56" fmla="*/ 52 w 68"/>
                  <a:gd name="T57" fmla="*/ 8 h 111"/>
                  <a:gd name="T58" fmla="*/ 55 w 68"/>
                  <a:gd name="T59" fmla="*/ 11 h 111"/>
                  <a:gd name="T60" fmla="*/ 58 w 68"/>
                  <a:gd name="T61" fmla="*/ 23 h 111"/>
                  <a:gd name="T62" fmla="*/ 60 w 68"/>
                  <a:gd name="T63" fmla="*/ 91 h 111"/>
                  <a:gd name="T64" fmla="*/ 40 w 68"/>
                  <a:gd name="T65" fmla="*/ 88 h 111"/>
                  <a:gd name="T66" fmla="*/ 40 w 68"/>
                  <a:gd name="T67" fmla="*/ 65 h 111"/>
                  <a:gd name="T68" fmla="*/ 31 w 68"/>
                  <a:gd name="T69" fmla="*/ 60 h 111"/>
                  <a:gd name="T70" fmla="*/ 26 w 68"/>
                  <a:gd name="T71" fmla="*/ 60 h 111"/>
                  <a:gd name="T72" fmla="*/ 21 w 68"/>
                  <a:gd name="T73" fmla="*/ 70 h 111"/>
                  <a:gd name="T74" fmla="*/ 19 w 68"/>
                  <a:gd name="T75" fmla="*/ 77 h 111"/>
                  <a:gd name="T76" fmla="*/ 22 w 68"/>
                  <a:gd name="T77" fmla="*/ 90 h 111"/>
                  <a:gd name="T78" fmla="*/ 31 w 68"/>
                  <a:gd name="T79" fmla="*/ 94 h 111"/>
                  <a:gd name="T80" fmla="*/ 36 w 68"/>
                  <a:gd name="T81" fmla="*/ 93 h 111"/>
                  <a:gd name="T82" fmla="*/ 40 w 68"/>
                  <a:gd name="T83" fmla="*/ 8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111">
                    <a:moveTo>
                      <a:pt x="68" y="91"/>
                    </a:moveTo>
                    <a:lnTo>
                      <a:pt x="68" y="109"/>
                    </a:lnTo>
                    <a:lnTo>
                      <a:pt x="40" y="109"/>
                    </a:lnTo>
                    <a:lnTo>
                      <a:pt x="40" y="101"/>
                    </a:lnTo>
                    <a:lnTo>
                      <a:pt x="40" y="101"/>
                    </a:lnTo>
                    <a:lnTo>
                      <a:pt x="40" y="101"/>
                    </a:lnTo>
                    <a:lnTo>
                      <a:pt x="36" y="104"/>
                    </a:lnTo>
                    <a:lnTo>
                      <a:pt x="32" y="107"/>
                    </a:lnTo>
                    <a:lnTo>
                      <a:pt x="27" y="111"/>
                    </a:lnTo>
                    <a:lnTo>
                      <a:pt x="22" y="111"/>
                    </a:lnTo>
                    <a:lnTo>
                      <a:pt x="22" y="111"/>
                    </a:lnTo>
                    <a:lnTo>
                      <a:pt x="18" y="111"/>
                    </a:lnTo>
                    <a:lnTo>
                      <a:pt x="13" y="109"/>
                    </a:lnTo>
                    <a:lnTo>
                      <a:pt x="9" y="106"/>
                    </a:lnTo>
                    <a:lnTo>
                      <a:pt x="6" y="101"/>
                    </a:lnTo>
                    <a:lnTo>
                      <a:pt x="6" y="101"/>
                    </a:lnTo>
                    <a:lnTo>
                      <a:pt x="3" y="96"/>
                    </a:lnTo>
                    <a:lnTo>
                      <a:pt x="1" y="91"/>
                    </a:lnTo>
                    <a:lnTo>
                      <a:pt x="0" y="78"/>
                    </a:lnTo>
                    <a:lnTo>
                      <a:pt x="0" y="78"/>
                    </a:lnTo>
                    <a:lnTo>
                      <a:pt x="0" y="70"/>
                    </a:lnTo>
                    <a:lnTo>
                      <a:pt x="1" y="64"/>
                    </a:lnTo>
                    <a:lnTo>
                      <a:pt x="3" y="57"/>
                    </a:lnTo>
                    <a:lnTo>
                      <a:pt x="6" y="52"/>
                    </a:lnTo>
                    <a:lnTo>
                      <a:pt x="6" y="52"/>
                    </a:lnTo>
                    <a:lnTo>
                      <a:pt x="11" y="49"/>
                    </a:lnTo>
                    <a:lnTo>
                      <a:pt x="14" y="46"/>
                    </a:lnTo>
                    <a:lnTo>
                      <a:pt x="19" y="44"/>
                    </a:lnTo>
                    <a:lnTo>
                      <a:pt x="24" y="44"/>
                    </a:lnTo>
                    <a:lnTo>
                      <a:pt x="24" y="44"/>
                    </a:lnTo>
                    <a:lnTo>
                      <a:pt x="29" y="44"/>
                    </a:lnTo>
                    <a:lnTo>
                      <a:pt x="34" y="46"/>
                    </a:lnTo>
                    <a:lnTo>
                      <a:pt x="40" y="52"/>
                    </a:lnTo>
                    <a:lnTo>
                      <a:pt x="40" y="33"/>
                    </a:lnTo>
                    <a:lnTo>
                      <a:pt x="40" y="33"/>
                    </a:lnTo>
                    <a:lnTo>
                      <a:pt x="39" y="24"/>
                    </a:lnTo>
                    <a:lnTo>
                      <a:pt x="37" y="20"/>
                    </a:lnTo>
                    <a:lnTo>
                      <a:pt x="37" y="20"/>
                    </a:lnTo>
                    <a:lnTo>
                      <a:pt x="34" y="18"/>
                    </a:lnTo>
                    <a:lnTo>
                      <a:pt x="31" y="16"/>
                    </a:lnTo>
                    <a:lnTo>
                      <a:pt x="31" y="16"/>
                    </a:lnTo>
                    <a:lnTo>
                      <a:pt x="26" y="18"/>
                    </a:lnTo>
                    <a:lnTo>
                      <a:pt x="22" y="20"/>
                    </a:lnTo>
                    <a:lnTo>
                      <a:pt x="21" y="24"/>
                    </a:lnTo>
                    <a:lnTo>
                      <a:pt x="19" y="31"/>
                    </a:lnTo>
                    <a:lnTo>
                      <a:pt x="1" y="26"/>
                    </a:lnTo>
                    <a:lnTo>
                      <a:pt x="1" y="26"/>
                    </a:lnTo>
                    <a:lnTo>
                      <a:pt x="6" y="15"/>
                    </a:lnTo>
                    <a:lnTo>
                      <a:pt x="8" y="10"/>
                    </a:lnTo>
                    <a:lnTo>
                      <a:pt x="11" y="6"/>
                    </a:lnTo>
                    <a:lnTo>
                      <a:pt x="11" y="6"/>
                    </a:lnTo>
                    <a:lnTo>
                      <a:pt x="21" y="2"/>
                    </a:lnTo>
                    <a:lnTo>
                      <a:pt x="31" y="0"/>
                    </a:lnTo>
                    <a:lnTo>
                      <a:pt x="31" y="0"/>
                    </a:lnTo>
                    <a:lnTo>
                      <a:pt x="37" y="0"/>
                    </a:lnTo>
                    <a:lnTo>
                      <a:pt x="42" y="2"/>
                    </a:lnTo>
                    <a:lnTo>
                      <a:pt x="47" y="5"/>
                    </a:lnTo>
                    <a:lnTo>
                      <a:pt x="52" y="8"/>
                    </a:lnTo>
                    <a:lnTo>
                      <a:pt x="52" y="8"/>
                    </a:lnTo>
                    <a:lnTo>
                      <a:pt x="55" y="11"/>
                    </a:lnTo>
                    <a:lnTo>
                      <a:pt x="57" y="16"/>
                    </a:lnTo>
                    <a:lnTo>
                      <a:pt x="58" y="23"/>
                    </a:lnTo>
                    <a:lnTo>
                      <a:pt x="60" y="29"/>
                    </a:lnTo>
                    <a:lnTo>
                      <a:pt x="60" y="91"/>
                    </a:lnTo>
                    <a:lnTo>
                      <a:pt x="68" y="91"/>
                    </a:lnTo>
                    <a:close/>
                    <a:moveTo>
                      <a:pt x="40" y="88"/>
                    </a:moveTo>
                    <a:lnTo>
                      <a:pt x="40" y="65"/>
                    </a:lnTo>
                    <a:lnTo>
                      <a:pt x="40" y="65"/>
                    </a:lnTo>
                    <a:lnTo>
                      <a:pt x="36" y="60"/>
                    </a:lnTo>
                    <a:lnTo>
                      <a:pt x="31" y="60"/>
                    </a:lnTo>
                    <a:lnTo>
                      <a:pt x="31" y="60"/>
                    </a:lnTo>
                    <a:lnTo>
                      <a:pt x="26" y="60"/>
                    </a:lnTo>
                    <a:lnTo>
                      <a:pt x="22" y="64"/>
                    </a:lnTo>
                    <a:lnTo>
                      <a:pt x="21" y="70"/>
                    </a:lnTo>
                    <a:lnTo>
                      <a:pt x="19" y="77"/>
                    </a:lnTo>
                    <a:lnTo>
                      <a:pt x="19" y="77"/>
                    </a:lnTo>
                    <a:lnTo>
                      <a:pt x="21" y="85"/>
                    </a:lnTo>
                    <a:lnTo>
                      <a:pt x="22" y="90"/>
                    </a:lnTo>
                    <a:lnTo>
                      <a:pt x="26" y="93"/>
                    </a:lnTo>
                    <a:lnTo>
                      <a:pt x="31" y="94"/>
                    </a:lnTo>
                    <a:lnTo>
                      <a:pt x="31" y="94"/>
                    </a:lnTo>
                    <a:lnTo>
                      <a:pt x="36" y="93"/>
                    </a:lnTo>
                    <a:lnTo>
                      <a:pt x="40" y="88"/>
                    </a:lnTo>
                    <a:lnTo>
                      <a:pt x="4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2" name="Freeform 316"/>
              <p:cNvSpPr>
                <a:spLocks/>
              </p:cNvSpPr>
              <p:nvPr/>
            </p:nvSpPr>
            <p:spPr bwMode="auto">
              <a:xfrm>
                <a:off x="3405" y="1283"/>
                <a:ext cx="70" cy="153"/>
              </a:xfrm>
              <a:custGeom>
                <a:avLst/>
                <a:gdLst>
                  <a:gd name="T0" fmla="*/ 0 w 70"/>
                  <a:gd name="T1" fmla="*/ 153 h 153"/>
                  <a:gd name="T2" fmla="*/ 0 w 70"/>
                  <a:gd name="T3" fmla="*/ 135 h 153"/>
                  <a:gd name="T4" fmla="*/ 8 w 70"/>
                  <a:gd name="T5" fmla="*/ 135 h 153"/>
                  <a:gd name="T6" fmla="*/ 8 w 70"/>
                  <a:gd name="T7" fmla="*/ 18 h 153"/>
                  <a:gd name="T8" fmla="*/ 0 w 70"/>
                  <a:gd name="T9" fmla="*/ 18 h 153"/>
                  <a:gd name="T10" fmla="*/ 0 w 70"/>
                  <a:gd name="T11" fmla="*/ 0 h 153"/>
                  <a:gd name="T12" fmla="*/ 27 w 70"/>
                  <a:gd name="T13" fmla="*/ 0 h 153"/>
                  <a:gd name="T14" fmla="*/ 27 w 70"/>
                  <a:gd name="T15" fmla="*/ 96 h 153"/>
                  <a:gd name="T16" fmla="*/ 27 w 70"/>
                  <a:gd name="T17" fmla="*/ 96 h 153"/>
                  <a:gd name="T18" fmla="*/ 44 w 70"/>
                  <a:gd name="T19" fmla="*/ 64 h 153"/>
                  <a:gd name="T20" fmla="*/ 34 w 70"/>
                  <a:gd name="T21" fmla="*/ 64 h 153"/>
                  <a:gd name="T22" fmla="*/ 34 w 70"/>
                  <a:gd name="T23" fmla="*/ 46 h 153"/>
                  <a:gd name="T24" fmla="*/ 70 w 70"/>
                  <a:gd name="T25" fmla="*/ 46 h 153"/>
                  <a:gd name="T26" fmla="*/ 70 w 70"/>
                  <a:gd name="T27" fmla="*/ 64 h 153"/>
                  <a:gd name="T28" fmla="*/ 60 w 70"/>
                  <a:gd name="T29" fmla="*/ 64 h 153"/>
                  <a:gd name="T30" fmla="*/ 45 w 70"/>
                  <a:gd name="T31" fmla="*/ 94 h 153"/>
                  <a:gd name="T32" fmla="*/ 62 w 70"/>
                  <a:gd name="T33" fmla="*/ 135 h 153"/>
                  <a:gd name="T34" fmla="*/ 70 w 70"/>
                  <a:gd name="T35" fmla="*/ 135 h 153"/>
                  <a:gd name="T36" fmla="*/ 70 w 70"/>
                  <a:gd name="T37" fmla="*/ 153 h 153"/>
                  <a:gd name="T38" fmla="*/ 49 w 70"/>
                  <a:gd name="T39" fmla="*/ 153 h 153"/>
                  <a:gd name="T40" fmla="*/ 27 w 70"/>
                  <a:gd name="T41" fmla="*/ 98 h 153"/>
                  <a:gd name="T42" fmla="*/ 27 w 70"/>
                  <a:gd name="T43" fmla="*/ 98 h 153"/>
                  <a:gd name="T44" fmla="*/ 27 w 70"/>
                  <a:gd name="T45" fmla="*/ 135 h 153"/>
                  <a:gd name="T46" fmla="*/ 36 w 70"/>
                  <a:gd name="T47" fmla="*/ 135 h 153"/>
                  <a:gd name="T48" fmla="*/ 36 w 70"/>
                  <a:gd name="T49" fmla="*/ 153 h 153"/>
                  <a:gd name="T50" fmla="*/ 0 w 70"/>
                  <a:gd name="T51"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153">
                    <a:moveTo>
                      <a:pt x="0" y="153"/>
                    </a:moveTo>
                    <a:lnTo>
                      <a:pt x="0" y="135"/>
                    </a:lnTo>
                    <a:lnTo>
                      <a:pt x="8" y="135"/>
                    </a:lnTo>
                    <a:lnTo>
                      <a:pt x="8" y="18"/>
                    </a:lnTo>
                    <a:lnTo>
                      <a:pt x="0" y="18"/>
                    </a:lnTo>
                    <a:lnTo>
                      <a:pt x="0" y="0"/>
                    </a:lnTo>
                    <a:lnTo>
                      <a:pt x="27" y="0"/>
                    </a:lnTo>
                    <a:lnTo>
                      <a:pt x="27" y="96"/>
                    </a:lnTo>
                    <a:lnTo>
                      <a:pt x="27" y="96"/>
                    </a:lnTo>
                    <a:lnTo>
                      <a:pt x="44" y="64"/>
                    </a:lnTo>
                    <a:lnTo>
                      <a:pt x="34" y="64"/>
                    </a:lnTo>
                    <a:lnTo>
                      <a:pt x="34" y="46"/>
                    </a:lnTo>
                    <a:lnTo>
                      <a:pt x="70" y="46"/>
                    </a:lnTo>
                    <a:lnTo>
                      <a:pt x="70" y="64"/>
                    </a:lnTo>
                    <a:lnTo>
                      <a:pt x="60" y="64"/>
                    </a:lnTo>
                    <a:lnTo>
                      <a:pt x="45" y="94"/>
                    </a:lnTo>
                    <a:lnTo>
                      <a:pt x="62" y="135"/>
                    </a:lnTo>
                    <a:lnTo>
                      <a:pt x="70" y="135"/>
                    </a:lnTo>
                    <a:lnTo>
                      <a:pt x="70" y="153"/>
                    </a:lnTo>
                    <a:lnTo>
                      <a:pt x="49" y="153"/>
                    </a:lnTo>
                    <a:lnTo>
                      <a:pt x="27" y="98"/>
                    </a:lnTo>
                    <a:lnTo>
                      <a:pt x="27" y="98"/>
                    </a:lnTo>
                    <a:lnTo>
                      <a:pt x="27" y="135"/>
                    </a:lnTo>
                    <a:lnTo>
                      <a:pt x="36" y="135"/>
                    </a:lnTo>
                    <a:lnTo>
                      <a:pt x="36" y="153"/>
                    </a:lnTo>
                    <a:lnTo>
                      <a:pt x="0"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3" name="Freeform 317"/>
              <p:cNvSpPr>
                <a:spLocks noEditPoints="1"/>
              </p:cNvSpPr>
              <p:nvPr/>
            </p:nvSpPr>
            <p:spPr bwMode="auto">
              <a:xfrm>
                <a:off x="3481" y="1327"/>
                <a:ext cx="57" cy="112"/>
              </a:xfrm>
              <a:custGeom>
                <a:avLst/>
                <a:gdLst>
                  <a:gd name="T0" fmla="*/ 57 w 57"/>
                  <a:gd name="T1" fmla="*/ 83 h 112"/>
                  <a:gd name="T2" fmla="*/ 52 w 57"/>
                  <a:gd name="T3" fmla="*/ 96 h 112"/>
                  <a:gd name="T4" fmla="*/ 46 w 57"/>
                  <a:gd name="T5" fmla="*/ 104 h 112"/>
                  <a:gd name="T6" fmla="*/ 30 w 57"/>
                  <a:gd name="T7" fmla="*/ 112 h 112"/>
                  <a:gd name="T8" fmla="*/ 22 w 57"/>
                  <a:gd name="T9" fmla="*/ 111 h 112"/>
                  <a:gd name="T10" fmla="*/ 10 w 57"/>
                  <a:gd name="T11" fmla="*/ 104 h 112"/>
                  <a:gd name="T12" fmla="*/ 7 w 57"/>
                  <a:gd name="T13" fmla="*/ 99 h 112"/>
                  <a:gd name="T14" fmla="*/ 2 w 57"/>
                  <a:gd name="T15" fmla="*/ 81 h 112"/>
                  <a:gd name="T16" fmla="*/ 0 w 57"/>
                  <a:gd name="T17" fmla="*/ 57 h 112"/>
                  <a:gd name="T18" fmla="*/ 0 w 57"/>
                  <a:gd name="T19" fmla="*/ 44 h 112"/>
                  <a:gd name="T20" fmla="*/ 4 w 57"/>
                  <a:gd name="T21" fmla="*/ 21 h 112"/>
                  <a:gd name="T22" fmla="*/ 7 w 57"/>
                  <a:gd name="T23" fmla="*/ 15 h 112"/>
                  <a:gd name="T24" fmla="*/ 17 w 57"/>
                  <a:gd name="T25" fmla="*/ 3 h 112"/>
                  <a:gd name="T26" fmla="*/ 30 w 57"/>
                  <a:gd name="T27" fmla="*/ 0 h 112"/>
                  <a:gd name="T28" fmla="*/ 35 w 57"/>
                  <a:gd name="T29" fmla="*/ 0 h 112"/>
                  <a:gd name="T30" fmla="*/ 46 w 57"/>
                  <a:gd name="T31" fmla="*/ 6 h 112"/>
                  <a:gd name="T32" fmla="*/ 49 w 57"/>
                  <a:gd name="T33" fmla="*/ 11 h 112"/>
                  <a:gd name="T34" fmla="*/ 56 w 57"/>
                  <a:gd name="T35" fmla="*/ 26 h 112"/>
                  <a:gd name="T36" fmla="*/ 57 w 57"/>
                  <a:gd name="T37" fmla="*/ 46 h 112"/>
                  <a:gd name="T38" fmla="*/ 20 w 57"/>
                  <a:gd name="T39" fmla="*/ 62 h 112"/>
                  <a:gd name="T40" fmla="*/ 20 w 57"/>
                  <a:gd name="T41" fmla="*/ 65 h 112"/>
                  <a:gd name="T42" fmla="*/ 22 w 57"/>
                  <a:gd name="T43" fmla="*/ 88 h 112"/>
                  <a:gd name="T44" fmla="*/ 25 w 57"/>
                  <a:gd name="T45" fmla="*/ 93 h 112"/>
                  <a:gd name="T46" fmla="*/ 30 w 57"/>
                  <a:gd name="T47" fmla="*/ 94 h 112"/>
                  <a:gd name="T48" fmla="*/ 36 w 57"/>
                  <a:gd name="T49" fmla="*/ 90 h 112"/>
                  <a:gd name="T50" fmla="*/ 39 w 57"/>
                  <a:gd name="T51" fmla="*/ 77 h 112"/>
                  <a:gd name="T52" fmla="*/ 20 w 57"/>
                  <a:gd name="T53" fmla="*/ 46 h 112"/>
                  <a:gd name="T54" fmla="*/ 38 w 57"/>
                  <a:gd name="T55" fmla="*/ 36 h 112"/>
                  <a:gd name="T56" fmla="*/ 38 w 57"/>
                  <a:gd name="T57" fmla="*/ 28 h 112"/>
                  <a:gd name="T58" fmla="*/ 33 w 57"/>
                  <a:gd name="T59" fmla="*/ 18 h 112"/>
                  <a:gd name="T60" fmla="*/ 30 w 57"/>
                  <a:gd name="T61" fmla="*/ 16 h 112"/>
                  <a:gd name="T62" fmla="*/ 22 w 57"/>
                  <a:gd name="T63" fmla="*/ 23 h 112"/>
                  <a:gd name="T64" fmla="*/ 20 w 57"/>
                  <a:gd name="T65" fmla="*/ 29 h 112"/>
                  <a:gd name="T66" fmla="*/ 20 w 57"/>
                  <a:gd name="T6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112">
                    <a:moveTo>
                      <a:pt x="39" y="77"/>
                    </a:moveTo>
                    <a:lnTo>
                      <a:pt x="57" y="83"/>
                    </a:lnTo>
                    <a:lnTo>
                      <a:pt x="57" y="83"/>
                    </a:lnTo>
                    <a:lnTo>
                      <a:pt x="52" y="96"/>
                    </a:lnTo>
                    <a:lnTo>
                      <a:pt x="46" y="104"/>
                    </a:lnTo>
                    <a:lnTo>
                      <a:pt x="46" y="104"/>
                    </a:lnTo>
                    <a:lnTo>
                      <a:pt x="38" y="111"/>
                    </a:lnTo>
                    <a:lnTo>
                      <a:pt x="30" y="112"/>
                    </a:lnTo>
                    <a:lnTo>
                      <a:pt x="30" y="112"/>
                    </a:lnTo>
                    <a:lnTo>
                      <a:pt x="22" y="111"/>
                    </a:lnTo>
                    <a:lnTo>
                      <a:pt x="17" y="109"/>
                    </a:lnTo>
                    <a:lnTo>
                      <a:pt x="10" y="104"/>
                    </a:lnTo>
                    <a:lnTo>
                      <a:pt x="7" y="99"/>
                    </a:lnTo>
                    <a:lnTo>
                      <a:pt x="7" y="99"/>
                    </a:lnTo>
                    <a:lnTo>
                      <a:pt x="4" y="91"/>
                    </a:lnTo>
                    <a:lnTo>
                      <a:pt x="2" y="81"/>
                    </a:lnTo>
                    <a:lnTo>
                      <a:pt x="0" y="70"/>
                    </a:lnTo>
                    <a:lnTo>
                      <a:pt x="0" y="57"/>
                    </a:lnTo>
                    <a:lnTo>
                      <a:pt x="0" y="57"/>
                    </a:lnTo>
                    <a:lnTo>
                      <a:pt x="0" y="44"/>
                    </a:lnTo>
                    <a:lnTo>
                      <a:pt x="2" y="31"/>
                    </a:lnTo>
                    <a:lnTo>
                      <a:pt x="4" y="21"/>
                    </a:lnTo>
                    <a:lnTo>
                      <a:pt x="7" y="15"/>
                    </a:lnTo>
                    <a:lnTo>
                      <a:pt x="7" y="15"/>
                    </a:lnTo>
                    <a:lnTo>
                      <a:pt x="10" y="8"/>
                    </a:lnTo>
                    <a:lnTo>
                      <a:pt x="17" y="3"/>
                    </a:lnTo>
                    <a:lnTo>
                      <a:pt x="22" y="0"/>
                    </a:lnTo>
                    <a:lnTo>
                      <a:pt x="30" y="0"/>
                    </a:lnTo>
                    <a:lnTo>
                      <a:pt x="30" y="0"/>
                    </a:lnTo>
                    <a:lnTo>
                      <a:pt x="35" y="0"/>
                    </a:lnTo>
                    <a:lnTo>
                      <a:pt x="41" y="3"/>
                    </a:lnTo>
                    <a:lnTo>
                      <a:pt x="46" y="6"/>
                    </a:lnTo>
                    <a:lnTo>
                      <a:pt x="49" y="11"/>
                    </a:lnTo>
                    <a:lnTo>
                      <a:pt x="49" y="11"/>
                    </a:lnTo>
                    <a:lnTo>
                      <a:pt x="52" y="18"/>
                    </a:lnTo>
                    <a:lnTo>
                      <a:pt x="56" y="26"/>
                    </a:lnTo>
                    <a:lnTo>
                      <a:pt x="57" y="34"/>
                    </a:lnTo>
                    <a:lnTo>
                      <a:pt x="57" y="46"/>
                    </a:lnTo>
                    <a:lnTo>
                      <a:pt x="57" y="62"/>
                    </a:lnTo>
                    <a:lnTo>
                      <a:pt x="20" y="62"/>
                    </a:lnTo>
                    <a:lnTo>
                      <a:pt x="20" y="65"/>
                    </a:lnTo>
                    <a:lnTo>
                      <a:pt x="20" y="65"/>
                    </a:lnTo>
                    <a:lnTo>
                      <a:pt x="20" y="78"/>
                    </a:lnTo>
                    <a:lnTo>
                      <a:pt x="22" y="88"/>
                    </a:lnTo>
                    <a:lnTo>
                      <a:pt x="22" y="88"/>
                    </a:lnTo>
                    <a:lnTo>
                      <a:pt x="25" y="93"/>
                    </a:lnTo>
                    <a:lnTo>
                      <a:pt x="30" y="94"/>
                    </a:lnTo>
                    <a:lnTo>
                      <a:pt x="30" y="94"/>
                    </a:lnTo>
                    <a:lnTo>
                      <a:pt x="33" y="93"/>
                    </a:lnTo>
                    <a:lnTo>
                      <a:pt x="36" y="90"/>
                    </a:lnTo>
                    <a:lnTo>
                      <a:pt x="39" y="85"/>
                    </a:lnTo>
                    <a:lnTo>
                      <a:pt x="39" y="77"/>
                    </a:lnTo>
                    <a:lnTo>
                      <a:pt x="39" y="77"/>
                    </a:lnTo>
                    <a:close/>
                    <a:moveTo>
                      <a:pt x="20" y="46"/>
                    </a:moveTo>
                    <a:lnTo>
                      <a:pt x="38" y="46"/>
                    </a:lnTo>
                    <a:lnTo>
                      <a:pt x="38" y="36"/>
                    </a:lnTo>
                    <a:lnTo>
                      <a:pt x="38" y="36"/>
                    </a:lnTo>
                    <a:lnTo>
                      <a:pt x="38" y="28"/>
                    </a:lnTo>
                    <a:lnTo>
                      <a:pt x="36" y="21"/>
                    </a:lnTo>
                    <a:lnTo>
                      <a:pt x="33" y="18"/>
                    </a:lnTo>
                    <a:lnTo>
                      <a:pt x="30" y="16"/>
                    </a:lnTo>
                    <a:lnTo>
                      <a:pt x="30" y="16"/>
                    </a:lnTo>
                    <a:lnTo>
                      <a:pt x="25" y="18"/>
                    </a:lnTo>
                    <a:lnTo>
                      <a:pt x="22" y="23"/>
                    </a:lnTo>
                    <a:lnTo>
                      <a:pt x="22" y="23"/>
                    </a:lnTo>
                    <a:lnTo>
                      <a:pt x="20" y="29"/>
                    </a:lnTo>
                    <a:lnTo>
                      <a:pt x="20" y="41"/>
                    </a:lnTo>
                    <a:lnTo>
                      <a:pt x="2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4" name="Freeform 318"/>
              <p:cNvSpPr>
                <a:spLocks noEditPoints="1"/>
              </p:cNvSpPr>
              <p:nvPr/>
            </p:nvSpPr>
            <p:spPr bwMode="auto">
              <a:xfrm>
                <a:off x="3237" y="2746"/>
                <a:ext cx="91" cy="179"/>
              </a:xfrm>
              <a:custGeom>
                <a:avLst/>
                <a:gdLst>
                  <a:gd name="T0" fmla="*/ 0 w 91"/>
                  <a:gd name="T1" fmla="*/ 179 h 179"/>
                  <a:gd name="T2" fmla="*/ 0 w 91"/>
                  <a:gd name="T3" fmla="*/ 158 h 179"/>
                  <a:gd name="T4" fmla="*/ 13 w 91"/>
                  <a:gd name="T5" fmla="*/ 158 h 179"/>
                  <a:gd name="T6" fmla="*/ 13 w 91"/>
                  <a:gd name="T7" fmla="*/ 21 h 179"/>
                  <a:gd name="T8" fmla="*/ 0 w 91"/>
                  <a:gd name="T9" fmla="*/ 21 h 179"/>
                  <a:gd name="T10" fmla="*/ 0 w 91"/>
                  <a:gd name="T11" fmla="*/ 0 h 179"/>
                  <a:gd name="T12" fmla="*/ 32 w 91"/>
                  <a:gd name="T13" fmla="*/ 0 h 179"/>
                  <a:gd name="T14" fmla="*/ 32 w 91"/>
                  <a:gd name="T15" fmla="*/ 0 h 179"/>
                  <a:gd name="T16" fmla="*/ 47 w 91"/>
                  <a:gd name="T17" fmla="*/ 2 h 179"/>
                  <a:gd name="T18" fmla="*/ 60 w 91"/>
                  <a:gd name="T19" fmla="*/ 5 h 179"/>
                  <a:gd name="T20" fmla="*/ 70 w 91"/>
                  <a:gd name="T21" fmla="*/ 13 h 179"/>
                  <a:gd name="T22" fmla="*/ 78 w 91"/>
                  <a:gd name="T23" fmla="*/ 23 h 179"/>
                  <a:gd name="T24" fmla="*/ 78 w 91"/>
                  <a:gd name="T25" fmla="*/ 23 h 179"/>
                  <a:gd name="T26" fmla="*/ 85 w 91"/>
                  <a:gd name="T27" fmla="*/ 34 h 179"/>
                  <a:gd name="T28" fmla="*/ 88 w 91"/>
                  <a:gd name="T29" fmla="*/ 51 h 179"/>
                  <a:gd name="T30" fmla="*/ 91 w 91"/>
                  <a:gd name="T31" fmla="*/ 69 h 179"/>
                  <a:gd name="T32" fmla="*/ 91 w 91"/>
                  <a:gd name="T33" fmla="*/ 91 h 179"/>
                  <a:gd name="T34" fmla="*/ 91 w 91"/>
                  <a:gd name="T35" fmla="*/ 91 h 179"/>
                  <a:gd name="T36" fmla="*/ 91 w 91"/>
                  <a:gd name="T37" fmla="*/ 113 h 179"/>
                  <a:gd name="T38" fmla="*/ 88 w 91"/>
                  <a:gd name="T39" fmla="*/ 131 h 179"/>
                  <a:gd name="T40" fmla="*/ 85 w 91"/>
                  <a:gd name="T41" fmla="*/ 145 h 179"/>
                  <a:gd name="T42" fmla="*/ 78 w 91"/>
                  <a:gd name="T43" fmla="*/ 158 h 179"/>
                  <a:gd name="T44" fmla="*/ 78 w 91"/>
                  <a:gd name="T45" fmla="*/ 158 h 179"/>
                  <a:gd name="T46" fmla="*/ 70 w 91"/>
                  <a:gd name="T47" fmla="*/ 168 h 179"/>
                  <a:gd name="T48" fmla="*/ 60 w 91"/>
                  <a:gd name="T49" fmla="*/ 174 h 179"/>
                  <a:gd name="T50" fmla="*/ 47 w 91"/>
                  <a:gd name="T51" fmla="*/ 179 h 179"/>
                  <a:gd name="T52" fmla="*/ 34 w 91"/>
                  <a:gd name="T53" fmla="*/ 179 h 179"/>
                  <a:gd name="T54" fmla="*/ 0 w 91"/>
                  <a:gd name="T55" fmla="*/ 179 h 179"/>
                  <a:gd name="T56" fmla="*/ 39 w 91"/>
                  <a:gd name="T57" fmla="*/ 21 h 179"/>
                  <a:gd name="T58" fmla="*/ 39 w 91"/>
                  <a:gd name="T59" fmla="*/ 158 h 179"/>
                  <a:gd name="T60" fmla="*/ 39 w 91"/>
                  <a:gd name="T61" fmla="*/ 158 h 179"/>
                  <a:gd name="T62" fmla="*/ 46 w 91"/>
                  <a:gd name="T63" fmla="*/ 158 h 179"/>
                  <a:gd name="T64" fmla="*/ 50 w 91"/>
                  <a:gd name="T65" fmla="*/ 155 h 179"/>
                  <a:gd name="T66" fmla="*/ 55 w 91"/>
                  <a:gd name="T67" fmla="*/ 150 h 179"/>
                  <a:gd name="T68" fmla="*/ 59 w 91"/>
                  <a:gd name="T69" fmla="*/ 144 h 179"/>
                  <a:gd name="T70" fmla="*/ 59 w 91"/>
                  <a:gd name="T71" fmla="*/ 144 h 179"/>
                  <a:gd name="T72" fmla="*/ 60 w 91"/>
                  <a:gd name="T73" fmla="*/ 135 h 179"/>
                  <a:gd name="T74" fmla="*/ 62 w 91"/>
                  <a:gd name="T75" fmla="*/ 124 h 179"/>
                  <a:gd name="T76" fmla="*/ 63 w 91"/>
                  <a:gd name="T77" fmla="*/ 93 h 179"/>
                  <a:gd name="T78" fmla="*/ 63 w 91"/>
                  <a:gd name="T79" fmla="*/ 93 h 179"/>
                  <a:gd name="T80" fmla="*/ 63 w 91"/>
                  <a:gd name="T81" fmla="*/ 69 h 179"/>
                  <a:gd name="T82" fmla="*/ 62 w 91"/>
                  <a:gd name="T83" fmla="*/ 51 h 179"/>
                  <a:gd name="T84" fmla="*/ 62 w 91"/>
                  <a:gd name="T85" fmla="*/ 51 h 179"/>
                  <a:gd name="T86" fmla="*/ 59 w 91"/>
                  <a:gd name="T87" fmla="*/ 38 h 179"/>
                  <a:gd name="T88" fmla="*/ 54 w 91"/>
                  <a:gd name="T89" fmla="*/ 28 h 179"/>
                  <a:gd name="T90" fmla="*/ 54 w 91"/>
                  <a:gd name="T91" fmla="*/ 28 h 179"/>
                  <a:gd name="T92" fmla="*/ 50 w 91"/>
                  <a:gd name="T93" fmla="*/ 26 h 179"/>
                  <a:gd name="T94" fmla="*/ 47 w 91"/>
                  <a:gd name="T95" fmla="*/ 23 h 179"/>
                  <a:gd name="T96" fmla="*/ 39 w 91"/>
                  <a:gd name="T97" fmla="*/ 21 h 179"/>
                  <a:gd name="T98" fmla="*/ 39 w 91"/>
                  <a:gd name="T99" fmla="*/ 2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1" h="179">
                    <a:moveTo>
                      <a:pt x="0" y="179"/>
                    </a:moveTo>
                    <a:lnTo>
                      <a:pt x="0" y="158"/>
                    </a:lnTo>
                    <a:lnTo>
                      <a:pt x="13" y="158"/>
                    </a:lnTo>
                    <a:lnTo>
                      <a:pt x="13" y="21"/>
                    </a:lnTo>
                    <a:lnTo>
                      <a:pt x="0" y="21"/>
                    </a:lnTo>
                    <a:lnTo>
                      <a:pt x="0" y="0"/>
                    </a:lnTo>
                    <a:lnTo>
                      <a:pt x="32" y="0"/>
                    </a:lnTo>
                    <a:lnTo>
                      <a:pt x="32" y="0"/>
                    </a:lnTo>
                    <a:lnTo>
                      <a:pt x="47" y="2"/>
                    </a:lnTo>
                    <a:lnTo>
                      <a:pt x="60" y="5"/>
                    </a:lnTo>
                    <a:lnTo>
                      <a:pt x="70" y="13"/>
                    </a:lnTo>
                    <a:lnTo>
                      <a:pt x="78" y="23"/>
                    </a:lnTo>
                    <a:lnTo>
                      <a:pt x="78" y="23"/>
                    </a:lnTo>
                    <a:lnTo>
                      <a:pt x="85" y="34"/>
                    </a:lnTo>
                    <a:lnTo>
                      <a:pt x="88" y="51"/>
                    </a:lnTo>
                    <a:lnTo>
                      <a:pt x="91" y="69"/>
                    </a:lnTo>
                    <a:lnTo>
                      <a:pt x="91" y="91"/>
                    </a:lnTo>
                    <a:lnTo>
                      <a:pt x="91" y="91"/>
                    </a:lnTo>
                    <a:lnTo>
                      <a:pt x="91" y="113"/>
                    </a:lnTo>
                    <a:lnTo>
                      <a:pt x="88" y="131"/>
                    </a:lnTo>
                    <a:lnTo>
                      <a:pt x="85" y="145"/>
                    </a:lnTo>
                    <a:lnTo>
                      <a:pt x="78" y="158"/>
                    </a:lnTo>
                    <a:lnTo>
                      <a:pt x="78" y="158"/>
                    </a:lnTo>
                    <a:lnTo>
                      <a:pt x="70" y="168"/>
                    </a:lnTo>
                    <a:lnTo>
                      <a:pt x="60" y="174"/>
                    </a:lnTo>
                    <a:lnTo>
                      <a:pt x="47" y="179"/>
                    </a:lnTo>
                    <a:lnTo>
                      <a:pt x="34" y="179"/>
                    </a:lnTo>
                    <a:lnTo>
                      <a:pt x="0" y="179"/>
                    </a:lnTo>
                    <a:close/>
                    <a:moveTo>
                      <a:pt x="39" y="21"/>
                    </a:moveTo>
                    <a:lnTo>
                      <a:pt x="39" y="158"/>
                    </a:lnTo>
                    <a:lnTo>
                      <a:pt x="39" y="158"/>
                    </a:lnTo>
                    <a:lnTo>
                      <a:pt x="46" y="158"/>
                    </a:lnTo>
                    <a:lnTo>
                      <a:pt x="50" y="155"/>
                    </a:lnTo>
                    <a:lnTo>
                      <a:pt x="55" y="150"/>
                    </a:lnTo>
                    <a:lnTo>
                      <a:pt x="59" y="144"/>
                    </a:lnTo>
                    <a:lnTo>
                      <a:pt x="59" y="144"/>
                    </a:lnTo>
                    <a:lnTo>
                      <a:pt x="60" y="135"/>
                    </a:lnTo>
                    <a:lnTo>
                      <a:pt x="62" y="124"/>
                    </a:lnTo>
                    <a:lnTo>
                      <a:pt x="63" y="93"/>
                    </a:lnTo>
                    <a:lnTo>
                      <a:pt x="63" y="93"/>
                    </a:lnTo>
                    <a:lnTo>
                      <a:pt x="63" y="69"/>
                    </a:lnTo>
                    <a:lnTo>
                      <a:pt x="62" y="51"/>
                    </a:lnTo>
                    <a:lnTo>
                      <a:pt x="62" y="51"/>
                    </a:lnTo>
                    <a:lnTo>
                      <a:pt x="59" y="38"/>
                    </a:lnTo>
                    <a:lnTo>
                      <a:pt x="54" y="28"/>
                    </a:lnTo>
                    <a:lnTo>
                      <a:pt x="54" y="28"/>
                    </a:lnTo>
                    <a:lnTo>
                      <a:pt x="50" y="26"/>
                    </a:lnTo>
                    <a:lnTo>
                      <a:pt x="47" y="23"/>
                    </a:lnTo>
                    <a:lnTo>
                      <a:pt x="39" y="21"/>
                    </a:lnTo>
                    <a:lnTo>
                      <a:pt x="3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5" name="Freeform 319"/>
              <p:cNvSpPr>
                <a:spLocks noEditPoints="1"/>
              </p:cNvSpPr>
              <p:nvPr/>
            </p:nvSpPr>
            <p:spPr bwMode="auto">
              <a:xfrm>
                <a:off x="3338" y="2798"/>
                <a:ext cx="80" cy="129"/>
              </a:xfrm>
              <a:custGeom>
                <a:avLst/>
                <a:gdLst>
                  <a:gd name="T0" fmla="*/ 80 w 80"/>
                  <a:gd name="T1" fmla="*/ 127 h 129"/>
                  <a:gd name="T2" fmla="*/ 47 w 80"/>
                  <a:gd name="T3" fmla="*/ 118 h 129"/>
                  <a:gd name="T4" fmla="*/ 47 w 80"/>
                  <a:gd name="T5" fmla="*/ 118 h 129"/>
                  <a:gd name="T6" fmla="*/ 39 w 80"/>
                  <a:gd name="T7" fmla="*/ 126 h 129"/>
                  <a:gd name="T8" fmla="*/ 26 w 80"/>
                  <a:gd name="T9" fmla="*/ 129 h 129"/>
                  <a:gd name="T10" fmla="*/ 21 w 80"/>
                  <a:gd name="T11" fmla="*/ 129 h 129"/>
                  <a:gd name="T12" fmla="*/ 11 w 80"/>
                  <a:gd name="T13" fmla="*/ 124 h 129"/>
                  <a:gd name="T14" fmla="*/ 8 w 80"/>
                  <a:gd name="T15" fmla="*/ 119 h 129"/>
                  <a:gd name="T16" fmla="*/ 2 w 80"/>
                  <a:gd name="T17" fmla="*/ 106 h 129"/>
                  <a:gd name="T18" fmla="*/ 0 w 80"/>
                  <a:gd name="T19" fmla="*/ 92 h 129"/>
                  <a:gd name="T20" fmla="*/ 0 w 80"/>
                  <a:gd name="T21" fmla="*/ 82 h 129"/>
                  <a:gd name="T22" fmla="*/ 5 w 80"/>
                  <a:gd name="T23" fmla="*/ 67 h 129"/>
                  <a:gd name="T24" fmla="*/ 8 w 80"/>
                  <a:gd name="T25" fmla="*/ 62 h 129"/>
                  <a:gd name="T26" fmla="*/ 18 w 80"/>
                  <a:gd name="T27" fmla="*/ 54 h 129"/>
                  <a:gd name="T28" fmla="*/ 29 w 80"/>
                  <a:gd name="T29" fmla="*/ 51 h 129"/>
                  <a:gd name="T30" fmla="*/ 34 w 80"/>
                  <a:gd name="T31" fmla="*/ 52 h 129"/>
                  <a:gd name="T32" fmla="*/ 44 w 80"/>
                  <a:gd name="T33" fmla="*/ 56 h 129"/>
                  <a:gd name="T34" fmla="*/ 47 w 80"/>
                  <a:gd name="T35" fmla="*/ 38 h 129"/>
                  <a:gd name="T36" fmla="*/ 47 w 80"/>
                  <a:gd name="T37" fmla="*/ 28 h 129"/>
                  <a:gd name="T38" fmla="*/ 44 w 80"/>
                  <a:gd name="T39" fmla="*/ 23 h 129"/>
                  <a:gd name="T40" fmla="*/ 36 w 80"/>
                  <a:gd name="T41" fmla="*/ 20 h 129"/>
                  <a:gd name="T42" fmla="*/ 31 w 80"/>
                  <a:gd name="T43" fmla="*/ 20 h 129"/>
                  <a:gd name="T44" fmla="*/ 24 w 80"/>
                  <a:gd name="T45" fmla="*/ 28 h 129"/>
                  <a:gd name="T46" fmla="*/ 3 w 80"/>
                  <a:gd name="T47" fmla="*/ 30 h 129"/>
                  <a:gd name="T48" fmla="*/ 5 w 80"/>
                  <a:gd name="T49" fmla="*/ 23 h 129"/>
                  <a:gd name="T50" fmla="*/ 10 w 80"/>
                  <a:gd name="T51" fmla="*/ 12 h 129"/>
                  <a:gd name="T52" fmla="*/ 15 w 80"/>
                  <a:gd name="T53" fmla="*/ 7 h 129"/>
                  <a:gd name="T54" fmla="*/ 24 w 80"/>
                  <a:gd name="T55" fmla="*/ 2 h 129"/>
                  <a:gd name="T56" fmla="*/ 37 w 80"/>
                  <a:gd name="T57" fmla="*/ 0 h 129"/>
                  <a:gd name="T58" fmla="*/ 44 w 80"/>
                  <a:gd name="T59" fmla="*/ 0 h 129"/>
                  <a:gd name="T60" fmla="*/ 55 w 80"/>
                  <a:gd name="T61" fmla="*/ 5 h 129"/>
                  <a:gd name="T62" fmla="*/ 60 w 80"/>
                  <a:gd name="T63" fmla="*/ 8 h 129"/>
                  <a:gd name="T64" fmla="*/ 68 w 80"/>
                  <a:gd name="T65" fmla="*/ 20 h 129"/>
                  <a:gd name="T66" fmla="*/ 70 w 80"/>
                  <a:gd name="T67" fmla="*/ 35 h 129"/>
                  <a:gd name="T68" fmla="*/ 80 w 80"/>
                  <a:gd name="T69" fmla="*/ 108 h 129"/>
                  <a:gd name="T70" fmla="*/ 47 w 80"/>
                  <a:gd name="T71" fmla="*/ 75 h 129"/>
                  <a:gd name="T72" fmla="*/ 42 w 80"/>
                  <a:gd name="T73" fmla="*/ 72 h 129"/>
                  <a:gd name="T74" fmla="*/ 36 w 80"/>
                  <a:gd name="T75" fmla="*/ 70 h 129"/>
                  <a:gd name="T76" fmla="*/ 26 w 80"/>
                  <a:gd name="T77" fmla="*/ 75 h 129"/>
                  <a:gd name="T78" fmla="*/ 23 w 80"/>
                  <a:gd name="T79" fmla="*/ 90 h 129"/>
                  <a:gd name="T80" fmla="*/ 24 w 80"/>
                  <a:gd name="T81" fmla="*/ 100 h 129"/>
                  <a:gd name="T82" fmla="*/ 31 w 80"/>
                  <a:gd name="T83" fmla="*/ 109 h 129"/>
                  <a:gd name="T84" fmla="*/ 36 w 80"/>
                  <a:gd name="T85" fmla="*/ 109 h 129"/>
                  <a:gd name="T86" fmla="*/ 47 w 80"/>
                  <a:gd name="T87"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129">
                    <a:moveTo>
                      <a:pt x="80" y="108"/>
                    </a:moveTo>
                    <a:lnTo>
                      <a:pt x="80" y="127"/>
                    </a:lnTo>
                    <a:lnTo>
                      <a:pt x="47" y="127"/>
                    </a:lnTo>
                    <a:lnTo>
                      <a:pt x="47" y="118"/>
                    </a:lnTo>
                    <a:lnTo>
                      <a:pt x="47" y="118"/>
                    </a:lnTo>
                    <a:lnTo>
                      <a:pt x="47" y="118"/>
                    </a:lnTo>
                    <a:lnTo>
                      <a:pt x="42" y="122"/>
                    </a:lnTo>
                    <a:lnTo>
                      <a:pt x="39" y="126"/>
                    </a:lnTo>
                    <a:lnTo>
                      <a:pt x="33" y="129"/>
                    </a:lnTo>
                    <a:lnTo>
                      <a:pt x="26" y="129"/>
                    </a:lnTo>
                    <a:lnTo>
                      <a:pt x="26" y="129"/>
                    </a:lnTo>
                    <a:lnTo>
                      <a:pt x="21" y="129"/>
                    </a:lnTo>
                    <a:lnTo>
                      <a:pt x="16" y="127"/>
                    </a:lnTo>
                    <a:lnTo>
                      <a:pt x="11" y="124"/>
                    </a:lnTo>
                    <a:lnTo>
                      <a:pt x="8" y="119"/>
                    </a:lnTo>
                    <a:lnTo>
                      <a:pt x="8" y="119"/>
                    </a:lnTo>
                    <a:lnTo>
                      <a:pt x="5" y="113"/>
                    </a:lnTo>
                    <a:lnTo>
                      <a:pt x="2" y="106"/>
                    </a:lnTo>
                    <a:lnTo>
                      <a:pt x="0" y="100"/>
                    </a:lnTo>
                    <a:lnTo>
                      <a:pt x="0" y="92"/>
                    </a:lnTo>
                    <a:lnTo>
                      <a:pt x="0" y="92"/>
                    </a:lnTo>
                    <a:lnTo>
                      <a:pt x="0" y="82"/>
                    </a:lnTo>
                    <a:lnTo>
                      <a:pt x="2" y="74"/>
                    </a:lnTo>
                    <a:lnTo>
                      <a:pt x="5" y="67"/>
                    </a:lnTo>
                    <a:lnTo>
                      <a:pt x="8" y="62"/>
                    </a:lnTo>
                    <a:lnTo>
                      <a:pt x="8" y="62"/>
                    </a:lnTo>
                    <a:lnTo>
                      <a:pt x="13" y="57"/>
                    </a:lnTo>
                    <a:lnTo>
                      <a:pt x="18" y="54"/>
                    </a:lnTo>
                    <a:lnTo>
                      <a:pt x="23" y="52"/>
                    </a:lnTo>
                    <a:lnTo>
                      <a:pt x="29" y="51"/>
                    </a:lnTo>
                    <a:lnTo>
                      <a:pt x="29" y="51"/>
                    </a:lnTo>
                    <a:lnTo>
                      <a:pt x="34" y="52"/>
                    </a:lnTo>
                    <a:lnTo>
                      <a:pt x="39" y="54"/>
                    </a:lnTo>
                    <a:lnTo>
                      <a:pt x="44" y="56"/>
                    </a:lnTo>
                    <a:lnTo>
                      <a:pt x="47" y="61"/>
                    </a:lnTo>
                    <a:lnTo>
                      <a:pt x="47" y="38"/>
                    </a:lnTo>
                    <a:lnTo>
                      <a:pt x="47" y="38"/>
                    </a:lnTo>
                    <a:lnTo>
                      <a:pt x="47" y="28"/>
                    </a:lnTo>
                    <a:lnTo>
                      <a:pt x="44" y="23"/>
                    </a:lnTo>
                    <a:lnTo>
                      <a:pt x="44" y="23"/>
                    </a:lnTo>
                    <a:lnTo>
                      <a:pt x="41" y="20"/>
                    </a:lnTo>
                    <a:lnTo>
                      <a:pt x="36" y="20"/>
                    </a:lnTo>
                    <a:lnTo>
                      <a:pt x="36" y="20"/>
                    </a:lnTo>
                    <a:lnTo>
                      <a:pt x="31" y="20"/>
                    </a:lnTo>
                    <a:lnTo>
                      <a:pt x="28" y="23"/>
                    </a:lnTo>
                    <a:lnTo>
                      <a:pt x="24" y="28"/>
                    </a:lnTo>
                    <a:lnTo>
                      <a:pt x="24" y="36"/>
                    </a:lnTo>
                    <a:lnTo>
                      <a:pt x="3" y="30"/>
                    </a:lnTo>
                    <a:lnTo>
                      <a:pt x="3" y="30"/>
                    </a:lnTo>
                    <a:lnTo>
                      <a:pt x="5" y="23"/>
                    </a:lnTo>
                    <a:lnTo>
                      <a:pt x="6" y="17"/>
                    </a:lnTo>
                    <a:lnTo>
                      <a:pt x="10" y="12"/>
                    </a:lnTo>
                    <a:lnTo>
                      <a:pt x="15" y="7"/>
                    </a:lnTo>
                    <a:lnTo>
                      <a:pt x="15" y="7"/>
                    </a:lnTo>
                    <a:lnTo>
                      <a:pt x="19" y="4"/>
                    </a:lnTo>
                    <a:lnTo>
                      <a:pt x="24" y="2"/>
                    </a:lnTo>
                    <a:lnTo>
                      <a:pt x="31" y="0"/>
                    </a:lnTo>
                    <a:lnTo>
                      <a:pt x="37" y="0"/>
                    </a:lnTo>
                    <a:lnTo>
                      <a:pt x="37" y="0"/>
                    </a:lnTo>
                    <a:lnTo>
                      <a:pt x="44" y="0"/>
                    </a:lnTo>
                    <a:lnTo>
                      <a:pt x="50" y="2"/>
                    </a:lnTo>
                    <a:lnTo>
                      <a:pt x="55" y="5"/>
                    </a:lnTo>
                    <a:lnTo>
                      <a:pt x="60" y="8"/>
                    </a:lnTo>
                    <a:lnTo>
                      <a:pt x="60" y="8"/>
                    </a:lnTo>
                    <a:lnTo>
                      <a:pt x="65" y="13"/>
                    </a:lnTo>
                    <a:lnTo>
                      <a:pt x="68" y="20"/>
                    </a:lnTo>
                    <a:lnTo>
                      <a:pt x="70" y="26"/>
                    </a:lnTo>
                    <a:lnTo>
                      <a:pt x="70" y="35"/>
                    </a:lnTo>
                    <a:lnTo>
                      <a:pt x="70" y="108"/>
                    </a:lnTo>
                    <a:lnTo>
                      <a:pt x="80" y="108"/>
                    </a:lnTo>
                    <a:close/>
                    <a:moveTo>
                      <a:pt x="47" y="103"/>
                    </a:moveTo>
                    <a:lnTo>
                      <a:pt x="47" y="75"/>
                    </a:lnTo>
                    <a:lnTo>
                      <a:pt x="47" y="75"/>
                    </a:lnTo>
                    <a:lnTo>
                      <a:pt x="42" y="72"/>
                    </a:lnTo>
                    <a:lnTo>
                      <a:pt x="36" y="70"/>
                    </a:lnTo>
                    <a:lnTo>
                      <a:pt x="36" y="70"/>
                    </a:lnTo>
                    <a:lnTo>
                      <a:pt x="31" y="72"/>
                    </a:lnTo>
                    <a:lnTo>
                      <a:pt x="26" y="75"/>
                    </a:lnTo>
                    <a:lnTo>
                      <a:pt x="24" y="82"/>
                    </a:lnTo>
                    <a:lnTo>
                      <a:pt x="23" y="90"/>
                    </a:lnTo>
                    <a:lnTo>
                      <a:pt x="23" y="90"/>
                    </a:lnTo>
                    <a:lnTo>
                      <a:pt x="24" y="100"/>
                    </a:lnTo>
                    <a:lnTo>
                      <a:pt x="26" y="105"/>
                    </a:lnTo>
                    <a:lnTo>
                      <a:pt x="31" y="109"/>
                    </a:lnTo>
                    <a:lnTo>
                      <a:pt x="36" y="109"/>
                    </a:lnTo>
                    <a:lnTo>
                      <a:pt x="36" y="109"/>
                    </a:lnTo>
                    <a:lnTo>
                      <a:pt x="42" y="108"/>
                    </a:lnTo>
                    <a:lnTo>
                      <a:pt x="47" y="103"/>
                    </a:lnTo>
                    <a:lnTo>
                      <a:pt x="47"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6" name="Freeform 320"/>
              <p:cNvSpPr>
                <a:spLocks/>
              </p:cNvSpPr>
              <p:nvPr/>
            </p:nvSpPr>
            <p:spPr bwMode="auto">
              <a:xfrm>
                <a:off x="3421" y="2800"/>
                <a:ext cx="83" cy="125"/>
              </a:xfrm>
              <a:custGeom>
                <a:avLst/>
                <a:gdLst>
                  <a:gd name="T0" fmla="*/ 0 w 83"/>
                  <a:gd name="T1" fmla="*/ 125 h 125"/>
                  <a:gd name="T2" fmla="*/ 0 w 83"/>
                  <a:gd name="T3" fmla="*/ 106 h 125"/>
                  <a:gd name="T4" fmla="*/ 10 w 83"/>
                  <a:gd name="T5" fmla="*/ 106 h 125"/>
                  <a:gd name="T6" fmla="*/ 10 w 83"/>
                  <a:gd name="T7" fmla="*/ 21 h 125"/>
                  <a:gd name="T8" fmla="*/ 0 w 83"/>
                  <a:gd name="T9" fmla="*/ 21 h 125"/>
                  <a:gd name="T10" fmla="*/ 0 w 83"/>
                  <a:gd name="T11" fmla="*/ 0 h 125"/>
                  <a:gd name="T12" fmla="*/ 33 w 83"/>
                  <a:gd name="T13" fmla="*/ 0 h 125"/>
                  <a:gd name="T14" fmla="*/ 33 w 83"/>
                  <a:gd name="T15" fmla="*/ 11 h 125"/>
                  <a:gd name="T16" fmla="*/ 33 w 83"/>
                  <a:gd name="T17" fmla="*/ 11 h 125"/>
                  <a:gd name="T18" fmla="*/ 33 w 83"/>
                  <a:gd name="T19" fmla="*/ 11 h 125"/>
                  <a:gd name="T20" fmla="*/ 38 w 83"/>
                  <a:gd name="T21" fmla="*/ 5 h 125"/>
                  <a:gd name="T22" fmla="*/ 41 w 83"/>
                  <a:gd name="T23" fmla="*/ 2 h 125"/>
                  <a:gd name="T24" fmla="*/ 46 w 83"/>
                  <a:gd name="T25" fmla="*/ 0 h 125"/>
                  <a:gd name="T26" fmla="*/ 52 w 83"/>
                  <a:gd name="T27" fmla="*/ 0 h 125"/>
                  <a:gd name="T28" fmla="*/ 52 w 83"/>
                  <a:gd name="T29" fmla="*/ 0 h 125"/>
                  <a:gd name="T30" fmla="*/ 57 w 83"/>
                  <a:gd name="T31" fmla="*/ 0 h 125"/>
                  <a:gd name="T32" fmla="*/ 60 w 83"/>
                  <a:gd name="T33" fmla="*/ 2 h 125"/>
                  <a:gd name="T34" fmla="*/ 64 w 83"/>
                  <a:gd name="T35" fmla="*/ 3 h 125"/>
                  <a:gd name="T36" fmla="*/ 67 w 83"/>
                  <a:gd name="T37" fmla="*/ 8 h 125"/>
                  <a:gd name="T38" fmla="*/ 67 w 83"/>
                  <a:gd name="T39" fmla="*/ 8 h 125"/>
                  <a:gd name="T40" fmla="*/ 72 w 83"/>
                  <a:gd name="T41" fmla="*/ 18 h 125"/>
                  <a:gd name="T42" fmla="*/ 73 w 83"/>
                  <a:gd name="T43" fmla="*/ 31 h 125"/>
                  <a:gd name="T44" fmla="*/ 73 w 83"/>
                  <a:gd name="T45" fmla="*/ 106 h 125"/>
                  <a:gd name="T46" fmla="*/ 83 w 83"/>
                  <a:gd name="T47" fmla="*/ 106 h 125"/>
                  <a:gd name="T48" fmla="*/ 83 w 83"/>
                  <a:gd name="T49" fmla="*/ 125 h 125"/>
                  <a:gd name="T50" fmla="*/ 51 w 83"/>
                  <a:gd name="T51" fmla="*/ 125 h 125"/>
                  <a:gd name="T52" fmla="*/ 51 w 83"/>
                  <a:gd name="T53" fmla="*/ 34 h 125"/>
                  <a:gd name="T54" fmla="*/ 51 w 83"/>
                  <a:gd name="T55" fmla="*/ 34 h 125"/>
                  <a:gd name="T56" fmla="*/ 51 w 83"/>
                  <a:gd name="T57" fmla="*/ 28 h 125"/>
                  <a:gd name="T58" fmla="*/ 49 w 83"/>
                  <a:gd name="T59" fmla="*/ 23 h 125"/>
                  <a:gd name="T60" fmla="*/ 49 w 83"/>
                  <a:gd name="T61" fmla="*/ 23 h 125"/>
                  <a:gd name="T62" fmla="*/ 47 w 83"/>
                  <a:gd name="T63" fmla="*/ 21 h 125"/>
                  <a:gd name="T64" fmla="*/ 44 w 83"/>
                  <a:gd name="T65" fmla="*/ 19 h 125"/>
                  <a:gd name="T66" fmla="*/ 44 w 83"/>
                  <a:gd name="T67" fmla="*/ 19 h 125"/>
                  <a:gd name="T68" fmla="*/ 39 w 83"/>
                  <a:gd name="T69" fmla="*/ 21 h 125"/>
                  <a:gd name="T70" fmla="*/ 36 w 83"/>
                  <a:gd name="T71" fmla="*/ 24 h 125"/>
                  <a:gd name="T72" fmla="*/ 36 w 83"/>
                  <a:gd name="T73" fmla="*/ 24 h 125"/>
                  <a:gd name="T74" fmla="*/ 33 w 83"/>
                  <a:gd name="T75" fmla="*/ 29 h 125"/>
                  <a:gd name="T76" fmla="*/ 33 w 83"/>
                  <a:gd name="T77" fmla="*/ 106 h 125"/>
                  <a:gd name="T78" fmla="*/ 42 w 83"/>
                  <a:gd name="T79" fmla="*/ 106 h 125"/>
                  <a:gd name="T80" fmla="*/ 42 w 83"/>
                  <a:gd name="T81" fmla="*/ 125 h 125"/>
                  <a:gd name="T82" fmla="*/ 0 w 83"/>
                  <a:gd name="T83"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125">
                    <a:moveTo>
                      <a:pt x="0" y="125"/>
                    </a:moveTo>
                    <a:lnTo>
                      <a:pt x="0" y="106"/>
                    </a:lnTo>
                    <a:lnTo>
                      <a:pt x="10" y="106"/>
                    </a:lnTo>
                    <a:lnTo>
                      <a:pt x="10" y="21"/>
                    </a:lnTo>
                    <a:lnTo>
                      <a:pt x="0" y="21"/>
                    </a:lnTo>
                    <a:lnTo>
                      <a:pt x="0" y="0"/>
                    </a:lnTo>
                    <a:lnTo>
                      <a:pt x="33" y="0"/>
                    </a:lnTo>
                    <a:lnTo>
                      <a:pt x="33" y="11"/>
                    </a:lnTo>
                    <a:lnTo>
                      <a:pt x="33" y="11"/>
                    </a:lnTo>
                    <a:lnTo>
                      <a:pt x="33" y="11"/>
                    </a:lnTo>
                    <a:lnTo>
                      <a:pt x="38" y="5"/>
                    </a:lnTo>
                    <a:lnTo>
                      <a:pt x="41" y="2"/>
                    </a:lnTo>
                    <a:lnTo>
                      <a:pt x="46" y="0"/>
                    </a:lnTo>
                    <a:lnTo>
                      <a:pt x="52" y="0"/>
                    </a:lnTo>
                    <a:lnTo>
                      <a:pt x="52" y="0"/>
                    </a:lnTo>
                    <a:lnTo>
                      <a:pt x="57" y="0"/>
                    </a:lnTo>
                    <a:lnTo>
                      <a:pt x="60" y="2"/>
                    </a:lnTo>
                    <a:lnTo>
                      <a:pt x="64" y="3"/>
                    </a:lnTo>
                    <a:lnTo>
                      <a:pt x="67" y="8"/>
                    </a:lnTo>
                    <a:lnTo>
                      <a:pt x="67" y="8"/>
                    </a:lnTo>
                    <a:lnTo>
                      <a:pt x="72" y="18"/>
                    </a:lnTo>
                    <a:lnTo>
                      <a:pt x="73" y="31"/>
                    </a:lnTo>
                    <a:lnTo>
                      <a:pt x="73" y="106"/>
                    </a:lnTo>
                    <a:lnTo>
                      <a:pt x="83" y="106"/>
                    </a:lnTo>
                    <a:lnTo>
                      <a:pt x="83" y="125"/>
                    </a:lnTo>
                    <a:lnTo>
                      <a:pt x="51" y="125"/>
                    </a:lnTo>
                    <a:lnTo>
                      <a:pt x="51" y="34"/>
                    </a:lnTo>
                    <a:lnTo>
                      <a:pt x="51" y="34"/>
                    </a:lnTo>
                    <a:lnTo>
                      <a:pt x="51" y="28"/>
                    </a:lnTo>
                    <a:lnTo>
                      <a:pt x="49" y="23"/>
                    </a:lnTo>
                    <a:lnTo>
                      <a:pt x="49" y="23"/>
                    </a:lnTo>
                    <a:lnTo>
                      <a:pt x="47" y="21"/>
                    </a:lnTo>
                    <a:lnTo>
                      <a:pt x="44" y="19"/>
                    </a:lnTo>
                    <a:lnTo>
                      <a:pt x="44" y="19"/>
                    </a:lnTo>
                    <a:lnTo>
                      <a:pt x="39" y="21"/>
                    </a:lnTo>
                    <a:lnTo>
                      <a:pt x="36" y="24"/>
                    </a:lnTo>
                    <a:lnTo>
                      <a:pt x="36" y="24"/>
                    </a:lnTo>
                    <a:lnTo>
                      <a:pt x="33" y="29"/>
                    </a:lnTo>
                    <a:lnTo>
                      <a:pt x="33" y="106"/>
                    </a:lnTo>
                    <a:lnTo>
                      <a:pt x="42" y="106"/>
                    </a:lnTo>
                    <a:lnTo>
                      <a:pt x="42" y="125"/>
                    </a:lnTo>
                    <a:lnTo>
                      <a:pt x="0"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7" name="Freeform 321"/>
              <p:cNvSpPr>
                <a:spLocks/>
              </p:cNvSpPr>
              <p:nvPr/>
            </p:nvSpPr>
            <p:spPr bwMode="auto">
              <a:xfrm>
                <a:off x="3509" y="2746"/>
                <a:ext cx="82" cy="179"/>
              </a:xfrm>
              <a:custGeom>
                <a:avLst/>
                <a:gdLst>
                  <a:gd name="T0" fmla="*/ 0 w 82"/>
                  <a:gd name="T1" fmla="*/ 179 h 179"/>
                  <a:gd name="T2" fmla="*/ 0 w 82"/>
                  <a:gd name="T3" fmla="*/ 160 h 179"/>
                  <a:gd name="T4" fmla="*/ 10 w 82"/>
                  <a:gd name="T5" fmla="*/ 160 h 179"/>
                  <a:gd name="T6" fmla="*/ 10 w 82"/>
                  <a:gd name="T7" fmla="*/ 21 h 179"/>
                  <a:gd name="T8" fmla="*/ 0 w 82"/>
                  <a:gd name="T9" fmla="*/ 21 h 179"/>
                  <a:gd name="T10" fmla="*/ 0 w 82"/>
                  <a:gd name="T11" fmla="*/ 0 h 179"/>
                  <a:gd name="T12" fmla="*/ 31 w 82"/>
                  <a:gd name="T13" fmla="*/ 0 h 179"/>
                  <a:gd name="T14" fmla="*/ 31 w 82"/>
                  <a:gd name="T15" fmla="*/ 114 h 179"/>
                  <a:gd name="T16" fmla="*/ 33 w 82"/>
                  <a:gd name="T17" fmla="*/ 114 h 179"/>
                  <a:gd name="T18" fmla="*/ 51 w 82"/>
                  <a:gd name="T19" fmla="*/ 75 h 179"/>
                  <a:gd name="T20" fmla="*/ 41 w 82"/>
                  <a:gd name="T21" fmla="*/ 75 h 179"/>
                  <a:gd name="T22" fmla="*/ 41 w 82"/>
                  <a:gd name="T23" fmla="*/ 54 h 179"/>
                  <a:gd name="T24" fmla="*/ 82 w 82"/>
                  <a:gd name="T25" fmla="*/ 54 h 179"/>
                  <a:gd name="T26" fmla="*/ 82 w 82"/>
                  <a:gd name="T27" fmla="*/ 75 h 179"/>
                  <a:gd name="T28" fmla="*/ 70 w 82"/>
                  <a:gd name="T29" fmla="*/ 75 h 179"/>
                  <a:gd name="T30" fmla="*/ 54 w 82"/>
                  <a:gd name="T31" fmla="*/ 111 h 179"/>
                  <a:gd name="T32" fmla="*/ 72 w 82"/>
                  <a:gd name="T33" fmla="*/ 160 h 179"/>
                  <a:gd name="T34" fmla="*/ 82 w 82"/>
                  <a:gd name="T35" fmla="*/ 160 h 179"/>
                  <a:gd name="T36" fmla="*/ 82 w 82"/>
                  <a:gd name="T37" fmla="*/ 179 h 179"/>
                  <a:gd name="T38" fmla="*/ 57 w 82"/>
                  <a:gd name="T39" fmla="*/ 179 h 179"/>
                  <a:gd name="T40" fmla="*/ 33 w 82"/>
                  <a:gd name="T41" fmla="*/ 116 h 179"/>
                  <a:gd name="T42" fmla="*/ 31 w 82"/>
                  <a:gd name="T43" fmla="*/ 116 h 179"/>
                  <a:gd name="T44" fmla="*/ 31 w 82"/>
                  <a:gd name="T45" fmla="*/ 160 h 179"/>
                  <a:gd name="T46" fmla="*/ 42 w 82"/>
                  <a:gd name="T47" fmla="*/ 160 h 179"/>
                  <a:gd name="T48" fmla="*/ 42 w 82"/>
                  <a:gd name="T49" fmla="*/ 179 h 179"/>
                  <a:gd name="T50" fmla="*/ 0 w 82"/>
                  <a:gd name="T5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79">
                    <a:moveTo>
                      <a:pt x="0" y="179"/>
                    </a:moveTo>
                    <a:lnTo>
                      <a:pt x="0" y="160"/>
                    </a:lnTo>
                    <a:lnTo>
                      <a:pt x="10" y="160"/>
                    </a:lnTo>
                    <a:lnTo>
                      <a:pt x="10" y="21"/>
                    </a:lnTo>
                    <a:lnTo>
                      <a:pt x="0" y="21"/>
                    </a:lnTo>
                    <a:lnTo>
                      <a:pt x="0" y="0"/>
                    </a:lnTo>
                    <a:lnTo>
                      <a:pt x="31" y="0"/>
                    </a:lnTo>
                    <a:lnTo>
                      <a:pt x="31" y="114"/>
                    </a:lnTo>
                    <a:lnTo>
                      <a:pt x="33" y="114"/>
                    </a:lnTo>
                    <a:lnTo>
                      <a:pt x="51" y="75"/>
                    </a:lnTo>
                    <a:lnTo>
                      <a:pt x="41" y="75"/>
                    </a:lnTo>
                    <a:lnTo>
                      <a:pt x="41" y="54"/>
                    </a:lnTo>
                    <a:lnTo>
                      <a:pt x="82" y="54"/>
                    </a:lnTo>
                    <a:lnTo>
                      <a:pt x="82" y="75"/>
                    </a:lnTo>
                    <a:lnTo>
                      <a:pt x="70" y="75"/>
                    </a:lnTo>
                    <a:lnTo>
                      <a:pt x="54" y="111"/>
                    </a:lnTo>
                    <a:lnTo>
                      <a:pt x="72" y="160"/>
                    </a:lnTo>
                    <a:lnTo>
                      <a:pt x="82" y="160"/>
                    </a:lnTo>
                    <a:lnTo>
                      <a:pt x="82" y="179"/>
                    </a:lnTo>
                    <a:lnTo>
                      <a:pt x="57" y="179"/>
                    </a:lnTo>
                    <a:lnTo>
                      <a:pt x="33" y="116"/>
                    </a:lnTo>
                    <a:lnTo>
                      <a:pt x="31" y="116"/>
                    </a:lnTo>
                    <a:lnTo>
                      <a:pt x="31" y="160"/>
                    </a:lnTo>
                    <a:lnTo>
                      <a:pt x="42" y="160"/>
                    </a:lnTo>
                    <a:lnTo>
                      <a:pt x="42" y="179"/>
                    </a:lnTo>
                    <a:lnTo>
                      <a:pt x="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8" name="Freeform 322"/>
              <p:cNvSpPr>
                <a:spLocks noEditPoints="1"/>
              </p:cNvSpPr>
              <p:nvPr/>
            </p:nvSpPr>
            <p:spPr bwMode="auto">
              <a:xfrm>
                <a:off x="3597" y="2798"/>
                <a:ext cx="69" cy="131"/>
              </a:xfrm>
              <a:custGeom>
                <a:avLst/>
                <a:gdLst>
                  <a:gd name="T0" fmla="*/ 67 w 69"/>
                  <a:gd name="T1" fmla="*/ 98 h 131"/>
                  <a:gd name="T2" fmla="*/ 62 w 69"/>
                  <a:gd name="T3" fmla="*/ 111 h 131"/>
                  <a:gd name="T4" fmla="*/ 54 w 69"/>
                  <a:gd name="T5" fmla="*/ 122 h 131"/>
                  <a:gd name="T6" fmla="*/ 51 w 69"/>
                  <a:gd name="T7" fmla="*/ 126 h 131"/>
                  <a:gd name="T8" fmla="*/ 41 w 69"/>
                  <a:gd name="T9" fmla="*/ 131 h 131"/>
                  <a:gd name="T10" fmla="*/ 34 w 69"/>
                  <a:gd name="T11" fmla="*/ 131 h 131"/>
                  <a:gd name="T12" fmla="*/ 20 w 69"/>
                  <a:gd name="T13" fmla="*/ 127 h 131"/>
                  <a:gd name="T14" fmla="*/ 8 w 69"/>
                  <a:gd name="T15" fmla="*/ 116 h 131"/>
                  <a:gd name="T16" fmla="*/ 5 w 69"/>
                  <a:gd name="T17" fmla="*/ 106 h 131"/>
                  <a:gd name="T18" fmla="*/ 0 w 69"/>
                  <a:gd name="T19" fmla="*/ 82 h 131"/>
                  <a:gd name="T20" fmla="*/ 0 w 69"/>
                  <a:gd name="T21" fmla="*/ 67 h 131"/>
                  <a:gd name="T22" fmla="*/ 2 w 69"/>
                  <a:gd name="T23" fmla="*/ 38 h 131"/>
                  <a:gd name="T24" fmla="*/ 8 w 69"/>
                  <a:gd name="T25" fmla="*/ 17 h 131"/>
                  <a:gd name="T26" fmla="*/ 13 w 69"/>
                  <a:gd name="T27" fmla="*/ 8 h 131"/>
                  <a:gd name="T28" fmla="*/ 26 w 69"/>
                  <a:gd name="T29" fmla="*/ 0 h 131"/>
                  <a:gd name="T30" fmla="*/ 34 w 69"/>
                  <a:gd name="T31" fmla="*/ 0 h 131"/>
                  <a:gd name="T32" fmla="*/ 47 w 69"/>
                  <a:gd name="T33" fmla="*/ 4 h 131"/>
                  <a:gd name="T34" fmla="*/ 59 w 69"/>
                  <a:gd name="T35" fmla="*/ 13 h 131"/>
                  <a:gd name="T36" fmla="*/ 62 w 69"/>
                  <a:gd name="T37" fmla="*/ 21 h 131"/>
                  <a:gd name="T38" fmla="*/ 67 w 69"/>
                  <a:gd name="T39" fmla="*/ 41 h 131"/>
                  <a:gd name="T40" fmla="*/ 69 w 69"/>
                  <a:gd name="T41" fmla="*/ 72 h 131"/>
                  <a:gd name="T42" fmla="*/ 25 w 69"/>
                  <a:gd name="T43" fmla="*/ 77 h 131"/>
                  <a:gd name="T44" fmla="*/ 25 w 69"/>
                  <a:gd name="T45" fmla="*/ 92 h 131"/>
                  <a:gd name="T46" fmla="*/ 26 w 69"/>
                  <a:gd name="T47" fmla="*/ 103 h 131"/>
                  <a:gd name="T48" fmla="*/ 33 w 69"/>
                  <a:gd name="T49" fmla="*/ 109 h 131"/>
                  <a:gd name="T50" fmla="*/ 36 w 69"/>
                  <a:gd name="T51" fmla="*/ 111 h 131"/>
                  <a:gd name="T52" fmla="*/ 44 w 69"/>
                  <a:gd name="T53" fmla="*/ 105 h 131"/>
                  <a:gd name="T54" fmla="*/ 47 w 69"/>
                  <a:gd name="T55" fmla="*/ 90 h 131"/>
                  <a:gd name="T56" fmla="*/ 25 w 69"/>
                  <a:gd name="T57" fmla="*/ 54 h 131"/>
                  <a:gd name="T58" fmla="*/ 46 w 69"/>
                  <a:gd name="T59" fmla="*/ 43 h 131"/>
                  <a:gd name="T60" fmla="*/ 44 w 69"/>
                  <a:gd name="T61" fmla="*/ 33 h 131"/>
                  <a:gd name="T62" fmla="*/ 39 w 69"/>
                  <a:gd name="T63" fmla="*/ 21 h 131"/>
                  <a:gd name="T64" fmla="*/ 34 w 69"/>
                  <a:gd name="T65" fmla="*/ 20 h 131"/>
                  <a:gd name="T66" fmla="*/ 26 w 69"/>
                  <a:gd name="T67" fmla="*/ 26 h 131"/>
                  <a:gd name="T68" fmla="*/ 25 w 69"/>
                  <a:gd name="T69" fmla="*/ 35 h 131"/>
                  <a:gd name="T70" fmla="*/ 25 w 69"/>
                  <a:gd name="T71" fmla="*/ 5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131">
                    <a:moveTo>
                      <a:pt x="47" y="90"/>
                    </a:moveTo>
                    <a:lnTo>
                      <a:pt x="67" y="98"/>
                    </a:lnTo>
                    <a:lnTo>
                      <a:pt x="67" y="98"/>
                    </a:lnTo>
                    <a:lnTo>
                      <a:pt x="62" y="111"/>
                    </a:lnTo>
                    <a:lnTo>
                      <a:pt x="59" y="118"/>
                    </a:lnTo>
                    <a:lnTo>
                      <a:pt x="54" y="122"/>
                    </a:lnTo>
                    <a:lnTo>
                      <a:pt x="54" y="122"/>
                    </a:lnTo>
                    <a:lnTo>
                      <a:pt x="51" y="126"/>
                    </a:lnTo>
                    <a:lnTo>
                      <a:pt x="46" y="129"/>
                    </a:lnTo>
                    <a:lnTo>
                      <a:pt x="41" y="131"/>
                    </a:lnTo>
                    <a:lnTo>
                      <a:pt x="34" y="131"/>
                    </a:lnTo>
                    <a:lnTo>
                      <a:pt x="34" y="131"/>
                    </a:lnTo>
                    <a:lnTo>
                      <a:pt x="26" y="131"/>
                    </a:lnTo>
                    <a:lnTo>
                      <a:pt x="20" y="127"/>
                    </a:lnTo>
                    <a:lnTo>
                      <a:pt x="13" y="122"/>
                    </a:lnTo>
                    <a:lnTo>
                      <a:pt x="8" y="116"/>
                    </a:lnTo>
                    <a:lnTo>
                      <a:pt x="8" y="116"/>
                    </a:lnTo>
                    <a:lnTo>
                      <a:pt x="5" y="106"/>
                    </a:lnTo>
                    <a:lnTo>
                      <a:pt x="2" y="96"/>
                    </a:lnTo>
                    <a:lnTo>
                      <a:pt x="0" y="82"/>
                    </a:lnTo>
                    <a:lnTo>
                      <a:pt x="0" y="67"/>
                    </a:lnTo>
                    <a:lnTo>
                      <a:pt x="0" y="67"/>
                    </a:lnTo>
                    <a:lnTo>
                      <a:pt x="0" y="51"/>
                    </a:lnTo>
                    <a:lnTo>
                      <a:pt x="2" y="38"/>
                    </a:lnTo>
                    <a:lnTo>
                      <a:pt x="5" y="26"/>
                    </a:lnTo>
                    <a:lnTo>
                      <a:pt x="8" y="17"/>
                    </a:lnTo>
                    <a:lnTo>
                      <a:pt x="8" y="17"/>
                    </a:lnTo>
                    <a:lnTo>
                      <a:pt x="13" y="8"/>
                    </a:lnTo>
                    <a:lnTo>
                      <a:pt x="20" y="4"/>
                    </a:lnTo>
                    <a:lnTo>
                      <a:pt x="26" y="0"/>
                    </a:lnTo>
                    <a:lnTo>
                      <a:pt x="34" y="0"/>
                    </a:lnTo>
                    <a:lnTo>
                      <a:pt x="34" y="0"/>
                    </a:lnTo>
                    <a:lnTo>
                      <a:pt x="42" y="0"/>
                    </a:lnTo>
                    <a:lnTo>
                      <a:pt x="47" y="4"/>
                    </a:lnTo>
                    <a:lnTo>
                      <a:pt x="54" y="7"/>
                    </a:lnTo>
                    <a:lnTo>
                      <a:pt x="59" y="13"/>
                    </a:lnTo>
                    <a:lnTo>
                      <a:pt x="59" y="13"/>
                    </a:lnTo>
                    <a:lnTo>
                      <a:pt x="62" y="21"/>
                    </a:lnTo>
                    <a:lnTo>
                      <a:pt x="65" y="30"/>
                    </a:lnTo>
                    <a:lnTo>
                      <a:pt x="67" y="41"/>
                    </a:lnTo>
                    <a:lnTo>
                      <a:pt x="69" y="52"/>
                    </a:lnTo>
                    <a:lnTo>
                      <a:pt x="69" y="72"/>
                    </a:lnTo>
                    <a:lnTo>
                      <a:pt x="25" y="72"/>
                    </a:lnTo>
                    <a:lnTo>
                      <a:pt x="25" y="77"/>
                    </a:lnTo>
                    <a:lnTo>
                      <a:pt x="25" y="77"/>
                    </a:lnTo>
                    <a:lnTo>
                      <a:pt x="25" y="92"/>
                    </a:lnTo>
                    <a:lnTo>
                      <a:pt x="26" y="103"/>
                    </a:lnTo>
                    <a:lnTo>
                      <a:pt x="26" y="103"/>
                    </a:lnTo>
                    <a:lnTo>
                      <a:pt x="29" y="108"/>
                    </a:lnTo>
                    <a:lnTo>
                      <a:pt x="33" y="109"/>
                    </a:lnTo>
                    <a:lnTo>
                      <a:pt x="36" y="111"/>
                    </a:lnTo>
                    <a:lnTo>
                      <a:pt x="36" y="111"/>
                    </a:lnTo>
                    <a:lnTo>
                      <a:pt x="41" y="109"/>
                    </a:lnTo>
                    <a:lnTo>
                      <a:pt x="44" y="105"/>
                    </a:lnTo>
                    <a:lnTo>
                      <a:pt x="46" y="100"/>
                    </a:lnTo>
                    <a:lnTo>
                      <a:pt x="47" y="90"/>
                    </a:lnTo>
                    <a:lnTo>
                      <a:pt x="47" y="90"/>
                    </a:lnTo>
                    <a:close/>
                    <a:moveTo>
                      <a:pt x="25" y="54"/>
                    </a:moveTo>
                    <a:lnTo>
                      <a:pt x="46" y="54"/>
                    </a:lnTo>
                    <a:lnTo>
                      <a:pt x="46" y="43"/>
                    </a:lnTo>
                    <a:lnTo>
                      <a:pt x="46" y="43"/>
                    </a:lnTo>
                    <a:lnTo>
                      <a:pt x="44" y="33"/>
                    </a:lnTo>
                    <a:lnTo>
                      <a:pt x="42" y="25"/>
                    </a:lnTo>
                    <a:lnTo>
                      <a:pt x="39" y="21"/>
                    </a:lnTo>
                    <a:lnTo>
                      <a:pt x="34" y="20"/>
                    </a:lnTo>
                    <a:lnTo>
                      <a:pt x="34" y="20"/>
                    </a:lnTo>
                    <a:lnTo>
                      <a:pt x="29" y="21"/>
                    </a:lnTo>
                    <a:lnTo>
                      <a:pt x="26" y="26"/>
                    </a:lnTo>
                    <a:lnTo>
                      <a:pt x="26" y="26"/>
                    </a:lnTo>
                    <a:lnTo>
                      <a:pt x="25" y="35"/>
                    </a:lnTo>
                    <a:lnTo>
                      <a:pt x="25" y="49"/>
                    </a:lnTo>
                    <a:lnTo>
                      <a:pt x="25"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9" name="Freeform 323"/>
              <p:cNvSpPr>
                <a:spLocks noEditPoints="1"/>
              </p:cNvSpPr>
              <p:nvPr/>
            </p:nvSpPr>
            <p:spPr bwMode="auto">
              <a:xfrm>
                <a:off x="4273" y="1891"/>
                <a:ext cx="77" cy="132"/>
              </a:xfrm>
              <a:custGeom>
                <a:avLst/>
                <a:gdLst>
                  <a:gd name="T0" fmla="*/ 30 w 77"/>
                  <a:gd name="T1" fmla="*/ 86 h 132"/>
                  <a:gd name="T2" fmla="*/ 26 w 77"/>
                  <a:gd name="T3" fmla="*/ 115 h 132"/>
                  <a:gd name="T4" fmla="*/ 36 w 77"/>
                  <a:gd name="T5" fmla="*/ 115 h 132"/>
                  <a:gd name="T6" fmla="*/ 36 w 77"/>
                  <a:gd name="T7" fmla="*/ 132 h 132"/>
                  <a:gd name="T8" fmla="*/ 0 w 77"/>
                  <a:gd name="T9" fmla="*/ 132 h 132"/>
                  <a:gd name="T10" fmla="*/ 0 w 77"/>
                  <a:gd name="T11" fmla="*/ 115 h 132"/>
                  <a:gd name="T12" fmla="*/ 9 w 77"/>
                  <a:gd name="T13" fmla="*/ 115 h 132"/>
                  <a:gd name="T14" fmla="*/ 23 w 77"/>
                  <a:gd name="T15" fmla="*/ 16 h 132"/>
                  <a:gd name="T16" fmla="*/ 13 w 77"/>
                  <a:gd name="T17" fmla="*/ 16 h 132"/>
                  <a:gd name="T18" fmla="*/ 13 w 77"/>
                  <a:gd name="T19" fmla="*/ 0 h 132"/>
                  <a:gd name="T20" fmla="*/ 62 w 77"/>
                  <a:gd name="T21" fmla="*/ 0 h 132"/>
                  <a:gd name="T22" fmla="*/ 62 w 77"/>
                  <a:gd name="T23" fmla="*/ 16 h 132"/>
                  <a:gd name="T24" fmla="*/ 54 w 77"/>
                  <a:gd name="T25" fmla="*/ 16 h 132"/>
                  <a:gd name="T26" fmla="*/ 69 w 77"/>
                  <a:gd name="T27" fmla="*/ 115 h 132"/>
                  <a:gd name="T28" fmla="*/ 77 w 77"/>
                  <a:gd name="T29" fmla="*/ 115 h 132"/>
                  <a:gd name="T30" fmla="*/ 77 w 77"/>
                  <a:gd name="T31" fmla="*/ 132 h 132"/>
                  <a:gd name="T32" fmla="*/ 41 w 77"/>
                  <a:gd name="T33" fmla="*/ 132 h 132"/>
                  <a:gd name="T34" fmla="*/ 41 w 77"/>
                  <a:gd name="T35" fmla="*/ 115 h 132"/>
                  <a:gd name="T36" fmla="*/ 49 w 77"/>
                  <a:gd name="T37" fmla="*/ 115 h 132"/>
                  <a:gd name="T38" fmla="*/ 46 w 77"/>
                  <a:gd name="T39" fmla="*/ 86 h 132"/>
                  <a:gd name="T40" fmla="*/ 30 w 77"/>
                  <a:gd name="T41" fmla="*/ 86 h 132"/>
                  <a:gd name="T42" fmla="*/ 31 w 77"/>
                  <a:gd name="T43" fmla="*/ 70 h 132"/>
                  <a:gd name="T44" fmla="*/ 44 w 77"/>
                  <a:gd name="T45" fmla="*/ 70 h 132"/>
                  <a:gd name="T46" fmla="*/ 40 w 77"/>
                  <a:gd name="T47" fmla="*/ 11 h 132"/>
                  <a:gd name="T48" fmla="*/ 38 w 77"/>
                  <a:gd name="T49" fmla="*/ 11 h 132"/>
                  <a:gd name="T50" fmla="*/ 31 w 77"/>
                  <a:gd name="T51"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32">
                    <a:moveTo>
                      <a:pt x="30" y="86"/>
                    </a:moveTo>
                    <a:lnTo>
                      <a:pt x="26" y="115"/>
                    </a:lnTo>
                    <a:lnTo>
                      <a:pt x="36" y="115"/>
                    </a:lnTo>
                    <a:lnTo>
                      <a:pt x="36" y="132"/>
                    </a:lnTo>
                    <a:lnTo>
                      <a:pt x="0" y="132"/>
                    </a:lnTo>
                    <a:lnTo>
                      <a:pt x="0" y="115"/>
                    </a:lnTo>
                    <a:lnTo>
                      <a:pt x="9" y="115"/>
                    </a:lnTo>
                    <a:lnTo>
                      <a:pt x="23" y="16"/>
                    </a:lnTo>
                    <a:lnTo>
                      <a:pt x="13" y="16"/>
                    </a:lnTo>
                    <a:lnTo>
                      <a:pt x="13" y="0"/>
                    </a:lnTo>
                    <a:lnTo>
                      <a:pt x="62" y="0"/>
                    </a:lnTo>
                    <a:lnTo>
                      <a:pt x="62" y="16"/>
                    </a:lnTo>
                    <a:lnTo>
                      <a:pt x="54" y="16"/>
                    </a:lnTo>
                    <a:lnTo>
                      <a:pt x="69" y="115"/>
                    </a:lnTo>
                    <a:lnTo>
                      <a:pt x="77" y="115"/>
                    </a:lnTo>
                    <a:lnTo>
                      <a:pt x="77" y="132"/>
                    </a:lnTo>
                    <a:lnTo>
                      <a:pt x="41" y="132"/>
                    </a:lnTo>
                    <a:lnTo>
                      <a:pt x="41" y="115"/>
                    </a:lnTo>
                    <a:lnTo>
                      <a:pt x="49" y="115"/>
                    </a:lnTo>
                    <a:lnTo>
                      <a:pt x="46" y="86"/>
                    </a:lnTo>
                    <a:lnTo>
                      <a:pt x="30" y="86"/>
                    </a:lnTo>
                    <a:close/>
                    <a:moveTo>
                      <a:pt x="31" y="70"/>
                    </a:moveTo>
                    <a:lnTo>
                      <a:pt x="44" y="70"/>
                    </a:lnTo>
                    <a:lnTo>
                      <a:pt x="40" y="11"/>
                    </a:lnTo>
                    <a:lnTo>
                      <a:pt x="38" y="11"/>
                    </a:lnTo>
                    <a:lnTo>
                      <a:pt x="31"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0" name="Freeform 324"/>
              <p:cNvSpPr>
                <a:spLocks/>
              </p:cNvSpPr>
              <p:nvPr/>
            </p:nvSpPr>
            <p:spPr bwMode="auto">
              <a:xfrm>
                <a:off x="4355" y="1930"/>
                <a:ext cx="46" cy="93"/>
              </a:xfrm>
              <a:custGeom>
                <a:avLst/>
                <a:gdLst>
                  <a:gd name="T0" fmla="*/ 0 w 46"/>
                  <a:gd name="T1" fmla="*/ 93 h 93"/>
                  <a:gd name="T2" fmla="*/ 0 w 46"/>
                  <a:gd name="T3" fmla="*/ 78 h 93"/>
                  <a:gd name="T4" fmla="*/ 8 w 46"/>
                  <a:gd name="T5" fmla="*/ 78 h 93"/>
                  <a:gd name="T6" fmla="*/ 8 w 46"/>
                  <a:gd name="T7" fmla="*/ 16 h 93"/>
                  <a:gd name="T8" fmla="*/ 0 w 46"/>
                  <a:gd name="T9" fmla="*/ 16 h 93"/>
                  <a:gd name="T10" fmla="*/ 0 w 46"/>
                  <a:gd name="T11" fmla="*/ 0 h 93"/>
                  <a:gd name="T12" fmla="*/ 24 w 46"/>
                  <a:gd name="T13" fmla="*/ 0 h 93"/>
                  <a:gd name="T14" fmla="*/ 24 w 46"/>
                  <a:gd name="T15" fmla="*/ 18 h 93"/>
                  <a:gd name="T16" fmla="*/ 24 w 46"/>
                  <a:gd name="T17" fmla="*/ 18 h 93"/>
                  <a:gd name="T18" fmla="*/ 24 w 46"/>
                  <a:gd name="T19" fmla="*/ 18 h 93"/>
                  <a:gd name="T20" fmla="*/ 29 w 46"/>
                  <a:gd name="T21" fmla="*/ 10 h 93"/>
                  <a:gd name="T22" fmla="*/ 34 w 46"/>
                  <a:gd name="T23" fmla="*/ 3 h 93"/>
                  <a:gd name="T24" fmla="*/ 34 w 46"/>
                  <a:gd name="T25" fmla="*/ 3 h 93"/>
                  <a:gd name="T26" fmla="*/ 39 w 46"/>
                  <a:gd name="T27" fmla="*/ 0 h 93"/>
                  <a:gd name="T28" fmla="*/ 46 w 46"/>
                  <a:gd name="T29" fmla="*/ 0 h 93"/>
                  <a:gd name="T30" fmla="*/ 46 w 46"/>
                  <a:gd name="T31" fmla="*/ 16 h 93"/>
                  <a:gd name="T32" fmla="*/ 46 w 46"/>
                  <a:gd name="T33" fmla="*/ 16 h 93"/>
                  <a:gd name="T34" fmla="*/ 36 w 46"/>
                  <a:gd name="T35" fmla="*/ 18 h 93"/>
                  <a:gd name="T36" fmla="*/ 32 w 46"/>
                  <a:gd name="T37" fmla="*/ 21 h 93"/>
                  <a:gd name="T38" fmla="*/ 29 w 46"/>
                  <a:gd name="T39" fmla="*/ 23 h 93"/>
                  <a:gd name="T40" fmla="*/ 26 w 46"/>
                  <a:gd name="T41" fmla="*/ 31 h 93"/>
                  <a:gd name="T42" fmla="*/ 24 w 46"/>
                  <a:gd name="T43" fmla="*/ 42 h 93"/>
                  <a:gd name="T44" fmla="*/ 24 w 46"/>
                  <a:gd name="T45" fmla="*/ 78 h 93"/>
                  <a:gd name="T46" fmla="*/ 34 w 46"/>
                  <a:gd name="T47" fmla="*/ 78 h 93"/>
                  <a:gd name="T48" fmla="*/ 34 w 46"/>
                  <a:gd name="T49" fmla="*/ 93 h 93"/>
                  <a:gd name="T50" fmla="*/ 0 w 46"/>
                  <a:gd name="T5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93">
                    <a:moveTo>
                      <a:pt x="0" y="93"/>
                    </a:moveTo>
                    <a:lnTo>
                      <a:pt x="0" y="78"/>
                    </a:lnTo>
                    <a:lnTo>
                      <a:pt x="8" y="78"/>
                    </a:lnTo>
                    <a:lnTo>
                      <a:pt x="8" y="16"/>
                    </a:lnTo>
                    <a:lnTo>
                      <a:pt x="0" y="16"/>
                    </a:lnTo>
                    <a:lnTo>
                      <a:pt x="0" y="0"/>
                    </a:lnTo>
                    <a:lnTo>
                      <a:pt x="24" y="0"/>
                    </a:lnTo>
                    <a:lnTo>
                      <a:pt x="24" y="18"/>
                    </a:lnTo>
                    <a:lnTo>
                      <a:pt x="24" y="18"/>
                    </a:lnTo>
                    <a:lnTo>
                      <a:pt x="24" y="18"/>
                    </a:lnTo>
                    <a:lnTo>
                      <a:pt x="29" y="10"/>
                    </a:lnTo>
                    <a:lnTo>
                      <a:pt x="34" y="3"/>
                    </a:lnTo>
                    <a:lnTo>
                      <a:pt x="34" y="3"/>
                    </a:lnTo>
                    <a:lnTo>
                      <a:pt x="39" y="0"/>
                    </a:lnTo>
                    <a:lnTo>
                      <a:pt x="46" y="0"/>
                    </a:lnTo>
                    <a:lnTo>
                      <a:pt x="46" y="16"/>
                    </a:lnTo>
                    <a:lnTo>
                      <a:pt x="46" y="16"/>
                    </a:lnTo>
                    <a:lnTo>
                      <a:pt x="36" y="18"/>
                    </a:lnTo>
                    <a:lnTo>
                      <a:pt x="32" y="21"/>
                    </a:lnTo>
                    <a:lnTo>
                      <a:pt x="29" y="23"/>
                    </a:lnTo>
                    <a:lnTo>
                      <a:pt x="26" y="31"/>
                    </a:lnTo>
                    <a:lnTo>
                      <a:pt x="24" y="42"/>
                    </a:lnTo>
                    <a:lnTo>
                      <a:pt x="24" y="78"/>
                    </a:lnTo>
                    <a:lnTo>
                      <a:pt x="34" y="78"/>
                    </a:lnTo>
                    <a:lnTo>
                      <a:pt x="34" y="93"/>
                    </a:lnTo>
                    <a:lnTo>
                      <a:pt x="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1" name="Freeform 325"/>
              <p:cNvSpPr>
                <a:spLocks noEditPoints="1"/>
              </p:cNvSpPr>
              <p:nvPr/>
            </p:nvSpPr>
            <p:spPr bwMode="auto">
              <a:xfrm>
                <a:off x="4409" y="1887"/>
                <a:ext cx="29" cy="136"/>
              </a:xfrm>
              <a:custGeom>
                <a:avLst/>
                <a:gdLst>
                  <a:gd name="T0" fmla="*/ 8 w 29"/>
                  <a:gd name="T1" fmla="*/ 121 h 136"/>
                  <a:gd name="T2" fmla="*/ 8 w 29"/>
                  <a:gd name="T3" fmla="*/ 59 h 136"/>
                  <a:gd name="T4" fmla="*/ 0 w 29"/>
                  <a:gd name="T5" fmla="*/ 59 h 136"/>
                  <a:gd name="T6" fmla="*/ 0 w 29"/>
                  <a:gd name="T7" fmla="*/ 43 h 136"/>
                  <a:gd name="T8" fmla="*/ 24 w 29"/>
                  <a:gd name="T9" fmla="*/ 43 h 136"/>
                  <a:gd name="T10" fmla="*/ 24 w 29"/>
                  <a:gd name="T11" fmla="*/ 121 h 136"/>
                  <a:gd name="T12" fmla="*/ 29 w 29"/>
                  <a:gd name="T13" fmla="*/ 121 h 136"/>
                  <a:gd name="T14" fmla="*/ 29 w 29"/>
                  <a:gd name="T15" fmla="*/ 136 h 136"/>
                  <a:gd name="T16" fmla="*/ 0 w 29"/>
                  <a:gd name="T17" fmla="*/ 136 h 136"/>
                  <a:gd name="T18" fmla="*/ 0 w 29"/>
                  <a:gd name="T19" fmla="*/ 121 h 136"/>
                  <a:gd name="T20" fmla="*/ 8 w 29"/>
                  <a:gd name="T21" fmla="*/ 121 h 136"/>
                  <a:gd name="T22" fmla="*/ 14 w 29"/>
                  <a:gd name="T23" fmla="*/ 0 h 136"/>
                  <a:gd name="T24" fmla="*/ 14 w 29"/>
                  <a:gd name="T25" fmla="*/ 0 h 136"/>
                  <a:gd name="T26" fmla="*/ 19 w 29"/>
                  <a:gd name="T27" fmla="*/ 2 h 136"/>
                  <a:gd name="T28" fmla="*/ 22 w 29"/>
                  <a:gd name="T29" fmla="*/ 4 h 136"/>
                  <a:gd name="T30" fmla="*/ 22 w 29"/>
                  <a:gd name="T31" fmla="*/ 4 h 136"/>
                  <a:gd name="T32" fmla="*/ 24 w 29"/>
                  <a:gd name="T33" fmla="*/ 7 h 136"/>
                  <a:gd name="T34" fmla="*/ 26 w 29"/>
                  <a:gd name="T35" fmla="*/ 12 h 136"/>
                  <a:gd name="T36" fmla="*/ 26 w 29"/>
                  <a:gd name="T37" fmla="*/ 12 h 136"/>
                  <a:gd name="T38" fmla="*/ 24 w 29"/>
                  <a:gd name="T39" fmla="*/ 17 h 136"/>
                  <a:gd name="T40" fmla="*/ 22 w 29"/>
                  <a:gd name="T41" fmla="*/ 20 h 136"/>
                  <a:gd name="T42" fmla="*/ 22 w 29"/>
                  <a:gd name="T43" fmla="*/ 20 h 136"/>
                  <a:gd name="T44" fmla="*/ 19 w 29"/>
                  <a:gd name="T45" fmla="*/ 22 h 136"/>
                  <a:gd name="T46" fmla="*/ 14 w 29"/>
                  <a:gd name="T47" fmla="*/ 23 h 136"/>
                  <a:gd name="T48" fmla="*/ 14 w 29"/>
                  <a:gd name="T49" fmla="*/ 23 h 136"/>
                  <a:gd name="T50" fmla="*/ 11 w 29"/>
                  <a:gd name="T51" fmla="*/ 22 h 136"/>
                  <a:gd name="T52" fmla="*/ 8 w 29"/>
                  <a:gd name="T53" fmla="*/ 20 h 136"/>
                  <a:gd name="T54" fmla="*/ 8 w 29"/>
                  <a:gd name="T55" fmla="*/ 20 h 136"/>
                  <a:gd name="T56" fmla="*/ 5 w 29"/>
                  <a:gd name="T57" fmla="*/ 17 h 136"/>
                  <a:gd name="T58" fmla="*/ 5 w 29"/>
                  <a:gd name="T59" fmla="*/ 12 h 136"/>
                  <a:gd name="T60" fmla="*/ 5 w 29"/>
                  <a:gd name="T61" fmla="*/ 12 h 136"/>
                  <a:gd name="T62" fmla="*/ 5 w 29"/>
                  <a:gd name="T63" fmla="*/ 7 h 136"/>
                  <a:gd name="T64" fmla="*/ 8 w 29"/>
                  <a:gd name="T65" fmla="*/ 4 h 136"/>
                  <a:gd name="T66" fmla="*/ 8 w 29"/>
                  <a:gd name="T67" fmla="*/ 4 h 136"/>
                  <a:gd name="T68" fmla="*/ 11 w 29"/>
                  <a:gd name="T69" fmla="*/ 2 h 136"/>
                  <a:gd name="T70" fmla="*/ 14 w 29"/>
                  <a:gd name="T71" fmla="*/ 0 h 136"/>
                  <a:gd name="T72" fmla="*/ 14 w 29"/>
                  <a:gd name="T7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136">
                    <a:moveTo>
                      <a:pt x="8" y="121"/>
                    </a:moveTo>
                    <a:lnTo>
                      <a:pt x="8" y="59"/>
                    </a:lnTo>
                    <a:lnTo>
                      <a:pt x="0" y="59"/>
                    </a:lnTo>
                    <a:lnTo>
                      <a:pt x="0" y="43"/>
                    </a:lnTo>
                    <a:lnTo>
                      <a:pt x="24" y="43"/>
                    </a:lnTo>
                    <a:lnTo>
                      <a:pt x="24" y="121"/>
                    </a:lnTo>
                    <a:lnTo>
                      <a:pt x="29" y="121"/>
                    </a:lnTo>
                    <a:lnTo>
                      <a:pt x="29" y="136"/>
                    </a:lnTo>
                    <a:lnTo>
                      <a:pt x="0" y="136"/>
                    </a:lnTo>
                    <a:lnTo>
                      <a:pt x="0" y="121"/>
                    </a:lnTo>
                    <a:lnTo>
                      <a:pt x="8" y="121"/>
                    </a:lnTo>
                    <a:close/>
                    <a:moveTo>
                      <a:pt x="14" y="0"/>
                    </a:moveTo>
                    <a:lnTo>
                      <a:pt x="14" y="0"/>
                    </a:lnTo>
                    <a:lnTo>
                      <a:pt x="19" y="2"/>
                    </a:lnTo>
                    <a:lnTo>
                      <a:pt x="22" y="4"/>
                    </a:lnTo>
                    <a:lnTo>
                      <a:pt x="22" y="4"/>
                    </a:lnTo>
                    <a:lnTo>
                      <a:pt x="24" y="7"/>
                    </a:lnTo>
                    <a:lnTo>
                      <a:pt x="26" y="12"/>
                    </a:lnTo>
                    <a:lnTo>
                      <a:pt x="26" y="12"/>
                    </a:lnTo>
                    <a:lnTo>
                      <a:pt x="24" y="17"/>
                    </a:lnTo>
                    <a:lnTo>
                      <a:pt x="22" y="20"/>
                    </a:lnTo>
                    <a:lnTo>
                      <a:pt x="22" y="20"/>
                    </a:lnTo>
                    <a:lnTo>
                      <a:pt x="19" y="22"/>
                    </a:lnTo>
                    <a:lnTo>
                      <a:pt x="14" y="23"/>
                    </a:lnTo>
                    <a:lnTo>
                      <a:pt x="14" y="23"/>
                    </a:lnTo>
                    <a:lnTo>
                      <a:pt x="11" y="22"/>
                    </a:lnTo>
                    <a:lnTo>
                      <a:pt x="8" y="20"/>
                    </a:lnTo>
                    <a:lnTo>
                      <a:pt x="8" y="20"/>
                    </a:lnTo>
                    <a:lnTo>
                      <a:pt x="5" y="17"/>
                    </a:lnTo>
                    <a:lnTo>
                      <a:pt x="5" y="12"/>
                    </a:lnTo>
                    <a:lnTo>
                      <a:pt x="5" y="12"/>
                    </a:lnTo>
                    <a:lnTo>
                      <a:pt x="5" y="7"/>
                    </a:lnTo>
                    <a:lnTo>
                      <a:pt x="8" y="4"/>
                    </a:lnTo>
                    <a:lnTo>
                      <a:pt x="8" y="4"/>
                    </a:lnTo>
                    <a:lnTo>
                      <a:pt x="11" y="2"/>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2" name="Freeform 326"/>
              <p:cNvSpPr>
                <a:spLocks noEditPoints="1"/>
              </p:cNvSpPr>
              <p:nvPr/>
            </p:nvSpPr>
            <p:spPr bwMode="auto">
              <a:xfrm>
                <a:off x="4443" y="1930"/>
                <a:ext cx="59" cy="124"/>
              </a:xfrm>
              <a:custGeom>
                <a:avLst/>
                <a:gdLst>
                  <a:gd name="T0" fmla="*/ 59 w 59"/>
                  <a:gd name="T1" fmla="*/ 16 h 124"/>
                  <a:gd name="T2" fmla="*/ 50 w 59"/>
                  <a:gd name="T3" fmla="*/ 88 h 124"/>
                  <a:gd name="T4" fmla="*/ 50 w 59"/>
                  <a:gd name="T5" fmla="*/ 96 h 124"/>
                  <a:gd name="T6" fmla="*/ 46 w 59"/>
                  <a:gd name="T7" fmla="*/ 109 h 124"/>
                  <a:gd name="T8" fmla="*/ 42 w 59"/>
                  <a:gd name="T9" fmla="*/ 114 h 124"/>
                  <a:gd name="T10" fmla="*/ 32 w 59"/>
                  <a:gd name="T11" fmla="*/ 122 h 124"/>
                  <a:gd name="T12" fmla="*/ 19 w 59"/>
                  <a:gd name="T13" fmla="*/ 124 h 124"/>
                  <a:gd name="T14" fmla="*/ 10 w 59"/>
                  <a:gd name="T15" fmla="*/ 122 h 124"/>
                  <a:gd name="T16" fmla="*/ 8 w 59"/>
                  <a:gd name="T17" fmla="*/ 107 h 124"/>
                  <a:gd name="T18" fmla="*/ 13 w 59"/>
                  <a:gd name="T19" fmla="*/ 109 h 124"/>
                  <a:gd name="T20" fmla="*/ 19 w 59"/>
                  <a:gd name="T21" fmla="*/ 111 h 124"/>
                  <a:gd name="T22" fmla="*/ 31 w 59"/>
                  <a:gd name="T23" fmla="*/ 106 h 124"/>
                  <a:gd name="T24" fmla="*/ 34 w 59"/>
                  <a:gd name="T25" fmla="*/ 93 h 124"/>
                  <a:gd name="T26" fmla="*/ 34 w 59"/>
                  <a:gd name="T27" fmla="*/ 83 h 124"/>
                  <a:gd name="T28" fmla="*/ 28 w 59"/>
                  <a:gd name="T29" fmla="*/ 91 h 124"/>
                  <a:gd name="T30" fmla="*/ 24 w 59"/>
                  <a:gd name="T31" fmla="*/ 93 h 124"/>
                  <a:gd name="T32" fmla="*/ 19 w 59"/>
                  <a:gd name="T33" fmla="*/ 93 h 124"/>
                  <a:gd name="T34" fmla="*/ 11 w 59"/>
                  <a:gd name="T35" fmla="*/ 89 h 124"/>
                  <a:gd name="T36" fmla="*/ 5 w 59"/>
                  <a:gd name="T37" fmla="*/ 81 h 124"/>
                  <a:gd name="T38" fmla="*/ 2 w 59"/>
                  <a:gd name="T39" fmla="*/ 67 h 124"/>
                  <a:gd name="T40" fmla="*/ 0 w 59"/>
                  <a:gd name="T41" fmla="*/ 45 h 124"/>
                  <a:gd name="T42" fmla="*/ 2 w 59"/>
                  <a:gd name="T43" fmla="*/ 16 h 124"/>
                  <a:gd name="T44" fmla="*/ 5 w 59"/>
                  <a:gd name="T45" fmla="*/ 10 h 124"/>
                  <a:gd name="T46" fmla="*/ 11 w 59"/>
                  <a:gd name="T47" fmla="*/ 1 h 124"/>
                  <a:gd name="T48" fmla="*/ 19 w 59"/>
                  <a:gd name="T49" fmla="*/ 0 h 124"/>
                  <a:gd name="T50" fmla="*/ 28 w 59"/>
                  <a:gd name="T51" fmla="*/ 1 h 124"/>
                  <a:gd name="T52" fmla="*/ 34 w 59"/>
                  <a:gd name="T53" fmla="*/ 0 h 124"/>
                  <a:gd name="T54" fmla="*/ 34 w 59"/>
                  <a:gd name="T55" fmla="*/ 57 h 124"/>
                  <a:gd name="T56" fmla="*/ 34 w 59"/>
                  <a:gd name="T57" fmla="*/ 47 h 124"/>
                  <a:gd name="T58" fmla="*/ 32 w 59"/>
                  <a:gd name="T59" fmla="*/ 21 h 124"/>
                  <a:gd name="T60" fmla="*/ 31 w 59"/>
                  <a:gd name="T61" fmla="*/ 16 h 124"/>
                  <a:gd name="T62" fmla="*/ 26 w 59"/>
                  <a:gd name="T63" fmla="*/ 14 h 124"/>
                  <a:gd name="T64" fmla="*/ 21 w 59"/>
                  <a:gd name="T65" fmla="*/ 16 h 124"/>
                  <a:gd name="T66" fmla="*/ 18 w 59"/>
                  <a:gd name="T67" fmla="*/ 21 h 124"/>
                  <a:gd name="T68" fmla="*/ 16 w 59"/>
                  <a:gd name="T69" fmla="*/ 45 h 124"/>
                  <a:gd name="T70" fmla="*/ 18 w 59"/>
                  <a:gd name="T71" fmla="*/ 60 h 124"/>
                  <a:gd name="T72" fmla="*/ 19 w 59"/>
                  <a:gd name="T73" fmla="*/ 70 h 124"/>
                  <a:gd name="T74" fmla="*/ 26 w 59"/>
                  <a:gd name="T75" fmla="*/ 78 h 124"/>
                  <a:gd name="T76" fmla="*/ 29 w 59"/>
                  <a:gd name="T77" fmla="*/ 76 h 124"/>
                  <a:gd name="T78" fmla="*/ 34 w 59"/>
                  <a:gd name="T79" fmla="*/ 65 h 124"/>
                  <a:gd name="T80" fmla="*/ 34 w 59"/>
                  <a:gd name="T81"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124">
                    <a:moveTo>
                      <a:pt x="59" y="0"/>
                    </a:moveTo>
                    <a:lnTo>
                      <a:pt x="59" y="16"/>
                    </a:lnTo>
                    <a:lnTo>
                      <a:pt x="50" y="16"/>
                    </a:lnTo>
                    <a:lnTo>
                      <a:pt x="50" y="88"/>
                    </a:lnTo>
                    <a:lnTo>
                      <a:pt x="50" y="88"/>
                    </a:lnTo>
                    <a:lnTo>
                      <a:pt x="50" y="96"/>
                    </a:lnTo>
                    <a:lnTo>
                      <a:pt x="49" y="104"/>
                    </a:lnTo>
                    <a:lnTo>
                      <a:pt x="46" y="109"/>
                    </a:lnTo>
                    <a:lnTo>
                      <a:pt x="42" y="114"/>
                    </a:lnTo>
                    <a:lnTo>
                      <a:pt x="42" y="114"/>
                    </a:lnTo>
                    <a:lnTo>
                      <a:pt x="39" y="119"/>
                    </a:lnTo>
                    <a:lnTo>
                      <a:pt x="32" y="122"/>
                    </a:lnTo>
                    <a:lnTo>
                      <a:pt x="26" y="124"/>
                    </a:lnTo>
                    <a:lnTo>
                      <a:pt x="19" y="124"/>
                    </a:lnTo>
                    <a:lnTo>
                      <a:pt x="19" y="124"/>
                    </a:lnTo>
                    <a:lnTo>
                      <a:pt x="10" y="122"/>
                    </a:lnTo>
                    <a:lnTo>
                      <a:pt x="0" y="119"/>
                    </a:lnTo>
                    <a:lnTo>
                      <a:pt x="8" y="107"/>
                    </a:lnTo>
                    <a:lnTo>
                      <a:pt x="8" y="107"/>
                    </a:lnTo>
                    <a:lnTo>
                      <a:pt x="13" y="109"/>
                    </a:lnTo>
                    <a:lnTo>
                      <a:pt x="19" y="111"/>
                    </a:lnTo>
                    <a:lnTo>
                      <a:pt x="19" y="111"/>
                    </a:lnTo>
                    <a:lnTo>
                      <a:pt x="26" y="109"/>
                    </a:lnTo>
                    <a:lnTo>
                      <a:pt x="31" y="106"/>
                    </a:lnTo>
                    <a:lnTo>
                      <a:pt x="34" y="99"/>
                    </a:lnTo>
                    <a:lnTo>
                      <a:pt x="34" y="93"/>
                    </a:lnTo>
                    <a:lnTo>
                      <a:pt x="34" y="83"/>
                    </a:lnTo>
                    <a:lnTo>
                      <a:pt x="34" y="83"/>
                    </a:lnTo>
                    <a:lnTo>
                      <a:pt x="34" y="83"/>
                    </a:lnTo>
                    <a:lnTo>
                      <a:pt x="28" y="91"/>
                    </a:lnTo>
                    <a:lnTo>
                      <a:pt x="28" y="91"/>
                    </a:lnTo>
                    <a:lnTo>
                      <a:pt x="24" y="93"/>
                    </a:lnTo>
                    <a:lnTo>
                      <a:pt x="19" y="93"/>
                    </a:lnTo>
                    <a:lnTo>
                      <a:pt x="19" y="93"/>
                    </a:lnTo>
                    <a:lnTo>
                      <a:pt x="15" y="93"/>
                    </a:lnTo>
                    <a:lnTo>
                      <a:pt x="11" y="89"/>
                    </a:lnTo>
                    <a:lnTo>
                      <a:pt x="8" y="86"/>
                    </a:lnTo>
                    <a:lnTo>
                      <a:pt x="5" y="81"/>
                    </a:lnTo>
                    <a:lnTo>
                      <a:pt x="3" y="75"/>
                    </a:lnTo>
                    <a:lnTo>
                      <a:pt x="2" y="67"/>
                    </a:lnTo>
                    <a:lnTo>
                      <a:pt x="0" y="45"/>
                    </a:lnTo>
                    <a:lnTo>
                      <a:pt x="0" y="45"/>
                    </a:lnTo>
                    <a:lnTo>
                      <a:pt x="0" y="24"/>
                    </a:lnTo>
                    <a:lnTo>
                      <a:pt x="2" y="16"/>
                    </a:lnTo>
                    <a:lnTo>
                      <a:pt x="5" y="10"/>
                    </a:lnTo>
                    <a:lnTo>
                      <a:pt x="5" y="10"/>
                    </a:lnTo>
                    <a:lnTo>
                      <a:pt x="6" y="5"/>
                    </a:lnTo>
                    <a:lnTo>
                      <a:pt x="11" y="1"/>
                    </a:lnTo>
                    <a:lnTo>
                      <a:pt x="15" y="0"/>
                    </a:lnTo>
                    <a:lnTo>
                      <a:pt x="19" y="0"/>
                    </a:lnTo>
                    <a:lnTo>
                      <a:pt x="19" y="0"/>
                    </a:lnTo>
                    <a:lnTo>
                      <a:pt x="28" y="1"/>
                    </a:lnTo>
                    <a:lnTo>
                      <a:pt x="34" y="8"/>
                    </a:lnTo>
                    <a:lnTo>
                      <a:pt x="34" y="0"/>
                    </a:lnTo>
                    <a:lnTo>
                      <a:pt x="59" y="0"/>
                    </a:lnTo>
                    <a:close/>
                    <a:moveTo>
                      <a:pt x="34" y="57"/>
                    </a:moveTo>
                    <a:lnTo>
                      <a:pt x="34" y="47"/>
                    </a:lnTo>
                    <a:lnTo>
                      <a:pt x="34" y="47"/>
                    </a:lnTo>
                    <a:lnTo>
                      <a:pt x="34" y="31"/>
                    </a:lnTo>
                    <a:lnTo>
                      <a:pt x="32" y="21"/>
                    </a:lnTo>
                    <a:lnTo>
                      <a:pt x="32" y="21"/>
                    </a:lnTo>
                    <a:lnTo>
                      <a:pt x="31" y="16"/>
                    </a:lnTo>
                    <a:lnTo>
                      <a:pt x="26" y="14"/>
                    </a:lnTo>
                    <a:lnTo>
                      <a:pt x="26" y="14"/>
                    </a:lnTo>
                    <a:lnTo>
                      <a:pt x="23" y="14"/>
                    </a:lnTo>
                    <a:lnTo>
                      <a:pt x="21" y="16"/>
                    </a:lnTo>
                    <a:lnTo>
                      <a:pt x="18" y="21"/>
                    </a:lnTo>
                    <a:lnTo>
                      <a:pt x="18" y="21"/>
                    </a:lnTo>
                    <a:lnTo>
                      <a:pt x="18" y="31"/>
                    </a:lnTo>
                    <a:lnTo>
                      <a:pt x="16" y="45"/>
                    </a:lnTo>
                    <a:lnTo>
                      <a:pt x="16" y="45"/>
                    </a:lnTo>
                    <a:lnTo>
                      <a:pt x="18" y="60"/>
                    </a:lnTo>
                    <a:lnTo>
                      <a:pt x="19" y="70"/>
                    </a:lnTo>
                    <a:lnTo>
                      <a:pt x="19" y="70"/>
                    </a:lnTo>
                    <a:lnTo>
                      <a:pt x="21" y="76"/>
                    </a:lnTo>
                    <a:lnTo>
                      <a:pt x="26" y="78"/>
                    </a:lnTo>
                    <a:lnTo>
                      <a:pt x="26" y="78"/>
                    </a:lnTo>
                    <a:lnTo>
                      <a:pt x="29" y="76"/>
                    </a:lnTo>
                    <a:lnTo>
                      <a:pt x="32" y="72"/>
                    </a:lnTo>
                    <a:lnTo>
                      <a:pt x="34" y="65"/>
                    </a:lnTo>
                    <a:lnTo>
                      <a:pt x="34" y="57"/>
                    </a:lnTo>
                    <a:lnTo>
                      <a:pt x="3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3" name="Freeform 327"/>
              <p:cNvSpPr>
                <a:spLocks noEditPoints="1"/>
              </p:cNvSpPr>
              <p:nvPr/>
            </p:nvSpPr>
            <p:spPr bwMode="auto">
              <a:xfrm>
                <a:off x="4505" y="1928"/>
                <a:ext cx="58" cy="96"/>
              </a:xfrm>
              <a:custGeom>
                <a:avLst/>
                <a:gdLst>
                  <a:gd name="T0" fmla="*/ 58 w 58"/>
                  <a:gd name="T1" fmla="*/ 95 h 96"/>
                  <a:gd name="T2" fmla="*/ 34 w 58"/>
                  <a:gd name="T3" fmla="*/ 87 h 96"/>
                  <a:gd name="T4" fmla="*/ 34 w 58"/>
                  <a:gd name="T5" fmla="*/ 87 h 96"/>
                  <a:gd name="T6" fmla="*/ 28 w 58"/>
                  <a:gd name="T7" fmla="*/ 93 h 96"/>
                  <a:gd name="T8" fmla="*/ 19 w 58"/>
                  <a:gd name="T9" fmla="*/ 96 h 96"/>
                  <a:gd name="T10" fmla="*/ 14 w 58"/>
                  <a:gd name="T11" fmla="*/ 95 h 96"/>
                  <a:gd name="T12" fmla="*/ 8 w 58"/>
                  <a:gd name="T13" fmla="*/ 91 h 96"/>
                  <a:gd name="T14" fmla="*/ 5 w 58"/>
                  <a:gd name="T15" fmla="*/ 88 h 96"/>
                  <a:gd name="T16" fmla="*/ 0 w 58"/>
                  <a:gd name="T17" fmla="*/ 67 h 96"/>
                  <a:gd name="T18" fmla="*/ 1 w 58"/>
                  <a:gd name="T19" fmla="*/ 56 h 96"/>
                  <a:gd name="T20" fmla="*/ 6 w 58"/>
                  <a:gd name="T21" fmla="*/ 46 h 96"/>
                  <a:gd name="T22" fmla="*/ 10 w 58"/>
                  <a:gd name="T23" fmla="*/ 43 h 96"/>
                  <a:gd name="T24" fmla="*/ 16 w 58"/>
                  <a:gd name="T25" fmla="*/ 39 h 96"/>
                  <a:gd name="T26" fmla="*/ 21 w 58"/>
                  <a:gd name="T27" fmla="*/ 38 h 96"/>
                  <a:gd name="T28" fmla="*/ 34 w 58"/>
                  <a:gd name="T29" fmla="*/ 44 h 96"/>
                  <a:gd name="T30" fmla="*/ 34 w 58"/>
                  <a:gd name="T31" fmla="*/ 30 h 96"/>
                  <a:gd name="T32" fmla="*/ 32 w 58"/>
                  <a:gd name="T33" fmla="*/ 16 h 96"/>
                  <a:gd name="T34" fmla="*/ 29 w 58"/>
                  <a:gd name="T35" fmla="*/ 15 h 96"/>
                  <a:gd name="T36" fmla="*/ 26 w 58"/>
                  <a:gd name="T37" fmla="*/ 15 h 96"/>
                  <a:gd name="T38" fmla="*/ 19 w 58"/>
                  <a:gd name="T39" fmla="*/ 18 h 96"/>
                  <a:gd name="T40" fmla="*/ 18 w 58"/>
                  <a:gd name="T41" fmla="*/ 26 h 96"/>
                  <a:gd name="T42" fmla="*/ 1 w 58"/>
                  <a:gd name="T43" fmla="*/ 23 h 96"/>
                  <a:gd name="T44" fmla="*/ 10 w 58"/>
                  <a:gd name="T45" fmla="*/ 7 h 96"/>
                  <a:gd name="T46" fmla="*/ 18 w 58"/>
                  <a:gd name="T47" fmla="*/ 2 h 96"/>
                  <a:gd name="T48" fmla="*/ 28 w 58"/>
                  <a:gd name="T49" fmla="*/ 0 h 96"/>
                  <a:gd name="T50" fmla="*/ 44 w 58"/>
                  <a:gd name="T51" fmla="*/ 7 h 96"/>
                  <a:gd name="T52" fmla="*/ 47 w 58"/>
                  <a:gd name="T53" fmla="*/ 12 h 96"/>
                  <a:gd name="T54" fmla="*/ 50 w 58"/>
                  <a:gd name="T55" fmla="*/ 26 h 96"/>
                  <a:gd name="T56" fmla="*/ 58 w 58"/>
                  <a:gd name="T57" fmla="*/ 80 h 96"/>
                  <a:gd name="T58" fmla="*/ 34 w 58"/>
                  <a:gd name="T59" fmla="*/ 56 h 96"/>
                  <a:gd name="T60" fmla="*/ 31 w 58"/>
                  <a:gd name="T61" fmla="*/ 52 h 96"/>
                  <a:gd name="T62" fmla="*/ 26 w 58"/>
                  <a:gd name="T63" fmla="*/ 52 h 96"/>
                  <a:gd name="T64" fmla="*/ 19 w 58"/>
                  <a:gd name="T65" fmla="*/ 56 h 96"/>
                  <a:gd name="T66" fmla="*/ 18 w 58"/>
                  <a:gd name="T67" fmla="*/ 67 h 96"/>
                  <a:gd name="T68" fmla="*/ 18 w 58"/>
                  <a:gd name="T69" fmla="*/ 74 h 96"/>
                  <a:gd name="T70" fmla="*/ 23 w 58"/>
                  <a:gd name="T71" fmla="*/ 80 h 96"/>
                  <a:gd name="T72" fmla="*/ 26 w 58"/>
                  <a:gd name="T73" fmla="*/ 82 h 96"/>
                  <a:gd name="T74" fmla="*/ 34 w 58"/>
                  <a:gd name="T75" fmla="*/ 7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96">
                    <a:moveTo>
                      <a:pt x="58" y="80"/>
                    </a:moveTo>
                    <a:lnTo>
                      <a:pt x="58" y="95"/>
                    </a:lnTo>
                    <a:lnTo>
                      <a:pt x="34" y="95"/>
                    </a:lnTo>
                    <a:lnTo>
                      <a:pt x="34" y="87"/>
                    </a:lnTo>
                    <a:lnTo>
                      <a:pt x="34" y="87"/>
                    </a:lnTo>
                    <a:lnTo>
                      <a:pt x="34" y="87"/>
                    </a:lnTo>
                    <a:lnTo>
                      <a:pt x="31" y="91"/>
                    </a:lnTo>
                    <a:lnTo>
                      <a:pt x="28" y="93"/>
                    </a:lnTo>
                    <a:lnTo>
                      <a:pt x="24" y="95"/>
                    </a:lnTo>
                    <a:lnTo>
                      <a:pt x="19" y="96"/>
                    </a:lnTo>
                    <a:lnTo>
                      <a:pt x="19" y="96"/>
                    </a:lnTo>
                    <a:lnTo>
                      <a:pt x="14" y="95"/>
                    </a:lnTo>
                    <a:lnTo>
                      <a:pt x="11" y="93"/>
                    </a:lnTo>
                    <a:lnTo>
                      <a:pt x="8" y="91"/>
                    </a:lnTo>
                    <a:lnTo>
                      <a:pt x="5" y="88"/>
                    </a:lnTo>
                    <a:lnTo>
                      <a:pt x="5" y="88"/>
                    </a:lnTo>
                    <a:lnTo>
                      <a:pt x="1" y="78"/>
                    </a:lnTo>
                    <a:lnTo>
                      <a:pt x="0" y="67"/>
                    </a:lnTo>
                    <a:lnTo>
                      <a:pt x="0" y="67"/>
                    </a:lnTo>
                    <a:lnTo>
                      <a:pt x="1" y="56"/>
                    </a:lnTo>
                    <a:lnTo>
                      <a:pt x="3" y="51"/>
                    </a:lnTo>
                    <a:lnTo>
                      <a:pt x="6" y="46"/>
                    </a:lnTo>
                    <a:lnTo>
                      <a:pt x="6" y="46"/>
                    </a:lnTo>
                    <a:lnTo>
                      <a:pt x="10" y="43"/>
                    </a:lnTo>
                    <a:lnTo>
                      <a:pt x="13" y="41"/>
                    </a:lnTo>
                    <a:lnTo>
                      <a:pt x="16" y="39"/>
                    </a:lnTo>
                    <a:lnTo>
                      <a:pt x="21" y="38"/>
                    </a:lnTo>
                    <a:lnTo>
                      <a:pt x="21" y="38"/>
                    </a:lnTo>
                    <a:lnTo>
                      <a:pt x="29" y="39"/>
                    </a:lnTo>
                    <a:lnTo>
                      <a:pt x="34" y="44"/>
                    </a:lnTo>
                    <a:lnTo>
                      <a:pt x="34" y="30"/>
                    </a:lnTo>
                    <a:lnTo>
                      <a:pt x="34" y="30"/>
                    </a:lnTo>
                    <a:lnTo>
                      <a:pt x="34" y="21"/>
                    </a:lnTo>
                    <a:lnTo>
                      <a:pt x="32" y="16"/>
                    </a:lnTo>
                    <a:lnTo>
                      <a:pt x="32" y="16"/>
                    </a:lnTo>
                    <a:lnTo>
                      <a:pt x="29" y="15"/>
                    </a:lnTo>
                    <a:lnTo>
                      <a:pt x="26" y="15"/>
                    </a:lnTo>
                    <a:lnTo>
                      <a:pt x="26" y="15"/>
                    </a:lnTo>
                    <a:lnTo>
                      <a:pt x="23" y="15"/>
                    </a:lnTo>
                    <a:lnTo>
                      <a:pt x="19" y="18"/>
                    </a:lnTo>
                    <a:lnTo>
                      <a:pt x="18" y="21"/>
                    </a:lnTo>
                    <a:lnTo>
                      <a:pt x="18" y="26"/>
                    </a:lnTo>
                    <a:lnTo>
                      <a:pt x="1" y="23"/>
                    </a:lnTo>
                    <a:lnTo>
                      <a:pt x="1" y="23"/>
                    </a:lnTo>
                    <a:lnTo>
                      <a:pt x="5" y="13"/>
                    </a:lnTo>
                    <a:lnTo>
                      <a:pt x="10" y="7"/>
                    </a:lnTo>
                    <a:lnTo>
                      <a:pt x="10" y="7"/>
                    </a:lnTo>
                    <a:lnTo>
                      <a:pt x="18" y="2"/>
                    </a:lnTo>
                    <a:lnTo>
                      <a:pt x="28" y="0"/>
                    </a:lnTo>
                    <a:lnTo>
                      <a:pt x="28" y="0"/>
                    </a:lnTo>
                    <a:lnTo>
                      <a:pt x="36" y="2"/>
                    </a:lnTo>
                    <a:lnTo>
                      <a:pt x="44" y="7"/>
                    </a:lnTo>
                    <a:lnTo>
                      <a:pt x="44" y="7"/>
                    </a:lnTo>
                    <a:lnTo>
                      <a:pt x="47" y="12"/>
                    </a:lnTo>
                    <a:lnTo>
                      <a:pt x="49" y="15"/>
                    </a:lnTo>
                    <a:lnTo>
                      <a:pt x="50" y="26"/>
                    </a:lnTo>
                    <a:lnTo>
                      <a:pt x="50" y="80"/>
                    </a:lnTo>
                    <a:lnTo>
                      <a:pt x="58" y="80"/>
                    </a:lnTo>
                    <a:close/>
                    <a:moveTo>
                      <a:pt x="34" y="77"/>
                    </a:moveTo>
                    <a:lnTo>
                      <a:pt x="34" y="56"/>
                    </a:lnTo>
                    <a:lnTo>
                      <a:pt x="34" y="56"/>
                    </a:lnTo>
                    <a:lnTo>
                      <a:pt x="31" y="52"/>
                    </a:lnTo>
                    <a:lnTo>
                      <a:pt x="26" y="52"/>
                    </a:lnTo>
                    <a:lnTo>
                      <a:pt x="26" y="52"/>
                    </a:lnTo>
                    <a:lnTo>
                      <a:pt x="23" y="52"/>
                    </a:lnTo>
                    <a:lnTo>
                      <a:pt x="19" y="56"/>
                    </a:lnTo>
                    <a:lnTo>
                      <a:pt x="18" y="60"/>
                    </a:lnTo>
                    <a:lnTo>
                      <a:pt x="18" y="67"/>
                    </a:lnTo>
                    <a:lnTo>
                      <a:pt x="18" y="67"/>
                    </a:lnTo>
                    <a:lnTo>
                      <a:pt x="18" y="74"/>
                    </a:lnTo>
                    <a:lnTo>
                      <a:pt x="19" y="78"/>
                    </a:lnTo>
                    <a:lnTo>
                      <a:pt x="23" y="80"/>
                    </a:lnTo>
                    <a:lnTo>
                      <a:pt x="26" y="82"/>
                    </a:lnTo>
                    <a:lnTo>
                      <a:pt x="26" y="82"/>
                    </a:lnTo>
                    <a:lnTo>
                      <a:pt x="31" y="80"/>
                    </a:lnTo>
                    <a:lnTo>
                      <a:pt x="34" y="77"/>
                    </a:lnTo>
                    <a:lnTo>
                      <a:pt x="3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4" name="Freeform 328"/>
              <p:cNvSpPr>
                <a:spLocks/>
              </p:cNvSpPr>
              <p:nvPr/>
            </p:nvSpPr>
            <p:spPr bwMode="auto">
              <a:xfrm>
                <a:off x="4562" y="1904"/>
                <a:ext cx="39" cy="120"/>
              </a:xfrm>
              <a:custGeom>
                <a:avLst/>
                <a:gdLst>
                  <a:gd name="T0" fmla="*/ 24 w 39"/>
                  <a:gd name="T1" fmla="*/ 42 h 120"/>
                  <a:gd name="T2" fmla="*/ 24 w 39"/>
                  <a:gd name="T3" fmla="*/ 96 h 120"/>
                  <a:gd name="T4" fmla="*/ 24 w 39"/>
                  <a:gd name="T5" fmla="*/ 96 h 120"/>
                  <a:gd name="T6" fmla="*/ 26 w 39"/>
                  <a:gd name="T7" fmla="*/ 99 h 120"/>
                  <a:gd name="T8" fmla="*/ 26 w 39"/>
                  <a:gd name="T9" fmla="*/ 102 h 120"/>
                  <a:gd name="T10" fmla="*/ 29 w 39"/>
                  <a:gd name="T11" fmla="*/ 104 h 120"/>
                  <a:gd name="T12" fmla="*/ 32 w 39"/>
                  <a:gd name="T13" fmla="*/ 106 h 120"/>
                  <a:gd name="T14" fmla="*/ 32 w 39"/>
                  <a:gd name="T15" fmla="*/ 106 h 120"/>
                  <a:gd name="T16" fmla="*/ 39 w 39"/>
                  <a:gd name="T17" fmla="*/ 104 h 120"/>
                  <a:gd name="T18" fmla="*/ 39 w 39"/>
                  <a:gd name="T19" fmla="*/ 117 h 120"/>
                  <a:gd name="T20" fmla="*/ 39 w 39"/>
                  <a:gd name="T21" fmla="*/ 117 h 120"/>
                  <a:gd name="T22" fmla="*/ 32 w 39"/>
                  <a:gd name="T23" fmla="*/ 119 h 120"/>
                  <a:gd name="T24" fmla="*/ 26 w 39"/>
                  <a:gd name="T25" fmla="*/ 120 h 120"/>
                  <a:gd name="T26" fmla="*/ 26 w 39"/>
                  <a:gd name="T27" fmla="*/ 120 h 120"/>
                  <a:gd name="T28" fmla="*/ 18 w 39"/>
                  <a:gd name="T29" fmla="*/ 119 h 120"/>
                  <a:gd name="T30" fmla="*/ 13 w 39"/>
                  <a:gd name="T31" fmla="*/ 114 h 120"/>
                  <a:gd name="T32" fmla="*/ 13 w 39"/>
                  <a:gd name="T33" fmla="*/ 114 h 120"/>
                  <a:gd name="T34" fmla="*/ 10 w 39"/>
                  <a:gd name="T35" fmla="*/ 107 h 120"/>
                  <a:gd name="T36" fmla="*/ 8 w 39"/>
                  <a:gd name="T37" fmla="*/ 96 h 120"/>
                  <a:gd name="T38" fmla="*/ 8 w 39"/>
                  <a:gd name="T39" fmla="*/ 42 h 120"/>
                  <a:gd name="T40" fmla="*/ 0 w 39"/>
                  <a:gd name="T41" fmla="*/ 42 h 120"/>
                  <a:gd name="T42" fmla="*/ 0 w 39"/>
                  <a:gd name="T43" fmla="*/ 26 h 120"/>
                  <a:gd name="T44" fmla="*/ 8 w 39"/>
                  <a:gd name="T45" fmla="*/ 26 h 120"/>
                  <a:gd name="T46" fmla="*/ 8 w 39"/>
                  <a:gd name="T47" fmla="*/ 11 h 120"/>
                  <a:gd name="T48" fmla="*/ 8 w 39"/>
                  <a:gd name="T49" fmla="*/ 11 h 120"/>
                  <a:gd name="T50" fmla="*/ 24 w 39"/>
                  <a:gd name="T51" fmla="*/ 0 h 120"/>
                  <a:gd name="T52" fmla="*/ 24 w 39"/>
                  <a:gd name="T53" fmla="*/ 26 h 120"/>
                  <a:gd name="T54" fmla="*/ 36 w 39"/>
                  <a:gd name="T55" fmla="*/ 26 h 120"/>
                  <a:gd name="T56" fmla="*/ 36 w 39"/>
                  <a:gd name="T57" fmla="*/ 42 h 120"/>
                  <a:gd name="T58" fmla="*/ 24 w 39"/>
                  <a:gd name="T59" fmla="*/ 4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120">
                    <a:moveTo>
                      <a:pt x="24" y="42"/>
                    </a:moveTo>
                    <a:lnTo>
                      <a:pt x="24" y="96"/>
                    </a:lnTo>
                    <a:lnTo>
                      <a:pt x="24" y="96"/>
                    </a:lnTo>
                    <a:lnTo>
                      <a:pt x="26" y="99"/>
                    </a:lnTo>
                    <a:lnTo>
                      <a:pt x="26" y="102"/>
                    </a:lnTo>
                    <a:lnTo>
                      <a:pt x="29" y="104"/>
                    </a:lnTo>
                    <a:lnTo>
                      <a:pt x="32" y="106"/>
                    </a:lnTo>
                    <a:lnTo>
                      <a:pt x="32" y="106"/>
                    </a:lnTo>
                    <a:lnTo>
                      <a:pt x="39" y="104"/>
                    </a:lnTo>
                    <a:lnTo>
                      <a:pt x="39" y="117"/>
                    </a:lnTo>
                    <a:lnTo>
                      <a:pt x="39" y="117"/>
                    </a:lnTo>
                    <a:lnTo>
                      <a:pt x="32" y="119"/>
                    </a:lnTo>
                    <a:lnTo>
                      <a:pt x="26" y="120"/>
                    </a:lnTo>
                    <a:lnTo>
                      <a:pt x="26" y="120"/>
                    </a:lnTo>
                    <a:lnTo>
                      <a:pt x="18" y="119"/>
                    </a:lnTo>
                    <a:lnTo>
                      <a:pt x="13" y="114"/>
                    </a:lnTo>
                    <a:lnTo>
                      <a:pt x="13" y="114"/>
                    </a:lnTo>
                    <a:lnTo>
                      <a:pt x="10" y="107"/>
                    </a:lnTo>
                    <a:lnTo>
                      <a:pt x="8" y="96"/>
                    </a:lnTo>
                    <a:lnTo>
                      <a:pt x="8" y="42"/>
                    </a:lnTo>
                    <a:lnTo>
                      <a:pt x="0" y="42"/>
                    </a:lnTo>
                    <a:lnTo>
                      <a:pt x="0" y="26"/>
                    </a:lnTo>
                    <a:lnTo>
                      <a:pt x="8" y="26"/>
                    </a:lnTo>
                    <a:lnTo>
                      <a:pt x="8" y="11"/>
                    </a:lnTo>
                    <a:lnTo>
                      <a:pt x="8" y="11"/>
                    </a:lnTo>
                    <a:lnTo>
                      <a:pt x="24" y="0"/>
                    </a:lnTo>
                    <a:lnTo>
                      <a:pt x="24" y="26"/>
                    </a:lnTo>
                    <a:lnTo>
                      <a:pt x="36" y="26"/>
                    </a:lnTo>
                    <a:lnTo>
                      <a:pt x="36" y="42"/>
                    </a:lnTo>
                    <a:lnTo>
                      <a:pt x="2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5" name="Freeform 329"/>
              <p:cNvSpPr>
                <a:spLocks noEditPoints="1"/>
              </p:cNvSpPr>
              <p:nvPr/>
            </p:nvSpPr>
            <p:spPr bwMode="auto">
              <a:xfrm>
                <a:off x="4604" y="1928"/>
                <a:ext cx="49" cy="96"/>
              </a:xfrm>
              <a:custGeom>
                <a:avLst/>
                <a:gdLst>
                  <a:gd name="T0" fmla="*/ 25 w 49"/>
                  <a:gd name="T1" fmla="*/ 96 h 96"/>
                  <a:gd name="T2" fmla="*/ 25 w 49"/>
                  <a:gd name="T3" fmla="*/ 96 h 96"/>
                  <a:gd name="T4" fmla="*/ 18 w 49"/>
                  <a:gd name="T5" fmla="*/ 96 h 96"/>
                  <a:gd name="T6" fmla="*/ 13 w 49"/>
                  <a:gd name="T7" fmla="*/ 95 h 96"/>
                  <a:gd name="T8" fmla="*/ 10 w 49"/>
                  <a:gd name="T9" fmla="*/ 90 h 96"/>
                  <a:gd name="T10" fmla="*/ 7 w 49"/>
                  <a:gd name="T11" fmla="*/ 85 h 96"/>
                  <a:gd name="T12" fmla="*/ 7 w 49"/>
                  <a:gd name="T13" fmla="*/ 85 h 96"/>
                  <a:gd name="T14" fmla="*/ 3 w 49"/>
                  <a:gd name="T15" fmla="*/ 78 h 96"/>
                  <a:gd name="T16" fmla="*/ 2 w 49"/>
                  <a:gd name="T17" fmla="*/ 70 h 96"/>
                  <a:gd name="T18" fmla="*/ 0 w 49"/>
                  <a:gd name="T19" fmla="*/ 49 h 96"/>
                  <a:gd name="T20" fmla="*/ 0 w 49"/>
                  <a:gd name="T21" fmla="*/ 49 h 96"/>
                  <a:gd name="T22" fmla="*/ 2 w 49"/>
                  <a:gd name="T23" fmla="*/ 26 h 96"/>
                  <a:gd name="T24" fmla="*/ 3 w 49"/>
                  <a:gd name="T25" fmla="*/ 18 h 96"/>
                  <a:gd name="T26" fmla="*/ 7 w 49"/>
                  <a:gd name="T27" fmla="*/ 12 h 96"/>
                  <a:gd name="T28" fmla="*/ 7 w 49"/>
                  <a:gd name="T29" fmla="*/ 12 h 96"/>
                  <a:gd name="T30" fmla="*/ 10 w 49"/>
                  <a:gd name="T31" fmla="*/ 7 h 96"/>
                  <a:gd name="T32" fmla="*/ 13 w 49"/>
                  <a:gd name="T33" fmla="*/ 3 h 96"/>
                  <a:gd name="T34" fmla="*/ 18 w 49"/>
                  <a:gd name="T35" fmla="*/ 2 h 96"/>
                  <a:gd name="T36" fmla="*/ 25 w 49"/>
                  <a:gd name="T37" fmla="*/ 0 h 96"/>
                  <a:gd name="T38" fmla="*/ 25 w 49"/>
                  <a:gd name="T39" fmla="*/ 0 h 96"/>
                  <a:gd name="T40" fmla="*/ 31 w 49"/>
                  <a:gd name="T41" fmla="*/ 2 h 96"/>
                  <a:gd name="T42" fmla="*/ 36 w 49"/>
                  <a:gd name="T43" fmla="*/ 3 h 96"/>
                  <a:gd name="T44" fmla="*/ 39 w 49"/>
                  <a:gd name="T45" fmla="*/ 7 h 96"/>
                  <a:gd name="T46" fmla="*/ 44 w 49"/>
                  <a:gd name="T47" fmla="*/ 13 h 96"/>
                  <a:gd name="T48" fmla="*/ 46 w 49"/>
                  <a:gd name="T49" fmla="*/ 20 h 96"/>
                  <a:gd name="T50" fmla="*/ 47 w 49"/>
                  <a:gd name="T51" fmla="*/ 28 h 96"/>
                  <a:gd name="T52" fmla="*/ 49 w 49"/>
                  <a:gd name="T53" fmla="*/ 49 h 96"/>
                  <a:gd name="T54" fmla="*/ 49 w 49"/>
                  <a:gd name="T55" fmla="*/ 49 h 96"/>
                  <a:gd name="T56" fmla="*/ 47 w 49"/>
                  <a:gd name="T57" fmla="*/ 70 h 96"/>
                  <a:gd name="T58" fmla="*/ 46 w 49"/>
                  <a:gd name="T59" fmla="*/ 78 h 96"/>
                  <a:gd name="T60" fmla="*/ 44 w 49"/>
                  <a:gd name="T61" fmla="*/ 85 h 96"/>
                  <a:gd name="T62" fmla="*/ 39 w 49"/>
                  <a:gd name="T63" fmla="*/ 90 h 96"/>
                  <a:gd name="T64" fmla="*/ 36 w 49"/>
                  <a:gd name="T65" fmla="*/ 93 h 96"/>
                  <a:gd name="T66" fmla="*/ 31 w 49"/>
                  <a:gd name="T67" fmla="*/ 96 h 96"/>
                  <a:gd name="T68" fmla="*/ 25 w 49"/>
                  <a:gd name="T69" fmla="*/ 96 h 96"/>
                  <a:gd name="T70" fmla="*/ 25 w 49"/>
                  <a:gd name="T71" fmla="*/ 96 h 96"/>
                  <a:gd name="T72" fmla="*/ 25 w 49"/>
                  <a:gd name="T73" fmla="*/ 15 h 96"/>
                  <a:gd name="T74" fmla="*/ 25 w 49"/>
                  <a:gd name="T75" fmla="*/ 15 h 96"/>
                  <a:gd name="T76" fmla="*/ 21 w 49"/>
                  <a:gd name="T77" fmla="*/ 16 h 96"/>
                  <a:gd name="T78" fmla="*/ 18 w 49"/>
                  <a:gd name="T79" fmla="*/ 21 h 96"/>
                  <a:gd name="T80" fmla="*/ 18 w 49"/>
                  <a:gd name="T81" fmla="*/ 21 h 96"/>
                  <a:gd name="T82" fmla="*/ 18 w 49"/>
                  <a:gd name="T83" fmla="*/ 31 h 96"/>
                  <a:gd name="T84" fmla="*/ 18 w 49"/>
                  <a:gd name="T85" fmla="*/ 49 h 96"/>
                  <a:gd name="T86" fmla="*/ 18 w 49"/>
                  <a:gd name="T87" fmla="*/ 49 h 96"/>
                  <a:gd name="T88" fmla="*/ 18 w 49"/>
                  <a:gd name="T89" fmla="*/ 70 h 96"/>
                  <a:gd name="T90" fmla="*/ 18 w 49"/>
                  <a:gd name="T91" fmla="*/ 70 h 96"/>
                  <a:gd name="T92" fmla="*/ 20 w 49"/>
                  <a:gd name="T93" fmla="*/ 80 h 96"/>
                  <a:gd name="T94" fmla="*/ 20 w 49"/>
                  <a:gd name="T95" fmla="*/ 80 h 96"/>
                  <a:gd name="T96" fmla="*/ 21 w 49"/>
                  <a:gd name="T97" fmla="*/ 82 h 96"/>
                  <a:gd name="T98" fmla="*/ 25 w 49"/>
                  <a:gd name="T99" fmla="*/ 82 h 96"/>
                  <a:gd name="T100" fmla="*/ 25 w 49"/>
                  <a:gd name="T101" fmla="*/ 82 h 96"/>
                  <a:gd name="T102" fmla="*/ 26 w 49"/>
                  <a:gd name="T103" fmla="*/ 82 h 96"/>
                  <a:gd name="T104" fmla="*/ 30 w 49"/>
                  <a:gd name="T105" fmla="*/ 80 h 96"/>
                  <a:gd name="T106" fmla="*/ 31 w 49"/>
                  <a:gd name="T107" fmla="*/ 74 h 96"/>
                  <a:gd name="T108" fmla="*/ 31 w 49"/>
                  <a:gd name="T109" fmla="*/ 74 h 96"/>
                  <a:gd name="T110" fmla="*/ 33 w 49"/>
                  <a:gd name="T111" fmla="*/ 49 h 96"/>
                  <a:gd name="T112" fmla="*/ 33 w 49"/>
                  <a:gd name="T113" fmla="*/ 49 h 96"/>
                  <a:gd name="T114" fmla="*/ 31 w 49"/>
                  <a:gd name="T115" fmla="*/ 33 h 96"/>
                  <a:gd name="T116" fmla="*/ 31 w 49"/>
                  <a:gd name="T117" fmla="*/ 23 h 96"/>
                  <a:gd name="T118" fmla="*/ 31 w 49"/>
                  <a:gd name="T119" fmla="*/ 23 h 96"/>
                  <a:gd name="T120" fmla="*/ 28 w 49"/>
                  <a:gd name="T121" fmla="*/ 16 h 96"/>
                  <a:gd name="T122" fmla="*/ 25 w 49"/>
                  <a:gd name="T123" fmla="*/ 15 h 96"/>
                  <a:gd name="T124" fmla="*/ 25 w 49"/>
                  <a:gd name="T125" fmla="*/ 1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96">
                    <a:moveTo>
                      <a:pt x="25" y="96"/>
                    </a:moveTo>
                    <a:lnTo>
                      <a:pt x="25" y="96"/>
                    </a:lnTo>
                    <a:lnTo>
                      <a:pt x="18" y="96"/>
                    </a:lnTo>
                    <a:lnTo>
                      <a:pt x="13" y="95"/>
                    </a:lnTo>
                    <a:lnTo>
                      <a:pt x="10" y="90"/>
                    </a:lnTo>
                    <a:lnTo>
                      <a:pt x="7" y="85"/>
                    </a:lnTo>
                    <a:lnTo>
                      <a:pt x="7" y="85"/>
                    </a:lnTo>
                    <a:lnTo>
                      <a:pt x="3" y="78"/>
                    </a:lnTo>
                    <a:lnTo>
                      <a:pt x="2" y="70"/>
                    </a:lnTo>
                    <a:lnTo>
                      <a:pt x="0" y="49"/>
                    </a:lnTo>
                    <a:lnTo>
                      <a:pt x="0" y="49"/>
                    </a:lnTo>
                    <a:lnTo>
                      <a:pt x="2" y="26"/>
                    </a:lnTo>
                    <a:lnTo>
                      <a:pt x="3" y="18"/>
                    </a:lnTo>
                    <a:lnTo>
                      <a:pt x="7" y="12"/>
                    </a:lnTo>
                    <a:lnTo>
                      <a:pt x="7" y="12"/>
                    </a:lnTo>
                    <a:lnTo>
                      <a:pt x="10" y="7"/>
                    </a:lnTo>
                    <a:lnTo>
                      <a:pt x="13" y="3"/>
                    </a:lnTo>
                    <a:lnTo>
                      <a:pt x="18" y="2"/>
                    </a:lnTo>
                    <a:lnTo>
                      <a:pt x="25" y="0"/>
                    </a:lnTo>
                    <a:lnTo>
                      <a:pt x="25" y="0"/>
                    </a:lnTo>
                    <a:lnTo>
                      <a:pt x="31" y="2"/>
                    </a:lnTo>
                    <a:lnTo>
                      <a:pt x="36" y="3"/>
                    </a:lnTo>
                    <a:lnTo>
                      <a:pt x="39" y="7"/>
                    </a:lnTo>
                    <a:lnTo>
                      <a:pt x="44" y="13"/>
                    </a:lnTo>
                    <a:lnTo>
                      <a:pt x="46" y="20"/>
                    </a:lnTo>
                    <a:lnTo>
                      <a:pt x="47" y="28"/>
                    </a:lnTo>
                    <a:lnTo>
                      <a:pt x="49" y="49"/>
                    </a:lnTo>
                    <a:lnTo>
                      <a:pt x="49" y="49"/>
                    </a:lnTo>
                    <a:lnTo>
                      <a:pt x="47" y="70"/>
                    </a:lnTo>
                    <a:lnTo>
                      <a:pt x="46" y="78"/>
                    </a:lnTo>
                    <a:lnTo>
                      <a:pt x="44" y="85"/>
                    </a:lnTo>
                    <a:lnTo>
                      <a:pt x="39" y="90"/>
                    </a:lnTo>
                    <a:lnTo>
                      <a:pt x="36" y="93"/>
                    </a:lnTo>
                    <a:lnTo>
                      <a:pt x="31" y="96"/>
                    </a:lnTo>
                    <a:lnTo>
                      <a:pt x="25" y="96"/>
                    </a:lnTo>
                    <a:lnTo>
                      <a:pt x="25" y="96"/>
                    </a:lnTo>
                    <a:close/>
                    <a:moveTo>
                      <a:pt x="25" y="15"/>
                    </a:moveTo>
                    <a:lnTo>
                      <a:pt x="25" y="15"/>
                    </a:lnTo>
                    <a:lnTo>
                      <a:pt x="21" y="16"/>
                    </a:lnTo>
                    <a:lnTo>
                      <a:pt x="18" y="21"/>
                    </a:lnTo>
                    <a:lnTo>
                      <a:pt x="18" y="21"/>
                    </a:lnTo>
                    <a:lnTo>
                      <a:pt x="18" y="31"/>
                    </a:lnTo>
                    <a:lnTo>
                      <a:pt x="18" y="49"/>
                    </a:lnTo>
                    <a:lnTo>
                      <a:pt x="18" y="49"/>
                    </a:lnTo>
                    <a:lnTo>
                      <a:pt x="18" y="70"/>
                    </a:lnTo>
                    <a:lnTo>
                      <a:pt x="18" y="70"/>
                    </a:lnTo>
                    <a:lnTo>
                      <a:pt x="20" y="80"/>
                    </a:lnTo>
                    <a:lnTo>
                      <a:pt x="20" y="80"/>
                    </a:lnTo>
                    <a:lnTo>
                      <a:pt x="21" y="82"/>
                    </a:lnTo>
                    <a:lnTo>
                      <a:pt x="25" y="82"/>
                    </a:lnTo>
                    <a:lnTo>
                      <a:pt x="25" y="82"/>
                    </a:lnTo>
                    <a:lnTo>
                      <a:pt x="26" y="82"/>
                    </a:lnTo>
                    <a:lnTo>
                      <a:pt x="30" y="80"/>
                    </a:lnTo>
                    <a:lnTo>
                      <a:pt x="31" y="74"/>
                    </a:lnTo>
                    <a:lnTo>
                      <a:pt x="31" y="74"/>
                    </a:lnTo>
                    <a:lnTo>
                      <a:pt x="33" y="49"/>
                    </a:lnTo>
                    <a:lnTo>
                      <a:pt x="33" y="49"/>
                    </a:lnTo>
                    <a:lnTo>
                      <a:pt x="31" y="33"/>
                    </a:lnTo>
                    <a:lnTo>
                      <a:pt x="31" y="23"/>
                    </a:lnTo>
                    <a:lnTo>
                      <a:pt x="31" y="23"/>
                    </a:lnTo>
                    <a:lnTo>
                      <a:pt x="28" y="16"/>
                    </a:lnTo>
                    <a:lnTo>
                      <a:pt x="25" y="15"/>
                    </a:lnTo>
                    <a:lnTo>
                      <a:pt x="2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6" name="Freeform 330"/>
              <p:cNvSpPr>
                <a:spLocks noEditPoints="1"/>
              </p:cNvSpPr>
              <p:nvPr/>
            </p:nvSpPr>
            <p:spPr bwMode="auto">
              <a:xfrm>
                <a:off x="2785" y="2371"/>
                <a:ext cx="85" cy="43"/>
              </a:xfrm>
              <a:custGeom>
                <a:avLst/>
                <a:gdLst>
                  <a:gd name="T0" fmla="*/ 10 w 85"/>
                  <a:gd name="T1" fmla="*/ 36 h 43"/>
                  <a:gd name="T2" fmla="*/ 0 w 85"/>
                  <a:gd name="T3" fmla="*/ 43 h 43"/>
                  <a:gd name="T4" fmla="*/ 0 w 85"/>
                  <a:gd name="T5" fmla="*/ 25 h 43"/>
                  <a:gd name="T6" fmla="*/ 5 w 85"/>
                  <a:gd name="T7" fmla="*/ 7 h 43"/>
                  <a:gd name="T8" fmla="*/ 13 w 85"/>
                  <a:gd name="T9" fmla="*/ 4 h 43"/>
                  <a:gd name="T10" fmla="*/ 22 w 85"/>
                  <a:gd name="T11" fmla="*/ 2 h 43"/>
                  <a:gd name="T12" fmla="*/ 35 w 85"/>
                  <a:gd name="T13" fmla="*/ 5 h 43"/>
                  <a:gd name="T14" fmla="*/ 38 w 85"/>
                  <a:gd name="T15" fmla="*/ 9 h 43"/>
                  <a:gd name="T16" fmla="*/ 40 w 85"/>
                  <a:gd name="T17" fmla="*/ 15 h 43"/>
                  <a:gd name="T18" fmla="*/ 43 w 85"/>
                  <a:gd name="T19" fmla="*/ 9 h 43"/>
                  <a:gd name="T20" fmla="*/ 48 w 85"/>
                  <a:gd name="T21" fmla="*/ 4 h 43"/>
                  <a:gd name="T22" fmla="*/ 61 w 85"/>
                  <a:gd name="T23" fmla="*/ 0 h 43"/>
                  <a:gd name="T24" fmla="*/ 71 w 85"/>
                  <a:gd name="T25" fmla="*/ 2 h 43"/>
                  <a:gd name="T26" fmla="*/ 79 w 85"/>
                  <a:gd name="T27" fmla="*/ 7 h 43"/>
                  <a:gd name="T28" fmla="*/ 80 w 85"/>
                  <a:gd name="T29" fmla="*/ 10 h 43"/>
                  <a:gd name="T30" fmla="*/ 85 w 85"/>
                  <a:gd name="T31" fmla="*/ 25 h 43"/>
                  <a:gd name="T32" fmla="*/ 74 w 85"/>
                  <a:gd name="T33" fmla="*/ 43 h 43"/>
                  <a:gd name="T34" fmla="*/ 10 w 85"/>
                  <a:gd name="T35" fmla="*/ 25 h 43"/>
                  <a:gd name="T36" fmla="*/ 35 w 85"/>
                  <a:gd name="T37" fmla="*/ 25 h 43"/>
                  <a:gd name="T38" fmla="*/ 35 w 85"/>
                  <a:gd name="T39" fmla="*/ 18 h 43"/>
                  <a:gd name="T40" fmla="*/ 31 w 85"/>
                  <a:gd name="T41" fmla="*/ 15 h 43"/>
                  <a:gd name="T42" fmla="*/ 23 w 85"/>
                  <a:gd name="T43" fmla="*/ 13 h 43"/>
                  <a:gd name="T44" fmla="*/ 17 w 85"/>
                  <a:gd name="T45" fmla="*/ 13 h 43"/>
                  <a:gd name="T46" fmla="*/ 13 w 85"/>
                  <a:gd name="T47" fmla="*/ 15 h 43"/>
                  <a:gd name="T48" fmla="*/ 10 w 85"/>
                  <a:gd name="T49" fmla="*/ 25 h 43"/>
                  <a:gd name="T50" fmla="*/ 46 w 85"/>
                  <a:gd name="T51" fmla="*/ 25 h 43"/>
                  <a:gd name="T52" fmla="*/ 74 w 85"/>
                  <a:gd name="T53" fmla="*/ 25 h 43"/>
                  <a:gd name="T54" fmla="*/ 71 w 85"/>
                  <a:gd name="T55" fmla="*/ 15 h 43"/>
                  <a:gd name="T56" fmla="*/ 67 w 85"/>
                  <a:gd name="T57" fmla="*/ 13 h 43"/>
                  <a:gd name="T58" fmla="*/ 61 w 85"/>
                  <a:gd name="T59" fmla="*/ 12 h 43"/>
                  <a:gd name="T60" fmla="*/ 51 w 85"/>
                  <a:gd name="T61" fmla="*/ 13 h 43"/>
                  <a:gd name="T62" fmla="*/ 48 w 85"/>
                  <a:gd name="T63" fmla="*/ 17 h 43"/>
                  <a:gd name="T64" fmla="*/ 46 w 85"/>
                  <a:gd name="T65" fmla="*/ 18 h 43"/>
                  <a:gd name="T66" fmla="*/ 46 w 85"/>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43">
                    <a:moveTo>
                      <a:pt x="74" y="36"/>
                    </a:moveTo>
                    <a:lnTo>
                      <a:pt x="10" y="36"/>
                    </a:lnTo>
                    <a:lnTo>
                      <a:pt x="10" y="43"/>
                    </a:lnTo>
                    <a:lnTo>
                      <a:pt x="0" y="43"/>
                    </a:lnTo>
                    <a:lnTo>
                      <a:pt x="0" y="25"/>
                    </a:lnTo>
                    <a:lnTo>
                      <a:pt x="0" y="25"/>
                    </a:lnTo>
                    <a:lnTo>
                      <a:pt x="2" y="15"/>
                    </a:lnTo>
                    <a:lnTo>
                      <a:pt x="5" y="7"/>
                    </a:lnTo>
                    <a:lnTo>
                      <a:pt x="5" y="7"/>
                    </a:lnTo>
                    <a:lnTo>
                      <a:pt x="13" y="4"/>
                    </a:lnTo>
                    <a:lnTo>
                      <a:pt x="22" y="2"/>
                    </a:lnTo>
                    <a:lnTo>
                      <a:pt x="22" y="2"/>
                    </a:lnTo>
                    <a:lnTo>
                      <a:pt x="28" y="2"/>
                    </a:lnTo>
                    <a:lnTo>
                      <a:pt x="35" y="5"/>
                    </a:lnTo>
                    <a:lnTo>
                      <a:pt x="35" y="5"/>
                    </a:lnTo>
                    <a:lnTo>
                      <a:pt x="38" y="9"/>
                    </a:lnTo>
                    <a:lnTo>
                      <a:pt x="40" y="15"/>
                    </a:lnTo>
                    <a:lnTo>
                      <a:pt x="40" y="15"/>
                    </a:lnTo>
                    <a:lnTo>
                      <a:pt x="40" y="15"/>
                    </a:lnTo>
                    <a:lnTo>
                      <a:pt x="43" y="9"/>
                    </a:lnTo>
                    <a:lnTo>
                      <a:pt x="48" y="4"/>
                    </a:lnTo>
                    <a:lnTo>
                      <a:pt x="48" y="4"/>
                    </a:lnTo>
                    <a:lnTo>
                      <a:pt x="53" y="0"/>
                    </a:lnTo>
                    <a:lnTo>
                      <a:pt x="61" y="0"/>
                    </a:lnTo>
                    <a:lnTo>
                      <a:pt x="61" y="0"/>
                    </a:lnTo>
                    <a:lnTo>
                      <a:pt x="71" y="2"/>
                    </a:lnTo>
                    <a:lnTo>
                      <a:pt x="75" y="4"/>
                    </a:lnTo>
                    <a:lnTo>
                      <a:pt x="79" y="7"/>
                    </a:lnTo>
                    <a:lnTo>
                      <a:pt x="79" y="7"/>
                    </a:lnTo>
                    <a:lnTo>
                      <a:pt x="80" y="10"/>
                    </a:lnTo>
                    <a:lnTo>
                      <a:pt x="84" y="13"/>
                    </a:lnTo>
                    <a:lnTo>
                      <a:pt x="85" y="25"/>
                    </a:lnTo>
                    <a:lnTo>
                      <a:pt x="85" y="43"/>
                    </a:lnTo>
                    <a:lnTo>
                      <a:pt x="74" y="43"/>
                    </a:lnTo>
                    <a:lnTo>
                      <a:pt x="74" y="36"/>
                    </a:lnTo>
                    <a:close/>
                    <a:moveTo>
                      <a:pt x="10" y="25"/>
                    </a:moveTo>
                    <a:lnTo>
                      <a:pt x="35" y="25"/>
                    </a:lnTo>
                    <a:lnTo>
                      <a:pt x="35" y="25"/>
                    </a:lnTo>
                    <a:lnTo>
                      <a:pt x="35" y="18"/>
                    </a:lnTo>
                    <a:lnTo>
                      <a:pt x="35" y="18"/>
                    </a:lnTo>
                    <a:lnTo>
                      <a:pt x="33" y="17"/>
                    </a:lnTo>
                    <a:lnTo>
                      <a:pt x="31" y="15"/>
                    </a:lnTo>
                    <a:lnTo>
                      <a:pt x="31" y="15"/>
                    </a:lnTo>
                    <a:lnTo>
                      <a:pt x="23" y="13"/>
                    </a:lnTo>
                    <a:lnTo>
                      <a:pt x="23" y="13"/>
                    </a:lnTo>
                    <a:lnTo>
                      <a:pt x="17" y="13"/>
                    </a:lnTo>
                    <a:lnTo>
                      <a:pt x="13" y="15"/>
                    </a:lnTo>
                    <a:lnTo>
                      <a:pt x="13" y="15"/>
                    </a:lnTo>
                    <a:lnTo>
                      <a:pt x="12" y="18"/>
                    </a:lnTo>
                    <a:lnTo>
                      <a:pt x="10" y="25"/>
                    </a:lnTo>
                    <a:lnTo>
                      <a:pt x="10" y="25"/>
                    </a:lnTo>
                    <a:close/>
                    <a:moveTo>
                      <a:pt x="46" y="25"/>
                    </a:moveTo>
                    <a:lnTo>
                      <a:pt x="74" y="25"/>
                    </a:lnTo>
                    <a:lnTo>
                      <a:pt x="74" y="25"/>
                    </a:lnTo>
                    <a:lnTo>
                      <a:pt x="74" y="18"/>
                    </a:lnTo>
                    <a:lnTo>
                      <a:pt x="71" y="15"/>
                    </a:lnTo>
                    <a:lnTo>
                      <a:pt x="71" y="15"/>
                    </a:lnTo>
                    <a:lnTo>
                      <a:pt x="67" y="13"/>
                    </a:lnTo>
                    <a:lnTo>
                      <a:pt x="61" y="12"/>
                    </a:lnTo>
                    <a:lnTo>
                      <a:pt x="61" y="12"/>
                    </a:lnTo>
                    <a:lnTo>
                      <a:pt x="54" y="12"/>
                    </a:lnTo>
                    <a:lnTo>
                      <a:pt x="51" y="13"/>
                    </a:lnTo>
                    <a:lnTo>
                      <a:pt x="51" y="13"/>
                    </a:lnTo>
                    <a:lnTo>
                      <a:pt x="48" y="17"/>
                    </a:lnTo>
                    <a:lnTo>
                      <a:pt x="46" y="18"/>
                    </a:lnTo>
                    <a:lnTo>
                      <a:pt x="46" y="18"/>
                    </a:lnTo>
                    <a:lnTo>
                      <a:pt x="46" y="25"/>
                    </a:lnTo>
                    <a:lnTo>
                      <a:pt x="46"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7" name="Freeform 331"/>
              <p:cNvSpPr>
                <a:spLocks noEditPoints="1"/>
              </p:cNvSpPr>
              <p:nvPr/>
            </p:nvSpPr>
            <p:spPr bwMode="auto">
              <a:xfrm>
                <a:off x="2810" y="2336"/>
                <a:ext cx="60" cy="31"/>
              </a:xfrm>
              <a:custGeom>
                <a:avLst/>
                <a:gdLst>
                  <a:gd name="T0" fmla="*/ 42 w 60"/>
                  <a:gd name="T1" fmla="*/ 9 h 31"/>
                  <a:gd name="T2" fmla="*/ 46 w 60"/>
                  <a:gd name="T3" fmla="*/ 0 h 31"/>
                  <a:gd name="T4" fmla="*/ 46 w 60"/>
                  <a:gd name="T5" fmla="*/ 0 h 31"/>
                  <a:gd name="T6" fmla="*/ 52 w 60"/>
                  <a:gd name="T7" fmla="*/ 1 h 31"/>
                  <a:gd name="T8" fmla="*/ 57 w 60"/>
                  <a:gd name="T9" fmla="*/ 6 h 31"/>
                  <a:gd name="T10" fmla="*/ 57 w 60"/>
                  <a:gd name="T11" fmla="*/ 6 h 31"/>
                  <a:gd name="T12" fmla="*/ 60 w 60"/>
                  <a:gd name="T13" fmla="*/ 9 h 31"/>
                  <a:gd name="T14" fmla="*/ 60 w 60"/>
                  <a:gd name="T15" fmla="*/ 14 h 31"/>
                  <a:gd name="T16" fmla="*/ 60 w 60"/>
                  <a:gd name="T17" fmla="*/ 14 h 31"/>
                  <a:gd name="T18" fmla="*/ 60 w 60"/>
                  <a:gd name="T19" fmla="*/ 19 h 31"/>
                  <a:gd name="T20" fmla="*/ 59 w 60"/>
                  <a:gd name="T21" fmla="*/ 22 h 31"/>
                  <a:gd name="T22" fmla="*/ 57 w 60"/>
                  <a:gd name="T23" fmla="*/ 24 h 31"/>
                  <a:gd name="T24" fmla="*/ 54 w 60"/>
                  <a:gd name="T25" fmla="*/ 27 h 31"/>
                  <a:gd name="T26" fmla="*/ 54 w 60"/>
                  <a:gd name="T27" fmla="*/ 27 h 31"/>
                  <a:gd name="T28" fmla="*/ 44 w 60"/>
                  <a:gd name="T29" fmla="*/ 31 h 31"/>
                  <a:gd name="T30" fmla="*/ 31 w 60"/>
                  <a:gd name="T31" fmla="*/ 31 h 31"/>
                  <a:gd name="T32" fmla="*/ 31 w 60"/>
                  <a:gd name="T33" fmla="*/ 31 h 31"/>
                  <a:gd name="T34" fmla="*/ 16 w 60"/>
                  <a:gd name="T35" fmla="*/ 31 h 31"/>
                  <a:gd name="T36" fmla="*/ 6 w 60"/>
                  <a:gd name="T37" fmla="*/ 27 h 31"/>
                  <a:gd name="T38" fmla="*/ 6 w 60"/>
                  <a:gd name="T39" fmla="*/ 27 h 31"/>
                  <a:gd name="T40" fmla="*/ 3 w 60"/>
                  <a:gd name="T41" fmla="*/ 24 h 31"/>
                  <a:gd name="T42" fmla="*/ 2 w 60"/>
                  <a:gd name="T43" fmla="*/ 22 h 31"/>
                  <a:gd name="T44" fmla="*/ 0 w 60"/>
                  <a:gd name="T45" fmla="*/ 19 h 31"/>
                  <a:gd name="T46" fmla="*/ 0 w 60"/>
                  <a:gd name="T47" fmla="*/ 14 h 31"/>
                  <a:gd name="T48" fmla="*/ 0 w 60"/>
                  <a:gd name="T49" fmla="*/ 14 h 31"/>
                  <a:gd name="T50" fmla="*/ 2 w 60"/>
                  <a:gd name="T51" fmla="*/ 8 h 31"/>
                  <a:gd name="T52" fmla="*/ 6 w 60"/>
                  <a:gd name="T53" fmla="*/ 3 h 31"/>
                  <a:gd name="T54" fmla="*/ 6 w 60"/>
                  <a:gd name="T55" fmla="*/ 3 h 31"/>
                  <a:gd name="T56" fmla="*/ 13 w 60"/>
                  <a:gd name="T57" fmla="*/ 0 h 31"/>
                  <a:gd name="T58" fmla="*/ 24 w 60"/>
                  <a:gd name="T59" fmla="*/ 0 h 31"/>
                  <a:gd name="T60" fmla="*/ 32 w 60"/>
                  <a:gd name="T61" fmla="*/ 0 h 31"/>
                  <a:gd name="T62" fmla="*/ 32 w 60"/>
                  <a:gd name="T63" fmla="*/ 19 h 31"/>
                  <a:gd name="T64" fmla="*/ 36 w 60"/>
                  <a:gd name="T65" fmla="*/ 19 h 31"/>
                  <a:gd name="T66" fmla="*/ 36 w 60"/>
                  <a:gd name="T67" fmla="*/ 19 h 31"/>
                  <a:gd name="T68" fmla="*/ 47 w 60"/>
                  <a:gd name="T69" fmla="*/ 19 h 31"/>
                  <a:gd name="T70" fmla="*/ 47 w 60"/>
                  <a:gd name="T71" fmla="*/ 19 h 31"/>
                  <a:gd name="T72" fmla="*/ 50 w 60"/>
                  <a:gd name="T73" fmla="*/ 17 h 31"/>
                  <a:gd name="T74" fmla="*/ 50 w 60"/>
                  <a:gd name="T75" fmla="*/ 14 h 31"/>
                  <a:gd name="T76" fmla="*/ 50 w 60"/>
                  <a:gd name="T77" fmla="*/ 14 h 31"/>
                  <a:gd name="T78" fmla="*/ 50 w 60"/>
                  <a:gd name="T79" fmla="*/ 13 h 31"/>
                  <a:gd name="T80" fmla="*/ 49 w 60"/>
                  <a:gd name="T81" fmla="*/ 11 h 31"/>
                  <a:gd name="T82" fmla="*/ 42 w 60"/>
                  <a:gd name="T83" fmla="*/ 9 h 31"/>
                  <a:gd name="T84" fmla="*/ 42 w 60"/>
                  <a:gd name="T85" fmla="*/ 9 h 31"/>
                  <a:gd name="T86" fmla="*/ 24 w 60"/>
                  <a:gd name="T87" fmla="*/ 19 h 31"/>
                  <a:gd name="T88" fmla="*/ 24 w 60"/>
                  <a:gd name="T89" fmla="*/ 9 h 31"/>
                  <a:gd name="T90" fmla="*/ 19 w 60"/>
                  <a:gd name="T91" fmla="*/ 9 h 31"/>
                  <a:gd name="T92" fmla="*/ 19 w 60"/>
                  <a:gd name="T93" fmla="*/ 9 h 31"/>
                  <a:gd name="T94" fmla="*/ 11 w 60"/>
                  <a:gd name="T95" fmla="*/ 11 h 31"/>
                  <a:gd name="T96" fmla="*/ 10 w 60"/>
                  <a:gd name="T97" fmla="*/ 13 h 31"/>
                  <a:gd name="T98" fmla="*/ 8 w 60"/>
                  <a:gd name="T99" fmla="*/ 14 h 31"/>
                  <a:gd name="T100" fmla="*/ 8 w 60"/>
                  <a:gd name="T101" fmla="*/ 14 h 31"/>
                  <a:gd name="T102" fmla="*/ 10 w 60"/>
                  <a:gd name="T103" fmla="*/ 17 h 31"/>
                  <a:gd name="T104" fmla="*/ 11 w 60"/>
                  <a:gd name="T105" fmla="*/ 19 h 31"/>
                  <a:gd name="T106" fmla="*/ 11 w 60"/>
                  <a:gd name="T107" fmla="*/ 19 h 31"/>
                  <a:gd name="T108" fmla="*/ 23 w 60"/>
                  <a:gd name="T109" fmla="*/ 19 h 31"/>
                  <a:gd name="T110" fmla="*/ 24 w 60"/>
                  <a:gd name="T11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 h="31">
                    <a:moveTo>
                      <a:pt x="42" y="9"/>
                    </a:moveTo>
                    <a:lnTo>
                      <a:pt x="46" y="0"/>
                    </a:lnTo>
                    <a:lnTo>
                      <a:pt x="46" y="0"/>
                    </a:lnTo>
                    <a:lnTo>
                      <a:pt x="52" y="1"/>
                    </a:lnTo>
                    <a:lnTo>
                      <a:pt x="57" y="6"/>
                    </a:lnTo>
                    <a:lnTo>
                      <a:pt x="57" y="6"/>
                    </a:lnTo>
                    <a:lnTo>
                      <a:pt x="60" y="9"/>
                    </a:lnTo>
                    <a:lnTo>
                      <a:pt x="60" y="14"/>
                    </a:lnTo>
                    <a:lnTo>
                      <a:pt x="60" y="14"/>
                    </a:lnTo>
                    <a:lnTo>
                      <a:pt x="60" y="19"/>
                    </a:lnTo>
                    <a:lnTo>
                      <a:pt x="59" y="22"/>
                    </a:lnTo>
                    <a:lnTo>
                      <a:pt x="57" y="24"/>
                    </a:lnTo>
                    <a:lnTo>
                      <a:pt x="54" y="27"/>
                    </a:lnTo>
                    <a:lnTo>
                      <a:pt x="54" y="27"/>
                    </a:lnTo>
                    <a:lnTo>
                      <a:pt x="44" y="31"/>
                    </a:lnTo>
                    <a:lnTo>
                      <a:pt x="31" y="31"/>
                    </a:lnTo>
                    <a:lnTo>
                      <a:pt x="31" y="31"/>
                    </a:lnTo>
                    <a:lnTo>
                      <a:pt x="16" y="31"/>
                    </a:lnTo>
                    <a:lnTo>
                      <a:pt x="6" y="27"/>
                    </a:lnTo>
                    <a:lnTo>
                      <a:pt x="6" y="27"/>
                    </a:lnTo>
                    <a:lnTo>
                      <a:pt x="3" y="24"/>
                    </a:lnTo>
                    <a:lnTo>
                      <a:pt x="2" y="22"/>
                    </a:lnTo>
                    <a:lnTo>
                      <a:pt x="0" y="19"/>
                    </a:lnTo>
                    <a:lnTo>
                      <a:pt x="0" y="14"/>
                    </a:lnTo>
                    <a:lnTo>
                      <a:pt x="0" y="14"/>
                    </a:lnTo>
                    <a:lnTo>
                      <a:pt x="2" y="8"/>
                    </a:lnTo>
                    <a:lnTo>
                      <a:pt x="6" y="3"/>
                    </a:lnTo>
                    <a:lnTo>
                      <a:pt x="6" y="3"/>
                    </a:lnTo>
                    <a:lnTo>
                      <a:pt x="13" y="0"/>
                    </a:lnTo>
                    <a:lnTo>
                      <a:pt x="24" y="0"/>
                    </a:lnTo>
                    <a:lnTo>
                      <a:pt x="32" y="0"/>
                    </a:lnTo>
                    <a:lnTo>
                      <a:pt x="32" y="19"/>
                    </a:lnTo>
                    <a:lnTo>
                      <a:pt x="36" y="19"/>
                    </a:lnTo>
                    <a:lnTo>
                      <a:pt x="36" y="19"/>
                    </a:lnTo>
                    <a:lnTo>
                      <a:pt x="47" y="19"/>
                    </a:lnTo>
                    <a:lnTo>
                      <a:pt x="47" y="19"/>
                    </a:lnTo>
                    <a:lnTo>
                      <a:pt x="50" y="17"/>
                    </a:lnTo>
                    <a:lnTo>
                      <a:pt x="50" y="14"/>
                    </a:lnTo>
                    <a:lnTo>
                      <a:pt x="50" y="14"/>
                    </a:lnTo>
                    <a:lnTo>
                      <a:pt x="50" y="13"/>
                    </a:lnTo>
                    <a:lnTo>
                      <a:pt x="49" y="11"/>
                    </a:lnTo>
                    <a:lnTo>
                      <a:pt x="42" y="9"/>
                    </a:lnTo>
                    <a:lnTo>
                      <a:pt x="42" y="9"/>
                    </a:lnTo>
                    <a:close/>
                    <a:moveTo>
                      <a:pt x="24" y="19"/>
                    </a:moveTo>
                    <a:lnTo>
                      <a:pt x="24" y="9"/>
                    </a:lnTo>
                    <a:lnTo>
                      <a:pt x="19" y="9"/>
                    </a:lnTo>
                    <a:lnTo>
                      <a:pt x="19" y="9"/>
                    </a:lnTo>
                    <a:lnTo>
                      <a:pt x="11" y="11"/>
                    </a:lnTo>
                    <a:lnTo>
                      <a:pt x="10" y="13"/>
                    </a:lnTo>
                    <a:lnTo>
                      <a:pt x="8" y="14"/>
                    </a:lnTo>
                    <a:lnTo>
                      <a:pt x="8" y="14"/>
                    </a:lnTo>
                    <a:lnTo>
                      <a:pt x="10" y="17"/>
                    </a:lnTo>
                    <a:lnTo>
                      <a:pt x="11" y="19"/>
                    </a:lnTo>
                    <a:lnTo>
                      <a:pt x="11" y="19"/>
                    </a:lnTo>
                    <a:lnTo>
                      <a:pt x="23" y="19"/>
                    </a:lnTo>
                    <a:lnTo>
                      <a:pt x="2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8" name="Freeform 332"/>
              <p:cNvSpPr>
                <a:spLocks noEditPoints="1"/>
              </p:cNvSpPr>
              <p:nvPr/>
            </p:nvSpPr>
            <p:spPr bwMode="auto">
              <a:xfrm>
                <a:off x="2785" y="2293"/>
                <a:ext cx="85" cy="38"/>
              </a:xfrm>
              <a:custGeom>
                <a:avLst/>
                <a:gdLst>
                  <a:gd name="T0" fmla="*/ 85 w 85"/>
                  <a:gd name="T1" fmla="*/ 0 h 38"/>
                  <a:gd name="T2" fmla="*/ 85 w 85"/>
                  <a:gd name="T3" fmla="*/ 16 h 38"/>
                  <a:gd name="T4" fmla="*/ 79 w 85"/>
                  <a:gd name="T5" fmla="*/ 16 h 38"/>
                  <a:gd name="T6" fmla="*/ 79 w 85"/>
                  <a:gd name="T7" fmla="*/ 16 h 38"/>
                  <a:gd name="T8" fmla="*/ 79 w 85"/>
                  <a:gd name="T9" fmla="*/ 16 h 38"/>
                  <a:gd name="T10" fmla="*/ 84 w 85"/>
                  <a:gd name="T11" fmla="*/ 20 h 38"/>
                  <a:gd name="T12" fmla="*/ 84 w 85"/>
                  <a:gd name="T13" fmla="*/ 20 h 38"/>
                  <a:gd name="T14" fmla="*/ 85 w 85"/>
                  <a:gd name="T15" fmla="*/ 21 h 38"/>
                  <a:gd name="T16" fmla="*/ 85 w 85"/>
                  <a:gd name="T17" fmla="*/ 25 h 38"/>
                  <a:gd name="T18" fmla="*/ 85 w 85"/>
                  <a:gd name="T19" fmla="*/ 25 h 38"/>
                  <a:gd name="T20" fmla="*/ 85 w 85"/>
                  <a:gd name="T21" fmla="*/ 28 h 38"/>
                  <a:gd name="T22" fmla="*/ 84 w 85"/>
                  <a:gd name="T23" fmla="*/ 31 h 38"/>
                  <a:gd name="T24" fmla="*/ 77 w 85"/>
                  <a:gd name="T25" fmla="*/ 34 h 38"/>
                  <a:gd name="T26" fmla="*/ 77 w 85"/>
                  <a:gd name="T27" fmla="*/ 34 h 38"/>
                  <a:gd name="T28" fmla="*/ 69 w 85"/>
                  <a:gd name="T29" fmla="*/ 38 h 38"/>
                  <a:gd name="T30" fmla="*/ 56 w 85"/>
                  <a:gd name="T31" fmla="*/ 38 h 38"/>
                  <a:gd name="T32" fmla="*/ 56 w 85"/>
                  <a:gd name="T33" fmla="*/ 38 h 38"/>
                  <a:gd name="T34" fmla="*/ 41 w 85"/>
                  <a:gd name="T35" fmla="*/ 38 h 38"/>
                  <a:gd name="T36" fmla="*/ 31 w 85"/>
                  <a:gd name="T37" fmla="*/ 36 h 38"/>
                  <a:gd name="T38" fmla="*/ 31 w 85"/>
                  <a:gd name="T39" fmla="*/ 36 h 38"/>
                  <a:gd name="T40" fmla="*/ 27 w 85"/>
                  <a:gd name="T41" fmla="*/ 31 h 38"/>
                  <a:gd name="T42" fmla="*/ 25 w 85"/>
                  <a:gd name="T43" fmla="*/ 28 h 38"/>
                  <a:gd name="T44" fmla="*/ 25 w 85"/>
                  <a:gd name="T45" fmla="*/ 25 h 38"/>
                  <a:gd name="T46" fmla="*/ 25 w 85"/>
                  <a:gd name="T47" fmla="*/ 25 h 38"/>
                  <a:gd name="T48" fmla="*/ 27 w 85"/>
                  <a:gd name="T49" fmla="*/ 20 h 38"/>
                  <a:gd name="T50" fmla="*/ 30 w 85"/>
                  <a:gd name="T51" fmla="*/ 16 h 38"/>
                  <a:gd name="T52" fmla="*/ 30 w 85"/>
                  <a:gd name="T53" fmla="*/ 16 h 38"/>
                  <a:gd name="T54" fmla="*/ 10 w 85"/>
                  <a:gd name="T55" fmla="*/ 16 h 38"/>
                  <a:gd name="T56" fmla="*/ 10 w 85"/>
                  <a:gd name="T57" fmla="*/ 23 h 38"/>
                  <a:gd name="T58" fmla="*/ 0 w 85"/>
                  <a:gd name="T59" fmla="*/ 23 h 38"/>
                  <a:gd name="T60" fmla="*/ 0 w 85"/>
                  <a:gd name="T61" fmla="*/ 5 h 38"/>
                  <a:gd name="T62" fmla="*/ 75 w 85"/>
                  <a:gd name="T63" fmla="*/ 5 h 38"/>
                  <a:gd name="T64" fmla="*/ 75 w 85"/>
                  <a:gd name="T65" fmla="*/ 0 h 38"/>
                  <a:gd name="T66" fmla="*/ 85 w 85"/>
                  <a:gd name="T67" fmla="*/ 0 h 38"/>
                  <a:gd name="T68" fmla="*/ 56 w 85"/>
                  <a:gd name="T69" fmla="*/ 16 h 38"/>
                  <a:gd name="T70" fmla="*/ 48 w 85"/>
                  <a:gd name="T71" fmla="*/ 16 h 38"/>
                  <a:gd name="T72" fmla="*/ 48 w 85"/>
                  <a:gd name="T73" fmla="*/ 16 h 38"/>
                  <a:gd name="T74" fmla="*/ 36 w 85"/>
                  <a:gd name="T75" fmla="*/ 16 h 38"/>
                  <a:gd name="T76" fmla="*/ 36 w 85"/>
                  <a:gd name="T77" fmla="*/ 16 h 38"/>
                  <a:gd name="T78" fmla="*/ 35 w 85"/>
                  <a:gd name="T79" fmla="*/ 20 h 38"/>
                  <a:gd name="T80" fmla="*/ 33 w 85"/>
                  <a:gd name="T81" fmla="*/ 21 h 38"/>
                  <a:gd name="T82" fmla="*/ 33 w 85"/>
                  <a:gd name="T83" fmla="*/ 21 h 38"/>
                  <a:gd name="T84" fmla="*/ 35 w 85"/>
                  <a:gd name="T85" fmla="*/ 25 h 38"/>
                  <a:gd name="T86" fmla="*/ 38 w 85"/>
                  <a:gd name="T87" fmla="*/ 26 h 38"/>
                  <a:gd name="T88" fmla="*/ 38 w 85"/>
                  <a:gd name="T89" fmla="*/ 26 h 38"/>
                  <a:gd name="T90" fmla="*/ 51 w 85"/>
                  <a:gd name="T91" fmla="*/ 28 h 38"/>
                  <a:gd name="T92" fmla="*/ 64 w 85"/>
                  <a:gd name="T93" fmla="*/ 28 h 38"/>
                  <a:gd name="T94" fmla="*/ 64 w 85"/>
                  <a:gd name="T95" fmla="*/ 28 h 38"/>
                  <a:gd name="T96" fmla="*/ 72 w 85"/>
                  <a:gd name="T97" fmla="*/ 26 h 38"/>
                  <a:gd name="T98" fmla="*/ 75 w 85"/>
                  <a:gd name="T99" fmla="*/ 25 h 38"/>
                  <a:gd name="T100" fmla="*/ 75 w 85"/>
                  <a:gd name="T101" fmla="*/ 21 h 38"/>
                  <a:gd name="T102" fmla="*/ 75 w 85"/>
                  <a:gd name="T103" fmla="*/ 21 h 38"/>
                  <a:gd name="T104" fmla="*/ 74 w 85"/>
                  <a:gd name="T105" fmla="*/ 18 h 38"/>
                  <a:gd name="T106" fmla="*/ 72 w 85"/>
                  <a:gd name="T107" fmla="*/ 16 h 38"/>
                  <a:gd name="T108" fmla="*/ 72 w 85"/>
                  <a:gd name="T109" fmla="*/ 16 h 38"/>
                  <a:gd name="T110" fmla="*/ 56 w 85"/>
                  <a:gd name="T111" fmla="*/ 16 h 38"/>
                  <a:gd name="T112" fmla="*/ 56 w 85"/>
                  <a:gd name="T11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 h="38">
                    <a:moveTo>
                      <a:pt x="85" y="0"/>
                    </a:moveTo>
                    <a:lnTo>
                      <a:pt x="85" y="16"/>
                    </a:lnTo>
                    <a:lnTo>
                      <a:pt x="79" y="16"/>
                    </a:lnTo>
                    <a:lnTo>
                      <a:pt x="79" y="16"/>
                    </a:lnTo>
                    <a:lnTo>
                      <a:pt x="79" y="16"/>
                    </a:lnTo>
                    <a:lnTo>
                      <a:pt x="84" y="20"/>
                    </a:lnTo>
                    <a:lnTo>
                      <a:pt x="84" y="20"/>
                    </a:lnTo>
                    <a:lnTo>
                      <a:pt x="85" y="21"/>
                    </a:lnTo>
                    <a:lnTo>
                      <a:pt x="85" y="25"/>
                    </a:lnTo>
                    <a:lnTo>
                      <a:pt x="85" y="25"/>
                    </a:lnTo>
                    <a:lnTo>
                      <a:pt x="85" y="28"/>
                    </a:lnTo>
                    <a:lnTo>
                      <a:pt x="84" y="31"/>
                    </a:lnTo>
                    <a:lnTo>
                      <a:pt x="77" y="34"/>
                    </a:lnTo>
                    <a:lnTo>
                      <a:pt x="77" y="34"/>
                    </a:lnTo>
                    <a:lnTo>
                      <a:pt x="69" y="38"/>
                    </a:lnTo>
                    <a:lnTo>
                      <a:pt x="56" y="38"/>
                    </a:lnTo>
                    <a:lnTo>
                      <a:pt x="56" y="38"/>
                    </a:lnTo>
                    <a:lnTo>
                      <a:pt x="41" y="38"/>
                    </a:lnTo>
                    <a:lnTo>
                      <a:pt x="31" y="36"/>
                    </a:lnTo>
                    <a:lnTo>
                      <a:pt x="31" y="36"/>
                    </a:lnTo>
                    <a:lnTo>
                      <a:pt x="27" y="31"/>
                    </a:lnTo>
                    <a:lnTo>
                      <a:pt x="25" y="28"/>
                    </a:lnTo>
                    <a:lnTo>
                      <a:pt x="25" y="25"/>
                    </a:lnTo>
                    <a:lnTo>
                      <a:pt x="25" y="25"/>
                    </a:lnTo>
                    <a:lnTo>
                      <a:pt x="27" y="20"/>
                    </a:lnTo>
                    <a:lnTo>
                      <a:pt x="30" y="16"/>
                    </a:lnTo>
                    <a:lnTo>
                      <a:pt x="30" y="16"/>
                    </a:lnTo>
                    <a:lnTo>
                      <a:pt x="10" y="16"/>
                    </a:lnTo>
                    <a:lnTo>
                      <a:pt x="10" y="23"/>
                    </a:lnTo>
                    <a:lnTo>
                      <a:pt x="0" y="23"/>
                    </a:lnTo>
                    <a:lnTo>
                      <a:pt x="0" y="5"/>
                    </a:lnTo>
                    <a:lnTo>
                      <a:pt x="75" y="5"/>
                    </a:lnTo>
                    <a:lnTo>
                      <a:pt x="75" y="0"/>
                    </a:lnTo>
                    <a:lnTo>
                      <a:pt x="85" y="0"/>
                    </a:lnTo>
                    <a:close/>
                    <a:moveTo>
                      <a:pt x="56" y="16"/>
                    </a:moveTo>
                    <a:lnTo>
                      <a:pt x="48" y="16"/>
                    </a:lnTo>
                    <a:lnTo>
                      <a:pt x="48" y="16"/>
                    </a:lnTo>
                    <a:lnTo>
                      <a:pt x="36" y="16"/>
                    </a:lnTo>
                    <a:lnTo>
                      <a:pt x="36" y="16"/>
                    </a:lnTo>
                    <a:lnTo>
                      <a:pt x="35" y="20"/>
                    </a:lnTo>
                    <a:lnTo>
                      <a:pt x="33" y="21"/>
                    </a:lnTo>
                    <a:lnTo>
                      <a:pt x="33" y="21"/>
                    </a:lnTo>
                    <a:lnTo>
                      <a:pt x="35" y="25"/>
                    </a:lnTo>
                    <a:lnTo>
                      <a:pt x="38" y="26"/>
                    </a:lnTo>
                    <a:lnTo>
                      <a:pt x="38" y="26"/>
                    </a:lnTo>
                    <a:lnTo>
                      <a:pt x="51" y="28"/>
                    </a:lnTo>
                    <a:lnTo>
                      <a:pt x="64" y="28"/>
                    </a:lnTo>
                    <a:lnTo>
                      <a:pt x="64" y="28"/>
                    </a:lnTo>
                    <a:lnTo>
                      <a:pt x="72" y="26"/>
                    </a:lnTo>
                    <a:lnTo>
                      <a:pt x="75" y="25"/>
                    </a:lnTo>
                    <a:lnTo>
                      <a:pt x="75" y="21"/>
                    </a:lnTo>
                    <a:lnTo>
                      <a:pt x="75" y="21"/>
                    </a:lnTo>
                    <a:lnTo>
                      <a:pt x="74" y="18"/>
                    </a:lnTo>
                    <a:lnTo>
                      <a:pt x="72" y="16"/>
                    </a:lnTo>
                    <a:lnTo>
                      <a:pt x="72" y="16"/>
                    </a:lnTo>
                    <a:lnTo>
                      <a:pt x="56" y="16"/>
                    </a:lnTo>
                    <a:lnTo>
                      <a:pt x="5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9" name="Freeform 333"/>
              <p:cNvSpPr>
                <a:spLocks noEditPoints="1"/>
              </p:cNvSpPr>
              <p:nvPr/>
            </p:nvSpPr>
            <p:spPr bwMode="auto">
              <a:xfrm>
                <a:off x="2810" y="2252"/>
                <a:ext cx="60" cy="38"/>
              </a:xfrm>
              <a:custGeom>
                <a:avLst/>
                <a:gdLst>
                  <a:gd name="T0" fmla="*/ 60 w 60"/>
                  <a:gd name="T1" fmla="*/ 0 h 38"/>
                  <a:gd name="T2" fmla="*/ 54 w 60"/>
                  <a:gd name="T3" fmla="*/ 15 h 38"/>
                  <a:gd name="T4" fmla="*/ 54 w 60"/>
                  <a:gd name="T5" fmla="*/ 17 h 38"/>
                  <a:gd name="T6" fmla="*/ 60 w 60"/>
                  <a:gd name="T7" fmla="*/ 25 h 38"/>
                  <a:gd name="T8" fmla="*/ 59 w 60"/>
                  <a:gd name="T9" fmla="*/ 30 h 38"/>
                  <a:gd name="T10" fmla="*/ 55 w 60"/>
                  <a:gd name="T11" fmla="*/ 35 h 38"/>
                  <a:gd name="T12" fmla="*/ 42 w 60"/>
                  <a:gd name="T13" fmla="*/ 38 h 38"/>
                  <a:gd name="T14" fmla="*/ 34 w 60"/>
                  <a:gd name="T15" fmla="*/ 38 h 38"/>
                  <a:gd name="T16" fmla="*/ 28 w 60"/>
                  <a:gd name="T17" fmla="*/ 35 h 38"/>
                  <a:gd name="T18" fmla="*/ 24 w 60"/>
                  <a:gd name="T19" fmla="*/ 25 h 38"/>
                  <a:gd name="T20" fmla="*/ 24 w 60"/>
                  <a:gd name="T21" fmla="*/ 20 h 38"/>
                  <a:gd name="T22" fmla="*/ 18 w 60"/>
                  <a:gd name="T23" fmla="*/ 15 h 38"/>
                  <a:gd name="T24" fmla="*/ 13 w 60"/>
                  <a:gd name="T25" fmla="*/ 17 h 38"/>
                  <a:gd name="T26" fmla="*/ 10 w 60"/>
                  <a:gd name="T27" fmla="*/ 17 h 38"/>
                  <a:gd name="T28" fmla="*/ 8 w 60"/>
                  <a:gd name="T29" fmla="*/ 22 h 38"/>
                  <a:gd name="T30" fmla="*/ 10 w 60"/>
                  <a:gd name="T31" fmla="*/ 25 h 38"/>
                  <a:gd name="T32" fmla="*/ 13 w 60"/>
                  <a:gd name="T33" fmla="*/ 36 h 38"/>
                  <a:gd name="T34" fmla="*/ 8 w 60"/>
                  <a:gd name="T35" fmla="*/ 35 h 38"/>
                  <a:gd name="T36" fmla="*/ 3 w 60"/>
                  <a:gd name="T37" fmla="*/ 31 h 38"/>
                  <a:gd name="T38" fmla="*/ 0 w 60"/>
                  <a:gd name="T39" fmla="*/ 22 h 38"/>
                  <a:gd name="T40" fmla="*/ 0 w 60"/>
                  <a:gd name="T41" fmla="*/ 15 h 38"/>
                  <a:gd name="T42" fmla="*/ 3 w 60"/>
                  <a:gd name="T43" fmla="*/ 10 h 38"/>
                  <a:gd name="T44" fmla="*/ 16 w 60"/>
                  <a:gd name="T45" fmla="*/ 5 h 38"/>
                  <a:gd name="T46" fmla="*/ 50 w 60"/>
                  <a:gd name="T47" fmla="*/ 0 h 38"/>
                  <a:gd name="T48" fmla="*/ 36 w 60"/>
                  <a:gd name="T49" fmla="*/ 15 h 38"/>
                  <a:gd name="T50" fmla="*/ 32 w 60"/>
                  <a:gd name="T51" fmla="*/ 18 h 38"/>
                  <a:gd name="T52" fmla="*/ 32 w 60"/>
                  <a:gd name="T53" fmla="*/ 22 h 38"/>
                  <a:gd name="T54" fmla="*/ 34 w 60"/>
                  <a:gd name="T55" fmla="*/ 25 h 38"/>
                  <a:gd name="T56" fmla="*/ 42 w 60"/>
                  <a:gd name="T57" fmla="*/ 27 h 38"/>
                  <a:gd name="T58" fmla="*/ 50 w 60"/>
                  <a:gd name="T59" fmla="*/ 23 h 38"/>
                  <a:gd name="T60" fmla="*/ 50 w 60"/>
                  <a:gd name="T61" fmla="*/ 22 h 38"/>
                  <a:gd name="T62" fmla="*/ 47 w 60"/>
                  <a:gd name="T63"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38">
                    <a:moveTo>
                      <a:pt x="50" y="0"/>
                    </a:moveTo>
                    <a:lnTo>
                      <a:pt x="60" y="0"/>
                    </a:lnTo>
                    <a:lnTo>
                      <a:pt x="60" y="15"/>
                    </a:lnTo>
                    <a:lnTo>
                      <a:pt x="54" y="15"/>
                    </a:lnTo>
                    <a:lnTo>
                      <a:pt x="54" y="17"/>
                    </a:lnTo>
                    <a:lnTo>
                      <a:pt x="54" y="17"/>
                    </a:lnTo>
                    <a:lnTo>
                      <a:pt x="59" y="20"/>
                    </a:lnTo>
                    <a:lnTo>
                      <a:pt x="60" y="25"/>
                    </a:lnTo>
                    <a:lnTo>
                      <a:pt x="60" y="25"/>
                    </a:lnTo>
                    <a:lnTo>
                      <a:pt x="59" y="30"/>
                    </a:lnTo>
                    <a:lnTo>
                      <a:pt x="55" y="35"/>
                    </a:lnTo>
                    <a:lnTo>
                      <a:pt x="55" y="35"/>
                    </a:lnTo>
                    <a:lnTo>
                      <a:pt x="49" y="38"/>
                    </a:lnTo>
                    <a:lnTo>
                      <a:pt x="42" y="38"/>
                    </a:lnTo>
                    <a:lnTo>
                      <a:pt x="42" y="38"/>
                    </a:lnTo>
                    <a:lnTo>
                      <a:pt x="34" y="38"/>
                    </a:lnTo>
                    <a:lnTo>
                      <a:pt x="28" y="35"/>
                    </a:lnTo>
                    <a:lnTo>
                      <a:pt x="28" y="35"/>
                    </a:lnTo>
                    <a:lnTo>
                      <a:pt x="24" y="30"/>
                    </a:lnTo>
                    <a:lnTo>
                      <a:pt x="24" y="25"/>
                    </a:lnTo>
                    <a:lnTo>
                      <a:pt x="24" y="25"/>
                    </a:lnTo>
                    <a:lnTo>
                      <a:pt x="24" y="20"/>
                    </a:lnTo>
                    <a:lnTo>
                      <a:pt x="28" y="15"/>
                    </a:lnTo>
                    <a:lnTo>
                      <a:pt x="18" y="15"/>
                    </a:lnTo>
                    <a:lnTo>
                      <a:pt x="18" y="15"/>
                    </a:lnTo>
                    <a:lnTo>
                      <a:pt x="13" y="17"/>
                    </a:lnTo>
                    <a:lnTo>
                      <a:pt x="10" y="17"/>
                    </a:lnTo>
                    <a:lnTo>
                      <a:pt x="10" y="17"/>
                    </a:lnTo>
                    <a:lnTo>
                      <a:pt x="8" y="22"/>
                    </a:lnTo>
                    <a:lnTo>
                      <a:pt x="8" y="22"/>
                    </a:lnTo>
                    <a:lnTo>
                      <a:pt x="10" y="23"/>
                    </a:lnTo>
                    <a:lnTo>
                      <a:pt x="10" y="25"/>
                    </a:lnTo>
                    <a:lnTo>
                      <a:pt x="16" y="27"/>
                    </a:lnTo>
                    <a:lnTo>
                      <a:pt x="13" y="36"/>
                    </a:lnTo>
                    <a:lnTo>
                      <a:pt x="13" y="36"/>
                    </a:lnTo>
                    <a:lnTo>
                      <a:pt x="8" y="35"/>
                    </a:lnTo>
                    <a:lnTo>
                      <a:pt x="3" y="31"/>
                    </a:lnTo>
                    <a:lnTo>
                      <a:pt x="3" y="31"/>
                    </a:lnTo>
                    <a:lnTo>
                      <a:pt x="0" y="27"/>
                    </a:lnTo>
                    <a:lnTo>
                      <a:pt x="0" y="22"/>
                    </a:lnTo>
                    <a:lnTo>
                      <a:pt x="0" y="22"/>
                    </a:lnTo>
                    <a:lnTo>
                      <a:pt x="0" y="15"/>
                    </a:lnTo>
                    <a:lnTo>
                      <a:pt x="3" y="10"/>
                    </a:lnTo>
                    <a:lnTo>
                      <a:pt x="3" y="10"/>
                    </a:lnTo>
                    <a:lnTo>
                      <a:pt x="10" y="7"/>
                    </a:lnTo>
                    <a:lnTo>
                      <a:pt x="16" y="5"/>
                    </a:lnTo>
                    <a:lnTo>
                      <a:pt x="50" y="5"/>
                    </a:lnTo>
                    <a:lnTo>
                      <a:pt x="50" y="0"/>
                    </a:lnTo>
                    <a:close/>
                    <a:moveTo>
                      <a:pt x="47" y="15"/>
                    </a:moveTo>
                    <a:lnTo>
                      <a:pt x="36" y="15"/>
                    </a:lnTo>
                    <a:lnTo>
                      <a:pt x="36" y="15"/>
                    </a:lnTo>
                    <a:lnTo>
                      <a:pt x="32" y="18"/>
                    </a:lnTo>
                    <a:lnTo>
                      <a:pt x="32" y="22"/>
                    </a:lnTo>
                    <a:lnTo>
                      <a:pt x="32" y="22"/>
                    </a:lnTo>
                    <a:lnTo>
                      <a:pt x="32" y="23"/>
                    </a:lnTo>
                    <a:lnTo>
                      <a:pt x="34" y="25"/>
                    </a:lnTo>
                    <a:lnTo>
                      <a:pt x="42" y="27"/>
                    </a:lnTo>
                    <a:lnTo>
                      <a:pt x="42" y="27"/>
                    </a:lnTo>
                    <a:lnTo>
                      <a:pt x="49" y="25"/>
                    </a:lnTo>
                    <a:lnTo>
                      <a:pt x="50" y="23"/>
                    </a:lnTo>
                    <a:lnTo>
                      <a:pt x="50" y="22"/>
                    </a:lnTo>
                    <a:lnTo>
                      <a:pt x="50" y="22"/>
                    </a:lnTo>
                    <a:lnTo>
                      <a:pt x="50" y="18"/>
                    </a:lnTo>
                    <a:lnTo>
                      <a:pt x="47" y="15"/>
                    </a:lnTo>
                    <a:lnTo>
                      <a:pt x="4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0" name="Freeform 334"/>
              <p:cNvSpPr>
                <a:spLocks/>
              </p:cNvSpPr>
              <p:nvPr/>
            </p:nvSpPr>
            <p:spPr bwMode="auto">
              <a:xfrm>
                <a:off x="2810" y="2213"/>
                <a:ext cx="60" cy="38"/>
              </a:xfrm>
              <a:custGeom>
                <a:avLst/>
                <a:gdLst>
                  <a:gd name="T0" fmla="*/ 60 w 60"/>
                  <a:gd name="T1" fmla="*/ 38 h 38"/>
                  <a:gd name="T2" fmla="*/ 50 w 60"/>
                  <a:gd name="T3" fmla="*/ 38 h 38"/>
                  <a:gd name="T4" fmla="*/ 50 w 60"/>
                  <a:gd name="T5" fmla="*/ 33 h 38"/>
                  <a:gd name="T6" fmla="*/ 10 w 60"/>
                  <a:gd name="T7" fmla="*/ 33 h 38"/>
                  <a:gd name="T8" fmla="*/ 10 w 60"/>
                  <a:gd name="T9" fmla="*/ 38 h 38"/>
                  <a:gd name="T10" fmla="*/ 2 w 60"/>
                  <a:gd name="T11" fmla="*/ 38 h 38"/>
                  <a:gd name="T12" fmla="*/ 2 w 60"/>
                  <a:gd name="T13" fmla="*/ 23 h 38"/>
                  <a:gd name="T14" fmla="*/ 5 w 60"/>
                  <a:gd name="T15" fmla="*/ 23 h 38"/>
                  <a:gd name="T16" fmla="*/ 5 w 60"/>
                  <a:gd name="T17" fmla="*/ 23 h 38"/>
                  <a:gd name="T18" fmla="*/ 5 w 60"/>
                  <a:gd name="T19" fmla="*/ 23 h 38"/>
                  <a:gd name="T20" fmla="*/ 2 w 60"/>
                  <a:gd name="T21" fmla="*/ 18 h 38"/>
                  <a:gd name="T22" fmla="*/ 0 w 60"/>
                  <a:gd name="T23" fmla="*/ 13 h 38"/>
                  <a:gd name="T24" fmla="*/ 0 w 60"/>
                  <a:gd name="T25" fmla="*/ 13 h 38"/>
                  <a:gd name="T26" fmla="*/ 2 w 60"/>
                  <a:gd name="T27" fmla="*/ 10 h 38"/>
                  <a:gd name="T28" fmla="*/ 3 w 60"/>
                  <a:gd name="T29" fmla="*/ 7 h 38"/>
                  <a:gd name="T30" fmla="*/ 3 w 60"/>
                  <a:gd name="T31" fmla="*/ 7 h 38"/>
                  <a:gd name="T32" fmla="*/ 8 w 60"/>
                  <a:gd name="T33" fmla="*/ 5 h 38"/>
                  <a:gd name="T34" fmla="*/ 15 w 60"/>
                  <a:gd name="T35" fmla="*/ 4 h 38"/>
                  <a:gd name="T36" fmla="*/ 50 w 60"/>
                  <a:gd name="T37" fmla="*/ 4 h 38"/>
                  <a:gd name="T38" fmla="*/ 50 w 60"/>
                  <a:gd name="T39" fmla="*/ 0 h 38"/>
                  <a:gd name="T40" fmla="*/ 60 w 60"/>
                  <a:gd name="T41" fmla="*/ 0 h 38"/>
                  <a:gd name="T42" fmla="*/ 60 w 60"/>
                  <a:gd name="T43" fmla="*/ 15 h 38"/>
                  <a:gd name="T44" fmla="*/ 16 w 60"/>
                  <a:gd name="T45" fmla="*/ 15 h 38"/>
                  <a:gd name="T46" fmla="*/ 16 w 60"/>
                  <a:gd name="T47" fmla="*/ 15 h 38"/>
                  <a:gd name="T48" fmla="*/ 11 w 60"/>
                  <a:gd name="T49" fmla="*/ 15 h 38"/>
                  <a:gd name="T50" fmla="*/ 11 w 60"/>
                  <a:gd name="T51" fmla="*/ 15 h 38"/>
                  <a:gd name="T52" fmla="*/ 10 w 60"/>
                  <a:gd name="T53" fmla="*/ 18 h 38"/>
                  <a:gd name="T54" fmla="*/ 10 w 60"/>
                  <a:gd name="T55" fmla="*/ 18 h 38"/>
                  <a:gd name="T56" fmla="*/ 11 w 60"/>
                  <a:gd name="T57" fmla="*/ 22 h 38"/>
                  <a:gd name="T58" fmla="*/ 11 w 60"/>
                  <a:gd name="T59" fmla="*/ 22 h 38"/>
                  <a:gd name="T60" fmla="*/ 15 w 60"/>
                  <a:gd name="T61" fmla="*/ 23 h 38"/>
                  <a:gd name="T62" fmla="*/ 50 w 60"/>
                  <a:gd name="T63" fmla="*/ 23 h 38"/>
                  <a:gd name="T64" fmla="*/ 50 w 60"/>
                  <a:gd name="T65" fmla="*/ 18 h 38"/>
                  <a:gd name="T66" fmla="*/ 60 w 60"/>
                  <a:gd name="T67" fmla="*/ 18 h 38"/>
                  <a:gd name="T68" fmla="*/ 60 w 60"/>
                  <a:gd name="T6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8">
                    <a:moveTo>
                      <a:pt x="60" y="38"/>
                    </a:moveTo>
                    <a:lnTo>
                      <a:pt x="50" y="38"/>
                    </a:lnTo>
                    <a:lnTo>
                      <a:pt x="50" y="33"/>
                    </a:lnTo>
                    <a:lnTo>
                      <a:pt x="10" y="33"/>
                    </a:lnTo>
                    <a:lnTo>
                      <a:pt x="10" y="38"/>
                    </a:lnTo>
                    <a:lnTo>
                      <a:pt x="2" y="38"/>
                    </a:lnTo>
                    <a:lnTo>
                      <a:pt x="2" y="23"/>
                    </a:lnTo>
                    <a:lnTo>
                      <a:pt x="5" y="23"/>
                    </a:lnTo>
                    <a:lnTo>
                      <a:pt x="5" y="23"/>
                    </a:lnTo>
                    <a:lnTo>
                      <a:pt x="5" y="23"/>
                    </a:lnTo>
                    <a:lnTo>
                      <a:pt x="2" y="18"/>
                    </a:lnTo>
                    <a:lnTo>
                      <a:pt x="0" y="13"/>
                    </a:lnTo>
                    <a:lnTo>
                      <a:pt x="0" y="13"/>
                    </a:lnTo>
                    <a:lnTo>
                      <a:pt x="2" y="10"/>
                    </a:lnTo>
                    <a:lnTo>
                      <a:pt x="3" y="7"/>
                    </a:lnTo>
                    <a:lnTo>
                      <a:pt x="3" y="7"/>
                    </a:lnTo>
                    <a:lnTo>
                      <a:pt x="8" y="5"/>
                    </a:lnTo>
                    <a:lnTo>
                      <a:pt x="15" y="4"/>
                    </a:lnTo>
                    <a:lnTo>
                      <a:pt x="50" y="4"/>
                    </a:lnTo>
                    <a:lnTo>
                      <a:pt x="50" y="0"/>
                    </a:lnTo>
                    <a:lnTo>
                      <a:pt x="60" y="0"/>
                    </a:lnTo>
                    <a:lnTo>
                      <a:pt x="60" y="15"/>
                    </a:lnTo>
                    <a:lnTo>
                      <a:pt x="16" y="15"/>
                    </a:lnTo>
                    <a:lnTo>
                      <a:pt x="16" y="15"/>
                    </a:lnTo>
                    <a:lnTo>
                      <a:pt x="11" y="15"/>
                    </a:lnTo>
                    <a:lnTo>
                      <a:pt x="11" y="15"/>
                    </a:lnTo>
                    <a:lnTo>
                      <a:pt x="10" y="18"/>
                    </a:lnTo>
                    <a:lnTo>
                      <a:pt x="10" y="18"/>
                    </a:lnTo>
                    <a:lnTo>
                      <a:pt x="11" y="22"/>
                    </a:lnTo>
                    <a:lnTo>
                      <a:pt x="11" y="22"/>
                    </a:lnTo>
                    <a:lnTo>
                      <a:pt x="15" y="23"/>
                    </a:lnTo>
                    <a:lnTo>
                      <a:pt x="50" y="23"/>
                    </a:lnTo>
                    <a:lnTo>
                      <a:pt x="50" y="18"/>
                    </a:lnTo>
                    <a:lnTo>
                      <a:pt x="60" y="18"/>
                    </a:lnTo>
                    <a:lnTo>
                      <a:pt x="6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1" name="Freeform 335"/>
              <p:cNvSpPr>
                <a:spLocks/>
              </p:cNvSpPr>
              <p:nvPr/>
            </p:nvSpPr>
            <p:spPr bwMode="auto">
              <a:xfrm>
                <a:off x="2785" y="2171"/>
                <a:ext cx="85" cy="39"/>
              </a:xfrm>
              <a:custGeom>
                <a:avLst/>
                <a:gdLst>
                  <a:gd name="T0" fmla="*/ 85 w 85"/>
                  <a:gd name="T1" fmla="*/ 39 h 39"/>
                  <a:gd name="T2" fmla="*/ 75 w 85"/>
                  <a:gd name="T3" fmla="*/ 39 h 39"/>
                  <a:gd name="T4" fmla="*/ 75 w 85"/>
                  <a:gd name="T5" fmla="*/ 34 h 39"/>
                  <a:gd name="T6" fmla="*/ 10 w 85"/>
                  <a:gd name="T7" fmla="*/ 34 h 39"/>
                  <a:gd name="T8" fmla="*/ 10 w 85"/>
                  <a:gd name="T9" fmla="*/ 39 h 39"/>
                  <a:gd name="T10" fmla="*/ 0 w 85"/>
                  <a:gd name="T11" fmla="*/ 39 h 39"/>
                  <a:gd name="T12" fmla="*/ 0 w 85"/>
                  <a:gd name="T13" fmla="*/ 24 h 39"/>
                  <a:gd name="T14" fmla="*/ 54 w 85"/>
                  <a:gd name="T15" fmla="*/ 24 h 39"/>
                  <a:gd name="T16" fmla="*/ 54 w 85"/>
                  <a:gd name="T17" fmla="*/ 24 h 39"/>
                  <a:gd name="T18" fmla="*/ 35 w 85"/>
                  <a:gd name="T19" fmla="*/ 15 h 39"/>
                  <a:gd name="T20" fmla="*/ 35 w 85"/>
                  <a:gd name="T21" fmla="*/ 20 h 39"/>
                  <a:gd name="T22" fmla="*/ 27 w 85"/>
                  <a:gd name="T23" fmla="*/ 20 h 39"/>
                  <a:gd name="T24" fmla="*/ 27 w 85"/>
                  <a:gd name="T25" fmla="*/ 2 h 39"/>
                  <a:gd name="T26" fmla="*/ 35 w 85"/>
                  <a:gd name="T27" fmla="*/ 2 h 39"/>
                  <a:gd name="T28" fmla="*/ 35 w 85"/>
                  <a:gd name="T29" fmla="*/ 6 h 39"/>
                  <a:gd name="T30" fmla="*/ 53 w 85"/>
                  <a:gd name="T31" fmla="*/ 15 h 39"/>
                  <a:gd name="T32" fmla="*/ 75 w 85"/>
                  <a:gd name="T33" fmla="*/ 5 h 39"/>
                  <a:gd name="T34" fmla="*/ 75 w 85"/>
                  <a:gd name="T35" fmla="*/ 0 h 39"/>
                  <a:gd name="T36" fmla="*/ 85 w 85"/>
                  <a:gd name="T37" fmla="*/ 0 h 39"/>
                  <a:gd name="T38" fmla="*/ 85 w 85"/>
                  <a:gd name="T39" fmla="*/ 11 h 39"/>
                  <a:gd name="T40" fmla="*/ 54 w 85"/>
                  <a:gd name="T41" fmla="*/ 24 h 39"/>
                  <a:gd name="T42" fmla="*/ 54 w 85"/>
                  <a:gd name="T43" fmla="*/ 24 h 39"/>
                  <a:gd name="T44" fmla="*/ 75 w 85"/>
                  <a:gd name="T45" fmla="*/ 24 h 39"/>
                  <a:gd name="T46" fmla="*/ 75 w 85"/>
                  <a:gd name="T47" fmla="*/ 20 h 39"/>
                  <a:gd name="T48" fmla="*/ 85 w 85"/>
                  <a:gd name="T49" fmla="*/ 20 h 39"/>
                  <a:gd name="T50" fmla="*/ 85 w 85"/>
                  <a:gd name="T5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 h="39">
                    <a:moveTo>
                      <a:pt x="85" y="39"/>
                    </a:moveTo>
                    <a:lnTo>
                      <a:pt x="75" y="39"/>
                    </a:lnTo>
                    <a:lnTo>
                      <a:pt x="75" y="34"/>
                    </a:lnTo>
                    <a:lnTo>
                      <a:pt x="10" y="34"/>
                    </a:lnTo>
                    <a:lnTo>
                      <a:pt x="10" y="39"/>
                    </a:lnTo>
                    <a:lnTo>
                      <a:pt x="0" y="39"/>
                    </a:lnTo>
                    <a:lnTo>
                      <a:pt x="0" y="24"/>
                    </a:lnTo>
                    <a:lnTo>
                      <a:pt x="54" y="24"/>
                    </a:lnTo>
                    <a:lnTo>
                      <a:pt x="54" y="24"/>
                    </a:lnTo>
                    <a:lnTo>
                      <a:pt x="35" y="15"/>
                    </a:lnTo>
                    <a:lnTo>
                      <a:pt x="35" y="20"/>
                    </a:lnTo>
                    <a:lnTo>
                      <a:pt x="27" y="20"/>
                    </a:lnTo>
                    <a:lnTo>
                      <a:pt x="27" y="2"/>
                    </a:lnTo>
                    <a:lnTo>
                      <a:pt x="35" y="2"/>
                    </a:lnTo>
                    <a:lnTo>
                      <a:pt x="35" y="6"/>
                    </a:lnTo>
                    <a:lnTo>
                      <a:pt x="53" y="15"/>
                    </a:lnTo>
                    <a:lnTo>
                      <a:pt x="75" y="5"/>
                    </a:lnTo>
                    <a:lnTo>
                      <a:pt x="75" y="0"/>
                    </a:lnTo>
                    <a:lnTo>
                      <a:pt x="85" y="0"/>
                    </a:lnTo>
                    <a:lnTo>
                      <a:pt x="85" y="11"/>
                    </a:lnTo>
                    <a:lnTo>
                      <a:pt x="54" y="24"/>
                    </a:lnTo>
                    <a:lnTo>
                      <a:pt x="54" y="24"/>
                    </a:lnTo>
                    <a:lnTo>
                      <a:pt x="75" y="24"/>
                    </a:lnTo>
                    <a:lnTo>
                      <a:pt x="75" y="20"/>
                    </a:lnTo>
                    <a:lnTo>
                      <a:pt x="85" y="20"/>
                    </a:lnTo>
                    <a:lnTo>
                      <a:pt x="8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2" name="Freeform 336"/>
              <p:cNvSpPr>
                <a:spLocks/>
              </p:cNvSpPr>
              <p:nvPr/>
            </p:nvSpPr>
            <p:spPr bwMode="auto">
              <a:xfrm>
                <a:off x="2794" y="2147"/>
                <a:ext cx="76" cy="26"/>
              </a:xfrm>
              <a:custGeom>
                <a:avLst/>
                <a:gdLst>
                  <a:gd name="T0" fmla="*/ 26 w 76"/>
                  <a:gd name="T1" fmla="*/ 9 h 26"/>
                  <a:gd name="T2" fmla="*/ 62 w 76"/>
                  <a:gd name="T3" fmla="*/ 9 h 26"/>
                  <a:gd name="T4" fmla="*/ 62 w 76"/>
                  <a:gd name="T5" fmla="*/ 9 h 26"/>
                  <a:gd name="T6" fmla="*/ 65 w 76"/>
                  <a:gd name="T7" fmla="*/ 8 h 26"/>
                  <a:gd name="T8" fmla="*/ 66 w 76"/>
                  <a:gd name="T9" fmla="*/ 4 h 26"/>
                  <a:gd name="T10" fmla="*/ 66 w 76"/>
                  <a:gd name="T11" fmla="*/ 4 h 26"/>
                  <a:gd name="T12" fmla="*/ 66 w 76"/>
                  <a:gd name="T13" fmla="*/ 0 h 26"/>
                  <a:gd name="T14" fmla="*/ 75 w 76"/>
                  <a:gd name="T15" fmla="*/ 0 h 26"/>
                  <a:gd name="T16" fmla="*/ 75 w 76"/>
                  <a:gd name="T17" fmla="*/ 0 h 26"/>
                  <a:gd name="T18" fmla="*/ 76 w 76"/>
                  <a:gd name="T19" fmla="*/ 9 h 26"/>
                  <a:gd name="T20" fmla="*/ 76 w 76"/>
                  <a:gd name="T21" fmla="*/ 9 h 26"/>
                  <a:gd name="T22" fmla="*/ 75 w 76"/>
                  <a:gd name="T23" fmla="*/ 14 h 26"/>
                  <a:gd name="T24" fmla="*/ 73 w 76"/>
                  <a:gd name="T25" fmla="*/ 17 h 26"/>
                  <a:gd name="T26" fmla="*/ 73 w 76"/>
                  <a:gd name="T27" fmla="*/ 17 h 26"/>
                  <a:gd name="T28" fmla="*/ 68 w 76"/>
                  <a:gd name="T29" fmla="*/ 19 h 26"/>
                  <a:gd name="T30" fmla="*/ 62 w 76"/>
                  <a:gd name="T31" fmla="*/ 19 h 26"/>
                  <a:gd name="T32" fmla="*/ 26 w 76"/>
                  <a:gd name="T33" fmla="*/ 19 h 26"/>
                  <a:gd name="T34" fmla="*/ 26 w 76"/>
                  <a:gd name="T35" fmla="*/ 26 h 26"/>
                  <a:gd name="T36" fmla="*/ 18 w 76"/>
                  <a:gd name="T37" fmla="*/ 26 h 26"/>
                  <a:gd name="T38" fmla="*/ 18 w 76"/>
                  <a:gd name="T39" fmla="*/ 19 h 26"/>
                  <a:gd name="T40" fmla="*/ 8 w 76"/>
                  <a:gd name="T41" fmla="*/ 19 h 26"/>
                  <a:gd name="T42" fmla="*/ 8 w 76"/>
                  <a:gd name="T43" fmla="*/ 19 h 26"/>
                  <a:gd name="T44" fmla="*/ 0 w 76"/>
                  <a:gd name="T45" fmla="*/ 9 h 26"/>
                  <a:gd name="T46" fmla="*/ 18 w 76"/>
                  <a:gd name="T47" fmla="*/ 9 h 26"/>
                  <a:gd name="T48" fmla="*/ 18 w 76"/>
                  <a:gd name="T49" fmla="*/ 3 h 26"/>
                  <a:gd name="T50" fmla="*/ 26 w 76"/>
                  <a:gd name="T51" fmla="*/ 3 h 26"/>
                  <a:gd name="T52" fmla="*/ 26 w 76"/>
                  <a:gd name="T5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26">
                    <a:moveTo>
                      <a:pt x="26" y="9"/>
                    </a:moveTo>
                    <a:lnTo>
                      <a:pt x="62" y="9"/>
                    </a:lnTo>
                    <a:lnTo>
                      <a:pt x="62" y="9"/>
                    </a:lnTo>
                    <a:lnTo>
                      <a:pt x="65" y="8"/>
                    </a:lnTo>
                    <a:lnTo>
                      <a:pt x="66" y="4"/>
                    </a:lnTo>
                    <a:lnTo>
                      <a:pt x="66" y="4"/>
                    </a:lnTo>
                    <a:lnTo>
                      <a:pt x="66" y="0"/>
                    </a:lnTo>
                    <a:lnTo>
                      <a:pt x="75" y="0"/>
                    </a:lnTo>
                    <a:lnTo>
                      <a:pt x="75" y="0"/>
                    </a:lnTo>
                    <a:lnTo>
                      <a:pt x="76" y="9"/>
                    </a:lnTo>
                    <a:lnTo>
                      <a:pt x="76" y="9"/>
                    </a:lnTo>
                    <a:lnTo>
                      <a:pt x="75" y="14"/>
                    </a:lnTo>
                    <a:lnTo>
                      <a:pt x="73" y="17"/>
                    </a:lnTo>
                    <a:lnTo>
                      <a:pt x="73" y="17"/>
                    </a:lnTo>
                    <a:lnTo>
                      <a:pt x="68" y="19"/>
                    </a:lnTo>
                    <a:lnTo>
                      <a:pt x="62" y="19"/>
                    </a:lnTo>
                    <a:lnTo>
                      <a:pt x="26" y="19"/>
                    </a:lnTo>
                    <a:lnTo>
                      <a:pt x="26" y="26"/>
                    </a:lnTo>
                    <a:lnTo>
                      <a:pt x="18" y="26"/>
                    </a:lnTo>
                    <a:lnTo>
                      <a:pt x="18" y="19"/>
                    </a:lnTo>
                    <a:lnTo>
                      <a:pt x="8" y="19"/>
                    </a:lnTo>
                    <a:lnTo>
                      <a:pt x="8" y="19"/>
                    </a:lnTo>
                    <a:lnTo>
                      <a:pt x="0" y="9"/>
                    </a:lnTo>
                    <a:lnTo>
                      <a:pt x="18" y="9"/>
                    </a:lnTo>
                    <a:lnTo>
                      <a:pt x="18" y="3"/>
                    </a:lnTo>
                    <a:lnTo>
                      <a:pt x="26" y="3"/>
                    </a:lnTo>
                    <a:lnTo>
                      <a:pt x="2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3" name="Freeform 337"/>
              <p:cNvSpPr>
                <a:spLocks noEditPoints="1"/>
              </p:cNvSpPr>
              <p:nvPr/>
            </p:nvSpPr>
            <p:spPr bwMode="auto">
              <a:xfrm>
                <a:off x="2632" y="1803"/>
                <a:ext cx="56" cy="106"/>
              </a:xfrm>
              <a:custGeom>
                <a:avLst/>
                <a:gdLst>
                  <a:gd name="T0" fmla="*/ 0 w 56"/>
                  <a:gd name="T1" fmla="*/ 106 h 106"/>
                  <a:gd name="T2" fmla="*/ 0 w 56"/>
                  <a:gd name="T3" fmla="*/ 93 h 106"/>
                  <a:gd name="T4" fmla="*/ 8 w 56"/>
                  <a:gd name="T5" fmla="*/ 93 h 106"/>
                  <a:gd name="T6" fmla="*/ 8 w 56"/>
                  <a:gd name="T7" fmla="*/ 13 h 106"/>
                  <a:gd name="T8" fmla="*/ 0 w 56"/>
                  <a:gd name="T9" fmla="*/ 13 h 106"/>
                  <a:gd name="T10" fmla="*/ 0 w 56"/>
                  <a:gd name="T11" fmla="*/ 0 h 106"/>
                  <a:gd name="T12" fmla="*/ 20 w 56"/>
                  <a:gd name="T13" fmla="*/ 0 h 106"/>
                  <a:gd name="T14" fmla="*/ 20 w 56"/>
                  <a:gd name="T15" fmla="*/ 0 h 106"/>
                  <a:gd name="T16" fmla="*/ 28 w 56"/>
                  <a:gd name="T17" fmla="*/ 0 h 106"/>
                  <a:gd name="T18" fmla="*/ 36 w 56"/>
                  <a:gd name="T19" fmla="*/ 3 h 106"/>
                  <a:gd name="T20" fmla="*/ 43 w 56"/>
                  <a:gd name="T21" fmla="*/ 6 h 106"/>
                  <a:gd name="T22" fmla="*/ 48 w 56"/>
                  <a:gd name="T23" fmla="*/ 13 h 106"/>
                  <a:gd name="T24" fmla="*/ 48 w 56"/>
                  <a:gd name="T25" fmla="*/ 13 h 106"/>
                  <a:gd name="T26" fmla="*/ 51 w 56"/>
                  <a:gd name="T27" fmla="*/ 19 h 106"/>
                  <a:gd name="T28" fmla="*/ 52 w 56"/>
                  <a:gd name="T29" fmla="*/ 29 h 106"/>
                  <a:gd name="T30" fmla="*/ 54 w 56"/>
                  <a:gd name="T31" fmla="*/ 40 h 106"/>
                  <a:gd name="T32" fmla="*/ 56 w 56"/>
                  <a:gd name="T33" fmla="*/ 54 h 106"/>
                  <a:gd name="T34" fmla="*/ 56 w 56"/>
                  <a:gd name="T35" fmla="*/ 54 h 106"/>
                  <a:gd name="T36" fmla="*/ 54 w 56"/>
                  <a:gd name="T37" fmla="*/ 65 h 106"/>
                  <a:gd name="T38" fmla="*/ 52 w 56"/>
                  <a:gd name="T39" fmla="*/ 76 h 106"/>
                  <a:gd name="T40" fmla="*/ 51 w 56"/>
                  <a:gd name="T41" fmla="*/ 86 h 106"/>
                  <a:gd name="T42" fmla="*/ 46 w 56"/>
                  <a:gd name="T43" fmla="*/ 93 h 106"/>
                  <a:gd name="T44" fmla="*/ 46 w 56"/>
                  <a:gd name="T45" fmla="*/ 93 h 106"/>
                  <a:gd name="T46" fmla="*/ 43 w 56"/>
                  <a:gd name="T47" fmla="*/ 99 h 106"/>
                  <a:gd name="T48" fmla="*/ 36 w 56"/>
                  <a:gd name="T49" fmla="*/ 102 h 106"/>
                  <a:gd name="T50" fmla="*/ 30 w 56"/>
                  <a:gd name="T51" fmla="*/ 106 h 106"/>
                  <a:gd name="T52" fmla="*/ 20 w 56"/>
                  <a:gd name="T53" fmla="*/ 106 h 106"/>
                  <a:gd name="T54" fmla="*/ 0 w 56"/>
                  <a:gd name="T55" fmla="*/ 106 h 106"/>
                  <a:gd name="T56" fmla="*/ 23 w 56"/>
                  <a:gd name="T57" fmla="*/ 13 h 106"/>
                  <a:gd name="T58" fmla="*/ 23 w 56"/>
                  <a:gd name="T59" fmla="*/ 93 h 106"/>
                  <a:gd name="T60" fmla="*/ 23 w 56"/>
                  <a:gd name="T61" fmla="*/ 93 h 106"/>
                  <a:gd name="T62" fmla="*/ 28 w 56"/>
                  <a:gd name="T63" fmla="*/ 93 h 106"/>
                  <a:gd name="T64" fmla="*/ 31 w 56"/>
                  <a:gd name="T65" fmla="*/ 91 h 106"/>
                  <a:gd name="T66" fmla="*/ 33 w 56"/>
                  <a:gd name="T67" fmla="*/ 88 h 106"/>
                  <a:gd name="T68" fmla="*/ 34 w 56"/>
                  <a:gd name="T69" fmla="*/ 84 h 106"/>
                  <a:gd name="T70" fmla="*/ 34 w 56"/>
                  <a:gd name="T71" fmla="*/ 84 h 106"/>
                  <a:gd name="T72" fmla="*/ 38 w 56"/>
                  <a:gd name="T73" fmla="*/ 73 h 106"/>
                  <a:gd name="T74" fmla="*/ 38 w 56"/>
                  <a:gd name="T75" fmla="*/ 55 h 106"/>
                  <a:gd name="T76" fmla="*/ 38 w 56"/>
                  <a:gd name="T77" fmla="*/ 55 h 106"/>
                  <a:gd name="T78" fmla="*/ 38 w 56"/>
                  <a:gd name="T79" fmla="*/ 29 h 106"/>
                  <a:gd name="T80" fmla="*/ 38 w 56"/>
                  <a:gd name="T81" fmla="*/ 29 h 106"/>
                  <a:gd name="T82" fmla="*/ 36 w 56"/>
                  <a:gd name="T83" fmla="*/ 21 h 106"/>
                  <a:gd name="T84" fmla="*/ 33 w 56"/>
                  <a:gd name="T85" fmla="*/ 16 h 106"/>
                  <a:gd name="T86" fmla="*/ 33 w 56"/>
                  <a:gd name="T87" fmla="*/ 16 h 106"/>
                  <a:gd name="T88" fmla="*/ 30 w 56"/>
                  <a:gd name="T89" fmla="*/ 13 h 106"/>
                  <a:gd name="T90" fmla="*/ 23 w 56"/>
                  <a:gd name="T91" fmla="*/ 13 h 106"/>
                  <a:gd name="T92" fmla="*/ 23 w 56"/>
                  <a:gd name="T93"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106">
                    <a:moveTo>
                      <a:pt x="0" y="106"/>
                    </a:moveTo>
                    <a:lnTo>
                      <a:pt x="0" y="93"/>
                    </a:lnTo>
                    <a:lnTo>
                      <a:pt x="8" y="93"/>
                    </a:lnTo>
                    <a:lnTo>
                      <a:pt x="8" y="13"/>
                    </a:lnTo>
                    <a:lnTo>
                      <a:pt x="0" y="13"/>
                    </a:lnTo>
                    <a:lnTo>
                      <a:pt x="0" y="0"/>
                    </a:lnTo>
                    <a:lnTo>
                      <a:pt x="20" y="0"/>
                    </a:lnTo>
                    <a:lnTo>
                      <a:pt x="20" y="0"/>
                    </a:lnTo>
                    <a:lnTo>
                      <a:pt x="28" y="0"/>
                    </a:lnTo>
                    <a:lnTo>
                      <a:pt x="36" y="3"/>
                    </a:lnTo>
                    <a:lnTo>
                      <a:pt x="43" y="6"/>
                    </a:lnTo>
                    <a:lnTo>
                      <a:pt x="48" y="13"/>
                    </a:lnTo>
                    <a:lnTo>
                      <a:pt x="48" y="13"/>
                    </a:lnTo>
                    <a:lnTo>
                      <a:pt x="51" y="19"/>
                    </a:lnTo>
                    <a:lnTo>
                      <a:pt x="52" y="29"/>
                    </a:lnTo>
                    <a:lnTo>
                      <a:pt x="54" y="40"/>
                    </a:lnTo>
                    <a:lnTo>
                      <a:pt x="56" y="54"/>
                    </a:lnTo>
                    <a:lnTo>
                      <a:pt x="56" y="54"/>
                    </a:lnTo>
                    <a:lnTo>
                      <a:pt x="54" y="65"/>
                    </a:lnTo>
                    <a:lnTo>
                      <a:pt x="52" y="76"/>
                    </a:lnTo>
                    <a:lnTo>
                      <a:pt x="51" y="86"/>
                    </a:lnTo>
                    <a:lnTo>
                      <a:pt x="46" y="93"/>
                    </a:lnTo>
                    <a:lnTo>
                      <a:pt x="46" y="93"/>
                    </a:lnTo>
                    <a:lnTo>
                      <a:pt x="43" y="99"/>
                    </a:lnTo>
                    <a:lnTo>
                      <a:pt x="36" y="102"/>
                    </a:lnTo>
                    <a:lnTo>
                      <a:pt x="30" y="106"/>
                    </a:lnTo>
                    <a:lnTo>
                      <a:pt x="20" y="106"/>
                    </a:lnTo>
                    <a:lnTo>
                      <a:pt x="0" y="106"/>
                    </a:lnTo>
                    <a:close/>
                    <a:moveTo>
                      <a:pt x="23" y="13"/>
                    </a:moveTo>
                    <a:lnTo>
                      <a:pt x="23" y="93"/>
                    </a:lnTo>
                    <a:lnTo>
                      <a:pt x="23" y="93"/>
                    </a:lnTo>
                    <a:lnTo>
                      <a:pt x="28" y="93"/>
                    </a:lnTo>
                    <a:lnTo>
                      <a:pt x="31" y="91"/>
                    </a:lnTo>
                    <a:lnTo>
                      <a:pt x="33" y="88"/>
                    </a:lnTo>
                    <a:lnTo>
                      <a:pt x="34" y="84"/>
                    </a:lnTo>
                    <a:lnTo>
                      <a:pt x="34" y="84"/>
                    </a:lnTo>
                    <a:lnTo>
                      <a:pt x="38" y="73"/>
                    </a:lnTo>
                    <a:lnTo>
                      <a:pt x="38" y="55"/>
                    </a:lnTo>
                    <a:lnTo>
                      <a:pt x="38" y="55"/>
                    </a:lnTo>
                    <a:lnTo>
                      <a:pt x="38" y="29"/>
                    </a:lnTo>
                    <a:lnTo>
                      <a:pt x="38" y="29"/>
                    </a:lnTo>
                    <a:lnTo>
                      <a:pt x="36" y="21"/>
                    </a:lnTo>
                    <a:lnTo>
                      <a:pt x="33" y="16"/>
                    </a:lnTo>
                    <a:lnTo>
                      <a:pt x="33" y="16"/>
                    </a:lnTo>
                    <a:lnTo>
                      <a:pt x="30" y="13"/>
                    </a:lnTo>
                    <a:lnTo>
                      <a:pt x="23" y="13"/>
                    </a:lnTo>
                    <a:lnTo>
                      <a:pt x="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4" name="Freeform 338"/>
              <p:cNvSpPr>
                <a:spLocks/>
              </p:cNvSpPr>
              <p:nvPr/>
            </p:nvSpPr>
            <p:spPr bwMode="auto">
              <a:xfrm>
                <a:off x="2694" y="1834"/>
                <a:ext cx="43" cy="75"/>
              </a:xfrm>
              <a:custGeom>
                <a:avLst/>
                <a:gdLst>
                  <a:gd name="T0" fmla="*/ 0 w 43"/>
                  <a:gd name="T1" fmla="*/ 75 h 75"/>
                  <a:gd name="T2" fmla="*/ 0 w 43"/>
                  <a:gd name="T3" fmla="*/ 60 h 75"/>
                  <a:gd name="T4" fmla="*/ 30 w 43"/>
                  <a:gd name="T5" fmla="*/ 13 h 75"/>
                  <a:gd name="T6" fmla="*/ 15 w 43"/>
                  <a:gd name="T7" fmla="*/ 13 h 75"/>
                  <a:gd name="T8" fmla="*/ 15 w 43"/>
                  <a:gd name="T9" fmla="*/ 26 h 75"/>
                  <a:gd name="T10" fmla="*/ 3 w 43"/>
                  <a:gd name="T11" fmla="*/ 26 h 75"/>
                  <a:gd name="T12" fmla="*/ 3 w 43"/>
                  <a:gd name="T13" fmla="*/ 0 h 75"/>
                  <a:gd name="T14" fmla="*/ 43 w 43"/>
                  <a:gd name="T15" fmla="*/ 0 h 75"/>
                  <a:gd name="T16" fmla="*/ 43 w 43"/>
                  <a:gd name="T17" fmla="*/ 14 h 75"/>
                  <a:gd name="T18" fmla="*/ 15 w 43"/>
                  <a:gd name="T19" fmla="*/ 63 h 75"/>
                  <a:gd name="T20" fmla="*/ 33 w 43"/>
                  <a:gd name="T21" fmla="*/ 63 h 75"/>
                  <a:gd name="T22" fmla="*/ 33 w 43"/>
                  <a:gd name="T23" fmla="*/ 49 h 75"/>
                  <a:gd name="T24" fmla="*/ 43 w 43"/>
                  <a:gd name="T25" fmla="*/ 49 h 75"/>
                  <a:gd name="T26" fmla="*/ 43 w 43"/>
                  <a:gd name="T27" fmla="*/ 75 h 75"/>
                  <a:gd name="T28" fmla="*/ 0 w 43"/>
                  <a:gd name="T2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75">
                    <a:moveTo>
                      <a:pt x="0" y="75"/>
                    </a:moveTo>
                    <a:lnTo>
                      <a:pt x="0" y="60"/>
                    </a:lnTo>
                    <a:lnTo>
                      <a:pt x="30" y="13"/>
                    </a:lnTo>
                    <a:lnTo>
                      <a:pt x="15" y="13"/>
                    </a:lnTo>
                    <a:lnTo>
                      <a:pt x="15" y="26"/>
                    </a:lnTo>
                    <a:lnTo>
                      <a:pt x="3" y="26"/>
                    </a:lnTo>
                    <a:lnTo>
                      <a:pt x="3" y="0"/>
                    </a:lnTo>
                    <a:lnTo>
                      <a:pt x="43" y="0"/>
                    </a:lnTo>
                    <a:lnTo>
                      <a:pt x="43" y="14"/>
                    </a:lnTo>
                    <a:lnTo>
                      <a:pt x="15" y="63"/>
                    </a:lnTo>
                    <a:lnTo>
                      <a:pt x="33" y="63"/>
                    </a:lnTo>
                    <a:lnTo>
                      <a:pt x="33" y="49"/>
                    </a:lnTo>
                    <a:lnTo>
                      <a:pt x="43" y="49"/>
                    </a:lnTo>
                    <a:lnTo>
                      <a:pt x="43" y="75"/>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5" name="Freeform 339"/>
              <p:cNvSpPr>
                <a:spLocks noEditPoints="1"/>
              </p:cNvSpPr>
              <p:nvPr/>
            </p:nvSpPr>
            <p:spPr bwMode="auto">
              <a:xfrm>
                <a:off x="2746" y="1801"/>
                <a:ext cx="23" cy="108"/>
              </a:xfrm>
              <a:custGeom>
                <a:avLst/>
                <a:gdLst>
                  <a:gd name="T0" fmla="*/ 5 w 23"/>
                  <a:gd name="T1" fmla="*/ 96 h 108"/>
                  <a:gd name="T2" fmla="*/ 5 w 23"/>
                  <a:gd name="T3" fmla="*/ 46 h 108"/>
                  <a:gd name="T4" fmla="*/ 0 w 23"/>
                  <a:gd name="T5" fmla="*/ 46 h 108"/>
                  <a:gd name="T6" fmla="*/ 0 w 23"/>
                  <a:gd name="T7" fmla="*/ 33 h 108"/>
                  <a:gd name="T8" fmla="*/ 18 w 23"/>
                  <a:gd name="T9" fmla="*/ 33 h 108"/>
                  <a:gd name="T10" fmla="*/ 18 w 23"/>
                  <a:gd name="T11" fmla="*/ 96 h 108"/>
                  <a:gd name="T12" fmla="*/ 23 w 23"/>
                  <a:gd name="T13" fmla="*/ 96 h 108"/>
                  <a:gd name="T14" fmla="*/ 23 w 23"/>
                  <a:gd name="T15" fmla="*/ 108 h 108"/>
                  <a:gd name="T16" fmla="*/ 0 w 23"/>
                  <a:gd name="T17" fmla="*/ 108 h 108"/>
                  <a:gd name="T18" fmla="*/ 0 w 23"/>
                  <a:gd name="T19" fmla="*/ 96 h 108"/>
                  <a:gd name="T20" fmla="*/ 5 w 23"/>
                  <a:gd name="T21" fmla="*/ 96 h 108"/>
                  <a:gd name="T22" fmla="*/ 12 w 23"/>
                  <a:gd name="T23" fmla="*/ 0 h 108"/>
                  <a:gd name="T24" fmla="*/ 12 w 23"/>
                  <a:gd name="T25" fmla="*/ 0 h 108"/>
                  <a:gd name="T26" fmla="*/ 15 w 23"/>
                  <a:gd name="T27" fmla="*/ 0 h 108"/>
                  <a:gd name="T28" fmla="*/ 17 w 23"/>
                  <a:gd name="T29" fmla="*/ 2 h 108"/>
                  <a:gd name="T30" fmla="*/ 17 w 23"/>
                  <a:gd name="T31" fmla="*/ 2 h 108"/>
                  <a:gd name="T32" fmla="*/ 20 w 23"/>
                  <a:gd name="T33" fmla="*/ 5 h 108"/>
                  <a:gd name="T34" fmla="*/ 20 w 23"/>
                  <a:gd name="T35" fmla="*/ 8 h 108"/>
                  <a:gd name="T36" fmla="*/ 20 w 23"/>
                  <a:gd name="T37" fmla="*/ 8 h 108"/>
                  <a:gd name="T38" fmla="*/ 20 w 23"/>
                  <a:gd name="T39" fmla="*/ 12 h 108"/>
                  <a:gd name="T40" fmla="*/ 17 w 23"/>
                  <a:gd name="T41" fmla="*/ 15 h 108"/>
                  <a:gd name="T42" fmla="*/ 17 w 23"/>
                  <a:gd name="T43" fmla="*/ 15 h 108"/>
                  <a:gd name="T44" fmla="*/ 15 w 23"/>
                  <a:gd name="T45" fmla="*/ 16 h 108"/>
                  <a:gd name="T46" fmla="*/ 12 w 23"/>
                  <a:gd name="T47" fmla="*/ 16 h 108"/>
                  <a:gd name="T48" fmla="*/ 12 w 23"/>
                  <a:gd name="T49" fmla="*/ 16 h 108"/>
                  <a:gd name="T50" fmla="*/ 8 w 23"/>
                  <a:gd name="T51" fmla="*/ 16 h 108"/>
                  <a:gd name="T52" fmla="*/ 5 w 23"/>
                  <a:gd name="T53" fmla="*/ 15 h 108"/>
                  <a:gd name="T54" fmla="*/ 5 w 23"/>
                  <a:gd name="T55" fmla="*/ 15 h 108"/>
                  <a:gd name="T56" fmla="*/ 4 w 23"/>
                  <a:gd name="T57" fmla="*/ 12 h 108"/>
                  <a:gd name="T58" fmla="*/ 2 w 23"/>
                  <a:gd name="T59" fmla="*/ 8 h 108"/>
                  <a:gd name="T60" fmla="*/ 2 w 23"/>
                  <a:gd name="T61" fmla="*/ 8 h 108"/>
                  <a:gd name="T62" fmla="*/ 4 w 23"/>
                  <a:gd name="T63" fmla="*/ 5 h 108"/>
                  <a:gd name="T64" fmla="*/ 5 w 23"/>
                  <a:gd name="T65" fmla="*/ 2 h 108"/>
                  <a:gd name="T66" fmla="*/ 5 w 23"/>
                  <a:gd name="T67" fmla="*/ 2 h 108"/>
                  <a:gd name="T68" fmla="*/ 8 w 23"/>
                  <a:gd name="T69" fmla="*/ 0 h 108"/>
                  <a:gd name="T70" fmla="*/ 12 w 23"/>
                  <a:gd name="T71" fmla="*/ 0 h 108"/>
                  <a:gd name="T72" fmla="*/ 12 w 23"/>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08">
                    <a:moveTo>
                      <a:pt x="5" y="96"/>
                    </a:moveTo>
                    <a:lnTo>
                      <a:pt x="5" y="46"/>
                    </a:lnTo>
                    <a:lnTo>
                      <a:pt x="0" y="46"/>
                    </a:lnTo>
                    <a:lnTo>
                      <a:pt x="0" y="33"/>
                    </a:lnTo>
                    <a:lnTo>
                      <a:pt x="18" y="33"/>
                    </a:lnTo>
                    <a:lnTo>
                      <a:pt x="18" y="96"/>
                    </a:lnTo>
                    <a:lnTo>
                      <a:pt x="23" y="96"/>
                    </a:lnTo>
                    <a:lnTo>
                      <a:pt x="23" y="108"/>
                    </a:lnTo>
                    <a:lnTo>
                      <a:pt x="0" y="108"/>
                    </a:lnTo>
                    <a:lnTo>
                      <a:pt x="0" y="96"/>
                    </a:lnTo>
                    <a:lnTo>
                      <a:pt x="5" y="96"/>
                    </a:lnTo>
                    <a:close/>
                    <a:moveTo>
                      <a:pt x="12" y="0"/>
                    </a:moveTo>
                    <a:lnTo>
                      <a:pt x="12" y="0"/>
                    </a:lnTo>
                    <a:lnTo>
                      <a:pt x="15" y="0"/>
                    </a:lnTo>
                    <a:lnTo>
                      <a:pt x="17" y="2"/>
                    </a:lnTo>
                    <a:lnTo>
                      <a:pt x="17" y="2"/>
                    </a:lnTo>
                    <a:lnTo>
                      <a:pt x="20" y="5"/>
                    </a:lnTo>
                    <a:lnTo>
                      <a:pt x="20" y="8"/>
                    </a:lnTo>
                    <a:lnTo>
                      <a:pt x="20" y="8"/>
                    </a:lnTo>
                    <a:lnTo>
                      <a:pt x="20" y="12"/>
                    </a:lnTo>
                    <a:lnTo>
                      <a:pt x="17" y="15"/>
                    </a:lnTo>
                    <a:lnTo>
                      <a:pt x="17" y="15"/>
                    </a:lnTo>
                    <a:lnTo>
                      <a:pt x="15" y="16"/>
                    </a:lnTo>
                    <a:lnTo>
                      <a:pt x="12" y="16"/>
                    </a:lnTo>
                    <a:lnTo>
                      <a:pt x="12" y="16"/>
                    </a:lnTo>
                    <a:lnTo>
                      <a:pt x="8" y="16"/>
                    </a:lnTo>
                    <a:lnTo>
                      <a:pt x="5" y="15"/>
                    </a:lnTo>
                    <a:lnTo>
                      <a:pt x="5" y="15"/>
                    </a:lnTo>
                    <a:lnTo>
                      <a:pt x="4" y="12"/>
                    </a:lnTo>
                    <a:lnTo>
                      <a:pt x="2" y="8"/>
                    </a:lnTo>
                    <a:lnTo>
                      <a:pt x="2" y="8"/>
                    </a:lnTo>
                    <a:lnTo>
                      <a:pt x="4" y="5"/>
                    </a:lnTo>
                    <a:lnTo>
                      <a:pt x="5" y="2"/>
                    </a:lnTo>
                    <a:lnTo>
                      <a:pt x="5" y="2"/>
                    </a:lnTo>
                    <a:lnTo>
                      <a:pt x="8"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6" name="Freeform 340"/>
              <p:cNvSpPr>
                <a:spLocks noEditPoints="1"/>
              </p:cNvSpPr>
              <p:nvPr/>
            </p:nvSpPr>
            <p:spPr bwMode="auto">
              <a:xfrm>
                <a:off x="2777" y="1832"/>
                <a:ext cx="41" cy="78"/>
              </a:xfrm>
              <a:custGeom>
                <a:avLst/>
                <a:gdLst>
                  <a:gd name="T0" fmla="*/ 28 w 41"/>
                  <a:gd name="T1" fmla="*/ 54 h 78"/>
                  <a:gd name="T2" fmla="*/ 41 w 41"/>
                  <a:gd name="T3" fmla="*/ 59 h 78"/>
                  <a:gd name="T4" fmla="*/ 41 w 41"/>
                  <a:gd name="T5" fmla="*/ 59 h 78"/>
                  <a:gd name="T6" fmla="*/ 38 w 41"/>
                  <a:gd name="T7" fmla="*/ 67 h 78"/>
                  <a:gd name="T8" fmla="*/ 33 w 41"/>
                  <a:gd name="T9" fmla="*/ 73 h 78"/>
                  <a:gd name="T10" fmla="*/ 33 w 41"/>
                  <a:gd name="T11" fmla="*/ 73 h 78"/>
                  <a:gd name="T12" fmla="*/ 28 w 41"/>
                  <a:gd name="T13" fmla="*/ 77 h 78"/>
                  <a:gd name="T14" fmla="*/ 21 w 41"/>
                  <a:gd name="T15" fmla="*/ 78 h 78"/>
                  <a:gd name="T16" fmla="*/ 21 w 41"/>
                  <a:gd name="T17" fmla="*/ 78 h 78"/>
                  <a:gd name="T18" fmla="*/ 17 w 41"/>
                  <a:gd name="T19" fmla="*/ 78 h 78"/>
                  <a:gd name="T20" fmla="*/ 12 w 41"/>
                  <a:gd name="T21" fmla="*/ 77 h 78"/>
                  <a:gd name="T22" fmla="*/ 8 w 41"/>
                  <a:gd name="T23" fmla="*/ 73 h 78"/>
                  <a:gd name="T24" fmla="*/ 5 w 41"/>
                  <a:gd name="T25" fmla="*/ 70 h 78"/>
                  <a:gd name="T26" fmla="*/ 5 w 41"/>
                  <a:gd name="T27" fmla="*/ 70 h 78"/>
                  <a:gd name="T28" fmla="*/ 4 w 41"/>
                  <a:gd name="T29" fmla="*/ 64 h 78"/>
                  <a:gd name="T30" fmla="*/ 2 w 41"/>
                  <a:gd name="T31" fmla="*/ 57 h 78"/>
                  <a:gd name="T32" fmla="*/ 0 w 41"/>
                  <a:gd name="T33" fmla="*/ 41 h 78"/>
                  <a:gd name="T34" fmla="*/ 0 w 41"/>
                  <a:gd name="T35" fmla="*/ 41 h 78"/>
                  <a:gd name="T36" fmla="*/ 2 w 41"/>
                  <a:gd name="T37" fmla="*/ 23 h 78"/>
                  <a:gd name="T38" fmla="*/ 5 w 41"/>
                  <a:gd name="T39" fmla="*/ 10 h 78"/>
                  <a:gd name="T40" fmla="*/ 5 w 41"/>
                  <a:gd name="T41" fmla="*/ 10 h 78"/>
                  <a:gd name="T42" fmla="*/ 8 w 41"/>
                  <a:gd name="T43" fmla="*/ 7 h 78"/>
                  <a:gd name="T44" fmla="*/ 12 w 41"/>
                  <a:gd name="T45" fmla="*/ 3 h 78"/>
                  <a:gd name="T46" fmla="*/ 17 w 41"/>
                  <a:gd name="T47" fmla="*/ 2 h 78"/>
                  <a:gd name="T48" fmla="*/ 21 w 41"/>
                  <a:gd name="T49" fmla="*/ 0 h 78"/>
                  <a:gd name="T50" fmla="*/ 21 w 41"/>
                  <a:gd name="T51" fmla="*/ 0 h 78"/>
                  <a:gd name="T52" fmla="*/ 25 w 41"/>
                  <a:gd name="T53" fmla="*/ 2 h 78"/>
                  <a:gd name="T54" fmla="*/ 30 w 41"/>
                  <a:gd name="T55" fmla="*/ 3 h 78"/>
                  <a:gd name="T56" fmla="*/ 33 w 41"/>
                  <a:gd name="T57" fmla="*/ 5 h 78"/>
                  <a:gd name="T58" fmla="*/ 35 w 41"/>
                  <a:gd name="T59" fmla="*/ 8 h 78"/>
                  <a:gd name="T60" fmla="*/ 35 w 41"/>
                  <a:gd name="T61" fmla="*/ 8 h 78"/>
                  <a:gd name="T62" fmla="*/ 38 w 41"/>
                  <a:gd name="T63" fmla="*/ 13 h 78"/>
                  <a:gd name="T64" fmla="*/ 39 w 41"/>
                  <a:gd name="T65" fmla="*/ 18 h 78"/>
                  <a:gd name="T66" fmla="*/ 41 w 41"/>
                  <a:gd name="T67" fmla="*/ 33 h 78"/>
                  <a:gd name="T68" fmla="*/ 41 w 41"/>
                  <a:gd name="T69" fmla="*/ 44 h 78"/>
                  <a:gd name="T70" fmla="*/ 15 w 41"/>
                  <a:gd name="T71" fmla="*/ 44 h 78"/>
                  <a:gd name="T72" fmla="*/ 15 w 41"/>
                  <a:gd name="T73" fmla="*/ 47 h 78"/>
                  <a:gd name="T74" fmla="*/ 15 w 41"/>
                  <a:gd name="T75" fmla="*/ 47 h 78"/>
                  <a:gd name="T76" fmla="*/ 15 w 41"/>
                  <a:gd name="T77" fmla="*/ 55 h 78"/>
                  <a:gd name="T78" fmla="*/ 17 w 41"/>
                  <a:gd name="T79" fmla="*/ 62 h 78"/>
                  <a:gd name="T80" fmla="*/ 17 w 41"/>
                  <a:gd name="T81" fmla="*/ 62 h 78"/>
                  <a:gd name="T82" fmla="*/ 18 w 41"/>
                  <a:gd name="T83" fmla="*/ 65 h 78"/>
                  <a:gd name="T84" fmla="*/ 21 w 41"/>
                  <a:gd name="T85" fmla="*/ 67 h 78"/>
                  <a:gd name="T86" fmla="*/ 21 w 41"/>
                  <a:gd name="T87" fmla="*/ 67 h 78"/>
                  <a:gd name="T88" fmla="*/ 25 w 41"/>
                  <a:gd name="T89" fmla="*/ 65 h 78"/>
                  <a:gd name="T90" fmla="*/ 26 w 41"/>
                  <a:gd name="T91" fmla="*/ 64 h 78"/>
                  <a:gd name="T92" fmla="*/ 28 w 41"/>
                  <a:gd name="T93" fmla="*/ 60 h 78"/>
                  <a:gd name="T94" fmla="*/ 28 w 41"/>
                  <a:gd name="T95" fmla="*/ 54 h 78"/>
                  <a:gd name="T96" fmla="*/ 28 w 41"/>
                  <a:gd name="T97" fmla="*/ 54 h 78"/>
                  <a:gd name="T98" fmla="*/ 15 w 41"/>
                  <a:gd name="T99" fmla="*/ 33 h 78"/>
                  <a:gd name="T100" fmla="*/ 28 w 41"/>
                  <a:gd name="T101" fmla="*/ 33 h 78"/>
                  <a:gd name="T102" fmla="*/ 28 w 41"/>
                  <a:gd name="T103" fmla="*/ 26 h 78"/>
                  <a:gd name="T104" fmla="*/ 28 w 41"/>
                  <a:gd name="T105" fmla="*/ 26 h 78"/>
                  <a:gd name="T106" fmla="*/ 26 w 41"/>
                  <a:gd name="T107" fmla="*/ 20 h 78"/>
                  <a:gd name="T108" fmla="*/ 26 w 41"/>
                  <a:gd name="T109" fmla="*/ 16 h 78"/>
                  <a:gd name="T110" fmla="*/ 23 w 41"/>
                  <a:gd name="T111" fmla="*/ 13 h 78"/>
                  <a:gd name="T112" fmla="*/ 21 w 41"/>
                  <a:gd name="T113" fmla="*/ 13 h 78"/>
                  <a:gd name="T114" fmla="*/ 21 w 41"/>
                  <a:gd name="T115" fmla="*/ 13 h 78"/>
                  <a:gd name="T116" fmla="*/ 18 w 41"/>
                  <a:gd name="T117" fmla="*/ 13 h 78"/>
                  <a:gd name="T118" fmla="*/ 17 w 41"/>
                  <a:gd name="T119" fmla="*/ 16 h 78"/>
                  <a:gd name="T120" fmla="*/ 17 w 41"/>
                  <a:gd name="T121" fmla="*/ 16 h 78"/>
                  <a:gd name="T122" fmla="*/ 15 w 41"/>
                  <a:gd name="T123" fmla="*/ 29 h 78"/>
                  <a:gd name="T124" fmla="*/ 15 w 41"/>
                  <a:gd name="T125"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78">
                    <a:moveTo>
                      <a:pt x="28" y="54"/>
                    </a:moveTo>
                    <a:lnTo>
                      <a:pt x="41" y="59"/>
                    </a:lnTo>
                    <a:lnTo>
                      <a:pt x="41" y="59"/>
                    </a:lnTo>
                    <a:lnTo>
                      <a:pt x="38" y="67"/>
                    </a:lnTo>
                    <a:lnTo>
                      <a:pt x="33" y="73"/>
                    </a:lnTo>
                    <a:lnTo>
                      <a:pt x="33" y="73"/>
                    </a:lnTo>
                    <a:lnTo>
                      <a:pt x="28" y="77"/>
                    </a:lnTo>
                    <a:lnTo>
                      <a:pt x="21" y="78"/>
                    </a:lnTo>
                    <a:lnTo>
                      <a:pt x="21" y="78"/>
                    </a:lnTo>
                    <a:lnTo>
                      <a:pt x="17" y="78"/>
                    </a:lnTo>
                    <a:lnTo>
                      <a:pt x="12" y="77"/>
                    </a:lnTo>
                    <a:lnTo>
                      <a:pt x="8" y="73"/>
                    </a:lnTo>
                    <a:lnTo>
                      <a:pt x="5" y="70"/>
                    </a:lnTo>
                    <a:lnTo>
                      <a:pt x="5" y="70"/>
                    </a:lnTo>
                    <a:lnTo>
                      <a:pt x="4" y="64"/>
                    </a:lnTo>
                    <a:lnTo>
                      <a:pt x="2" y="57"/>
                    </a:lnTo>
                    <a:lnTo>
                      <a:pt x="0" y="41"/>
                    </a:lnTo>
                    <a:lnTo>
                      <a:pt x="0" y="41"/>
                    </a:lnTo>
                    <a:lnTo>
                      <a:pt x="2" y="23"/>
                    </a:lnTo>
                    <a:lnTo>
                      <a:pt x="5" y="10"/>
                    </a:lnTo>
                    <a:lnTo>
                      <a:pt x="5" y="10"/>
                    </a:lnTo>
                    <a:lnTo>
                      <a:pt x="8" y="7"/>
                    </a:lnTo>
                    <a:lnTo>
                      <a:pt x="12" y="3"/>
                    </a:lnTo>
                    <a:lnTo>
                      <a:pt x="17" y="2"/>
                    </a:lnTo>
                    <a:lnTo>
                      <a:pt x="21" y="0"/>
                    </a:lnTo>
                    <a:lnTo>
                      <a:pt x="21" y="0"/>
                    </a:lnTo>
                    <a:lnTo>
                      <a:pt x="25" y="2"/>
                    </a:lnTo>
                    <a:lnTo>
                      <a:pt x="30" y="3"/>
                    </a:lnTo>
                    <a:lnTo>
                      <a:pt x="33" y="5"/>
                    </a:lnTo>
                    <a:lnTo>
                      <a:pt x="35" y="8"/>
                    </a:lnTo>
                    <a:lnTo>
                      <a:pt x="35" y="8"/>
                    </a:lnTo>
                    <a:lnTo>
                      <a:pt x="38" y="13"/>
                    </a:lnTo>
                    <a:lnTo>
                      <a:pt x="39" y="18"/>
                    </a:lnTo>
                    <a:lnTo>
                      <a:pt x="41" y="33"/>
                    </a:lnTo>
                    <a:lnTo>
                      <a:pt x="41" y="44"/>
                    </a:lnTo>
                    <a:lnTo>
                      <a:pt x="15" y="44"/>
                    </a:lnTo>
                    <a:lnTo>
                      <a:pt x="15" y="47"/>
                    </a:lnTo>
                    <a:lnTo>
                      <a:pt x="15" y="47"/>
                    </a:lnTo>
                    <a:lnTo>
                      <a:pt x="15" y="55"/>
                    </a:lnTo>
                    <a:lnTo>
                      <a:pt x="17" y="62"/>
                    </a:lnTo>
                    <a:lnTo>
                      <a:pt x="17" y="62"/>
                    </a:lnTo>
                    <a:lnTo>
                      <a:pt x="18" y="65"/>
                    </a:lnTo>
                    <a:lnTo>
                      <a:pt x="21" y="67"/>
                    </a:lnTo>
                    <a:lnTo>
                      <a:pt x="21" y="67"/>
                    </a:lnTo>
                    <a:lnTo>
                      <a:pt x="25" y="65"/>
                    </a:lnTo>
                    <a:lnTo>
                      <a:pt x="26" y="64"/>
                    </a:lnTo>
                    <a:lnTo>
                      <a:pt x="28" y="60"/>
                    </a:lnTo>
                    <a:lnTo>
                      <a:pt x="28" y="54"/>
                    </a:lnTo>
                    <a:lnTo>
                      <a:pt x="28" y="54"/>
                    </a:lnTo>
                    <a:close/>
                    <a:moveTo>
                      <a:pt x="15" y="33"/>
                    </a:moveTo>
                    <a:lnTo>
                      <a:pt x="28" y="33"/>
                    </a:lnTo>
                    <a:lnTo>
                      <a:pt x="28" y="26"/>
                    </a:lnTo>
                    <a:lnTo>
                      <a:pt x="28" y="26"/>
                    </a:lnTo>
                    <a:lnTo>
                      <a:pt x="26" y="20"/>
                    </a:lnTo>
                    <a:lnTo>
                      <a:pt x="26" y="16"/>
                    </a:lnTo>
                    <a:lnTo>
                      <a:pt x="23" y="13"/>
                    </a:lnTo>
                    <a:lnTo>
                      <a:pt x="21" y="13"/>
                    </a:lnTo>
                    <a:lnTo>
                      <a:pt x="21" y="13"/>
                    </a:lnTo>
                    <a:lnTo>
                      <a:pt x="18" y="13"/>
                    </a:lnTo>
                    <a:lnTo>
                      <a:pt x="17" y="16"/>
                    </a:lnTo>
                    <a:lnTo>
                      <a:pt x="17" y="16"/>
                    </a:lnTo>
                    <a:lnTo>
                      <a:pt x="15" y="29"/>
                    </a:lnTo>
                    <a:lnTo>
                      <a:pt x="15"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7" name="Freeform 341"/>
              <p:cNvSpPr>
                <a:spLocks/>
              </p:cNvSpPr>
              <p:nvPr/>
            </p:nvSpPr>
            <p:spPr bwMode="auto">
              <a:xfrm>
                <a:off x="2826" y="1803"/>
                <a:ext cx="49" cy="106"/>
              </a:xfrm>
              <a:custGeom>
                <a:avLst/>
                <a:gdLst>
                  <a:gd name="T0" fmla="*/ 0 w 49"/>
                  <a:gd name="T1" fmla="*/ 106 h 106"/>
                  <a:gd name="T2" fmla="*/ 0 w 49"/>
                  <a:gd name="T3" fmla="*/ 94 h 106"/>
                  <a:gd name="T4" fmla="*/ 5 w 49"/>
                  <a:gd name="T5" fmla="*/ 94 h 106"/>
                  <a:gd name="T6" fmla="*/ 5 w 49"/>
                  <a:gd name="T7" fmla="*/ 11 h 106"/>
                  <a:gd name="T8" fmla="*/ 0 w 49"/>
                  <a:gd name="T9" fmla="*/ 11 h 106"/>
                  <a:gd name="T10" fmla="*/ 0 w 49"/>
                  <a:gd name="T11" fmla="*/ 0 h 106"/>
                  <a:gd name="T12" fmla="*/ 18 w 49"/>
                  <a:gd name="T13" fmla="*/ 0 h 106"/>
                  <a:gd name="T14" fmla="*/ 18 w 49"/>
                  <a:gd name="T15" fmla="*/ 67 h 106"/>
                  <a:gd name="T16" fmla="*/ 20 w 49"/>
                  <a:gd name="T17" fmla="*/ 67 h 106"/>
                  <a:gd name="T18" fmla="*/ 30 w 49"/>
                  <a:gd name="T19" fmla="*/ 44 h 106"/>
                  <a:gd name="T20" fmla="*/ 25 w 49"/>
                  <a:gd name="T21" fmla="*/ 44 h 106"/>
                  <a:gd name="T22" fmla="*/ 25 w 49"/>
                  <a:gd name="T23" fmla="*/ 31 h 106"/>
                  <a:gd name="T24" fmla="*/ 47 w 49"/>
                  <a:gd name="T25" fmla="*/ 31 h 106"/>
                  <a:gd name="T26" fmla="*/ 47 w 49"/>
                  <a:gd name="T27" fmla="*/ 44 h 106"/>
                  <a:gd name="T28" fmla="*/ 43 w 49"/>
                  <a:gd name="T29" fmla="*/ 44 h 106"/>
                  <a:gd name="T30" fmla="*/ 31 w 49"/>
                  <a:gd name="T31" fmla="*/ 65 h 106"/>
                  <a:gd name="T32" fmla="*/ 43 w 49"/>
                  <a:gd name="T33" fmla="*/ 94 h 106"/>
                  <a:gd name="T34" fmla="*/ 49 w 49"/>
                  <a:gd name="T35" fmla="*/ 94 h 106"/>
                  <a:gd name="T36" fmla="*/ 49 w 49"/>
                  <a:gd name="T37" fmla="*/ 106 h 106"/>
                  <a:gd name="T38" fmla="*/ 34 w 49"/>
                  <a:gd name="T39" fmla="*/ 106 h 106"/>
                  <a:gd name="T40" fmla="*/ 20 w 49"/>
                  <a:gd name="T41" fmla="*/ 67 h 106"/>
                  <a:gd name="T42" fmla="*/ 18 w 49"/>
                  <a:gd name="T43" fmla="*/ 67 h 106"/>
                  <a:gd name="T44" fmla="*/ 18 w 49"/>
                  <a:gd name="T45" fmla="*/ 94 h 106"/>
                  <a:gd name="T46" fmla="*/ 25 w 49"/>
                  <a:gd name="T47" fmla="*/ 94 h 106"/>
                  <a:gd name="T48" fmla="*/ 25 w 49"/>
                  <a:gd name="T49" fmla="*/ 106 h 106"/>
                  <a:gd name="T50" fmla="*/ 0 w 49"/>
                  <a:gd name="T5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106">
                    <a:moveTo>
                      <a:pt x="0" y="106"/>
                    </a:moveTo>
                    <a:lnTo>
                      <a:pt x="0" y="94"/>
                    </a:lnTo>
                    <a:lnTo>
                      <a:pt x="5" y="94"/>
                    </a:lnTo>
                    <a:lnTo>
                      <a:pt x="5" y="11"/>
                    </a:lnTo>
                    <a:lnTo>
                      <a:pt x="0" y="11"/>
                    </a:lnTo>
                    <a:lnTo>
                      <a:pt x="0" y="0"/>
                    </a:lnTo>
                    <a:lnTo>
                      <a:pt x="18" y="0"/>
                    </a:lnTo>
                    <a:lnTo>
                      <a:pt x="18" y="67"/>
                    </a:lnTo>
                    <a:lnTo>
                      <a:pt x="20" y="67"/>
                    </a:lnTo>
                    <a:lnTo>
                      <a:pt x="30" y="44"/>
                    </a:lnTo>
                    <a:lnTo>
                      <a:pt x="25" y="44"/>
                    </a:lnTo>
                    <a:lnTo>
                      <a:pt x="25" y="31"/>
                    </a:lnTo>
                    <a:lnTo>
                      <a:pt x="47" y="31"/>
                    </a:lnTo>
                    <a:lnTo>
                      <a:pt x="47" y="44"/>
                    </a:lnTo>
                    <a:lnTo>
                      <a:pt x="43" y="44"/>
                    </a:lnTo>
                    <a:lnTo>
                      <a:pt x="31" y="65"/>
                    </a:lnTo>
                    <a:lnTo>
                      <a:pt x="43" y="94"/>
                    </a:lnTo>
                    <a:lnTo>
                      <a:pt x="49" y="94"/>
                    </a:lnTo>
                    <a:lnTo>
                      <a:pt x="49" y="106"/>
                    </a:lnTo>
                    <a:lnTo>
                      <a:pt x="34" y="106"/>
                    </a:lnTo>
                    <a:lnTo>
                      <a:pt x="20" y="67"/>
                    </a:lnTo>
                    <a:lnTo>
                      <a:pt x="18" y="67"/>
                    </a:lnTo>
                    <a:lnTo>
                      <a:pt x="18" y="94"/>
                    </a:lnTo>
                    <a:lnTo>
                      <a:pt x="25" y="94"/>
                    </a:lnTo>
                    <a:lnTo>
                      <a:pt x="25"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8" name="Freeform 342"/>
              <p:cNvSpPr>
                <a:spLocks/>
              </p:cNvSpPr>
              <p:nvPr/>
            </p:nvSpPr>
            <p:spPr bwMode="auto">
              <a:xfrm>
                <a:off x="2878" y="1834"/>
                <a:ext cx="51" cy="76"/>
              </a:xfrm>
              <a:custGeom>
                <a:avLst/>
                <a:gdLst>
                  <a:gd name="T0" fmla="*/ 44 w 51"/>
                  <a:gd name="T1" fmla="*/ 0 h 76"/>
                  <a:gd name="T2" fmla="*/ 44 w 51"/>
                  <a:gd name="T3" fmla="*/ 63 h 76"/>
                  <a:gd name="T4" fmla="*/ 51 w 51"/>
                  <a:gd name="T5" fmla="*/ 63 h 76"/>
                  <a:gd name="T6" fmla="*/ 51 w 51"/>
                  <a:gd name="T7" fmla="*/ 75 h 76"/>
                  <a:gd name="T8" fmla="*/ 31 w 51"/>
                  <a:gd name="T9" fmla="*/ 75 h 76"/>
                  <a:gd name="T10" fmla="*/ 31 w 51"/>
                  <a:gd name="T11" fmla="*/ 70 h 76"/>
                  <a:gd name="T12" fmla="*/ 31 w 51"/>
                  <a:gd name="T13" fmla="*/ 70 h 76"/>
                  <a:gd name="T14" fmla="*/ 31 w 51"/>
                  <a:gd name="T15" fmla="*/ 70 h 76"/>
                  <a:gd name="T16" fmla="*/ 26 w 51"/>
                  <a:gd name="T17" fmla="*/ 75 h 76"/>
                  <a:gd name="T18" fmla="*/ 20 w 51"/>
                  <a:gd name="T19" fmla="*/ 76 h 76"/>
                  <a:gd name="T20" fmla="*/ 20 w 51"/>
                  <a:gd name="T21" fmla="*/ 76 h 76"/>
                  <a:gd name="T22" fmla="*/ 13 w 51"/>
                  <a:gd name="T23" fmla="*/ 75 h 76"/>
                  <a:gd name="T24" fmla="*/ 10 w 51"/>
                  <a:gd name="T25" fmla="*/ 71 h 76"/>
                  <a:gd name="T26" fmla="*/ 8 w 51"/>
                  <a:gd name="T27" fmla="*/ 65 h 76"/>
                  <a:gd name="T28" fmla="*/ 7 w 51"/>
                  <a:gd name="T29" fmla="*/ 57 h 76"/>
                  <a:gd name="T30" fmla="*/ 7 w 51"/>
                  <a:gd name="T31" fmla="*/ 13 h 76"/>
                  <a:gd name="T32" fmla="*/ 0 w 51"/>
                  <a:gd name="T33" fmla="*/ 13 h 76"/>
                  <a:gd name="T34" fmla="*/ 0 w 51"/>
                  <a:gd name="T35" fmla="*/ 0 h 76"/>
                  <a:gd name="T36" fmla="*/ 20 w 51"/>
                  <a:gd name="T37" fmla="*/ 0 h 76"/>
                  <a:gd name="T38" fmla="*/ 20 w 51"/>
                  <a:gd name="T39" fmla="*/ 55 h 76"/>
                  <a:gd name="T40" fmla="*/ 20 w 51"/>
                  <a:gd name="T41" fmla="*/ 55 h 76"/>
                  <a:gd name="T42" fmla="*/ 22 w 51"/>
                  <a:gd name="T43" fmla="*/ 62 h 76"/>
                  <a:gd name="T44" fmla="*/ 22 w 51"/>
                  <a:gd name="T45" fmla="*/ 62 h 76"/>
                  <a:gd name="T46" fmla="*/ 23 w 51"/>
                  <a:gd name="T47" fmla="*/ 63 h 76"/>
                  <a:gd name="T48" fmla="*/ 25 w 51"/>
                  <a:gd name="T49" fmla="*/ 63 h 76"/>
                  <a:gd name="T50" fmla="*/ 25 w 51"/>
                  <a:gd name="T51" fmla="*/ 63 h 76"/>
                  <a:gd name="T52" fmla="*/ 26 w 51"/>
                  <a:gd name="T53" fmla="*/ 63 h 76"/>
                  <a:gd name="T54" fmla="*/ 30 w 51"/>
                  <a:gd name="T55" fmla="*/ 62 h 76"/>
                  <a:gd name="T56" fmla="*/ 30 w 51"/>
                  <a:gd name="T57" fmla="*/ 62 h 76"/>
                  <a:gd name="T58" fmla="*/ 31 w 51"/>
                  <a:gd name="T59" fmla="*/ 58 h 76"/>
                  <a:gd name="T60" fmla="*/ 31 w 51"/>
                  <a:gd name="T61" fmla="*/ 13 h 76"/>
                  <a:gd name="T62" fmla="*/ 25 w 51"/>
                  <a:gd name="T63" fmla="*/ 13 h 76"/>
                  <a:gd name="T64" fmla="*/ 25 w 51"/>
                  <a:gd name="T65" fmla="*/ 0 h 76"/>
                  <a:gd name="T66" fmla="*/ 44 w 51"/>
                  <a:gd name="T6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76">
                    <a:moveTo>
                      <a:pt x="44" y="0"/>
                    </a:moveTo>
                    <a:lnTo>
                      <a:pt x="44" y="63"/>
                    </a:lnTo>
                    <a:lnTo>
                      <a:pt x="51" y="63"/>
                    </a:lnTo>
                    <a:lnTo>
                      <a:pt x="51" y="75"/>
                    </a:lnTo>
                    <a:lnTo>
                      <a:pt x="31" y="75"/>
                    </a:lnTo>
                    <a:lnTo>
                      <a:pt x="31" y="70"/>
                    </a:lnTo>
                    <a:lnTo>
                      <a:pt x="31" y="70"/>
                    </a:lnTo>
                    <a:lnTo>
                      <a:pt x="31" y="70"/>
                    </a:lnTo>
                    <a:lnTo>
                      <a:pt x="26" y="75"/>
                    </a:lnTo>
                    <a:lnTo>
                      <a:pt x="20" y="76"/>
                    </a:lnTo>
                    <a:lnTo>
                      <a:pt x="20" y="76"/>
                    </a:lnTo>
                    <a:lnTo>
                      <a:pt x="13" y="75"/>
                    </a:lnTo>
                    <a:lnTo>
                      <a:pt x="10" y="71"/>
                    </a:lnTo>
                    <a:lnTo>
                      <a:pt x="8" y="65"/>
                    </a:lnTo>
                    <a:lnTo>
                      <a:pt x="7" y="57"/>
                    </a:lnTo>
                    <a:lnTo>
                      <a:pt x="7" y="13"/>
                    </a:lnTo>
                    <a:lnTo>
                      <a:pt x="0" y="13"/>
                    </a:lnTo>
                    <a:lnTo>
                      <a:pt x="0" y="0"/>
                    </a:lnTo>
                    <a:lnTo>
                      <a:pt x="20" y="0"/>
                    </a:lnTo>
                    <a:lnTo>
                      <a:pt x="20" y="55"/>
                    </a:lnTo>
                    <a:lnTo>
                      <a:pt x="20" y="55"/>
                    </a:lnTo>
                    <a:lnTo>
                      <a:pt x="22" y="62"/>
                    </a:lnTo>
                    <a:lnTo>
                      <a:pt x="22" y="62"/>
                    </a:lnTo>
                    <a:lnTo>
                      <a:pt x="23" y="63"/>
                    </a:lnTo>
                    <a:lnTo>
                      <a:pt x="25" y="63"/>
                    </a:lnTo>
                    <a:lnTo>
                      <a:pt x="25" y="63"/>
                    </a:lnTo>
                    <a:lnTo>
                      <a:pt x="26" y="63"/>
                    </a:lnTo>
                    <a:lnTo>
                      <a:pt x="30" y="62"/>
                    </a:lnTo>
                    <a:lnTo>
                      <a:pt x="30" y="62"/>
                    </a:lnTo>
                    <a:lnTo>
                      <a:pt x="31" y="58"/>
                    </a:lnTo>
                    <a:lnTo>
                      <a:pt x="31" y="13"/>
                    </a:lnTo>
                    <a:lnTo>
                      <a:pt x="25" y="13"/>
                    </a:lnTo>
                    <a:lnTo>
                      <a:pt x="25"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9" name="Freeform 343"/>
              <p:cNvSpPr>
                <a:spLocks noEditPoints="1"/>
              </p:cNvSpPr>
              <p:nvPr/>
            </p:nvSpPr>
            <p:spPr bwMode="auto">
              <a:xfrm>
                <a:off x="2930" y="1801"/>
                <a:ext cx="25" cy="134"/>
              </a:xfrm>
              <a:custGeom>
                <a:avLst/>
                <a:gdLst>
                  <a:gd name="T0" fmla="*/ 23 w 25"/>
                  <a:gd name="T1" fmla="*/ 33 h 134"/>
                  <a:gd name="T2" fmla="*/ 23 w 25"/>
                  <a:gd name="T3" fmla="*/ 111 h 134"/>
                  <a:gd name="T4" fmla="*/ 23 w 25"/>
                  <a:gd name="T5" fmla="*/ 111 h 134"/>
                  <a:gd name="T6" fmla="*/ 22 w 25"/>
                  <a:gd name="T7" fmla="*/ 121 h 134"/>
                  <a:gd name="T8" fmla="*/ 18 w 25"/>
                  <a:gd name="T9" fmla="*/ 127 h 134"/>
                  <a:gd name="T10" fmla="*/ 18 w 25"/>
                  <a:gd name="T11" fmla="*/ 127 h 134"/>
                  <a:gd name="T12" fmla="*/ 15 w 25"/>
                  <a:gd name="T13" fmla="*/ 130 h 134"/>
                  <a:gd name="T14" fmla="*/ 12 w 25"/>
                  <a:gd name="T15" fmla="*/ 132 h 134"/>
                  <a:gd name="T16" fmla="*/ 0 w 25"/>
                  <a:gd name="T17" fmla="*/ 134 h 134"/>
                  <a:gd name="T18" fmla="*/ 0 w 25"/>
                  <a:gd name="T19" fmla="*/ 121 h 134"/>
                  <a:gd name="T20" fmla="*/ 0 w 25"/>
                  <a:gd name="T21" fmla="*/ 121 h 134"/>
                  <a:gd name="T22" fmla="*/ 5 w 25"/>
                  <a:gd name="T23" fmla="*/ 121 h 134"/>
                  <a:gd name="T24" fmla="*/ 5 w 25"/>
                  <a:gd name="T25" fmla="*/ 121 h 134"/>
                  <a:gd name="T26" fmla="*/ 9 w 25"/>
                  <a:gd name="T27" fmla="*/ 117 h 134"/>
                  <a:gd name="T28" fmla="*/ 9 w 25"/>
                  <a:gd name="T29" fmla="*/ 117 h 134"/>
                  <a:gd name="T30" fmla="*/ 10 w 25"/>
                  <a:gd name="T31" fmla="*/ 111 h 134"/>
                  <a:gd name="T32" fmla="*/ 10 w 25"/>
                  <a:gd name="T33" fmla="*/ 46 h 134"/>
                  <a:gd name="T34" fmla="*/ 5 w 25"/>
                  <a:gd name="T35" fmla="*/ 46 h 134"/>
                  <a:gd name="T36" fmla="*/ 5 w 25"/>
                  <a:gd name="T37" fmla="*/ 33 h 134"/>
                  <a:gd name="T38" fmla="*/ 23 w 25"/>
                  <a:gd name="T39" fmla="*/ 33 h 134"/>
                  <a:gd name="T40" fmla="*/ 7 w 25"/>
                  <a:gd name="T41" fmla="*/ 8 h 134"/>
                  <a:gd name="T42" fmla="*/ 7 w 25"/>
                  <a:gd name="T43" fmla="*/ 8 h 134"/>
                  <a:gd name="T44" fmla="*/ 9 w 25"/>
                  <a:gd name="T45" fmla="*/ 5 h 134"/>
                  <a:gd name="T46" fmla="*/ 10 w 25"/>
                  <a:gd name="T47" fmla="*/ 2 h 134"/>
                  <a:gd name="T48" fmla="*/ 10 w 25"/>
                  <a:gd name="T49" fmla="*/ 2 h 134"/>
                  <a:gd name="T50" fmla="*/ 14 w 25"/>
                  <a:gd name="T51" fmla="*/ 0 h 134"/>
                  <a:gd name="T52" fmla="*/ 17 w 25"/>
                  <a:gd name="T53" fmla="*/ 0 h 134"/>
                  <a:gd name="T54" fmla="*/ 17 w 25"/>
                  <a:gd name="T55" fmla="*/ 0 h 134"/>
                  <a:gd name="T56" fmla="*/ 20 w 25"/>
                  <a:gd name="T57" fmla="*/ 0 h 134"/>
                  <a:gd name="T58" fmla="*/ 22 w 25"/>
                  <a:gd name="T59" fmla="*/ 2 h 134"/>
                  <a:gd name="T60" fmla="*/ 22 w 25"/>
                  <a:gd name="T61" fmla="*/ 2 h 134"/>
                  <a:gd name="T62" fmla="*/ 25 w 25"/>
                  <a:gd name="T63" fmla="*/ 5 h 134"/>
                  <a:gd name="T64" fmla="*/ 25 w 25"/>
                  <a:gd name="T65" fmla="*/ 8 h 134"/>
                  <a:gd name="T66" fmla="*/ 25 w 25"/>
                  <a:gd name="T67" fmla="*/ 8 h 134"/>
                  <a:gd name="T68" fmla="*/ 25 w 25"/>
                  <a:gd name="T69" fmla="*/ 12 h 134"/>
                  <a:gd name="T70" fmla="*/ 22 w 25"/>
                  <a:gd name="T71" fmla="*/ 15 h 134"/>
                  <a:gd name="T72" fmla="*/ 22 w 25"/>
                  <a:gd name="T73" fmla="*/ 15 h 134"/>
                  <a:gd name="T74" fmla="*/ 20 w 25"/>
                  <a:gd name="T75" fmla="*/ 16 h 134"/>
                  <a:gd name="T76" fmla="*/ 17 w 25"/>
                  <a:gd name="T77" fmla="*/ 16 h 134"/>
                  <a:gd name="T78" fmla="*/ 17 w 25"/>
                  <a:gd name="T79" fmla="*/ 16 h 134"/>
                  <a:gd name="T80" fmla="*/ 14 w 25"/>
                  <a:gd name="T81" fmla="*/ 16 h 134"/>
                  <a:gd name="T82" fmla="*/ 10 w 25"/>
                  <a:gd name="T83" fmla="*/ 15 h 134"/>
                  <a:gd name="T84" fmla="*/ 10 w 25"/>
                  <a:gd name="T85" fmla="*/ 15 h 134"/>
                  <a:gd name="T86" fmla="*/ 9 w 25"/>
                  <a:gd name="T87" fmla="*/ 12 h 134"/>
                  <a:gd name="T88" fmla="*/ 7 w 25"/>
                  <a:gd name="T89" fmla="*/ 8 h 134"/>
                  <a:gd name="T90" fmla="*/ 7 w 25"/>
                  <a:gd name="T91" fmla="*/ 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 h="134">
                    <a:moveTo>
                      <a:pt x="23" y="33"/>
                    </a:moveTo>
                    <a:lnTo>
                      <a:pt x="23" y="111"/>
                    </a:lnTo>
                    <a:lnTo>
                      <a:pt x="23" y="111"/>
                    </a:lnTo>
                    <a:lnTo>
                      <a:pt x="22" y="121"/>
                    </a:lnTo>
                    <a:lnTo>
                      <a:pt x="18" y="127"/>
                    </a:lnTo>
                    <a:lnTo>
                      <a:pt x="18" y="127"/>
                    </a:lnTo>
                    <a:lnTo>
                      <a:pt x="15" y="130"/>
                    </a:lnTo>
                    <a:lnTo>
                      <a:pt x="12" y="132"/>
                    </a:lnTo>
                    <a:lnTo>
                      <a:pt x="0" y="134"/>
                    </a:lnTo>
                    <a:lnTo>
                      <a:pt x="0" y="121"/>
                    </a:lnTo>
                    <a:lnTo>
                      <a:pt x="0" y="121"/>
                    </a:lnTo>
                    <a:lnTo>
                      <a:pt x="5" y="121"/>
                    </a:lnTo>
                    <a:lnTo>
                      <a:pt x="5" y="121"/>
                    </a:lnTo>
                    <a:lnTo>
                      <a:pt x="9" y="117"/>
                    </a:lnTo>
                    <a:lnTo>
                      <a:pt x="9" y="117"/>
                    </a:lnTo>
                    <a:lnTo>
                      <a:pt x="10" y="111"/>
                    </a:lnTo>
                    <a:lnTo>
                      <a:pt x="10" y="46"/>
                    </a:lnTo>
                    <a:lnTo>
                      <a:pt x="5" y="46"/>
                    </a:lnTo>
                    <a:lnTo>
                      <a:pt x="5" y="33"/>
                    </a:lnTo>
                    <a:lnTo>
                      <a:pt x="23" y="33"/>
                    </a:lnTo>
                    <a:close/>
                    <a:moveTo>
                      <a:pt x="7" y="8"/>
                    </a:moveTo>
                    <a:lnTo>
                      <a:pt x="7" y="8"/>
                    </a:lnTo>
                    <a:lnTo>
                      <a:pt x="9" y="5"/>
                    </a:lnTo>
                    <a:lnTo>
                      <a:pt x="10" y="2"/>
                    </a:lnTo>
                    <a:lnTo>
                      <a:pt x="10" y="2"/>
                    </a:lnTo>
                    <a:lnTo>
                      <a:pt x="14" y="0"/>
                    </a:lnTo>
                    <a:lnTo>
                      <a:pt x="17" y="0"/>
                    </a:lnTo>
                    <a:lnTo>
                      <a:pt x="17" y="0"/>
                    </a:lnTo>
                    <a:lnTo>
                      <a:pt x="20" y="0"/>
                    </a:lnTo>
                    <a:lnTo>
                      <a:pt x="22" y="2"/>
                    </a:lnTo>
                    <a:lnTo>
                      <a:pt x="22" y="2"/>
                    </a:lnTo>
                    <a:lnTo>
                      <a:pt x="25" y="5"/>
                    </a:lnTo>
                    <a:lnTo>
                      <a:pt x="25" y="8"/>
                    </a:lnTo>
                    <a:lnTo>
                      <a:pt x="25" y="8"/>
                    </a:lnTo>
                    <a:lnTo>
                      <a:pt x="25" y="12"/>
                    </a:lnTo>
                    <a:lnTo>
                      <a:pt x="22" y="15"/>
                    </a:lnTo>
                    <a:lnTo>
                      <a:pt x="22" y="15"/>
                    </a:lnTo>
                    <a:lnTo>
                      <a:pt x="20" y="16"/>
                    </a:lnTo>
                    <a:lnTo>
                      <a:pt x="17" y="16"/>
                    </a:lnTo>
                    <a:lnTo>
                      <a:pt x="17" y="16"/>
                    </a:lnTo>
                    <a:lnTo>
                      <a:pt x="14" y="16"/>
                    </a:lnTo>
                    <a:lnTo>
                      <a:pt x="10" y="15"/>
                    </a:lnTo>
                    <a:lnTo>
                      <a:pt x="10" y="15"/>
                    </a:lnTo>
                    <a:lnTo>
                      <a:pt x="9" y="12"/>
                    </a:lnTo>
                    <a:lnTo>
                      <a:pt x="7" y="8"/>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0" name="Freeform 344"/>
              <p:cNvSpPr>
                <a:spLocks noEditPoints="1"/>
              </p:cNvSpPr>
              <p:nvPr/>
            </p:nvSpPr>
            <p:spPr bwMode="auto">
              <a:xfrm>
                <a:off x="2965" y="1832"/>
                <a:ext cx="40" cy="78"/>
              </a:xfrm>
              <a:custGeom>
                <a:avLst/>
                <a:gdLst>
                  <a:gd name="T0" fmla="*/ 29 w 40"/>
                  <a:gd name="T1" fmla="*/ 54 h 78"/>
                  <a:gd name="T2" fmla="*/ 40 w 40"/>
                  <a:gd name="T3" fmla="*/ 59 h 78"/>
                  <a:gd name="T4" fmla="*/ 40 w 40"/>
                  <a:gd name="T5" fmla="*/ 59 h 78"/>
                  <a:gd name="T6" fmla="*/ 37 w 40"/>
                  <a:gd name="T7" fmla="*/ 67 h 78"/>
                  <a:gd name="T8" fmla="*/ 32 w 40"/>
                  <a:gd name="T9" fmla="*/ 73 h 78"/>
                  <a:gd name="T10" fmla="*/ 32 w 40"/>
                  <a:gd name="T11" fmla="*/ 73 h 78"/>
                  <a:gd name="T12" fmla="*/ 27 w 40"/>
                  <a:gd name="T13" fmla="*/ 77 h 78"/>
                  <a:gd name="T14" fmla="*/ 21 w 40"/>
                  <a:gd name="T15" fmla="*/ 78 h 78"/>
                  <a:gd name="T16" fmla="*/ 21 w 40"/>
                  <a:gd name="T17" fmla="*/ 78 h 78"/>
                  <a:gd name="T18" fmla="*/ 16 w 40"/>
                  <a:gd name="T19" fmla="*/ 78 h 78"/>
                  <a:gd name="T20" fmla="*/ 11 w 40"/>
                  <a:gd name="T21" fmla="*/ 77 h 78"/>
                  <a:gd name="T22" fmla="*/ 8 w 40"/>
                  <a:gd name="T23" fmla="*/ 73 h 78"/>
                  <a:gd name="T24" fmla="*/ 5 w 40"/>
                  <a:gd name="T25" fmla="*/ 70 h 78"/>
                  <a:gd name="T26" fmla="*/ 5 w 40"/>
                  <a:gd name="T27" fmla="*/ 70 h 78"/>
                  <a:gd name="T28" fmla="*/ 3 w 40"/>
                  <a:gd name="T29" fmla="*/ 64 h 78"/>
                  <a:gd name="T30" fmla="*/ 1 w 40"/>
                  <a:gd name="T31" fmla="*/ 57 h 78"/>
                  <a:gd name="T32" fmla="*/ 0 w 40"/>
                  <a:gd name="T33" fmla="*/ 41 h 78"/>
                  <a:gd name="T34" fmla="*/ 0 w 40"/>
                  <a:gd name="T35" fmla="*/ 41 h 78"/>
                  <a:gd name="T36" fmla="*/ 1 w 40"/>
                  <a:gd name="T37" fmla="*/ 23 h 78"/>
                  <a:gd name="T38" fmla="*/ 5 w 40"/>
                  <a:gd name="T39" fmla="*/ 10 h 78"/>
                  <a:gd name="T40" fmla="*/ 5 w 40"/>
                  <a:gd name="T41" fmla="*/ 10 h 78"/>
                  <a:gd name="T42" fmla="*/ 8 w 40"/>
                  <a:gd name="T43" fmla="*/ 7 h 78"/>
                  <a:gd name="T44" fmla="*/ 11 w 40"/>
                  <a:gd name="T45" fmla="*/ 3 h 78"/>
                  <a:gd name="T46" fmla="*/ 16 w 40"/>
                  <a:gd name="T47" fmla="*/ 2 h 78"/>
                  <a:gd name="T48" fmla="*/ 21 w 40"/>
                  <a:gd name="T49" fmla="*/ 0 h 78"/>
                  <a:gd name="T50" fmla="*/ 21 w 40"/>
                  <a:gd name="T51" fmla="*/ 0 h 78"/>
                  <a:gd name="T52" fmla="*/ 24 w 40"/>
                  <a:gd name="T53" fmla="*/ 2 h 78"/>
                  <a:gd name="T54" fmla="*/ 29 w 40"/>
                  <a:gd name="T55" fmla="*/ 3 h 78"/>
                  <a:gd name="T56" fmla="*/ 32 w 40"/>
                  <a:gd name="T57" fmla="*/ 5 h 78"/>
                  <a:gd name="T58" fmla="*/ 36 w 40"/>
                  <a:gd name="T59" fmla="*/ 8 h 78"/>
                  <a:gd name="T60" fmla="*/ 36 w 40"/>
                  <a:gd name="T61" fmla="*/ 8 h 78"/>
                  <a:gd name="T62" fmla="*/ 37 w 40"/>
                  <a:gd name="T63" fmla="*/ 13 h 78"/>
                  <a:gd name="T64" fmla="*/ 39 w 40"/>
                  <a:gd name="T65" fmla="*/ 18 h 78"/>
                  <a:gd name="T66" fmla="*/ 40 w 40"/>
                  <a:gd name="T67" fmla="*/ 33 h 78"/>
                  <a:gd name="T68" fmla="*/ 40 w 40"/>
                  <a:gd name="T69" fmla="*/ 44 h 78"/>
                  <a:gd name="T70" fmla="*/ 14 w 40"/>
                  <a:gd name="T71" fmla="*/ 44 h 78"/>
                  <a:gd name="T72" fmla="*/ 14 w 40"/>
                  <a:gd name="T73" fmla="*/ 47 h 78"/>
                  <a:gd name="T74" fmla="*/ 14 w 40"/>
                  <a:gd name="T75" fmla="*/ 47 h 78"/>
                  <a:gd name="T76" fmla="*/ 14 w 40"/>
                  <a:gd name="T77" fmla="*/ 55 h 78"/>
                  <a:gd name="T78" fmla="*/ 16 w 40"/>
                  <a:gd name="T79" fmla="*/ 62 h 78"/>
                  <a:gd name="T80" fmla="*/ 16 w 40"/>
                  <a:gd name="T81" fmla="*/ 62 h 78"/>
                  <a:gd name="T82" fmla="*/ 18 w 40"/>
                  <a:gd name="T83" fmla="*/ 65 h 78"/>
                  <a:gd name="T84" fmla="*/ 21 w 40"/>
                  <a:gd name="T85" fmla="*/ 67 h 78"/>
                  <a:gd name="T86" fmla="*/ 21 w 40"/>
                  <a:gd name="T87" fmla="*/ 67 h 78"/>
                  <a:gd name="T88" fmla="*/ 24 w 40"/>
                  <a:gd name="T89" fmla="*/ 65 h 78"/>
                  <a:gd name="T90" fmla="*/ 26 w 40"/>
                  <a:gd name="T91" fmla="*/ 64 h 78"/>
                  <a:gd name="T92" fmla="*/ 27 w 40"/>
                  <a:gd name="T93" fmla="*/ 60 h 78"/>
                  <a:gd name="T94" fmla="*/ 29 w 40"/>
                  <a:gd name="T95" fmla="*/ 54 h 78"/>
                  <a:gd name="T96" fmla="*/ 29 w 40"/>
                  <a:gd name="T97" fmla="*/ 54 h 78"/>
                  <a:gd name="T98" fmla="*/ 14 w 40"/>
                  <a:gd name="T99" fmla="*/ 33 h 78"/>
                  <a:gd name="T100" fmla="*/ 27 w 40"/>
                  <a:gd name="T101" fmla="*/ 33 h 78"/>
                  <a:gd name="T102" fmla="*/ 27 w 40"/>
                  <a:gd name="T103" fmla="*/ 26 h 78"/>
                  <a:gd name="T104" fmla="*/ 27 w 40"/>
                  <a:gd name="T105" fmla="*/ 26 h 78"/>
                  <a:gd name="T106" fmla="*/ 26 w 40"/>
                  <a:gd name="T107" fmla="*/ 20 h 78"/>
                  <a:gd name="T108" fmla="*/ 26 w 40"/>
                  <a:gd name="T109" fmla="*/ 16 h 78"/>
                  <a:gd name="T110" fmla="*/ 24 w 40"/>
                  <a:gd name="T111" fmla="*/ 13 h 78"/>
                  <a:gd name="T112" fmla="*/ 21 w 40"/>
                  <a:gd name="T113" fmla="*/ 13 h 78"/>
                  <a:gd name="T114" fmla="*/ 21 w 40"/>
                  <a:gd name="T115" fmla="*/ 13 h 78"/>
                  <a:gd name="T116" fmla="*/ 18 w 40"/>
                  <a:gd name="T117" fmla="*/ 13 h 78"/>
                  <a:gd name="T118" fmla="*/ 16 w 40"/>
                  <a:gd name="T119" fmla="*/ 16 h 78"/>
                  <a:gd name="T120" fmla="*/ 16 w 40"/>
                  <a:gd name="T121" fmla="*/ 16 h 78"/>
                  <a:gd name="T122" fmla="*/ 14 w 40"/>
                  <a:gd name="T123" fmla="*/ 29 h 78"/>
                  <a:gd name="T124" fmla="*/ 14 w 40"/>
                  <a:gd name="T125"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78">
                    <a:moveTo>
                      <a:pt x="29" y="54"/>
                    </a:moveTo>
                    <a:lnTo>
                      <a:pt x="40" y="59"/>
                    </a:lnTo>
                    <a:lnTo>
                      <a:pt x="40" y="59"/>
                    </a:lnTo>
                    <a:lnTo>
                      <a:pt x="37" y="67"/>
                    </a:lnTo>
                    <a:lnTo>
                      <a:pt x="32" y="73"/>
                    </a:lnTo>
                    <a:lnTo>
                      <a:pt x="32" y="73"/>
                    </a:lnTo>
                    <a:lnTo>
                      <a:pt x="27" y="77"/>
                    </a:lnTo>
                    <a:lnTo>
                      <a:pt x="21" y="78"/>
                    </a:lnTo>
                    <a:lnTo>
                      <a:pt x="21" y="78"/>
                    </a:lnTo>
                    <a:lnTo>
                      <a:pt x="16" y="78"/>
                    </a:lnTo>
                    <a:lnTo>
                      <a:pt x="11" y="77"/>
                    </a:lnTo>
                    <a:lnTo>
                      <a:pt x="8" y="73"/>
                    </a:lnTo>
                    <a:lnTo>
                      <a:pt x="5" y="70"/>
                    </a:lnTo>
                    <a:lnTo>
                      <a:pt x="5" y="70"/>
                    </a:lnTo>
                    <a:lnTo>
                      <a:pt x="3" y="64"/>
                    </a:lnTo>
                    <a:lnTo>
                      <a:pt x="1" y="57"/>
                    </a:lnTo>
                    <a:lnTo>
                      <a:pt x="0" y="41"/>
                    </a:lnTo>
                    <a:lnTo>
                      <a:pt x="0" y="41"/>
                    </a:lnTo>
                    <a:lnTo>
                      <a:pt x="1" y="23"/>
                    </a:lnTo>
                    <a:lnTo>
                      <a:pt x="5" y="10"/>
                    </a:lnTo>
                    <a:lnTo>
                      <a:pt x="5" y="10"/>
                    </a:lnTo>
                    <a:lnTo>
                      <a:pt x="8" y="7"/>
                    </a:lnTo>
                    <a:lnTo>
                      <a:pt x="11" y="3"/>
                    </a:lnTo>
                    <a:lnTo>
                      <a:pt x="16" y="2"/>
                    </a:lnTo>
                    <a:lnTo>
                      <a:pt x="21" y="0"/>
                    </a:lnTo>
                    <a:lnTo>
                      <a:pt x="21" y="0"/>
                    </a:lnTo>
                    <a:lnTo>
                      <a:pt x="24" y="2"/>
                    </a:lnTo>
                    <a:lnTo>
                      <a:pt x="29" y="3"/>
                    </a:lnTo>
                    <a:lnTo>
                      <a:pt x="32" y="5"/>
                    </a:lnTo>
                    <a:lnTo>
                      <a:pt x="36" y="8"/>
                    </a:lnTo>
                    <a:lnTo>
                      <a:pt x="36" y="8"/>
                    </a:lnTo>
                    <a:lnTo>
                      <a:pt x="37" y="13"/>
                    </a:lnTo>
                    <a:lnTo>
                      <a:pt x="39" y="18"/>
                    </a:lnTo>
                    <a:lnTo>
                      <a:pt x="40" y="33"/>
                    </a:lnTo>
                    <a:lnTo>
                      <a:pt x="40" y="44"/>
                    </a:lnTo>
                    <a:lnTo>
                      <a:pt x="14" y="44"/>
                    </a:lnTo>
                    <a:lnTo>
                      <a:pt x="14" y="47"/>
                    </a:lnTo>
                    <a:lnTo>
                      <a:pt x="14" y="47"/>
                    </a:lnTo>
                    <a:lnTo>
                      <a:pt x="14" y="55"/>
                    </a:lnTo>
                    <a:lnTo>
                      <a:pt x="16" y="62"/>
                    </a:lnTo>
                    <a:lnTo>
                      <a:pt x="16" y="62"/>
                    </a:lnTo>
                    <a:lnTo>
                      <a:pt x="18" y="65"/>
                    </a:lnTo>
                    <a:lnTo>
                      <a:pt x="21" y="67"/>
                    </a:lnTo>
                    <a:lnTo>
                      <a:pt x="21" y="67"/>
                    </a:lnTo>
                    <a:lnTo>
                      <a:pt x="24" y="65"/>
                    </a:lnTo>
                    <a:lnTo>
                      <a:pt x="26" y="64"/>
                    </a:lnTo>
                    <a:lnTo>
                      <a:pt x="27" y="60"/>
                    </a:lnTo>
                    <a:lnTo>
                      <a:pt x="29" y="54"/>
                    </a:lnTo>
                    <a:lnTo>
                      <a:pt x="29" y="54"/>
                    </a:lnTo>
                    <a:close/>
                    <a:moveTo>
                      <a:pt x="14" y="33"/>
                    </a:moveTo>
                    <a:lnTo>
                      <a:pt x="27" y="33"/>
                    </a:lnTo>
                    <a:lnTo>
                      <a:pt x="27" y="26"/>
                    </a:lnTo>
                    <a:lnTo>
                      <a:pt x="27" y="26"/>
                    </a:lnTo>
                    <a:lnTo>
                      <a:pt x="26" y="20"/>
                    </a:lnTo>
                    <a:lnTo>
                      <a:pt x="26" y="16"/>
                    </a:lnTo>
                    <a:lnTo>
                      <a:pt x="24" y="13"/>
                    </a:lnTo>
                    <a:lnTo>
                      <a:pt x="21" y="13"/>
                    </a:lnTo>
                    <a:lnTo>
                      <a:pt x="21" y="13"/>
                    </a:lnTo>
                    <a:lnTo>
                      <a:pt x="18" y="13"/>
                    </a:lnTo>
                    <a:lnTo>
                      <a:pt x="16" y="16"/>
                    </a:lnTo>
                    <a:lnTo>
                      <a:pt x="16" y="16"/>
                    </a:lnTo>
                    <a:lnTo>
                      <a:pt x="14" y="29"/>
                    </a:lnTo>
                    <a:lnTo>
                      <a:pt x="1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1" name="Freeform 345"/>
              <p:cNvSpPr>
                <a:spLocks/>
              </p:cNvSpPr>
              <p:nvPr/>
            </p:nvSpPr>
            <p:spPr bwMode="auto">
              <a:xfrm>
                <a:off x="2466" y="1915"/>
                <a:ext cx="47" cy="192"/>
              </a:xfrm>
              <a:custGeom>
                <a:avLst/>
                <a:gdLst>
                  <a:gd name="T0" fmla="*/ 3 w 47"/>
                  <a:gd name="T1" fmla="*/ 20 h 192"/>
                  <a:gd name="T2" fmla="*/ 3 w 47"/>
                  <a:gd name="T3" fmla="*/ 0 h 192"/>
                  <a:gd name="T4" fmla="*/ 47 w 47"/>
                  <a:gd name="T5" fmla="*/ 0 h 192"/>
                  <a:gd name="T6" fmla="*/ 47 w 47"/>
                  <a:gd name="T7" fmla="*/ 20 h 192"/>
                  <a:gd name="T8" fmla="*/ 36 w 47"/>
                  <a:gd name="T9" fmla="*/ 20 h 192"/>
                  <a:gd name="T10" fmla="*/ 36 w 47"/>
                  <a:gd name="T11" fmla="*/ 161 h 192"/>
                  <a:gd name="T12" fmla="*/ 36 w 47"/>
                  <a:gd name="T13" fmla="*/ 161 h 192"/>
                  <a:gd name="T14" fmla="*/ 34 w 47"/>
                  <a:gd name="T15" fmla="*/ 175 h 192"/>
                  <a:gd name="T16" fmla="*/ 33 w 47"/>
                  <a:gd name="T17" fmla="*/ 179 h 192"/>
                  <a:gd name="T18" fmla="*/ 29 w 47"/>
                  <a:gd name="T19" fmla="*/ 184 h 192"/>
                  <a:gd name="T20" fmla="*/ 26 w 47"/>
                  <a:gd name="T21" fmla="*/ 188 h 192"/>
                  <a:gd name="T22" fmla="*/ 21 w 47"/>
                  <a:gd name="T23" fmla="*/ 191 h 192"/>
                  <a:gd name="T24" fmla="*/ 16 w 47"/>
                  <a:gd name="T25" fmla="*/ 191 h 192"/>
                  <a:gd name="T26" fmla="*/ 10 w 47"/>
                  <a:gd name="T27" fmla="*/ 192 h 192"/>
                  <a:gd name="T28" fmla="*/ 10 w 47"/>
                  <a:gd name="T29" fmla="*/ 192 h 192"/>
                  <a:gd name="T30" fmla="*/ 0 w 47"/>
                  <a:gd name="T31" fmla="*/ 191 h 192"/>
                  <a:gd name="T32" fmla="*/ 0 w 47"/>
                  <a:gd name="T33" fmla="*/ 173 h 192"/>
                  <a:gd name="T34" fmla="*/ 0 w 47"/>
                  <a:gd name="T35" fmla="*/ 173 h 192"/>
                  <a:gd name="T36" fmla="*/ 5 w 47"/>
                  <a:gd name="T37" fmla="*/ 173 h 192"/>
                  <a:gd name="T38" fmla="*/ 5 w 47"/>
                  <a:gd name="T39" fmla="*/ 173 h 192"/>
                  <a:gd name="T40" fmla="*/ 10 w 47"/>
                  <a:gd name="T41" fmla="*/ 173 h 192"/>
                  <a:gd name="T42" fmla="*/ 13 w 47"/>
                  <a:gd name="T43" fmla="*/ 170 h 192"/>
                  <a:gd name="T44" fmla="*/ 13 w 47"/>
                  <a:gd name="T45" fmla="*/ 170 h 192"/>
                  <a:gd name="T46" fmla="*/ 13 w 47"/>
                  <a:gd name="T47" fmla="*/ 166 h 192"/>
                  <a:gd name="T48" fmla="*/ 15 w 47"/>
                  <a:gd name="T49" fmla="*/ 160 h 192"/>
                  <a:gd name="T50" fmla="*/ 15 w 47"/>
                  <a:gd name="T51" fmla="*/ 20 h 192"/>
                  <a:gd name="T52" fmla="*/ 3 w 47"/>
                  <a:gd name="T53" fmla="*/ 2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192">
                    <a:moveTo>
                      <a:pt x="3" y="20"/>
                    </a:moveTo>
                    <a:lnTo>
                      <a:pt x="3" y="0"/>
                    </a:lnTo>
                    <a:lnTo>
                      <a:pt x="47" y="0"/>
                    </a:lnTo>
                    <a:lnTo>
                      <a:pt x="47" y="20"/>
                    </a:lnTo>
                    <a:lnTo>
                      <a:pt x="36" y="20"/>
                    </a:lnTo>
                    <a:lnTo>
                      <a:pt x="36" y="161"/>
                    </a:lnTo>
                    <a:lnTo>
                      <a:pt x="36" y="161"/>
                    </a:lnTo>
                    <a:lnTo>
                      <a:pt x="34" y="175"/>
                    </a:lnTo>
                    <a:lnTo>
                      <a:pt x="33" y="179"/>
                    </a:lnTo>
                    <a:lnTo>
                      <a:pt x="29" y="184"/>
                    </a:lnTo>
                    <a:lnTo>
                      <a:pt x="26" y="188"/>
                    </a:lnTo>
                    <a:lnTo>
                      <a:pt x="21" y="191"/>
                    </a:lnTo>
                    <a:lnTo>
                      <a:pt x="16" y="191"/>
                    </a:lnTo>
                    <a:lnTo>
                      <a:pt x="10" y="192"/>
                    </a:lnTo>
                    <a:lnTo>
                      <a:pt x="10" y="192"/>
                    </a:lnTo>
                    <a:lnTo>
                      <a:pt x="0" y="191"/>
                    </a:lnTo>
                    <a:lnTo>
                      <a:pt x="0" y="173"/>
                    </a:lnTo>
                    <a:lnTo>
                      <a:pt x="0" y="173"/>
                    </a:lnTo>
                    <a:lnTo>
                      <a:pt x="5" y="173"/>
                    </a:lnTo>
                    <a:lnTo>
                      <a:pt x="5" y="173"/>
                    </a:lnTo>
                    <a:lnTo>
                      <a:pt x="10" y="173"/>
                    </a:lnTo>
                    <a:lnTo>
                      <a:pt x="13" y="170"/>
                    </a:lnTo>
                    <a:lnTo>
                      <a:pt x="13" y="170"/>
                    </a:lnTo>
                    <a:lnTo>
                      <a:pt x="13" y="166"/>
                    </a:lnTo>
                    <a:lnTo>
                      <a:pt x="15" y="160"/>
                    </a:lnTo>
                    <a:lnTo>
                      <a:pt x="15" y="20"/>
                    </a:lnTo>
                    <a:lnTo>
                      <a:pt x="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2" name="Freeform 346"/>
              <p:cNvSpPr>
                <a:spLocks/>
              </p:cNvSpPr>
              <p:nvPr/>
            </p:nvSpPr>
            <p:spPr bwMode="auto">
              <a:xfrm>
                <a:off x="2513" y="1962"/>
                <a:ext cx="72" cy="110"/>
              </a:xfrm>
              <a:custGeom>
                <a:avLst/>
                <a:gdLst>
                  <a:gd name="T0" fmla="*/ 64 w 72"/>
                  <a:gd name="T1" fmla="*/ 0 h 110"/>
                  <a:gd name="T2" fmla="*/ 64 w 72"/>
                  <a:gd name="T3" fmla="*/ 90 h 110"/>
                  <a:gd name="T4" fmla="*/ 72 w 72"/>
                  <a:gd name="T5" fmla="*/ 90 h 110"/>
                  <a:gd name="T6" fmla="*/ 72 w 72"/>
                  <a:gd name="T7" fmla="*/ 108 h 110"/>
                  <a:gd name="T8" fmla="*/ 44 w 72"/>
                  <a:gd name="T9" fmla="*/ 108 h 110"/>
                  <a:gd name="T10" fmla="*/ 44 w 72"/>
                  <a:gd name="T11" fmla="*/ 100 h 110"/>
                  <a:gd name="T12" fmla="*/ 44 w 72"/>
                  <a:gd name="T13" fmla="*/ 100 h 110"/>
                  <a:gd name="T14" fmla="*/ 44 w 72"/>
                  <a:gd name="T15" fmla="*/ 100 h 110"/>
                  <a:gd name="T16" fmla="*/ 39 w 72"/>
                  <a:gd name="T17" fmla="*/ 105 h 110"/>
                  <a:gd name="T18" fmla="*/ 36 w 72"/>
                  <a:gd name="T19" fmla="*/ 108 h 110"/>
                  <a:gd name="T20" fmla="*/ 31 w 72"/>
                  <a:gd name="T21" fmla="*/ 110 h 110"/>
                  <a:gd name="T22" fmla="*/ 26 w 72"/>
                  <a:gd name="T23" fmla="*/ 110 h 110"/>
                  <a:gd name="T24" fmla="*/ 26 w 72"/>
                  <a:gd name="T25" fmla="*/ 110 h 110"/>
                  <a:gd name="T26" fmla="*/ 20 w 72"/>
                  <a:gd name="T27" fmla="*/ 108 h 110"/>
                  <a:gd name="T28" fmla="*/ 17 w 72"/>
                  <a:gd name="T29" fmla="*/ 106 h 110"/>
                  <a:gd name="T30" fmla="*/ 13 w 72"/>
                  <a:gd name="T31" fmla="*/ 103 h 110"/>
                  <a:gd name="T32" fmla="*/ 10 w 72"/>
                  <a:gd name="T33" fmla="*/ 95 h 110"/>
                  <a:gd name="T34" fmla="*/ 8 w 72"/>
                  <a:gd name="T35" fmla="*/ 84 h 110"/>
                  <a:gd name="T36" fmla="*/ 8 w 72"/>
                  <a:gd name="T37" fmla="*/ 18 h 110"/>
                  <a:gd name="T38" fmla="*/ 0 w 72"/>
                  <a:gd name="T39" fmla="*/ 18 h 110"/>
                  <a:gd name="T40" fmla="*/ 0 w 72"/>
                  <a:gd name="T41" fmla="*/ 0 h 110"/>
                  <a:gd name="T42" fmla="*/ 28 w 72"/>
                  <a:gd name="T43" fmla="*/ 0 h 110"/>
                  <a:gd name="T44" fmla="*/ 28 w 72"/>
                  <a:gd name="T45" fmla="*/ 80 h 110"/>
                  <a:gd name="T46" fmla="*/ 28 w 72"/>
                  <a:gd name="T47" fmla="*/ 80 h 110"/>
                  <a:gd name="T48" fmla="*/ 30 w 72"/>
                  <a:gd name="T49" fmla="*/ 88 h 110"/>
                  <a:gd name="T50" fmla="*/ 30 w 72"/>
                  <a:gd name="T51" fmla="*/ 88 h 110"/>
                  <a:gd name="T52" fmla="*/ 31 w 72"/>
                  <a:gd name="T53" fmla="*/ 92 h 110"/>
                  <a:gd name="T54" fmla="*/ 35 w 72"/>
                  <a:gd name="T55" fmla="*/ 92 h 110"/>
                  <a:gd name="T56" fmla="*/ 35 w 72"/>
                  <a:gd name="T57" fmla="*/ 92 h 110"/>
                  <a:gd name="T58" fmla="*/ 38 w 72"/>
                  <a:gd name="T59" fmla="*/ 92 h 110"/>
                  <a:gd name="T60" fmla="*/ 41 w 72"/>
                  <a:gd name="T61" fmla="*/ 88 h 110"/>
                  <a:gd name="T62" fmla="*/ 41 w 72"/>
                  <a:gd name="T63" fmla="*/ 88 h 110"/>
                  <a:gd name="T64" fmla="*/ 44 w 72"/>
                  <a:gd name="T65" fmla="*/ 84 h 110"/>
                  <a:gd name="T66" fmla="*/ 44 w 72"/>
                  <a:gd name="T67" fmla="*/ 18 h 110"/>
                  <a:gd name="T68" fmla="*/ 35 w 72"/>
                  <a:gd name="T69" fmla="*/ 18 h 110"/>
                  <a:gd name="T70" fmla="*/ 35 w 72"/>
                  <a:gd name="T71" fmla="*/ 0 h 110"/>
                  <a:gd name="T72" fmla="*/ 64 w 72"/>
                  <a:gd name="T7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 h="110">
                    <a:moveTo>
                      <a:pt x="64" y="0"/>
                    </a:moveTo>
                    <a:lnTo>
                      <a:pt x="64" y="90"/>
                    </a:lnTo>
                    <a:lnTo>
                      <a:pt x="72" y="90"/>
                    </a:lnTo>
                    <a:lnTo>
                      <a:pt x="72" y="108"/>
                    </a:lnTo>
                    <a:lnTo>
                      <a:pt x="44" y="108"/>
                    </a:lnTo>
                    <a:lnTo>
                      <a:pt x="44" y="100"/>
                    </a:lnTo>
                    <a:lnTo>
                      <a:pt x="44" y="100"/>
                    </a:lnTo>
                    <a:lnTo>
                      <a:pt x="44" y="100"/>
                    </a:lnTo>
                    <a:lnTo>
                      <a:pt x="39" y="105"/>
                    </a:lnTo>
                    <a:lnTo>
                      <a:pt x="36" y="108"/>
                    </a:lnTo>
                    <a:lnTo>
                      <a:pt x="31" y="110"/>
                    </a:lnTo>
                    <a:lnTo>
                      <a:pt x="26" y="110"/>
                    </a:lnTo>
                    <a:lnTo>
                      <a:pt x="26" y="110"/>
                    </a:lnTo>
                    <a:lnTo>
                      <a:pt x="20" y="108"/>
                    </a:lnTo>
                    <a:lnTo>
                      <a:pt x="17" y="106"/>
                    </a:lnTo>
                    <a:lnTo>
                      <a:pt x="13" y="103"/>
                    </a:lnTo>
                    <a:lnTo>
                      <a:pt x="10" y="95"/>
                    </a:lnTo>
                    <a:lnTo>
                      <a:pt x="8" y="84"/>
                    </a:lnTo>
                    <a:lnTo>
                      <a:pt x="8" y="18"/>
                    </a:lnTo>
                    <a:lnTo>
                      <a:pt x="0" y="18"/>
                    </a:lnTo>
                    <a:lnTo>
                      <a:pt x="0" y="0"/>
                    </a:lnTo>
                    <a:lnTo>
                      <a:pt x="28" y="0"/>
                    </a:lnTo>
                    <a:lnTo>
                      <a:pt x="28" y="80"/>
                    </a:lnTo>
                    <a:lnTo>
                      <a:pt x="28" y="80"/>
                    </a:lnTo>
                    <a:lnTo>
                      <a:pt x="30" y="88"/>
                    </a:lnTo>
                    <a:lnTo>
                      <a:pt x="30" y="88"/>
                    </a:lnTo>
                    <a:lnTo>
                      <a:pt x="31" y="92"/>
                    </a:lnTo>
                    <a:lnTo>
                      <a:pt x="35" y="92"/>
                    </a:lnTo>
                    <a:lnTo>
                      <a:pt x="35" y="92"/>
                    </a:lnTo>
                    <a:lnTo>
                      <a:pt x="38" y="92"/>
                    </a:lnTo>
                    <a:lnTo>
                      <a:pt x="41" y="88"/>
                    </a:lnTo>
                    <a:lnTo>
                      <a:pt x="41" y="88"/>
                    </a:lnTo>
                    <a:lnTo>
                      <a:pt x="44" y="84"/>
                    </a:lnTo>
                    <a:lnTo>
                      <a:pt x="44" y="18"/>
                    </a:lnTo>
                    <a:lnTo>
                      <a:pt x="35" y="18"/>
                    </a:lnTo>
                    <a:lnTo>
                      <a:pt x="35"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3" name="Freeform 347"/>
              <p:cNvSpPr>
                <a:spLocks/>
              </p:cNvSpPr>
              <p:nvPr/>
            </p:nvSpPr>
            <p:spPr bwMode="auto">
              <a:xfrm>
                <a:off x="2593" y="1961"/>
                <a:ext cx="54" cy="111"/>
              </a:xfrm>
              <a:custGeom>
                <a:avLst/>
                <a:gdLst>
                  <a:gd name="T0" fmla="*/ 2 w 54"/>
                  <a:gd name="T1" fmla="*/ 71 h 111"/>
                  <a:gd name="T2" fmla="*/ 20 w 54"/>
                  <a:gd name="T3" fmla="*/ 71 h 111"/>
                  <a:gd name="T4" fmla="*/ 21 w 54"/>
                  <a:gd name="T5" fmla="*/ 88 h 111"/>
                  <a:gd name="T6" fmla="*/ 28 w 54"/>
                  <a:gd name="T7" fmla="*/ 94 h 111"/>
                  <a:gd name="T8" fmla="*/ 31 w 54"/>
                  <a:gd name="T9" fmla="*/ 93 h 111"/>
                  <a:gd name="T10" fmla="*/ 34 w 54"/>
                  <a:gd name="T11" fmla="*/ 88 h 111"/>
                  <a:gd name="T12" fmla="*/ 34 w 54"/>
                  <a:gd name="T13" fmla="*/ 85 h 111"/>
                  <a:gd name="T14" fmla="*/ 31 w 54"/>
                  <a:gd name="T15" fmla="*/ 71 h 111"/>
                  <a:gd name="T16" fmla="*/ 20 w 54"/>
                  <a:gd name="T17" fmla="*/ 62 h 111"/>
                  <a:gd name="T18" fmla="*/ 10 w 54"/>
                  <a:gd name="T19" fmla="*/ 54 h 111"/>
                  <a:gd name="T20" fmla="*/ 5 w 54"/>
                  <a:gd name="T21" fmla="*/ 45 h 111"/>
                  <a:gd name="T22" fmla="*/ 0 w 54"/>
                  <a:gd name="T23" fmla="*/ 29 h 111"/>
                  <a:gd name="T24" fmla="*/ 2 w 54"/>
                  <a:gd name="T25" fmla="*/ 18 h 111"/>
                  <a:gd name="T26" fmla="*/ 7 w 54"/>
                  <a:gd name="T27" fmla="*/ 8 h 111"/>
                  <a:gd name="T28" fmla="*/ 16 w 54"/>
                  <a:gd name="T29" fmla="*/ 1 h 111"/>
                  <a:gd name="T30" fmla="*/ 20 w 54"/>
                  <a:gd name="T31" fmla="*/ 0 h 111"/>
                  <a:gd name="T32" fmla="*/ 28 w 54"/>
                  <a:gd name="T33" fmla="*/ 3 h 111"/>
                  <a:gd name="T34" fmla="*/ 33 w 54"/>
                  <a:gd name="T35" fmla="*/ 10 h 111"/>
                  <a:gd name="T36" fmla="*/ 34 w 54"/>
                  <a:gd name="T37" fmla="*/ 1 h 111"/>
                  <a:gd name="T38" fmla="*/ 52 w 54"/>
                  <a:gd name="T39" fmla="*/ 37 h 111"/>
                  <a:gd name="T40" fmla="*/ 34 w 54"/>
                  <a:gd name="T41" fmla="*/ 37 h 111"/>
                  <a:gd name="T42" fmla="*/ 33 w 54"/>
                  <a:gd name="T43" fmla="*/ 21 h 111"/>
                  <a:gd name="T44" fmla="*/ 29 w 54"/>
                  <a:gd name="T45" fmla="*/ 18 h 111"/>
                  <a:gd name="T46" fmla="*/ 26 w 54"/>
                  <a:gd name="T47" fmla="*/ 18 h 111"/>
                  <a:gd name="T48" fmla="*/ 21 w 54"/>
                  <a:gd name="T49" fmla="*/ 19 h 111"/>
                  <a:gd name="T50" fmla="*/ 20 w 54"/>
                  <a:gd name="T51" fmla="*/ 26 h 111"/>
                  <a:gd name="T52" fmla="*/ 20 w 54"/>
                  <a:gd name="T53" fmla="*/ 32 h 111"/>
                  <a:gd name="T54" fmla="*/ 23 w 54"/>
                  <a:gd name="T55" fmla="*/ 37 h 111"/>
                  <a:gd name="T56" fmla="*/ 33 w 54"/>
                  <a:gd name="T57" fmla="*/ 47 h 111"/>
                  <a:gd name="T58" fmla="*/ 43 w 54"/>
                  <a:gd name="T59" fmla="*/ 55 h 111"/>
                  <a:gd name="T60" fmla="*/ 49 w 54"/>
                  <a:gd name="T61" fmla="*/ 62 h 111"/>
                  <a:gd name="T62" fmla="*/ 54 w 54"/>
                  <a:gd name="T63" fmla="*/ 83 h 111"/>
                  <a:gd name="T64" fmla="*/ 52 w 54"/>
                  <a:gd name="T65" fmla="*/ 94 h 111"/>
                  <a:gd name="T66" fmla="*/ 47 w 54"/>
                  <a:gd name="T67" fmla="*/ 102 h 111"/>
                  <a:gd name="T68" fmla="*/ 41 w 54"/>
                  <a:gd name="T69" fmla="*/ 109 h 111"/>
                  <a:gd name="T70" fmla="*/ 34 w 54"/>
                  <a:gd name="T71" fmla="*/ 111 h 111"/>
                  <a:gd name="T72" fmla="*/ 29 w 54"/>
                  <a:gd name="T73" fmla="*/ 111 h 111"/>
                  <a:gd name="T74" fmla="*/ 23 w 54"/>
                  <a:gd name="T75" fmla="*/ 106 h 111"/>
                  <a:gd name="T76" fmla="*/ 20 w 54"/>
                  <a:gd name="T77" fmla="*/ 101 h 111"/>
                  <a:gd name="T78" fmla="*/ 2 w 54"/>
                  <a:gd name="T79"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111">
                    <a:moveTo>
                      <a:pt x="2" y="109"/>
                    </a:moveTo>
                    <a:lnTo>
                      <a:pt x="2" y="71"/>
                    </a:lnTo>
                    <a:lnTo>
                      <a:pt x="20" y="71"/>
                    </a:lnTo>
                    <a:lnTo>
                      <a:pt x="20" y="71"/>
                    </a:lnTo>
                    <a:lnTo>
                      <a:pt x="20" y="81"/>
                    </a:lnTo>
                    <a:lnTo>
                      <a:pt x="21" y="88"/>
                    </a:lnTo>
                    <a:lnTo>
                      <a:pt x="25" y="93"/>
                    </a:lnTo>
                    <a:lnTo>
                      <a:pt x="28" y="94"/>
                    </a:lnTo>
                    <a:lnTo>
                      <a:pt x="28" y="94"/>
                    </a:lnTo>
                    <a:lnTo>
                      <a:pt x="31" y="93"/>
                    </a:lnTo>
                    <a:lnTo>
                      <a:pt x="33" y="91"/>
                    </a:lnTo>
                    <a:lnTo>
                      <a:pt x="34" y="88"/>
                    </a:lnTo>
                    <a:lnTo>
                      <a:pt x="34" y="85"/>
                    </a:lnTo>
                    <a:lnTo>
                      <a:pt x="34" y="85"/>
                    </a:lnTo>
                    <a:lnTo>
                      <a:pt x="34" y="78"/>
                    </a:lnTo>
                    <a:lnTo>
                      <a:pt x="31" y="71"/>
                    </a:lnTo>
                    <a:lnTo>
                      <a:pt x="31" y="71"/>
                    </a:lnTo>
                    <a:lnTo>
                      <a:pt x="20" y="62"/>
                    </a:lnTo>
                    <a:lnTo>
                      <a:pt x="20" y="62"/>
                    </a:lnTo>
                    <a:lnTo>
                      <a:pt x="10" y="54"/>
                    </a:lnTo>
                    <a:lnTo>
                      <a:pt x="5" y="45"/>
                    </a:lnTo>
                    <a:lnTo>
                      <a:pt x="5" y="45"/>
                    </a:lnTo>
                    <a:lnTo>
                      <a:pt x="2" y="37"/>
                    </a:lnTo>
                    <a:lnTo>
                      <a:pt x="0" y="29"/>
                    </a:lnTo>
                    <a:lnTo>
                      <a:pt x="0" y="29"/>
                    </a:lnTo>
                    <a:lnTo>
                      <a:pt x="2" y="18"/>
                    </a:lnTo>
                    <a:lnTo>
                      <a:pt x="7" y="8"/>
                    </a:lnTo>
                    <a:lnTo>
                      <a:pt x="7" y="8"/>
                    </a:lnTo>
                    <a:lnTo>
                      <a:pt x="12" y="3"/>
                    </a:lnTo>
                    <a:lnTo>
                      <a:pt x="16" y="1"/>
                    </a:lnTo>
                    <a:lnTo>
                      <a:pt x="20" y="0"/>
                    </a:lnTo>
                    <a:lnTo>
                      <a:pt x="20" y="0"/>
                    </a:lnTo>
                    <a:lnTo>
                      <a:pt x="23" y="1"/>
                    </a:lnTo>
                    <a:lnTo>
                      <a:pt x="28" y="3"/>
                    </a:lnTo>
                    <a:lnTo>
                      <a:pt x="31" y="6"/>
                    </a:lnTo>
                    <a:lnTo>
                      <a:pt x="33" y="10"/>
                    </a:lnTo>
                    <a:lnTo>
                      <a:pt x="34" y="10"/>
                    </a:lnTo>
                    <a:lnTo>
                      <a:pt x="34" y="1"/>
                    </a:lnTo>
                    <a:lnTo>
                      <a:pt x="52" y="1"/>
                    </a:lnTo>
                    <a:lnTo>
                      <a:pt x="52" y="37"/>
                    </a:lnTo>
                    <a:lnTo>
                      <a:pt x="34" y="37"/>
                    </a:lnTo>
                    <a:lnTo>
                      <a:pt x="34" y="37"/>
                    </a:lnTo>
                    <a:lnTo>
                      <a:pt x="33" y="27"/>
                    </a:lnTo>
                    <a:lnTo>
                      <a:pt x="33" y="21"/>
                    </a:lnTo>
                    <a:lnTo>
                      <a:pt x="33" y="21"/>
                    </a:lnTo>
                    <a:lnTo>
                      <a:pt x="29" y="18"/>
                    </a:lnTo>
                    <a:lnTo>
                      <a:pt x="26" y="18"/>
                    </a:lnTo>
                    <a:lnTo>
                      <a:pt x="26" y="18"/>
                    </a:lnTo>
                    <a:lnTo>
                      <a:pt x="23" y="18"/>
                    </a:lnTo>
                    <a:lnTo>
                      <a:pt x="21" y="19"/>
                    </a:lnTo>
                    <a:lnTo>
                      <a:pt x="20" y="23"/>
                    </a:lnTo>
                    <a:lnTo>
                      <a:pt x="20" y="26"/>
                    </a:lnTo>
                    <a:lnTo>
                      <a:pt x="20" y="26"/>
                    </a:lnTo>
                    <a:lnTo>
                      <a:pt x="20" y="32"/>
                    </a:lnTo>
                    <a:lnTo>
                      <a:pt x="23" y="37"/>
                    </a:lnTo>
                    <a:lnTo>
                      <a:pt x="23" y="37"/>
                    </a:lnTo>
                    <a:lnTo>
                      <a:pt x="26" y="41"/>
                    </a:lnTo>
                    <a:lnTo>
                      <a:pt x="33" y="47"/>
                    </a:lnTo>
                    <a:lnTo>
                      <a:pt x="33" y="47"/>
                    </a:lnTo>
                    <a:lnTo>
                      <a:pt x="43" y="55"/>
                    </a:lnTo>
                    <a:lnTo>
                      <a:pt x="49" y="62"/>
                    </a:lnTo>
                    <a:lnTo>
                      <a:pt x="49" y="62"/>
                    </a:lnTo>
                    <a:lnTo>
                      <a:pt x="52" y="71"/>
                    </a:lnTo>
                    <a:lnTo>
                      <a:pt x="54" y="83"/>
                    </a:lnTo>
                    <a:lnTo>
                      <a:pt x="54" y="83"/>
                    </a:lnTo>
                    <a:lnTo>
                      <a:pt x="52" y="94"/>
                    </a:lnTo>
                    <a:lnTo>
                      <a:pt x="47" y="102"/>
                    </a:lnTo>
                    <a:lnTo>
                      <a:pt x="47" y="102"/>
                    </a:lnTo>
                    <a:lnTo>
                      <a:pt x="46" y="106"/>
                    </a:lnTo>
                    <a:lnTo>
                      <a:pt x="41" y="109"/>
                    </a:lnTo>
                    <a:lnTo>
                      <a:pt x="38" y="111"/>
                    </a:lnTo>
                    <a:lnTo>
                      <a:pt x="34" y="111"/>
                    </a:lnTo>
                    <a:lnTo>
                      <a:pt x="34" y="111"/>
                    </a:lnTo>
                    <a:lnTo>
                      <a:pt x="29" y="111"/>
                    </a:lnTo>
                    <a:lnTo>
                      <a:pt x="26" y="109"/>
                    </a:lnTo>
                    <a:lnTo>
                      <a:pt x="23" y="106"/>
                    </a:lnTo>
                    <a:lnTo>
                      <a:pt x="20" y="101"/>
                    </a:lnTo>
                    <a:lnTo>
                      <a:pt x="20" y="101"/>
                    </a:lnTo>
                    <a:lnTo>
                      <a:pt x="20" y="109"/>
                    </a:lnTo>
                    <a:lnTo>
                      <a:pt x="2"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4" name="Freeform 348"/>
              <p:cNvSpPr>
                <a:spLocks noEditPoints="1"/>
              </p:cNvSpPr>
              <p:nvPr/>
            </p:nvSpPr>
            <p:spPr bwMode="auto">
              <a:xfrm>
                <a:off x="2653" y="1961"/>
                <a:ext cx="71" cy="146"/>
              </a:xfrm>
              <a:custGeom>
                <a:avLst/>
                <a:gdLst>
                  <a:gd name="T0" fmla="*/ 30 w 71"/>
                  <a:gd name="T1" fmla="*/ 1 h 146"/>
                  <a:gd name="T2" fmla="*/ 30 w 71"/>
                  <a:gd name="T3" fmla="*/ 13 h 146"/>
                  <a:gd name="T4" fmla="*/ 33 w 71"/>
                  <a:gd name="T5" fmla="*/ 8 h 146"/>
                  <a:gd name="T6" fmla="*/ 41 w 71"/>
                  <a:gd name="T7" fmla="*/ 1 h 146"/>
                  <a:gd name="T8" fmla="*/ 46 w 71"/>
                  <a:gd name="T9" fmla="*/ 0 h 146"/>
                  <a:gd name="T10" fmla="*/ 57 w 71"/>
                  <a:gd name="T11" fmla="*/ 3 h 146"/>
                  <a:gd name="T12" fmla="*/ 66 w 71"/>
                  <a:gd name="T13" fmla="*/ 14 h 146"/>
                  <a:gd name="T14" fmla="*/ 67 w 71"/>
                  <a:gd name="T15" fmla="*/ 23 h 146"/>
                  <a:gd name="T16" fmla="*/ 71 w 71"/>
                  <a:gd name="T17" fmla="*/ 58 h 146"/>
                  <a:gd name="T18" fmla="*/ 69 w 71"/>
                  <a:gd name="T19" fmla="*/ 81 h 146"/>
                  <a:gd name="T20" fmla="*/ 66 w 71"/>
                  <a:gd name="T21" fmla="*/ 98 h 146"/>
                  <a:gd name="T22" fmla="*/ 62 w 71"/>
                  <a:gd name="T23" fmla="*/ 104 h 146"/>
                  <a:gd name="T24" fmla="*/ 53 w 71"/>
                  <a:gd name="T25" fmla="*/ 111 h 146"/>
                  <a:gd name="T26" fmla="*/ 46 w 71"/>
                  <a:gd name="T27" fmla="*/ 112 h 146"/>
                  <a:gd name="T28" fmla="*/ 38 w 71"/>
                  <a:gd name="T29" fmla="*/ 109 h 146"/>
                  <a:gd name="T30" fmla="*/ 30 w 71"/>
                  <a:gd name="T31" fmla="*/ 102 h 146"/>
                  <a:gd name="T32" fmla="*/ 30 w 71"/>
                  <a:gd name="T33" fmla="*/ 129 h 146"/>
                  <a:gd name="T34" fmla="*/ 40 w 71"/>
                  <a:gd name="T35" fmla="*/ 146 h 146"/>
                  <a:gd name="T36" fmla="*/ 0 w 71"/>
                  <a:gd name="T37" fmla="*/ 129 h 146"/>
                  <a:gd name="T38" fmla="*/ 10 w 71"/>
                  <a:gd name="T39" fmla="*/ 19 h 146"/>
                  <a:gd name="T40" fmla="*/ 0 w 71"/>
                  <a:gd name="T41" fmla="*/ 1 h 146"/>
                  <a:gd name="T42" fmla="*/ 30 w 71"/>
                  <a:gd name="T43" fmla="*/ 70 h 146"/>
                  <a:gd name="T44" fmla="*/ 30 w 71"/>
                  <a:gd name="T45" fmla="*/ 81 h 146"/>
                  <a:gd name="T46" fmla="*/ 31 w 71"/>
                  <a:gd name="T47" fmla="*/ 89 h 146"/>
                  <a:gd name="T48" fmla="*/ 40 w 71"/>
                  <a:gd name="T49" fmla="*/ 96 h 146"/>
                  <a:gd name="T50" fmla="*/ 43 w 71"/>
                  <a:gd name="T51" fmla="*/ 94 h 146"/>
                  <a:gd name="T52" fmla="*/ 49 w 71"/>
                  <a:gd name="T53" fmla="*/ 88 h 146"/>
                  <a:gd name="T54" fmla="*/ 49 w 71"/>
                  <a:gd name="T55" fmla="*/ 80 h 146"/>
                  <a:gd name="T56" fmla="*/ 51 w 71"/>
                  <a:gd name="T57" fmla="*/ 52 h 146"/>
                  <a:gd name="T58" fmla="*/ 49 w 71"/>
                  <a:gd name="T59" fmla="*/ 36 h 146"/>
                  <a:gd name="T60" fmla="*/ 48 w 71"/>
                  <a:gd name="T61" fmla="*/ 26 h 146"/>
                  <a:gd name="T62" fmla="*/ 43 w 71"/>
                  <a:gd name="T63" fmla="*/ 19 h 146"/>
                  <a:gd name="T64" fmla="*/ 40 w 71"/>
                  <a:gd name="T65" fmla="*/ 18 h 146"/>
                  <a:gd name="T66" fmla="*/ 35 w 71"/>
                  <a:gd name="T67" fmla="*/ 21 h 146"/>
                  <a:gd name="T68" fmla="*/ 31 w 71"/>
                  <a:gd name="T69" fmla="*/ 27 h 146"/>
                  <a:gd name="T70" fmla="*/ 30 w 71"/>
                  <a:gd name="T71" fmla="*/ 5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146">
                    <a:moveTo>
                      <a:pt x="0" y="1"/>
                    </a:moveTo>
                    <a:lnTo>
                      <a:pt x="30" y="1"/>
                    </a:lnTo>
                    <a:lnTo>
                      <a:pt x="30" y="13"/>
                    </a:lnTo>
                    <a:lnTo>
                      <a:pt x="30" y="13"/>
                    </a:lnTo>
                    <a:lnTo>
                      <a:pt x="30" y="13"/>
                    </a:lnTo>
                    <a:lnTo>
                      <a:pt x="33" y="8"/>
                    </a:lnTo>
                    <a:lnTo>
                      <a:pt x="38" y="3"/>
                    </a:lnTo>
                    <a:lnTo>
                      <a:pt x="41" y="1"/>
                    </a:lnTo>
                    <a:lnTo>
                      <a:pt x="46" y="0"/>
                    </a:lnTo>
                    <a:lnTo>
                      <a:pt x="46" y="0"/>
                    </a:lnTo>
                    <a:lnTo>
                      <a:pt x="53" y="1"/>
                    </a:lnTo>
                    <a:lnTo>
                      <a:pt x="57" y="3"/>
                    </a:lnTo>
                    <a:lnTo>
                      <a:pt x="61" y="8"/>
                    </a:lnTo>
                    <a:lnTo>
                      <a:pt x="66" y="14"/>
                    </a:lnTo>
                    <a:lnTo>
                      <a:pt x="66" y="14"/>
                    </a:lnTo>
                    <a:lnTo>
                      <a:pt x="67" y="23"/>
                    </a:lnTo>
                    <a:lnTo>
                      <a:pt x="69" y="32"/>
                    </a:lnTo>
                    <a:lnTo>
                      <a:pt x="71" y="58"/>
                    </a:lnTo>
                    <a:lnTo>
                      <a:pt x="71" y="58"/>
                    </a:lnTo>
                    <a:lnTo>
                      <a:pt x="69" y="81"/>
                    </a:lnTo>
                    <a:lnTo>
                      <a:pt x="67" y="91"/>
                    </a:lnTo>
                    <a:lnTo>
                      <a:pt x="66" y="98"/>
                    </a:lnTo>
                    <a:lnTo>
                      <a:pt x="66" y="98"/>
                    </a:lnTo>
                    <a:lnTo>
                      <a:pt x="62" y="104"/>
                    </a:lnTo>
                    <a:lnTo>
                      <a:pt x="57" y="109"/>
                    </a:lnTo>
                    <a:lnTo>
                      <a:pt x="53" y="111"/>
                    </a:lnTo>
                    <a:lnTo>
                      <a:pt x="46" y="112"/>
                    </a:lnTo>
                    <a:lnTo>
                      <a:pt x="46" y="112"/>
                    </a:lnTo>
                    <a:lnTo>
                      <a:pt x="43" y="112"/>
                    </a:lnTo>
                    <a:lnTo>
                      <a:pt x="38" y="109"/>
                    </a:lnTo>
                    <a:lnTo>
                      <a:pt x="33" y="107"/>
                    </a:lnTo>
                    <a:lnTo>
                      <a:pt x="30" y="102"/>
                    </a:lnTo>
                    <a:lnTo>
                      <a:pt x="30" y="102"/>
                    </a:lnTo>
                    <a:lnTo>
                      <a:pt x="30" y="129"/>
                    </a:lnTo>
                    <a:lnTo>
                      <a:pt x="40" y="129"/>
                    </a:lnTo>
                    <a:lnTo>
                      <a:pt x="40" y="146"/>
                    </a:lnTo>
                    <a:lnTo>
                      <a:pt x="0" y="146"/>
                    </a:lnTo>
                    <a:lnTo>
                      <a:pt x="0" y="129"/>
                    </a:lnTo>
                    <a:lnTo>
                      <a:pt x="10" y="129"/>
                    </a:lnTo>
                    <a:lnTo>
                      <a:pt x="10" y="19"/>
                    </a:lnTo>
                    <a:lnTo>
                      <a:pt x="0" y="19"/>
                    </a:lnTo>
                    <a:lnTo>
                      <a:pt x="0" y="1"/>
                    </a:lnTo>
                    <a:close/>
                    <a:moveTo>
                      <a:pt x="30" y="54"/>
                    </a:moveTo>
                    <a:lnTo>
                      <a:pt x="30" y="70"/>
                    </a:lnTo>
                    <a:lnTo>
                      <a:pt x="30" y="70"/>
                    </a:lnTo>
                    <a:lnTo>
                      <a:pt x="30" y="81"/>
                    </a:lnTo>
                    <a:lnTo>
                      <a:pt x="31" y="89"/>
                    </a:lnTo>
                    <a:lnTo>
                      <a:pt x="31" y="89"/>
                    </a:lnTo>
                    <a:lnTo>
                      <a:pt x="36" y="94"/>
                    </a:lnTo>
                    <a:lnTo>
                      <a:pt x="40" y="96"/>
                    </a:lnTo>
                    <a:lnTo>
                      <a:pt x="40" y="96"/>
                    </a:lnTo>
                    <a:lnTo>
                      <a:pt x="43" y="94"/>
                    </a:lnTo>
                    <a:lnTo>
                      <a:pt x="46" y="93"/>
                    </a:lnTo>
                    <a:lnTo>
                      <a:pt x="49" y="88"/>
                    </a:lnTo>
                    <a:lnTo>
                      <a:pt x="49" y="88"/>
                    </a:lnTo>
                    <a:lnTo>
                      <a:pt x="49" y="80"/>
                    </a:lnTo>
                    <a:lnTo>
                      <a:pt x="51" y="68"/>
                    </a:lnTo>
                    <a:lnTo>
                      <a:pt x="51" y="52"/>
                    </a:lnTo>
                    <a:lnTo>
                      <a:pt x="51" y="52"/>
                    </a:lnTo>
                    <a:lnTo>
                      <a:pt x="49" y="36"/>
                    </a:lnTo>
                    <a:lnTo>
                      <a:pt x="48" y="26"/>
                    </a:lnTo>
                    <a:lnTo>
                      <a:pt x="48" y="26"/>
                    </a:lnTo>
                    <a:lnTo>
                      <a:pt x="46" y="19"/>
                    </a:lnTo>
                    <a:lnTo>
                      <a:pt x="43" y="19"/>
                    </a:lnTo>
                    <a:lnTo>
                      <a:pt x="40" y="18"/>
                    </a:lnTo>
                    <a:lnTo>
                      <a:pt x="40" y="18"/>
                    </a:lnTo>
                    <a:lnTo>
                      <a:pt x="38" y="19"/>
                    </a:lnTo>
                    <a:lnTo>
                      <a:pt x="35" y="21"/>
                    </a:lnTo>
                    <a:lnTo>
                      <a:pt x="31" y="27"/>
                    </a:lnTo>
                    <a:lnTo>
                      <a:pt x="31" y="27"/>
                    </a:lnTo>
                    <a:lnTo>
                      <a:pt x="30" y="37"/>
                    </a:lnTo>
                    <a:lnTo>
                      <a:pt x="30" y="54"/>
                    </a:lnTo>
                    <a:lnTo>
                      <a:pt x="3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5" name="Freeform 349"/>
              <p:cNvSpPr>
                <a:spLocks noEditPoints="1"/>
              </p:cNvSpPr>
              <p:nvPr/>
            </p:nvSpPr>
            <p:spPr bwMode="auto">
              <a:xfrm>
                <a:off x="2735" y="1961"/>
                <a:ext cx="68" cy="111"/>
              </a:xfrm>
              <a:custGeom>
                <a:avLst/>
                <a:gdLst>
                  <a:gd name="T0" fmla="*/ 68 w 68"/>
                  <a:gd name="T1" fmla="*/ 109 h 111"/>
                  <a:gd name="T2" fmla="*/ 41 w 68"/>
                  <a:gd name="T3" fmla="*/ 101 h 111"/>
                  <a:gd name="T4" fmla="*/ 41 w 68"/>
                  <a:gd name="T5" fmla="*/ 101 h 111"/>
                  <a:gd name="T6" fmla="*/ 33 w 68"/>
                  <a:gd name="T7" fmla="*/ 107 h 111"/>
                  <a:gd name="T8" fmla="*/ 23 w 68"/>
                  <a:gd name="T9" fmla="*/ 111 h 111"/>
                  <a:gd name="T10" fmla="*/ 18 w 68"/>
                  <a:gd name="T11" fmla="*/ 111 h 111"/>
                  <a:gd name="T12" fmla="*/ 10 w 68"/>
                  <a:gd name="T13" fmla="*/ 106 h 111"/>
                  <a:gd name="T14" fmla="*/ 6 w 68"/>
                  <a:gd name="T15" fmla="*/ 101 h 111"/>
                  <a:gd name="T16" fmla="*/ 2 w 68"/>
                  <a:gd name="T17" fmla="*/ 91 h 111"/>
                  <a:gd name="T18" fmla="*/ 0 w 68"/>
                  <a:gd name="T19" fmla="*/ 78 h 111"/>
                  <a:gd name="T20" fmla="*/ 2 w 68"/>
                  <a:gd name="T21" fmla="*/ 63 h 111"/>
                  <a:gd name="T22" fmla="*/ 6 w 68"/>
                  <a:gd name="T23" fmla="*/ 52 h 111"/>
                  <a:gd name="T24" fmla="*/ 11 w 68"/>
                  <a:gd name="T25" fmla="*/ 49 h 111"/>
                  <a:gd name="T26" fmla="*/ 19 w 68"/>
                  <a:gd name="T27" fmla="*/ 44 h 111"/>
                  <a:gd name="T28" fmla="*/ 26 w 68"/>
                  <a:gd name="T29" fmla="*/ 44 h 111"/>
                  <a:gd name="T30" fmla="*/ 34 w 68"/>
                  <a:gd name="T31" fmla="*/ 45 h 111"/>
                  <a:gd name="T32" fmla="*/ 41 w 68"/>
                  <a:gd name="T33" fmla="*/ 32 h 111"/>
                  <a:gd name="T34" fmla="*/ 41 w 68"/>
                  <a:gd name="T35" fmla="*/ 24 h 111"/>
                  <a:gd name="T36" fmla="*/ 39 w 68"/>
                  <a:gd name="T37" fmla="*/ 19 h 111"/>
                  <a:gd name="T38" fmla="*/ 31 w 68"/>
                  <a:gd name="T39" fmla="*/ 16 h 111"/>
                  <a:gd name="T40" fmla="*/ 28 w 68"/>
                  <a:gd name="T41" fmla="*/ 16 h 111"/>
                  <a:gd name="T42" fmla="*/ 21 w 68"/>
                  <a:gd name="T43" fmla="*/ 24 h 111"/>
                  <a:gd name="T44" fmla="*/ 3 w 68"/>
                  <a:gd name="T45" fmla="*/ 24 h 111"/>
                  <a:gd name="T46" fmla="*/ 6 w 68"/>
                  <a:gd name="T47" fmla="*/ 14 h 111"/>
                  <a:gd name="T48" fmla="*/ 13 w 68"/>
                  <a:gd name="T49" fmla="*/ 6 h 111"/>
                  <a:gd name="T50" fmla="*/ 21 w 68"/>
                  <a:gd name="T51" fmla="*/ 1 h 111"/>
                  <a:gd name="T52" fmla="*/ 31 w 68"/>
                  <a:gd name="T53" fmla="*/ 0 h 111"/>
                  <a:gd name="T54" fmla="*/ 42 w 68"/>
                  <a:gd name="T55" fmla="*/ 1 h 111"/>
                  <a:gd name="T56" fmla="*/ 52 w 68"/>
                  <a:gd name="T57" fmla="*/ 6 h 111"/>
                  <a:gd name="T58" fmla="*/ 55 w 68"/>
                  <a:gd name="T59" fmla="*/ 11 h 111"/>
                  <a:gd name="T60" fmla="*/ 60 w 68"/>
                  <a:gd name="T61" fmla="*/ 23 h 111"/>
                  <a:gd name="T62" fmla="*/ 60 w 68"/>
                  <a:gd name="T63" fmla="*/ 91 h 111"/>
                  <a:gd name="T64" fmla="*/ 41 w 68"/>
                  <a:gd name="T65" fmla="*/ 88 h 111"/>
                  <a:gd name="T66" fmla="*/ 41 w 68"/>
                  <a:gd name="T67" fmla="*/ 65 h 111"/>
                  <a:gd name="T68" fmla="*/ 31 w 68"/>
                  <a:gd name="T69" fmla="*/ 60 h 111"/>
                  <a:gd name="T70" fmla="*/ 26 w 68"/>
                  <a:gd name="T71" fmla="*/ 60 h 111"/>
                  <a:gd name="T72" fmla="*/ 21 w 68"/>
                  <a:gd name="T73" fmla="*/ 70 h 111"/>
                  <a:gd name="T74" fmla="*/ 19 w 68"/>
                  <a:gd name="T75" fmla="*/ 76 h 111"/>
                  <a:gd name="T76" fmla="*/ 23 w 68"/>
                  <a:gd name="T77" fmla="*/ 89 h 111"/>
                  <a:gd name="T78" fmla="*/ 31 w 68"/>
                  <a:gd name="T79" fmla="*/ 94 h 111"/>
                  <a:gd name="T80" fmla="*/ 36 w 68"/>
                  <a:gd name="T81" fmla="*/ 93 h 111"/>
                  <a:gd name="T82" fmla="*/ 41 w 68"/>
                  <a:gd name="T83" fmla="*/ 8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111">
                    <a:moveTo>
                      <a:pt x="68" y="91"/>
                    </a:moveTo>
                    <a:lnTo>
                      <a:pt x="68" y="109"/>
                    </a:lnTo>
                    <a:lnTo>
                      <a:pt x="41" y="109"/>
                    </a:lnTo>
                    <a:lnTo>
                      <a:pt x="41" y="101"/>
                    </a:lnTo>
                    <a:lnTo>
                      <a:pt x="41" y="101"/>
                    </a:lnTo>
                    <a:lnTo>
                      <a:pt x="41" y="101"/>
                    </a:lnTo>
                    <a:lnTo>
                      <a:pt x="37" y="104"/>
                    </a:lnTo>
                    <a:lnTo>
                      <a:pt x="33" y="107"/>
                    </a:lnTo>
                    <a:lnTo>
                      <a:pt x="28" y="111"/>
                    </a:lnTo>
                    <a:lnTo>
                      <a:pt x="23" y="111"/>
                    </a:lnTo>
                    <a:lnTo>
                      <a:pt x="23" y="111"/>
                    </a:lnTo>
                    <a:lnTo>
                      <a:pt x="18" y="111"/>
                    </a:lnTo>
                    <a:lnTo>
                      <a:pt x="15" y="109"/>
                    </a:lnTo>
                    <a:lnTo>
                      <a:pt x="10" y="106"/>
                    </a:lnTo>
                    <a:lnTo>
                      <a:pt x="6" y="101"/>
                    </a:lnTo>
                    <a:lnTo>
                      <a:pt x="6" y="101"/>
                    </a:lnTo>
                    <a:lnTo>
                      <a:pt x="3" y="96"/>
                    </a:lnTo>
                    <a:lnTo>
                      <a:pt x="2" y="91"/>
                    </a:lnTo>
                    <a:lnTo>
                      <a:pt x="0" y="78"/>
                    </a:lnTo>
                    <a:lnTo>
                      <a:pt x="0" y="78"/>
                    </a:lnTo>
                    <a:lnTo>
                      <a:pt x="0" y="70"/>
                    </a:lnTo>
                    <a:lnTo>
                      <a:pt x="2" y="63"/>
                    </a:lnTo>
                    <a:lnTo>
                      <a:pt x="3" y="57"/>
                    </a:lnTo>
                    <a:lnTo>
                      <a:pt x="6" y="52"/>
                    </a:lnTo>
                    <a:lnTo>
                      <a:pt x="6" y="52"/>
                    </a:lnTo>
                    <a:lnTo>
                      <a:pt x="11" y="49"/>
                    </a:lnTo>
                    <a:lnTo>
                      <a:pt x="15" y="45"/>
                    </a:lnTo>
                    <a:lnTo>
                      <a:pt x="19" y="44"/>
                    </a:lnTo>
                    <a:lnTo>
                      <a:pt x="26" y="44"/>
                    </a:lnTo>
                    <a:lnTo>
                      <a:pt x="26" y="44"/>
                    </a:lnTo>
                    <a:lnTo>
                      <a:pt x="29" y="44"/>
                    </a:lnTo>
                    <a:lnTo>
                      <a:pt x="34" y="45"/>
                    </a:lnTo>
                    <a:lnTo>
                      <a:pt x="41" y="50"/>
                    </a:lnTo>
                    <a:lnTo>
                      <a:pt x="41" y="32"/>
                    </a:lnTo>
                    <a:lnTo>
                      <a:pt x="41" y="32"/>
                    </a:lnTo>
                    <a:lnTo>
                      <a:pt x="41" y="24"/>
                    </a:lnTo>
                    <a:lnTo>
                      <a:pt x="39" y="19"/>
                    </a:lnTo>
                    <a:lnTo>
                      <a:pt x="39" y="19"/>
                    </a:lnTo>
                    <a:lnTo>
                      <a:pt x="36" y="16"/>
                    </a:lnTo>
                    <a:lnTo>
                      <a:pt x="31" y="16"/>
                    </a:lnTo>
                    <a:lnTo>
                      <a:pt x="31" y="16"/>
                    </a:lnTo>
                    <a:lnTo>
                      <a:pt x="28" y="16"/>
                    </a:lnTo>
                    <a:lnTo>
                      <a:pt x="24" y="19"/>
                    </a:lnTo>
                    <a:lnTo>
                      <a:pt x="21" y="24"/>
                    </a:lnTo>
                    <a:lnTo>
                      <a:pt x="21" y="29"/>
                    </a:lnTo>
                    <a:lnTo>
                      <a:pt x="3" y="24"/>
                    </a:lnTo>
                    <a:lnTo>
                      <a:pt x="3" y="24"/>
                    </a:lnTo>
                    <a:lnTo>
                      <a:pt x="6" y="14"/>
                    </a:lnTo>
                    <a:lnTo>
                      <a:pt x="10" y="10"/>
                    </a:lnTo>
                    <a:lnTo>
                      <a:pt x="13" y="6"/>
                    </a:lnTo>
                    <a:lnTo>
                      <a:pt x="13" y="6"/>
                    </a:lnTo>
                    <a:lnTo>
                      <a:pt x="21" y="1"/>
                    </a:lnTo>
                    <a:lnTo>
                      <a:pt x="31" y="0"/>
                    </a:lnTo>
                    <a:lnTo>
                      <a:pt x="31" y="0"/>
                    </a:lnTo>
                    <a:lnTo>
                      <a:pt x="37" y="0"/>
                    </a:lnTo>
                    <a:lnTo>
                      <a:pt x="42" y="1"/>
                    </a:lnTo>
                    <a:lnTo>
                      <a:pt x="47" y="3"/>
                    </a:lnTo>
                    <a:lnTo>
                      <a:pt x="52" y="6"/>
                    </a:lnTo>
                    <a:lnTo>
                      <a:pt x="52" y="6"/>
                    </a:lnTo>
                    <a:lnTo>
                      <a:pt x="55" y="11"/>
                    </a:lnTo>
                    <a:lnTo>
                      <a:pt x="59" y="16"/>
                    </a:lnTo>
                    <a:lnTo>
                      <a:pt x="60" y="23"/>
                    </a:lnTo>
                    <a:lnTo>
                      <a:pt x="60" y="29"/>
                    </a:lnTo>
                    <a:lnTo>
                      <a:pt x="60" y="91"/>
                    </a:lnTo>
                    <a:lnTo>
                      <a:pt x="68" y="91"/>
                    </a:lnTo>
                    <a:close/>
                    <a:moveTo>
                      <a:pt x="41" y="88"/>
                    </a:moveTo>
                    <a:lnTo>
                      <a:pt x="41" y="65"/>
                    </a:lnTo>
                    <a:lnTo>
                      <a:pt x="41" y="65"/>
                    </a:lnTo>
                    <a:lnTo>
                      <a:pt x="36" y="60"/>
                    </a:lnTo>
                    <a:lnTo>
                      <a:pt x="31" y="60"/>
                    </a:lnTo>
                    <a:lnTo>
                      <a:pt x="31" y="60"/>
                    </a:lnTo>
                    <a:lnTo>
                      <a:pt x="26" y="60"/>
                    </a:lnTo>
                    <a:lnTo>
                      <a:pt x="23" y="63"/>
                    </a:lnTo>
                    <a:lnTo>
                      <a:pt x="21" y="70"/>
                    </a:lnTo>
                    <a:lnTo>
                      <a:pt x="19" y="76"/>
                    </a:lnTo>
                    <a:lnTo>
                      <a:pt x="19" y="76"/>
                    </a:lnTo>
                    <a:lnTo>
                      <a:pt x="21" y="85"/>
                    </a:lnTo>
                    <a:lnTo>
                      <a:pt x="23" y="89"/>
                    </a:lnTo>
                    <a:lnTo>
                      <a:pt x="26" y="93"/>
                    </a:lnTo>
                    <a:lnTo>
                      <a:pt x="31" y="94"/>
                    </a:lnTo>
                    <a:lnTo>
                      <a:pt x="31" y="94"/>
                    </a:lnTo>
                    <a:lnTo>
                      <a:pt x="36" y="93"/>
                    </a:lnTo>
                    <a:lnTo>
                      <a:pt x="41" y="88"/>
                    </a:lnTo>
                    <a:lnTo>
                      <a:pt x="4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6" name="Freeform 350"/>
              <p:cNvSpPr>
                <a:spLocks/>
              </p:cNvSpPr>
              <p:nvPr/>
            </p:nvSpPr>
            <p:spPr bwMode="auto">
              <a:xfrm>
                <a:off x="2810" y="1962"/>
                <a:ext cx="60" cy="108"/>
              </a:xfrm>
              <a:custGeom>
                <a:avLst/>
                <a:gdLst>
                  <a:gd name="T0" fmla="*/ 0 w 60"/>
                  <a:gd name="T1" fmla="*/ 108 h 108"/>
                  <a:gd name="T2" fmla="*/ 0 w 60"/>
                  <a:gd name="T3" fmla="*/ 90 h 108"/>
                  <a:gd name="T4" fmla="*/ 6 w 60"/>
                  <a:gd name="T5" fmla="*/ 90 h 108"/>
                  <a:gd name="T6" fmla="*/ 19 w 60"/>
                  <a:gd name="T7" fmla="*/ 54 h 108"/>
                  <a:gd name="T8" fmla="*/ 6 w 60"/>
                  <a:gd name="T9" fmla="*/ 18 h 108"/>
                  <a:gd name="T10" fmla="*/ 0 w 60"/>
                  <a:gd name="T11" fmla="*/ 18 h 108"/>
                  <a:gd name="T12" fmla="*/ 0 w 60"/>
                  <a:gd name="T13" fmla="*/ 0 h 108"/>
                  <a:gd name="T14" fmla="*/ 19 w 60"/>
                  <a:gd name="T15" fmla="*/ 0 h 108"/>
                  <a:gd name="T16" fmla="*/ 29 w 60"/>
                  <a:gd name="T17" fmla="*/ 30 h 108"/>
                  <a:gd name="T18" fmla="*/ 29 w 60"/>
                  <a:gd name="T19" fmla="*/ 30 h 108"/>
                  <a:gd name="T20" fmla="*/ 39 w 60"/>
                  <a:gd name="T21" fmla="*/ 0 h 108"/>
                  <a:gd name="T22" fmla="*/ 59 w 60"/>
                  <a:gd name="T23" fmla="*/ 0 h 108"/>
                  <a:gd name="T24" fmla="*/ 59 w 60"/>
                  <a:gd name="T25" fmla="*/ 18 h 108"/>
                  <a:gd name="T26" fmla="*/ 50 w 60"/>
                  <a:gd name="T27" fmla="*/ 18 h 108"/>
                  <a:gd name="T28" fmla="*/ 39 w 60"/>
                  <a:gd name="T29" fmla="*/ 51 h 108"/>
                  <a:gd name="T30" fmla="*/ 52 w 60"/>
                  <a:gd name="T31" fmla="*/ 90 h 108"/>
                  <a:gd name="T32" fmla="*/ 60 w 60"/>
                  <a:gd name="T33" fmla="*/ 90 h 108"/>
                  <a:gd name="T34" fmla="*/ 60 w 60"/>
                  <a:gd name="T35" fmla="*/ 108 h 108"/>
                  <a:gd name="T36" fmla="*/ 39 w 60"/>
                  <a:gd name="T37" fmla="*/ 108 h 108"/>
                  <a:gd name="T38" fmla="*/ 29 w 60"/>
                  <a:gd name="T39" fmla="*/ 75 h 108"/>
                  <a:gd name="T40" fmla="*/ 29 w 60"/>
                  <a:gd name="T41" fmla="*/ 75 h 108"/>
                  <a:gd name="T42" fmla="*/ 18 w 60"/>
                  <a:gd name="T43" fmla="*/ 108 h 108"/>
                  <a:gd name="T44" fmla="*/ 0 w 60"/>
                  <a:gd name="T4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08">
                    <a:moveTo>
                      <a:pt x="0" y="108"/>
                    </a:moveTo>
                    <a:lnTo>
                      <a:pt x="0" y="90"/>
                    </a:lnTo>
                    <a:lnTo>
                      <a:pt x="6" y="90"/>
                    </a:lnTo>
                    <a:lnTo>
                      <a:pt x="19" y="54"/>
                    </a:lnTo>
                    <a:lnTo>
                      <a:pt x="6" y="18"/>
                    </a:lnTo>
                    <a:lnTo>
                      <a:pt x="0" y="18"/>
                    </a:lnTo>
                    <a:lnTo>
                      <a:pt x="0" y="0"/>
                    </a:lnTo>
                    <a:lnTo>
                      <a:pt x="19" y="0"/>
                    </a:lnTo>
                    <a:lnTo>
                      <a:pt x="29" y="30"/>
                    </a:lnTo>
                    <a:lnTo>
                      <a:pt x="29" y="30"/>
                    </a:lnTo>
                    <a:lnTo>
                      <a:pt x="39" y="0"/>
                    </a:lnTo>
                    <a:lnTo>
                      <a:pt x="59" y="0"/>
                    </a:lnTo>
                    <a:lnTo>
                      <a:pt x="59" y="18"/>
                    </a:lnTo>
                    <a:lnTo>
                      <a:pt x="50" y="18"/>
                    </a:lnTo>
                    <a:lnTo>
                      <a:pt x="39" y="51"/>
                    </a:lnTo>
                    <a:lnTo>
                      <a:pt x="52" y="90"/>
                    </a:lnTo>
                    <a:lnTo>
                      <a:pt x="60" y="90"/>
                    </a:lnTo>
                    <a:lnTo>
                      <a:pt x="60" y="108"/>
                    </a:lnTo>
                    <a:lnTo>
                      <a:pt x="39" y="108"/>
                    </a:lnTo>
                    <a:lnTo>
                      <a:pt x="29" y="75"/>
                    </a:lnTo>
                    <a:lnTo>
                      <a:pt x="29" y="75"/>
                    </a:lnTo>
                    <a:lnTo>
                      <a:pt x="18" y="108"/>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7" name="Freeform 351"/>
              <p:cNvSpPr>
                <a:spLocks noEditPoints="1"/>
              </p:cNvSpPr>
              <p:nvPr/>
            </p:nvSpPr>
            <p:spPr bwMode="auto">
              <a:xfrm>
                <a:off x="2880" y="1961"/>
                <a:ext cx="68" cy="111"/>
              </a:xfrm>
              <a:custGeom>
                <a:avLst/>
                <a:gdLst>
                  <a:gd name="T0" fmla="*/ 68 w 68"/>
                  <a:gd name="T1" fmla="*/ 109 h 111"/>
                  <a:gd name="T2" fmla="*/ 41 w 68"/>
                  <a:gd name="T3" fmla="*/ 101 h 111"/>
                  <a:gd name="T4" fmla="*/ 41 w 68"/>
                  <a:gd name="T5" fmla="*/ 101 h 111"/>
                  <a:gd name="T6" fmla="*/ 33 w 68"/>
                  <a:gd name="T7" fmla="*/ 107 h 111"/>
                  <a:gd name="T8" fmla="*/ 23 w 68"/>
                  <a:gd name="T9" fmla="*/ 111 h 111"/>
                  <a:gd name="T10" fmla="*/ 18 w 68"/>
                  <a:gd name="T11" fmla="*/ 111 h 111"/>
                  <a:gd name="T12" fmla="*/ 10 w 68"/>
                  <a:gd name="T13" fmla="*/ 106 h 111"/>
                  <a:gd name="T14" fmla="*/ 6 w 68"/>
                  <a:gd name="T15" fmla="*/ 101 h 111"/>
                  <a:gd name="T16" fmla="*/ 2 w 68"/>
                  <a:gd name="T17" fmla="*/ 91 h 111"/>
                  <a:gd name="T18" fmla="*/ 0 w 68"/>
                  <a:gd name="T19" fmla="*/ 78 h 111"/>
                  <a:gd name="T20" fmla="*/ 2 w 68"/>
                  <a:gd name="T21" fmla="*/ 63 h 111"/>
                  <a:gd name="T22" fmla="*/ 6 w 68"/>
                  <a:gd name="T23" fmla="*/ 52 h 111"/>
                  <a:gd name="T24" fmla="*/ 11 w 68"/>
                  <a:gd name="T25" fmla="*/ 49 h 111"/>
                  <a:gd name="T26" fmla="*/ 20 w 68"/>
                  <a:gd name="T27" fmla="*/ 44 h 111"/>
                  <a:gd name="T28" fmla="*/ 26 w 68"/>
                  <a:gd name="T29" fmla="*/ 44 h 111"/>
                  <a:gd name="T30" fmla="*/ 34 w 68"/>
                  <a:gd name="T31" fmla="*/ 45 h 111"/>
                  <a:gd name="T32" fmla="*/ 41 w 68"/>
                  <a:gd name="T33" fmla="*/ 32 h 111"/>
                  <a:gd name="T34" fmla="*/ 41 w 68"/>
                  <a:gd name="T35" fmla="*/ 24 h 111"/>
                  <a:gd name="T36" fmla="*/ 37 w 68"/>
                  <a:gd name="T37" fmla="*/ 19 h 111"/>
                  <a:gd name="T38" fmla="*/ 31 w 68"/>
                  <a:gd name="T39" fmla="*/ 16 h 111"/>
                  <a:gd name="T40" fmla="*/ 26 w 68"/>
                  <a:gd name="T41" fmla="*/ 16 h 111"/>
                  <a:gd name="T42" fmla="*/ 21 w 68"/>
                  <a:gd name="T43" fmla="*/ 24 h 111"/>
                  <a:gd name="T44" fmla="*/ 2 w 68"/>
                  <a:gd name="T45" fmla="*/ 24 h 111"/>
                  <a:gd name="T46" fmla="*/ 6 w 68"/>
                  <a:gd name="T47" fmla="*/ 14 h 111"/>
                  <a:gd name="T48" fmla="*/ 13 w 68"/>
                  <a:gd name="T49" fmla="*/ 6 h 111"/>
                  <a:gd name="T50" fmla="*/ 21 w 68"/>
                  <a:gd name="T51" fmla="*/ 1 h 111"/>
                  <a:gd name="T52" fmla="*/ 31 w 68"/>
                  <a:gd name="T53" fmla="*/ 0 h 111"/>
                  <a:gd name="T54" fmla="*/ 42 w 68"/>
                  <a:gd name="T55" fmla="*/ 1 h 111"/>
                  <a:gd name="T56" fmla="*/ 52 w 68"/>
                  <a:gd name="T57" fmla="*/ 6 h 111"/>
                  <a:gd name="T58" fmla="*/ 55 w 68"/>
                  <a:gd name="T59" fmla="*/ 11 h 111"/>
                  <a:gd name="T60" fmla="*/ 60 w 68"/>
                  <a:gd name="T61" fmla="*/ 23 h 111"/>
                  <a:gd name="T62" fmla="*/ 60 w 68"/>
                  <a:gd name="T63" fmla="*/ 91 h 111"/>
                  <a:gd name="T64" fmla="*/ 41 w 68"/>
                  <a:gd name="T65" fmla="*/ 88 h 111"/>
                  <a:gd name="T66" fmla="*/ 41 w 68"/>
                  <a:gd name="T67" fmla="*/ 65 h 111"/>
                  <a:gd name="T68" fmla="*/ 31 w 68"/>
                  <a:gd name="T69" fmla="*/ 60 h 111"/>
                  <a:gd name="T70" fmla="*/ 26 w 68"/>
                  <a:gd name="T71" fmla="*/ 60 h 111"/>
                  <a:gd name="T72" fmla="*/ 21 w 68"/>
                  <a:gd name="T73" fmla="*/ 70 h 111"/>
                  <a:gd name="T74" fmla="*/ 20 w 68"/>
                  <a:gd name="T75" fmla="*/ 76 h 111"/>
                  <a:gd name="T76" fmla="*/ 23 w 68"/>
                  <a:gd name="T77" fmla="*/ 89 h 111"/>
                  <a:gd name="T78" fmla="*/ 31 w 68"/>
                  <a:gd name="T79" fmla="*/ 94 h 111"/>
                  <a:gd name="T80" fmla="*/ 36 w 68"/>
                  <a:gd name="T81" fmla="*/ 93 h 111"/>
                  <a:gd name="T82" fmla="*/ 41 w 68"/>
                  <a:gd name="T83" fmla="*/ 8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 h="111">
                    <a:moveTo>
                      <a:pt x="68" y="91"/>
                    </a:moveTo>
                    <a:lnTo>
                      <a:pt x="68" y="109"/>
                    </a:lnTo>
                    <a:lnTo>
                      <a:pt x="41" y="109"/>
                    </a:lnTo>
                    <a:lnTo>
                      <a:pt x="41" y="101"/>
                    </a:lnTo>
                    <a:lnTo>
                      <a:pt x="41" y="101"/>
                    </a:lnTo>
                    <a:lnTo>
                      <a:pt x="41" y="101"/>
                    </a:lnTo>
                    <a:lnTo>
                      <a:pt x="37" y="104"/>
                    </a:lnTo>
                    <a:lnTo>
                      <a:pt x="33" y="107"/>
                    </a:lnTo>
                    <a:lnTo>
                      <a:pt x="28" y="111"/>
                    </a:lnTo>
                    <a:lnTo>
                      <a:pt x="23" y="111"/>
                    </a:lnTo>
                    <a:lnTo>
                      <a:pt x="23" y="111"/>
                    </a:lnTo>
                    <a:lnTo>
                      <a:pt x="18" y="111"/>
                    </a:lnTo>
                    <a:lnTo>
                      <a:pt x="13" y="109"/>
                    </a:lnTo>
                    <a:lnTo>
                      <a:pt x="10" y="106"/>
                    </a:lnTo>
                    <a:lnTo>
                      <a:pt x="6" y="101"/>
                    </a:lnTo>
                    <a:lnTo>
                      <a:pt x="6" y="101"/>
                    </a:lnTo>
                    <a:lnTo>
                      <a:pt x="3" y="96"/>
                    </a:lnTo>
                    <a:lnTo>
                      <a:pt x="2" y="91"/>
                    </a:lnTo>
                    <a:lnTo>
                      <a:pt x="0" y="78"/>
                    </a:lnTo>
                    <a:lnTo>
                      <a:pt x="0" y="78"/>
                    </a:lnTo>
                    <a:lnTo>
                      <a:pt x="0" y="70"/>
                    </a:lnTo>
                    <a:lnTo>
                      <a:pt x="2" y="63"/>
                    </a:lnTo>
                    <a:lnTo>
                      <a:pt x="3" y="57"/>
                    </a:lnTo>
                    <a:lnTo>
                      <a:pt x="6" y="52"/>
                    </a:lnTo>
                    <a:lnTo>
                      <a:pt x="6" y="52"/>
                    </a:lnTo>
                    <a:lnTo>
                      <a:pt x="11" y="49"/>
                    </a:lnTo>
                    <a:lnTo>
                      <a:pt x="15" y="45"/>
                    </a:lnTo>
                    <a:lnTo>
                      <a:pt x="20" y="44"/>
                    </a:lnTo>
                    <a:lnTo>
                      <a:pt x="26" y="44"/>
                    </a:lnTo>
                    <a:lnTo>
                      <a:pt x="26" y="44"/>
                    </a:lnTo>
                    <a:lnTo>
                      <a:pt x="29" y="44"/>
                    </a:lnTo>
                    <a:lnTo>
                      <a:pt x="34" y="45"/>
                    </a:lnTo>
                    <a:lnTo>
                      <a:pt x="41" y="50"/>
                    </a:lnTo>
                    <a:lnTo>
                      <a:pt x="41" y="32"/>
                    </a:lnTo>
                    <a:lnTo>
                      <a:pt x="41" y="32"/>
                    </a:lnTo>
                    <a:lnTo>
                      <a:pt x="41" y="24"/>
                    </a:lnTo>
                    <a:lnTo>
                      <a:pt x="37" y="19"/>
                    </a:lnTo>
                    <a:lnTo>
                      <a:pt x="37" y="19"/>
                    </a:lnTo>
                    <a:lnTo>
                      <a:pt x="34" y="16"/>
                    </a:lnTo>
                    <a:lnTo>
                      <a:pt x="31" y="16"/>
                    </a:lnTo>
                    <a:lnTo>
                      <a:pt x="31" y="16"/>
                    </a:lnTo>
                    <a:lnTo>
                      <a:pt x="26" y="16"/>
                    </a:lnTo>
                    <a:lnTo>
                      <a:pt x="23" y="19"/>
                    </a:lnTo>
                    <a:lnTo>
                      <a:pt x="21" y="24"/>
                    </a:lnTo>
                    <a:lnTo>
                      <a:pt x="20" y="29"/>
                    </a:lnTo>
                    <a:lnTo>
                      <a:pt x="2" y="24"/>
                    </a:lnTo>
                    <a:lnTo>
                      <a:pt x="2" y="24"/>
                    </a:lnTo>
                    <a:lnTo>
                      <a:pt x="6" y="14"/>
                    </a:lnTo>
                    <a:lnTo>
                      <a:pt x="8" y="10"/>
                    </a:lnTo>
                    <a:lnTo>
                      <a:pt x="13" y="6"/>
                    </a:lnTo>
                    <a:lnTo>
                      <a:pt x="13" y="6"/>
                    </a:lnTo>
                    <a:lnTo>
                      <a:pt x="21" y="1"/>
                    </a:lnTo>
                    <a:lnTo>
                      <a:pt x="31" y="0"/>
                    </a:lnTo>
                    <a:lnTo>
                      <a:pt x="31" y="0"/>
                    </a:lnTo>
                    <a:lnTo>
                      <a:pt x="37" y="0"/>
                    </a:lnTo>
                    <a:lnTo>
                      <a:pt x="42" y="1"/>
                    </a:lnTo>
                    <a:lnTo>
                      <a:pt x="47" y="3"/>
                    </a:lnTo>
                    <a:lnTo>
                      <a:pt x="52" y="6"/>
                    </a:lnTo>
                    <a:lnTo>
                      <a:pt x="52" y="6"/>
                    </a:lnTo>
                    <a:lnTo>
                      <a:pt x="55" y="11"/>
                    </a:lnTo>
                    <a:lnTo>
                      <a:pt x="59" y="16"/>
                    </a:lnTo>
                    <a:lnTo>
                      <a:pt x="60" y="23"/>
                    </a:lnTo>
                    <a:lnTo>
                      <a:pt x="60" y="29"/>
                    </a:lnTo>
                    <a:lnTo>
                      <a:pt x="60" y="91"/>
                    </a:lnTo>
                    <a:lnTo>
                      <a:pt x="68" y="91"/>
                    </a:lnTo>
                    <a:close/>
                    <a:moveTo>
                      <a:pt x="41" y="88"/>
                    </a:moveTo>
                    <a:lnTo>
                      <a:pt x="41" y="65"/>
                    </a:lnTo>
                    <a:lnTo>
                      <a:pt x="41" y="65"/>
                    </a:lnTo>
                    <a:lnTo>
                      <a:pt x="36" y="60"/>
                    </a:lnTo>
                    <a:lnTo>
                      <a:pt x="31" y="60"/>
                    </a:lnTo>
                    <a:lnTo>
                      <a:pt x="31" y="60"/>
                    </a:lnTo>
                    <a:lnTo>
                      <a:pt x="26" y="60"/>
                    </a:lnTo>
                    <a:lnTo>
                      <a:pt x="23" y="63"/>
                    </a:lnTo>
                    <a:lnTo>
                      <a:pt x="21" y="70"/>
                    </a:lnTo>
                    <a:lnTo>
                      <a:pt x="20" y="76"/>
                    </a:lnTo>
                    <a:lnTo>
                      <a:pt x="20" y="76"/>
                    </a:lnTo>
                    <a:lnTo>
                      <a:pt x="21" y="85"/>
                    </a:lnTo>
                    <a:lnTo>
                      <a:pt x="23" y="89"/>
                    </a:lnTo>
                    <a:lnTo>
                      <a:pt x="26" y="93"/>
                    </a:lnTo>
                    <a:lnTo>
                      <a:pt x="31" y="94"/>
                    </a:lnTo>
                    <a:lnTo>
                      <a:pt x="31" y="94"/>
                    </a:lnTo>
                    <a:lnTo>
                      <a:pt x="36" y="93"/>
                    </a:lnTo>
                    <a:lnTo>
                      <a:pt x="41" y="88"/>
                    </a:lnTo>
                    <a:lnTo>
                      <a:pt x="4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8" name="Freeform 352"/>
              <p:cNvSpPr>
                <a:spLocks/>
              </p:cNvSpPr>
              <p:nvPr/>
            </p:nvSpPr>
            <p:spPr bwMode="auto">
              <a:xfrm>
                <a:off x="2953" y="1961"/>
                <a:ext cx="56" cy="109"/>
              </a:xfrm>
              <a:custGeom>
                <a:avLst/>
                <a:gdLst>
                  <a:gd name="T0" fmla="*/ 0 w 56"/>
                  <a:gd name="T1" fmla="*/ 109 h 109"/>
                  <a:gd name="T2" fmla="*/ 0 w 56"/>
                  <a:gd name="T3" fmla="*/ 91 h 109"/>
                  <a:gd name="T4" fmla="*/ 10 w 56"/>
                  <a:gd name="T5" fmla="*/ 91 h 109"/>
                  <a:gd name="T6" fmla="*/ 10 w 56"/>
                  <a:gd name="T7" fmla="*/ 19 h 109"/>
                  <a:gd name="T8" fmla="*/ 0 w 56"/>
                  <a:gd name="T9" fmla="*/ 19 h 109"/>
                  <a:gd name="T10" fmla="*/ 0 w 56"/>
                  <a:gd name="T11" fmla="*/ 1 h 109"/>
                  <a:gd name="T12" fmla="*/ 30 w 56"/>
                  <a:gd name="T13" fmla="*/ 1 h 109"/>
                  <a:gd name="T14" fmla="*/ 30 w 56"/>
                  <a:gd name="T15" fmla="*/ 23 h 109"/>
                  <a:gd name="T16" fmla="*/ 30 w 56"/>
                  <a:gd name="T17" fmla="*/ 23 h 109"/>
                  <a:gd name="T18" fmla="*/ 30 w 56"/>
                  <a:gd name="T19" fmla="*/ 23 h 109"/>
                  <a:gd name="T20" fmla="*/ 36 w 56"/>
                  <a:gd name="T21" fmla="*/ 11 h 109"/>
                  <a:gd name="T22" fmla="*/ 41 w 56"/>
                  <a:gd name="T23" fmla="*/ 5 h 109"/>
                  <a:gd name="T24" fmla="*/ 41 w 56"/>
                  <a:gd name="T25" fmla="*/ 5 h 109"/>
                  <a:gd name="T26" fmla="*/ 48 w 56"/>
                  <a:gd name="T27" fmla="*/ 1 h 109"/>
                  <a:gd name="T28" fmla="*/ 56 w 56"/>
                  <a:gd name="T29" fmla="*/ 0 h 109"/>
                  <a:gd name="T30" fmla="*/ 56 w 56"/>
                  <a:gd name="T31" fmla="*/ 21 h 109"/>
                  <a:gd name="T32" fmla="*/ 56 w 56"/>
                  <a:gd name="T33" fmla="*/ 21 h 109"/>
                  <a:gd name="T34" fmla="*/ 49 w 56"/>
                  <a:gd name="T35" fmla="*/ 21 h 109"/>
                  <a:gd name="T36" fmla="*/ 44 w 56"/>
                  <a:gd name="T37" fmla="*/ 23 h 109"/>
                  <a:gd name="T38" fmla="*/ 39 w 56"/>
                  <a:gd name="T39" fmla="*/ 24 h 109"/>
                  <a:gd name="T40" fmla="*/ 36 w 56"/>
                  <a:gd name="T41" fmla="*/ 27 h 109"/>
                  <a:gd name="T42" fmla="*/ 33 w 56"/>
                  <a:gd name="T43" fmla="*/ 32 h 109"/>
                  <a:gd name="T44" fmla="*/ 31 w 56"/>
                  <a:gd name="T45" fmla="*/ 37 h 109"/>
                  <a:gd name="T46" fmla="*/ 30 w 56"/>
                  <a:gd name="T47" fmla="*/ 50 h 109"/>
                  <a:gd name="T48" fmla="*/ 30 w 56"/>
                  <a:gd name="T49" fmla="*/ 91 h 109"/>
                  <a:gd name="T50" fmla="*/ 41 w 56"/>
                  <a:gd name="T51" fmla="*/ 91 h 109"/>
                  <a:gd name="T52" fmla="*/ 41 w 56"/>
                  <a:gd name="T53" fmla="*/ 109 h 109"/>
                  <a:gd name="T54" fmla="*/ 0 w 56"/>
                  <a:gd name="T5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109">
                    <a:moveTo>
                      <a:pt x="0" y="109"/>
                    </a:moveTo>
                    <a:lnTo>
                      <a:pt x="0" y="91"/>
                    </a:lnTo>
                    <a:lnTo>
                      <a:pt x="10" y="91"/>
                    </a:lnTo>
                    <a:lnTo>
                      <a:pt x="10" y="19"/>
                    </a:lnTo>
                    <a:lnTo>
                      <a:pt x="0" y="19"/>
                    </a:lnTo>
                    <a:lnTo>
                      <a:pt x="0" y="1"/>
                    </a:lnTo>
                    <a:lnTo>
                      <a:pt x="30" y="1"/>
                    </a:lnTo>
                    <a:lnTo>
                      <a:pt x="30" y="23"/>
                    </a:lnTo>
                    <a:lnTo>
                      <a:pt x="30" y="23"/>
                    </a:lnTo>
                    <a:lnTo>
                      <a:pt x="30" y="23"/>
                    </a:lnTo>
                    <a:lnTo>
                      <a:pt x="36" y="11"/>
                    </a:lnTo>
                    <a:lnTo>
                      <a:pt x="41" y="5"/>
                    </a:lnTo>
                    <a:lnTo>
                      <a:pt x="41" y="5"/>
                    </a:lnTo>
                    <a:lnTo>
                      <a:pt x="48" y="1"/>
                    </a:lnTo>
                    <a:lnTo>
                      <a:pt x="56" y="0"/>
                    </a:lnTo>
                    <a:lnTo>
                      <a:pt x="56" y="21"/>
                    </a:lnTo>
                    <a:lnTo>
                      <a:pt x="56" y="21"/>
                    </a:lnTo>
                    <a:lnTo>
                      <a:pt x="49" y="21"/>
                    </a:lnTo>
                    <a:lnTo>
                      <a:pt x="44" y="23"/>
                    </a:lnTo>
                    <a:lnTo>
                      <a:pt x="39" y="24"/>
                    </a:lnTo>
                    <a:lnTo>
                      <a:pt x="36" y="27"/>
                    </a:lnTo>
                    <a:lnTo>
                      <a:pt x="33" y="32"/>
                    </a:lnTo>
                    <a:lnTo>
                      <a:pt x="31" y="37"/>
                    </a:lnTo>
                    <a:lnTo>
                      <a:pt x="30" y="50"/>
                    </a:lnTo>
                    <a:lnTo>
                      <a:pt x="30" y="91"/>
                    </a:lnTo>
                    <a:lnTo>
                      <a:pt x="41" y="91"/>
                    </a:lnTo>
                    <a:lnTo>
                      <a:pt x="41" y="109"/>
                    </a:lnTo>
                    <a:lnTo>
                      <a:pt x="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9" name="Freeform 353"/>
              <p:cNvSpPr>
                <a:spLocks noEditPoints="1"/>
              </p:cNvSpPr>
              <p:nvPr/>
            </p:nvSpPr>
            <p:spPr bwMode="auto">
              <a:xfrm>
                <a:off x="2790" y="1739"/>
                <a:ext cx="79" cy="39"/>
              </a:xfrm>
              <a:custGeom>
                <a:avLst/>
                <a:gdLst>
                  <a:gd name="T0" fmla="*/ 79 w 79"/>
                  <a:gd name="T1" fmla="*/ 39 h 39"/>
                  <a:gd name="T2" fmla="*/ 69 w 79"/>
                  <a:gd name="T3" fmla="*/ 39 h 39"/>
                  <a:gd name="T4" fmla="*/ 69 w 79"/>
                  <a:gd name="T5" fmla="*/ 34 h 39"/>
                  <a:gd name="T6" fmla="*/ 10 w 79"/>
                  <a:gd name="T7" fmla="*/ 34 h 39"/>
                  <a:gd name="T8" fmla="*/ 10 w 79"/>
                  <a:gd name="T9" fmla="*/ 39 h 39"/>
                  <a:gd name="T10" fmla="*/ 0 w 79"/>
                  <a:gd name="T11" fmla="*/ 39 h 39"/>
                  <a:gd name="T12" fmla="*/ 0 w 79"/>
                  <a:gd name="T13" fmla="*/ 26 h 39"/>
                  <a:gd name="T14" fmla="*/ 0 w 79"/>
                  <a:gd name="T15" fmla="*/ 26 h 39"/>
                  <a:gd name="T16" fmla="*/ 0 w 79"/>
                  <a:gd name="T17" fmla="*/ 20 h 39"/>
                  <a:gd name="T18" fmla="*/ 4 w 79"/>
                  <a:gd name="T19" fmla="*/ 15 h 39"/>
                  <a:gd name="T20" fmla="*/ 5 w 79"/>
                  <a:gd name="T21" fmla="*/ 10 h 39"/>
                  <a:gd name="T22" fmla="*/ 10 w 79"/>
                  <a:gd name="T23" fmla="*/ 7 h 39"/>
                  <a:gd name="T24" fmla="*/ 10 w 79"/>
                  <a:gd name="T25" fmla="*/ 7 h 39"/>
                  <a:gd name="T26" fmla="*/ 15 w 79"/>
                  <a:gd name="T27" fmla="*/ 3 h 39"/>
                  <a:gd name="T28" fmla="*/ 22 w 79"/>
                  <a:gd name="T29" fmla="*/ 2 h 39"/>
                  <a:gd name="T30" fmla="*/ 39 w 79"/>
                  <a:gd name="T31" fmla="*/ 0 h 39"/>
                  <a:gd name="T32" fmla="*/ 39 w 79"/>
                  <a:gd name="T33" fmla="*/ 0 h 39"/>
                  <a:gd name="T34" fmla="*/ 56 w 79"/>
                  <a:gd name="T35" fmla="*/ 2 h 39"/>
                  <a:gd name="T36" fmla="*/ 64 w 79"/>
                  <a:gd name="T37" fmla="*/ 3 h 39"/>
                  <a:gd name="T38" fmla="*/ 69 w 79"/>
                  <a:gd name="T39" fmla="*/ 7 h 39"/>
                  <a:gd name="T40" fmla="*/ 69 w 79"/>
                  <a:gd name="T41" fmla="*/ 7 h 39"/>
                  <a:gd name="T42" fmla="*/ 72 w 79"/>
                  <a:gd name="T43" fmla="*/ 10 h 39"/>
                  <a:gd name="T44" fmla="*/ 75 w 79"/>
                  <a:gd name="T45" fmla="*/ 15 h 39"/>
                  <a:gd name="T46" fmla="*/ 77 w 79"/>
                  <a:gd name="T47" fmla="*/ 20 h 39"/>
                  <a:gd name="T48" fmla="*/ 79 w 79"/>
                  <a:gd name="T49" fmla="*/ 25 h 39"/>
                  <a:gd name="T50" fmla="*/ 79 w 79"/>
                  <a:gd name="T51" fmla="*/ 39 h 39"/>
                  <a:gd name="T52" fmla="*/ 10 w 79"/>
                  <a:gd name="T53" fmla="*/ 23 h 39"/>
                  <a:gd name="T54" fmla="*/ 69 w 79"/>
                  <a:gd name="T55" fmla="*/ 23 h 39"/>
                  <a:gd name="T56" fmla="*/ 69 w 79"/>
                  <a:gd name="T57" fmla="*/ 23 h 39"/>
                  <a:gd name="T58" fmla="*/ 67 w 79"/>
                  <a:gd name="T59" fmla="*/ 18 h 39"/>
                  <a:gd name="T60" fmla="*/ 62 w 79"/>
                  <a:gd name="T61" fmla="*/ 15 h 39"/>
                  <a:gd name="T62" fmla="*/ 62 w 79"/>
                  <a:gd name="T63" fmla="*/ 15 h 39"/>
                  <a:gd name="T64" fmla="*/ 54 w 79"/>
                  <a:gd name="T65" fmla="*/ 13 h 39"/>
                  <a:gd name="T66" fmla="*/ 41 w 79"/>
                  <a:gd name="T67" fmla="*/ 12 h 39"/>
                  <a:gd name="T68" fmla="*/ 41 w 79"/>
                  <a:gd name="T69" fmla="*/ 12 h 39"/>
                  <a:gd name="T70" fmla="*/ 22 w 79"/>
                  <a:gd name="T71" fmla="*/ 13 h 39"/>
                  <a:gd name="T72" fmla="*/ 22 w 79"/>
                  <a:gd name="T73" fmla="*/ 13 h 39"/>
                  <a:gd name="T74" fmla="*/ 17 w 79"/>
                  <a:gd name="T75" fmla="*/ 15 h 39"/>
                  <a:gd name="T76" fmla="*/ 13 w 79"/>
                  <a:gd name="T77" fmla="*/ 16 h 39"/>
                  <a:gd name="T78" fmla="*/ 13 w 79"/>
                  <a:gd name="T79" fmla="*/ 16 h 39"/>
                  <a:gd name="T80" fmla="*/ 10 w 79"/>
                  <a:gd name="T81" fmla="*/ 20 h 39"/>
                  <a:gd name="T82" fmla="*/ 10 w 79"/>
                  <a:gd name="T83" fmla="*/ 23 h 39"/>
                  <a:gd name="T84" fmla="*/ 10 w 79"/>
                  <a:gd name="T85"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39">
                    <a:moveTo>
                      <a:pt x="79" y="39"/>
                    </a:moveTo>
                    <a:lnTo>
                      <a:pt x="69" y="39"/>
                    </a:lnTo>
                    <a:lnTo>
                      <a:pt x="69" y="34"/>
                    </a:lnTo>
                    <a:lnTo>
                      <a:pt x="10" y="34"/>
                    </a:lnTo>
                    <a:lnTo>
                      <a:pt x="10" y="39"/>
                    </a:lnTo>
                    <a:lnTo>
                      <a:pt x="0" y="39"/>
                    </a:lnTo>
                    <a:lnTo>
                      <a:pt x="0" y="26"/>
                    </a:lnTo>
                    <a:lnTo>
                      <a:pt x="0" y="26"/>
                    </a:lnTo>
                    <a:lnTo>
                      <a:pt x="0" y="20"/>
                    </a:lnTo>
                    <a:lnTo>
                      <a:pt x="4" y="15"/>
                    </a:lnTo>
                    <a:lnTo>
                      <a:pt x="5" y="10"/>
                    </a:lnTo>
                    <a:lnTo>
                      <a:pt x="10" y="7"/>
                    </a:lnTo>
                    <a:lnTo>
                      <a:pt x="10" y="7"/>
                    </a:lnTo>
                    <a:lnTo>
                      <a:pt x="15" y="3"/>
                    </a:lnTo>
                    <a:lnTo>
                      <a:pt x="22" y="2"/>
                    </a:lnTo>
                    <a:lnTo>
                      <a:pt x="39" y="0"/>
                    </a:lnTo>
                    <a:lnTo>
                      <a:pt x="39" y="0"/>
                    </a:lnTo>
                    <a:lnTo>
                      <a:pt x="56" y="2"/>
                    </a:lnTo>
                    <a:lnTo>
                      <a:pt x="64" y="3"/>
                    </a:lnTo>
                    <a:lnTo>
                      <a:pt x="69" y="7"/>
                    </a:lnTo>
                    <a:lnTo>
                      <a:pt x="69" y="7"/>
                    </a:lnTo>
                    <a:lnTo>
                      <a:pt x="72" y="10"/>
                    </a:lnTo>
                    <a:lnTo>
                      <a:pt x="75" y="15"/>
                    </a:lnTo>
                    <a:lnTo>
                      <a:pt x="77" y="20"/>
                    </a:lnTo>
                    <a:lnTo>
                      <a:pt x="79" y="25"/>
                    </a:lnTo>
                    <a:lnTo>
                      <a:pt x="79" y="39"/>
                    </a:lnTo>
                    <a:close/>
                    <a:moveTo>
                      <a:pt x="10" y="23"/>
                    </a:moveTo>
                    <a:lnTo>
                      <a:pt x="69" y="23"/>
                    </a:lnTo>
                    <a:lnTo>
                      <a:pt x="69" y="23"/>
                    </a:lnTo>
                    <a:lnTo>
                      <a:pt x="67" y="18"/>
                    </a:lnTo>
                    <a:lnTo>
                      <a:pt x="62" y="15"/>
                    </a:lnTo>
                    <a:lnTo>
                      <a:pt x="62" y="15"/>
                    </a:lnTo>
                    <a:lnTo>
                      <a:pt x="54" y="13"/>
                    </a:lnTo>
                    <a:lnTo>
                      <a:pt x="41" y="12"/>
                    </a:lnTo>
                    <a:lnTo>
                      <a:pt x="41" y="12"/>
                    </a:lnTo>
                    <a:lnTo>
                      <a:pt x="22" y="13"/>
                    </a:lnTo>
                    <a:lnTo>
                      <a:pt x="22" y="13"/>
                    </a:lnTo>
                    <a:lnTo>
                      <a:pt x="17" y="15"/>
                    </a:lnTo>
                    <a:lnTo>
                      <a:pt x="13" y="16"/>
                    </a:lnTo>
                    <a:lnTo>
                      <a:pt x="13" y="16"/>
                    </a:lnTo>
                    <a:lnTo>
                      <a:pt x="10" y="20"/>
                    </a:lnTo>
                    <a:lnTo>
                      <a:pt x="10" y="23"/>
                    </a:lnTo>
                    <a:lnTo>
                      <a:pt x="1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0" name="Freeform 354"/>
              <p:cNvSpPr>
                <a:spLocks noEditPoints="1"/>
              </p:cNvSpPr>
              <p:nvPr/>
            </p:nvSpPr>
            <p:spPr bwMode="auto">
              <a:xfrm>
                <a:off x="2813" y="1700"/>
                <a:ext cx="56" cy="34"/>
              </a:xfrm>
              <a:custGeom>
                <a:avLst/>
                <a:gdLst>
                  <a:gd name="T0" fmla="*/ 56 w 56"/>
                  <a:gd name="T1" fmla="*/ 0 h 34"/>
                  <a:gd name="T2" fmla="*/ 51 w 56"/>
                  <a:gd name="T3" fmla="*/ 13 h 34"/>
                  <a:gd name="T4" fmla="*/ 51 w 56"/>
                  <a:gd name="T5" fmla="*/ 13 h 34"/>
                  <a:gd name="T6" fmla="*/ 56 w 56"/>
                  <a:gd name="T7" fmla="*/ 23 h 34"/>
                  <a:gd name="T8" fmla="*/ 54 w 56"/>
                  <a:gd name="T9" fmla="*/ 26 h 34"/>
                  <a:gd name="T10" fmla="*/ 51 w 56"/>
                  <a:gd name="T11" fmla="*/ 31 h 34"/>
                  <a:gd name="T12" fmla="*/ 39 w 56"/>
                  <a:gd name="T13" fmla="*/ 34 h 34"/>
                  <a:gd name="T14" fmla="*/ 31 w 56"/>
                  <a:gd name="T15" fmla="*/ 33 h 34"/>
                  <a:gd name="T16" fmla="*/ 26 w 56"/>
                  <a:gd name="T17" fmla="*/ 31 h 34"/>
                  <a:gd name="T18" fmla="*/ 21 w 56"/>
                  <a:gd name="T19" fmla="*/ 21 h 34"/>
                  <a:gd name="T20" fmla="*/ 23 w 56"/>
                  <a:gd name="T21" fmla="*/ 16 h 34"/>
                  <a:gd name="T22" fmla="*/ 16 w 56"/>
                  <a:gd name="T23" fmla="*/ 13 h 34"/>
                  <a:gd name="T24" fmla="*/ 12 w 56"/>
                  <a:gd name="T25" fmla="*/ 13 h 34"/>
                  <a:gd name="T26" fmla="*/ 10 w 56"/>
                  <a:gd name="T27" fmla="*/ 15 h 34"/>
                  <a:gd name="T28" fmla="*/ 8 w 56"/>
                  <a:gd name="T29" fmla="*/ 18 h 34"/>
                  <a:gd name="T30" fmla="*/ 10 w 56"/>
                  <a:gd name="T31" fmla="*/ 21 h 34"/>
                  <a:gd name="T32" fmla="*/ 13 w 56"/>
                  <a:gd name="T33" fmla="*/ 33 h 34"/>
                  <a:gd name="T34" fmla="*/ 7 w 56"/>
                  <a:gd name="T35" fmla="*/ 31 h 34"/>
                  <a:gd name="T36" fmla="*/ 3 w 56"/>
                  <a:gd name="T37" fmla="*/ 28 h 34"/>
                  <a:gd name="T38" fmla="*/ 0 w 56"/>
                  <a:gd name="T39" fmla="*/ 18 h 34"/>
                  <a:gd name="T40" fmla="*/ 0 w 56"/>
                  <a:gd name="T41" fmla="*/ 13 h 34"/>
                  <a:gd name="T42" fmla="*/ 3 w 56"/>
                  <a:gd name="T43" fmla="*/ 8 h 34"/>
                  <a:gd name="T44" fmla="*/ 15 w 56"/>
                  <a:gd name="T45" fmla="*/ 3 h 34"/>
                  <a:gd name="T46" fmla="*/ 46 w 56"/>
                  <a:gd name="T47" fmla="*/ 0 h 34"/>
                  <a:gd name="T48" fmla="*/ 33 w 56"/>
                  <a:gd name="T49" fmla="*/ 13 h 34"/>
                  <a:gd name="T50" fmla="*/ 31 w 56"/>
                  <a:gd name="T51" fmla="*/ 16 h 34"/>
                  <a:gd name="T52" fmla="*/ 29 w 56"/>
                  <a:gd name="T53" fmla="*/ 18 h 34"/>
                  <a:gd name="T54" fmla="*/ 33 w 56"/>
                  <a:gd name="T55" fmla="*/ 23 h 34"/>
                  <a:gd name="T56" fmla="*/ 39 w 56"/>
                  <a:gd name="T57" fmla="*/ 23 h 34"/>
                  <a:gd name="T58" fmla="*/ 46 w 56"/>
                  <a:gd name="T59" fmla="*/ 21 h 34"/>
                  <a:gd name="T60" fmla="*/ 47 w 56"/>
                  <a:gd name="T61" fmla="*/ 18 h 34"/>
                  <a:gd name="T62" fmla="*/ 44 w 56"/>
                  <a:gd name="T6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34">
                    <a:moveTo>
                      <a:pt x="46" y="0"/>
                    </a:moveTo>
                    <a:lnTo>
                      <a:pt x="56" y="0"/>
                    </a:lnTo>
                    <a:lnTo>
                      <a:pt x="56" y="13"/>
                    </a:lnTo>
                    <a:lnTo>
                      <a:pt x="51" y="13"/>
                    </a:lnTo>
                    <a:lnTo>
                      <a:pt x="51" y="13"/>
                    </a:lnTo>
                    <a:lnTo>
                      <a:pt x="51" y="13"/>
                    </a:lnTo>
                    <a:lnTo>
                      <a:pt x="54" y="18"/>
                    </a:lnTo>
                    <a:lnTo>
                      <a:pt x="56" y="23"/>
                    </a:lnTo>
                    <a:lnTo>
                      <a:pt x="56" y="23"/>
                    </a:lnTo>
                    <a:lnTo>
                      <a:pt x="54" y="26"/>
                    </a:lnTo>
                    <a:lnTo>
                      <a:pt x="51" y="31"/>
                    </a:lnTo>
                    <a:lnTo>
                      <a:pt x="51" y="31"/>
                    </a:lnTo>
                    <a:lnTo>
                      <a:pt x="46" y="33"/>
                    </a:lnTo>
                    <a:lnTo>
                      <a:pt x="39" y="34"/>
                    </a:lnTo>
                    <a:lnTo>
                      <a:pt x="39" y="34"/>
                    </a:lnTo>
                    <a:lnTo>
                      <a:pt x="31" y="33"/>
                    </a:lnTo>
                    <a:lnTo>
                      <a:pt x="26" y="31"/>
                    </a:lnTo>
                    <a:lnTo>
                      <a:pt x="26" y="31"/>
                    </a:lnTo>
                    <a:lnTo>
                      <a:pt x="23" y="26"/>
                    </a:lnTo>
                    <a:lnTo>
                      <a:pt x="21" y="21"/>
                    </a:lnTo>
                    <a:lnTo>
                      <a:pt x="21" y="21"/>
                    </a:lnTo>
                    <a:lnTo>
                      <a:pt x="23" y="16"/>
                    </a:lnTo>
                    <a:lnTo>
                      <a:pt x="26" y="13"/>
                    </a:lnTo>
                    <a:lnTo>
                      <a:pt x="16" y="13"/>
                    </a:lnTo>
                    <a:lnTo>
                      <a:pt x="16" y="13"/>
                    </a:lnTo>
                    <a:lnTo>
                      <a:pt x="12" y="13"/>
                    </a:lnTo>
                    <a:lnTo>
                      <a:pt x="10" y="15"/>
                    </a:lnTo>
                    <a:lnTo>
                      <a:pt x="10" y="15"/>
                    </a:lnTo>
                    <a:lnTo>
                      <a:pt x="8" y="18"/>
                    </a:lnTo>
                    <a:lnTo>
                      <a:pt x="8" y="18"/>
                    </a:lnTo>
                    <a:lnTo>
                      <a:pt x="8" y="20"/>
                    </a:lnTo>
                    <a:lnTo>
                      <a:pt x="10" y="21"/>
                    </a:lnTo>
                    <a:lnTo>
                      <a:pt x="15" y="23"/>
                    </a:lnTo>
                    <a:lnTo>
                      <a:pt x="13" y="33"/>
                    </a:lnTo>
                    <a:lnTo>
                      <a:pt x="13" y="33"/>
                    </a:lnTo>
                    <a:lnTo>
                      <a:pt x="7" y="31"/>
                    </a:lnTo>
                    <a:lnTo>
                      <a:pt x="3" y="28"/>
                    </a:lnTo>
                    <a:lnTo>
                      <a:pt x="3" y="28"/>
                    </a:lnTo>
                    <a:lnTo>
                      <a:pt x="0" y="23"/>
                    </a:lnTo>
                    <a:lnTo>
                      <a:pt x="0" y="18"/>
                    </a:lnTo>
                    <a:lnTo>
                      <a:pt x="0" y="18"/>
                    </a:lnTo>
                    <a:lnTo>
                      <a:pt x="0" y="13"/>
                    </a:lnTo>
                    <a:lnTo>
                      <a:pt x="3" y="8"/>
                    </a:lnTo>
                    <a:lnTo>
                      <a:pt x="3" y="8"/>
                    </a:lnTo>
                    <a:lnTo>
                      <a:pt x="8" y="5"/>
                    </a:lnTo>
                    <a:lnTo>
                      <a:pt x="15" y="3"/>
                    </a:lnTo>
                    <a:lnTo>
                      <a:pt x="46" y="3"/>
                    </a:lnTo>
                    <a:lnTo>
                      <a:pt x="46" y="0"/>
                    </a:lnTo>
                    <a:close/>
                    <a:moveTo>
                      <a:pt x="44" y="13"/>
                    </a:moveTo>
                    <a:lnTo>
                      <a:pt x="33" y="13"/>
                    </a:lnTo>
                    <a:lnTo>
                      <a:pt x="33" y="13"/>
                    </a:lnTo>
                    <a:lnTo>
                      <a:pt x="31" y="16"/>
                    </a:lnTo>
                    <a:lnTo>
                      <a:pt x="29" y="18"/>
                    </a:lnTo>
                    <a:lnTo>
                      <a:pt x="29" y="18"/>
                    </a:lnTo>
                    <a:lnTo>
                      <a:pt x="31" y="21"/>
                    </a:lnTo>
                    <a:lnTo>
                      <a:pt x="33" y="23"/>
                    </a:lnTo>
                    <a:lnTo>
                      <a:pt x="39" y="23"/>
                    </a:lnTo>
                    <a:lnTo>
                      <a:pt x="39" y="23"/>
                    </a:lnTo>
                    <a:lnTo>
                      <a:pt x="46" y="23"/>
                    </a:lnTo>
                    <a:lnTo>
                      <a:pt x="46" y="21"/>
                    </a:lnTo>
                    <a:lnTo>
                      <a:pt x="47" y="18"/>
                    </a:lnTo>
                    <a:lnTo>
                      <a:pt x="47" y="18"/>
                    </a:lnTo>
                    <a:lnTo>
                      <a:pt x="46" y="16"/>
                    </a:lnTo>
                    <a:lnTo>
                      <a:pt x="44" y="13"/>
                    </a:lnTo>
                    <a:lnTo>
                      <a:pt x="4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1" name="Freeform 355"/>
              <p:cNvSpPr>
                <a:spLocks/>
              </p:cNvSpPr>
              <p:nvPr/>
            </p:nvSpPr>
            <p:spPr bwMode="auto">
              <a:xfrm>
                <a:off x="2813" y="1661"/>
                <a:ext cx="56" cy="36"/>
              </a:xfrm>
              <a:custGeom>
                <a:avLst/>
                <a:gdLst>
                  <a:gd name="T0" fmla="*/ 56 w 56"/>
                  <a:gd name="T1" fmla="*/ 36 h 36"/>
                  <a:gd name="T2" fmla="*/ 46 w 56"/>
                  <a:gd name="T3" fmla="*/ 36 h 36"/>
                  <a:gd name="T4" fmla="*/ 46 w 56"/>
                  <a:gd name="T5" fmla="*/ 31 h 36"/>
                  <a:gd name="T6" fmla="*/ 10 w 56"/>
                  <a:gd name="T7" fmla="*/ 31 h 36"/>
                  <a:gd name="T8" fmla="*/ 10 w 56"/>
                  <a:gd name="T9" fmla="*/ 36 h 36"/>
                  <a:gd name="T10" fmla="*/ 0 w 56"/>
                  <a:gd name="T11" fmla="*/ 36 h 36"/>
                  <a:gd name="T12" fmla="*/ 0 w 56"/>
                  <a:gd name="T13" fmla="*/ 21 h 36"/>
                  <a:gd name="T14" fmla="*/ 5 w 56"/>
                  <a:gd name="T15" fmla="*/ 21 h 36"/>
                  <a:gd name="T16" fmla="*/ 5 w 56"/>
                  <a:gd name="T17" fmla="*/ 21 h 36"/>
                  <a:gd name="T18" fmla="*/ 5 w 56"/>
                  <a:gd name="T19" fmla="*/ 21 h 36"/>
                  <a:gd name="T20" fmla="*/ 2 w 56"/>
                  <a:gd name="T21" fmla="*/ 18 h 36"/>
                  <a:gd name="T22" fmla="*/ 0 w 56"/>
                  <a:gd name="T23" fmla="*/ 13 h 36"/>
                  <a:gd name="T24" fmla="*/ 0 w 56"/>
                  <a:gd name="T25" fmla="*/ 13 h 36"/>
                  <a:gd name="T26" fmla="*/ 2 w 56"/>
                  <a:gd name="T27" fmla="*/ 10 h 36"/>
                  <a:gd name="T28" fmla="*/ 3 w 56"/>
                  <a:gd name="T29" fmla="*/ 6 h 36"/>
                  <a:gd name="T30" fmla="*/ 3 w 56"/>
                  <a:gd name="T31" fmla="*/ 6 h 36"/>
                  <a:gd name="T32" fmla="*/ 8 w 56"/>
                  <a:gd name="T33" fmla="*/ 5 h 36"/>
                  <a:gd name="T34" fmla="*/ 13 w 56"/>
                  <a:gd name="T35" fmla="*/ 5 h 36"/>
                  <a:gd name="T36" fmla="*/ 46 w 56"/>
                  <a:gd name="T37" fmla="*/ 5 h 36"/>
                  <a:gd name="T38" fmla="*/ 46 w 56"/>
                  <a:gd name="T39" fmla="*/ 0 h 36"/>
                  <a:gd name="T40" fmla="*/ 56 w 56"/>
                  <a:gd name="T41" fmla="*/ 0 h 36"/>
                  <a:gd name="T42" fmla="*/ 56 w 56"/>
                  <a:gd name="T43" fmla="*/ 13 h 36"/>
                  <a:gd name="T44" fmla="*/ 15 w 56"/>
                  <a:gd name="T45" fmla="*/ 13 h 36"/>
                  <a:gd name="T46" fmla="*/ 15 w 56"/>
                  <a:gd name="T47" fmla="*/ 13 h 36"/>
                  <a:gd name="T48" fmla="*/ 10 w 56"/>
                  <a:gd name="T49" fmla="*/ 15 h 36"/>
                  <a:gd name="T50" fmla="*/ 10 w 56"/>
                  <a:gd name="T51" fmla="*/ 15 h 36"/>
                  <a:gd name="T52" fmla="*/ 10 w 56"/>
                  <a:gd name="T53" fmla="*/ 16 h 36"/>
                  <a:gd name="T54" fmla="*/ 10 w 56"/>
                  <a:gd name="T55" fmla="*/ 16 h 36"/>
                  <a:gd name="T56" fmla="*/ 12 w 56"/>
                  <a:gd name="T57" fmla="*/ 20 h 36"/>
                  <a:gd name="T58" fmla="*/ 12 w 56"/>
                  <a:gd name="T59" fmla="*/ 20 h 36"/>
                  <a:gd name="T60" fmla="*/ 13 w 56"/>
                  <a:gd name="T61" fmla="*/ 21 h 36"/>
                  <a:gd name="T62" fmla="*/ 46 w 56"/>
                  <a:gd name="T63" fmla="*/ 21 h 36"/>
                  <a:gd name="T64" fmla="*/ 46 w 56"/>
                  <a:gd name="T65" fmla="*/ 18 h 36"/>
                  <a:gd name="T66" fmla="*/ 56 w 56"/>
                  <a:gd name="T67" fmla="*/ 18 h 36"/>
                  <a:gd name="T68" fmla="*/ 56 w 56"/>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36">
                    <a:moveTo>
                      <a:pt x="56" y="36"/>
                    </a:moveTo>
                    <a:lnTo>
                      <a:pt x="46" y="36"/>
                    </a:lnTo>
                    <a:lnTo>
                      <a:pt x="46" y="31"/>
                    </a:lnTo>
                    <a:lnTo>
                      <a:pt x="10" y="31"/>
                    </a:lnTo>
                    <a:lnTo>
                      <a:pt x="10" y="36"/>
                    </a:lnTo>
                    <a:lnTo>
                      <a:pt x="0" y="36"/>
                    </a:lnTo>
                    <a:lnTo>
                      <a:pt x="0" y="21"/>
                    </a:lnTo>
                    <a:lnTo>
                      <a:pt x="5" y="21"/>
                    </a:lnTo>
                    <a:lnTo>
                      <a:pt x="5" y="21"/>
                    </a:lnTo>
                    <a:lnTo>
                      <a:pt x="5" y="21"/>
                    </a:lnTo>
                    <a:lnTo>
                      <a:pt x="2" y="18"/>
                    </a:lnTo>
                    <a:lnTo>
                      <a:pt x="0" y="13"/>
                    </a:lnTo>
                    <a:lnTo>
                      <a:pt x="0" y="13"/>
                    </a:lnTo>
                    <a:lnTo>
                      <a:pt x="2" y="10"/>
                    </a:lnTo>
                    <a:lnTo>
                      <a:pt x="3" y="6"/>
                    </a:lnTo>
                    <a:lnTo>
                      <a:pt x="3" y="6"/>
                    </a:lnTo>
                    <a:lnTo>
                      <a:pt x="8" y="5"/>
                    </a:lnTo>
                    <a:lnTo>
                      <a:pt x="13" y="5"/>
                    </a:lnTo>
                    <a:lnTo>
                      <a:pt x="46" y="5"/>
                    </a:lnTo>
                    <a:lnTo>
                      <a:pt x="46" y="0"/>
                    </a:lnTo>
                    <a:lnTo>
                      <a:pt x="56" y="0"/>
                    </a:lnTo>
                    <a:lnTo>
                      <a:pt x="56" y="13"/>
                    </a:lnTo>
                    <a:lnTo>
                      <a:pt x="15" y="13"/>
                    </a:lnTo>
                    <a:lnTo>
                      <a:pt x="15" y="13"/>
                    </a:lnTo>
                    <a:lnTo>
                      <a:pt x="10" y="15"/>
                    </a:lnTo>
                    <a:lnTo>
                      <a:pt x="10" y="15"/>
                    </a:lnTo>
                    <a:lnTo>
                      <a:pt x="10" y="16"/>
                    </a:lnTo>
                    <a:lnTo>
                      <a:pt x="10" y="16"/>
                    </a:lnTo>
                    <a:lnTo>
                      <a:pt x="12" y="20"/>
                    </a:lnTo>
                    <a:lnTo>
                      <a:pt x="12" y="20"/>
                    </a:lnTo>
                    <a:lnTo>
                      <a:pt x="13" y="21"/>
                    </a:lnTo>
                    <a:lnTo>
                      <a:pt x="46" y="21"/>
                    </a:lnTo>
                    <a:lnTo>
                      <a:pt x="46" y="18"/>
                    </a:lnTo>
                    <a:lnTo>
                      <a:pt x="56" y="18"/>
                    </a:lnTo>
                    <a:lnTo>
                      <a:pt x="5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2" name="Freeform 356"/>
              <p:cNvSpPr>
                <a:spLocks/>
              </p:cNvSpPr>
              <p:nvPr/>
            </p:nvSpPr>
            <p:spPr bwMode="auto">
              <a:xfrm>
                <a:off x="2790" y="1622"/>
                <a:ext cx="79" cy="36"/>
              </a:xfrm>
              <a:custGeom>
                <a:avLst/>
                <a:gdLst>
                  <a:gd name="T0" fmla="*/ 79 w 79"/>
                  <a:gd name="T1" fmla="*/ 36 h 36"/>
                  <a:gd name="T2" fmla="*/ 69 w 79"/>
                  <a:gd name="T3" fmla="*/ 36 h 36"/>
                  <a:gd name="T4" fmla="*/ 69 w 79"/>
                  <a:gd name="T5" fmla="*/ 31 h 36"/>
                  <a:gd name="T6" fmla="*/ 10 w 79"/>
                  <a:gd name="T7" fmla="*/ 31 h 36"/>
                  <a:gd name="T8" fmla="*/ 10 w 79"/>
                  <a:gd name="T9" fmla="*/ 36 h 36"/>
                  <a:gd name="T10" fmla="*/ 0 w 79"/>
                  <a:gd name="T11" fmla="*/ 36 h 36"/>
                  <a:gd name="T12" fmla="*/ 0 w 79"/>
                  <a:gd name="T13" fmla="*/ 21 h 36"/>
                  <a:gd name="T14" fmla="*/ 49 w 79"/>
                  <a:gd name="T15" fmla="*/ 21 h 36"/>
                  <a:gd name="T16" fmla="*/ 49 w 79"/>
                  <a:gd name="T17" fmla="*/ 21 h 36"/>
                  <a:gd name="T18" fmla="*/ 33 w 79"/>
                  <a:gd name="T19" fmla="*/ 13 h 36"/>
                  <a:gd name="T20" fmla="*/ 33 w 79"/>
                  <a:gd name="T21" fmla="*/ 18 h 36"/>
                  <a:gd name="T22" fmla="*/ 23 w 79"/>
                  <a:gd name="T23" fmla="*/ 18 h 36"/>
                  <a:gd name="T24" fmla="*/ 23 w 79"/>
                  <a:gd name="T25" fmla="*/ 0 h 36"/>
                  <a:gd name="T26" fmla="*/ 33 w 79"/>
                  <a:gd name="T27" fmla="*/ 0 h 36"/>
                  <a:gd name="T28" fmla="*/ 33 w 79"/>
                  <a:gd name="T29" fmla="*/ 5 h 36"/>
                  <a:gd name="T30" fmla="*/ 48 w 79"/>
                  <a:gd name="T31" fmla="*/ 13 h 36"/>
                  <a:gd name="T32" fmla="*/ 69 w 79"/>
                  <a:gd name="T33" fmla="*/ 5 h 36"/>
                  <a:gd name="T34" fmla="*/ 69 w 79"/>
                  <a:gd name="T35" fmla="*/ 0 h 36"/>
                  <a:gd name="T36" fmla="*/ 79 w 79"/>
                  <a:gd name="T37" fmla="*/ 0 h 36"/>
                  <a:gd name="T38" fmla="*/ 79 w 79"/>
                  <a:gd name="T39" fmla="*/ 11 h 36"/>
                  <a:gd name="T40" fmla="*/ 49 w 79"/>
                  <a:gd name="T41" fmla="*/ 21 h 36"/>
                  <a:gd name="T42" fmla="*/ 49 w 79"/>
                  <a:gd name="T43" fmla="*/ 21 h 36"/>
                  <a:gd name="T44" fmla="*/ 69 w 79"/>
                  <a:gd name="T45" fmla="*/ 21 h 36"/>
                  <a:gd name="T46" fmla="*/ 69 w 79"/>
                  <a:gd name="T47" fmla="*/ 18 h 36"/>
                  <a:gd name="T48" fmla="*/ 79 w 79"/>
                  <a:gd name="T49" fmla="*/ 18 h 36"/>
                  <a:gd name="T50" fmla="*/ 79 w 79"/>
                  <a:gd name="T5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36">
                    <a:moveTo>
                      <a:pt x="79" y="36"/>
                    </a:moveTo>
                    <a:lnTo>
                      <a:pt x="69" y="36"/>
                    </a:lnTo>
                    <a:lnTo>
                      <a:pt x="69" y="31"/>
                    </a:lnTo>
                    <a:lnTo>
                      <a:pt x="10" y="31"/>
                    </a:lnTo>
                    <a:lnTo>
                      <a:pt x="10" y="36"/>
                    </a:lnTo>
                    <a:lnTo>
                      <a:pt x="0" y="36"/>
                    </a:lnTo>
                    <a:lnTo>
                      <a:pt x="0" y="21"/>
                    </a:lnTo>
                    <a:lnTo>
                      <a:pt x="49" y="21"/>
                    </a:lnTo>
                    <a:lnTo>
                      <a:pt x="49" y="21"/>
                    </a:lnTo>
                    <a:lnTo>
                      <a:pt x="33" y="13"/>
                    </a:lnTo>
                    <a:lnTo>
                      <a:pt x="33" y="18"/>
                    </a:lnTo>
                    <a:lnTo>
                      <a:pt x="23" y="18"/>
                    </a:lnTo>
                    <a:lnTo>
                      <a:pt x="23" y="0"/>
                    </a:lnTo>
                    <a:lnTo>
                      <a:pt x="33" y="0"/>
                    </a:lnTo>
                    <a:lnTo>
                      <a:pt x="33" y="5"/>
                    </a:lnTo>
                    <a:lnTo>
                      <a:pt x="48" y="13"/>
                    </a:lnTo>
                    <a:lnTo>
                      <a:pt x="69" y="5"/>
                    </a:lnTo>
                    <a:lnTo>
                      <a:pt x="69" y="0"/>
                    </a:lnTo>
                    <a:lnTo>
                      <a:pt x="79" y="0"/>
                    </a:lnTo>
                    <a:lnTo>
                      <a:pt x="79" y="11"/>
                    </a:lnTo>
                    <a:lnTo>
                      <a:pt x="49" y="21"/>
                    </a:lnTo>
                    <a:lnTo>
                      <a:pt x="49" y="21"/>
                    </a:lnTo>
                    <a:lnTo>
                      <a:pt x="69" y="21"/>
                    </a:lnTo>
                    <a:lnTo>
                      <a:pt x="69" y="18"/>
                    </a:lnTo>
                    <a:lnTo>
                      <a:pt x="79" y="18"/>
                    </a:lnTo>
                    <a:lnTo>
                      <a:pt x="7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3" name="Freeform 357"/>
              <p:cNvSpPr>
                <a:spLocks/>
              </p:cNvSpPr>
              <p:nvPr/>
            </p:nvSpPr>
            <p:spPr bwMode="auto">
              <a:xfrm>
                <a:off x="2813" y="1593"/>
                <a:ext cx="56" cy="26"/>
              </a:xfrm>
              <a:custGeom>
                <a:avLst/>
                <a:gdLst>
                  <a:gd name="T0" fmla="*/ 36 w 56"/>
                  <a:gd name="T1" fmla="*/ 26 h 26"/>
                  <a:gd name="T2" fmla="*/ 36 w 56"/>
                  <a:gd name="T3" fmla="*/ 17 h 26"/>
                  <a:gd name="T4" fmla="*/ 46 w 56"/>
                  <a:gd name="T5" fmla="*/ 14 h 26"/>
                  <a:gd name="T6" fmla="*/ 47 w 56"/>
                  <a:gd name="T7" fmla="*/ 13 h 26"/>
                  <a:gd name="T8" fmla="*/ 43 w 56"/>
                  <a:gd name="T9" fmla="*/ 9 h 26"/>
                  <a:gd name="T10" fmla="*/ 39 w 56"/>
                  <a:gd name="T11" fmla="*/ 9 h 26"/>
                  <a:gd name="T12" fmla="*/ 36 w 56"/>
                  <a:gd name="T13" fmla="*/ 11 h 26"/>
                  <a:gd name="T14" fmla="*/ 31 w 56"/>
                  <a:gd name="T15" fmla="*/ 17 h 26"/>
                  <a:gd name="T16" fmla="*/ 23 w 56"/>
                  <a:gd name="T17" fmla="*/ 24 h 26"/>
                  <a:gd name="T18" fmla="*/ 20 w 56"/>
                  <a:gd name="T19" fmla="*/ 26 h 26"/>
                  <a:gd name="T20" fmla="*/ 15 w 56"/>
                  <a:gd name="T21" fmla="*/ 26 h 26"/>
                  <a:gd name="T22" fmla="*/ 5 w 56"/>
                  <a:gd name="T23" fmla="*/ 24 h 26"/>
                  <a:gd name="T24" fmla="*/ 2 w 56"/>
                  <a:gd name="T25" fmla="*/ 21 h 26"/>
                  <a:gd name="T26" fmla="*/ 0 w 56"/>
                  <a:gd name="T27" fmla="*/ 16 h 26"/>
                  <a:gd name="T28" fmla="*/ 5 w 56"/>
                  <a:gd name="T29" fmla="*/ 9 h 26"/>
                  <a:gd name="T30" fmla="*/ 0 w 56"/>
                  <a:gd name="T31" fmla="*/ 9 h 26"/>
                  <a:gd name="T32" fmla="*/ 18 w 56"/>
                  <a:gd name="T33" fmla="*/ 1 h 26"/>
                  <a:gd name="T34" fmla="*/ 18 w 56"/>
                  <a:gd name="T35" fmla="*/ 9 h 26"/>
                  <a:gd name="T36" fmla="*/ 10 w 56"/>
                  <a:gd name="T37" fmla="*/ 11 h 26"/>
                  <a:gd name="T38" fmla="*/ 8 w 56"/>
                  <a:gd name="T39" fmla="*/ 14 h 26"/>
                  <a:gd name="T40" fmla="*/ 10 w 56"/>
                  <a:gd name="T41" fmla="*/ 16 h 26"/>
                  <a:gd name="T42" fmla="*/ 13 w 56"/>
                  <a:gd name="T43" fmla="*/ 16 h 26"/>
                  <a:gd name="T44" fmla="*/ 18 w 56"/>
                  <a:gd name="T45" fmla="*/ 16 h 26"/>
                  <a:gd name="T46" fmla="*/ 23 w 56"/>
                  <a:gd name="T47" fmla="*/ 9 h 26"/>
                  <a:gd name="T48" fmla="*/ 31 w 56"/>
                  <a:gd name="T49" fmla="*/ 1 h 26"/>
                  <a:gd name="T50" fmla="*/ 36 w 56"/>
                  <a:gd name="T51" fmla="*/ 0 h 26"/>
                  <a:gd name="T52" fmla="*/ 41 w 56"/>
                  <a:gd name="T53" fmla="*/ 0 h 26"/>
                  <a:gd name="T54" fmla="*/ 52 w 56"/>
                  <a:gd name="T55" fmla="*/ 3 h 26"/>
                  <a:gd name="T56" fmla="*/ 54 w 56"/>
                  <a:gd name="T57" fmla="*/ 6 h 26"/>
                  <a:gd name="T58" fmla="*/ 56 w 56"/>
                  <a:gd name="T59" fmla="*/ 9 h 26"/>
                  <a:gd name="T60" fmla="*/ 51 w 56"/>
                  <a:gd name="T61" fmla="*/ 17 h 26"/>
                  <a:gd name="T62" fmla="*/ 56 w 56"/>
                  <a:gd name="T6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26">
                    <a:moveTo>
                      <a:pt x="56" y="26"/>
                    </a:moveTo>
                    <a:lnTo>
                      <a:pt x="36" y="26"/>
                    </a:lnTo>
                    <a:lnTo>
                      <a:pt x="36" y="17"/>
                    </a:lnTo>
                    <a:lnTo>
                      <a:pt x="36" y="17"/>
                    </a:lnTo>
                    <a:lnTo>
                      <a:pt x="44" y="16"/>
                    </a:lnTo>
                    <a:lnTo>
                      <a:pt x="46" y="14"/>
                    </a:lnTo>
                    <a:lnTo>
                      <a:pt x="47" y="13"/>
                    </a:lnTo>
                    <a:lnTo>
                      <a:pt x="47" y="13"/>
                    </a:lnTo>
                    <a:lnTo>
                      <a:pt x="46" y="9"/>
                    </a:lnTo>
                    <a:lnTo>
                      <a:pt x="43" y="9"/>
                    </a:lnTo>
                    <a:lnTo>
                      <a:pt x="43" y="9"/>
                    </a:lnTo>
                    <a:lnTo>
                      <a:pt x="39" y="9"/>
                    </a:lnTo>
                    <a:lnTo>
                      <a:pt x="36" y="11"/>
                    </a:lnTo>
                    <a:lnTo>
                      <a:pt x="36" y="11"/>
                    </a:lnTo>
                    <a:lnTo>
                      <a:pt x="31" y="17"/>
                    </a:lnTo>
                    <a:lnTo>
                      <a:pt x="31" y="17"/>
                    </a:lnTo>
                    <a:lnTo>
                      <a:pt x="26" y="21"/>
                    </a:lnTo>
                    <a:lnTo>
                      <a:pt x="23" y="24"/>
                    </a:lnTo>
                    <a:lnTo>
                      <a:pt x="23" y="24"/>
                    </a:lnTo>
                    <a:lnTo>
                      <a:pt x="20" y="26"/>
                    </a:lnTo>
                    <a:lnTo>
                      <a:pt x="15" y="26"/>
                    </a:lnTo>
                    <a:lnTo>
                      <a:pt x="15" y="26"/>
                    </a:lnTo>
                    <a:lnTo>
                      <a:pt x="8" y="26"/>
                    </a:lnTo>
                    <a:lnTo>
                      <a:pt x="5" y="24"/>
                    </a:lnTo>
                    <a:lnTo>
                      <a:pt x="5" y="24"/>
                    </a:lnTo>
                    <a:lnTo>
                      <a:pt x="2" y="21"/>
                    </a:lnTo>
                    <a:lnTo>
                      <a:pt x="0" y="16"/>
                    </a:lnTo>
                    <a:lnTo>
                      <a:pt x="0" y="16"/>
                    </a:lnTo>
                    <a:lnTo>
                      <a:pt x="2" y="13"/>
                    </a:lnTo>
                    <a:lnTo>
                      <a:pt x="5" y="9"/>
                    </a:lnTo>
                    <a:lnTo>
                      <a:pt x="5" y="9"/>
                    </a:lnTo>
                    <a:lnTo>
                      <a:pt x="0" y="9"/>
                    </a:lnTo>
                    <a:lnTo>
                      <a:pt x="0" y="1"/>
                    </a:lnTo>
                    <a:lnTo>
                      <a:pt x="18" y="1"/>
                    </a:lnTo>
                    <a:lnTo>
                      <a:pt x="18" y="9"/>
                    </a:lnTo>
                    <a:lnTo>
                      <a:pt x="18" y="9"/>
                    </a:lnTo>
                    <a:lnTo>
                      <a:pt x="10" y="11"/>
                    </a:lnTo>
                    <a:lnTo>
                      <a:pt x="10" y="11"/>
                    </a:lnTo>
                    <a:lnTo>
                      <a:pt x="10" y="11"/>
                    </a:lnTo>
                    <a:lnTo>
                      <a:pt x="8" y="14"/>
                    </a:lnTo>
                    <a:lnTo>
                      <a:pt x="8" y="14"/>
                    </a:lnTo>
                    <a:lnTo>
                      <a:pt x="10" y="16"/>
                    </a:lnTo>
                    <a:lnTo>
                      <a:pt x="13" y="16"/>
                    </a:lnTo>
                    <a:lnTo>
                      <a:pt x="13" y="16"/>
                    </a:lnTo>
                    <a:lnTo>
                      <a:pt x="18" y="16"/>
                    </a:lnTo>
                    <a:lnTo>
                      <a:pt x="18" y="16"/>
                    </a:lnTo>
                    <a:lnTo>
                      <a:pt x="23" y="9"/>
                    </a:lnTo>
                    <a:lnTo>
                      <a:pt x="23" y="9"/>
                    </a:lnTo>
                    <a:lnTo>
                      <a:pt x="28" y="4"/>
                    </a:lnTo>
                    <a:lnTo>
                      <a:pt x="31" y="1"/>
                    </a:lnTo>
                    <a:lnTo>
                      <a:pt x="31" y="1"/>
                    </a:lnTo>
                    <a:lnTo>
                      <a:pt x="36" y="0"/>
                    </a:lnTo>
                    <a:lnTo>
                      <a:pt x="41" y="0"/>
                    </a:lnTo>
                    <a:lnTo>
                      <a:pt x="41" y="0"/>
                    </a:lnTo>
                    <a:lnTo>
                      <a:pt x="47" y="0"/>
                    </a:lnTo>
                    <a:lnTo>
                      <a:pt x="52" y="3"/>
                    </a:lnTo>
                    <a:lnTo>
                      <a:pt x="52" y="3"/>
                    </a:lnTo>
                    <a:lnTo>
                      <a:pt x="54" y="6"/>
                    </a:lnTo>
                    <a:lnTo>
                      <a:pt x="56" y="9"/>
                    </a:lnTo>
                    <a:lnTo>
                      <a:pt x="56" y="9"/>
                    </a:lnTo>
                    <a:lnTo>
                      <a:pt x="54" y="14"/>
                    </a:lnTo>
                    <a:lnTo>
                      <a:pt x="51" y="17"/>
                    </a:lnTo>
                    <a:lnTo>
                      <a:pt x="51" y="17"/>
                    </a:lnTo>
                    <a:lnTo>
                      <a:pt x="56" y="17"/>
                    </a:lnTo>
                    <a:lnTo>
                      <a:pt x="5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4" name="Freeform 358"/>
              <p:cNvSpPr>
                <a:spLocks/>
              </p:cNvSpPr>
              <p:nvPr/>
            </p:nvSpPr>
            <p:spPr bwMode="auto">
              <a:xfrm>
                <a:off x="2813" y="1557"/>
                <a:ext cx="56" cy="29"/>
              </a:xfrm>
              <a:custGeom>
                <a:avLst/>
                <a:gdLst>
                  <a:gd name="T0" fmla="*/ 36 w 56"/>
                  <a:gd name="T1" fmla="*/ 9 h 29"/>
                  <a:gd name="T2" fmla="*/ 39 w 56"/>
                  <a:gd name="T3" fmla="*/ 0 h 29"/>
                  <a:gd name="T4" fmla="*/ 39 w 56"/>
                  <a:gd name="T5" fmla="*/ 0 h 29"/>
                  <a:gd name="T6" fmla="*/ 46 w 56"/>
                  <a:gd name="T7" fmla="*/ 1 h 29"/>
                  <a:gd name="T8" fmla="*/ 52 w 56"/>
                  <a:gd name="T9" fmla="*/ 5 h 29"/>
                  <a:gd name="T10" fmla="*/ 52 w 56"/>
                  <a:gd name="T11" fmla="*/ 5 h 29"/>
                  <a:gd name="T12" fmla="*/ 56 w 56"/>
                  <a:gd name="T13" fmla="*/ 9 h 29"/>
                  <a:gd name="T14" fmla="*/ 56 w 56"/>
                  <a:gd name="T15" fmla="*/ 14 h 29"/>
                  <a:gd name="T16" fmla="*/ 56 w 56"/>
                  <a:gd name="T17" fmla="*/ 14 h 29"/>
                  <a:gd name="T18" fmla="*/ 54 w 56"/>
                  <a:gd name="T19" fmla="*/ 21 h 29"/>
                  <a:gd name="T20" fmla="*/ 52 w 56"/>
                  <a:gd name="T21" fmla="*/ 24 h 29"/>
                  <a:gd name="T22" fmla="*/ 49 w 56"/>
                  <a:gd name="T23" fmla="*/ 26 h 29"/>
                  <a:gd name="T24" fmla="*/ 49 w 56"/>
                  <a:gd name="T25" fmla="*/ 26 h 29"/>
                  <a:gd name="T26" fmla="*/ 41 w 56"/>
                  <a:gd name="T27" fmla="*/ 29 h 29"/>
                  <a:gd name="T28" fmla="*/ 28 w 56"/>
                  <a:gd name="T29" fmla="*/ 29 h 29"/>
                  <a:gd name="T30" fmla="*/ 28 w 56"/>
                  <a:gd name="T31" fmla="*/ 29 h 29"/>
                  <a:gd name="T32" fmla="*/ 15 w 56"/>
                  <a:gd name="T33" fmla="*/ 29 h 29"/>
                  <a:gd name="T34" fmla="*/ 7 w 56"/>
                  <a:gd name="T35" fmla="*/ 27 h 29"/>
                  <a:gd name="T36" fmla="*/ 7 w 56"/>
                  <a:gd name="T37" fmla="*/ 27 h 29"/>
                  <a:gd name="T38" fmla="*/ 2 w 56"/>
                  <a:gd name="T39" fmla="*/ 23 h 29"/>
                  <a:gd name="T40" fmla="*/ 0 w 56"/>
                  <a:gd name="T41" fmla="*/ 18 h 29"/>
                  <a:gd name="T42" fmla="*/ 0 w 56"/>
                  <a:gd name="T43" fmla="*/ 18 h 29"/>
                  <a:gd name="T44" fmla="*/ 2 w 56"/>
                  <a:gd name="T45" fmla="*/ 13 h 29"/>
                  <a:gd name="T46" fmla="*/ 5 w 56"/>
                  <a:gd name="T47" fmla="*/ 9 h 29"/>
                  <a:gd name="T48" fmla="*/ 5 w 56"/>
                  <a:gd name="T49" fmla="*/ 9 h 29"/>
                  <a:gd name="T50" fmla="*/ 0 w 56"/>
                  <a:gd name="T51" fmla="*/ 9 h 29"/>
                  <a:gd name="T52" fmla="*/ 0 w 56"/>
                  <a:gd name="T53" fmla="*/ 0 h 29"/>
                  <a:gd name="T54" fmla="*/ 20 w 56"/>
                  <a:gd name="T55" fmla="*/ 0 h 29"/>
                  <a:gd name="T56" fmla="*/ 20 w 56"/>
                  <a:gd name="T57" fmla="*/ 9 h 29"/>
                  <a:gd name="T58" fmla="*/ 20 w 56"/>
                  <a:gd name="T59" fmla="*/ 9 h 29"/>
                  <a:gd name="T60" fmla="*/ 12 w 56"/>
                  <a:gd name="T61" fmla="*/ 11 h 29"/>
                  <a:gd name="T62" fmla="*/ 12 w 56"/>
                  <a:gd name="T63" fmla="*/ 11 h 29"/>
                  <a:gd name="T64" fmla="*/ 10 w 56"/>
                  <a:gd name="T65" fmla="*/ 13 h 29"/>
                  <a:gd name="T66" fmla="*/ 8 w 56"/>
                  <a:gd name="T67" fmla="*/ 14 h 29"/>
                  <a:gd name="T68" fmla="*/ 8 w 56"/>
                  <a:gd name="T69" fmla="*/ 14 h 29"/>
                  <a:gd name="T70" fmla="*/ 10 w 56"/>
                  <a:gd name="T71" fmla="*/ 18 h 29"/>
                  <a:gd name="T72" fmla="*/ 12 w 56"/>
                  <a:gd name="T73" fmla="*/ 19 h 29"/>
                  <a:gd name="T74" fmla="*/ 12 w 56"/>
                  <a:gd name="T75" fmla="*/ 19 h 29"/>
                  <a:gd name="T76" fmla="*/ 25 w 56"/>
                  <a:gd name="T77" fmla="*/ 19 h 29"/>
                  <a:gd name="T78" fmla="*/ 33 w 56"/>
                  <a:gd name="T79" fmla="*/ 19 h 29"/>
                  <a:gd name="T80" fmla="*/ 33 w 56"/>
                  <a:gd name="T81" fmla="*/ 19 h 29"/>
                  <a:gd name="T82" fmla="*/ 44 w 56"/>
                  <a:gd name="T83" fmla="*/ 18 h 29"/>
                  <a:gd name="T84" fmla="*/ 44 w 56"/>
                  <a:gd name="T85" fmla="*/ 18 h 29"/>
                  <a:gd name="T86" fmla="*/ 46 w 56"/>
                  <a:gd name="T87" fmla="*/ 16 h 29"/>
                  <a:gd name="T88" fmla="*/ 47 w 56"/>
                  <a:gd name="T89" fmla="*/ 14 h 29"/>
                  <a:gd name="T90" fmla="*/ 47 w 56"/>
                  <a:gd name="T91" fmla="*/ 14 h 29"/>
                  <a:gd name="T92" fmla="*/ 47 w 56"/>
                  <a:gd name="T93" fmla="*/ 11 h 29"/>
                  <a:gd name="T94" fmla="*/ 44 w 56"/>
                  <a:gd name="T95" fmla="*/ 9 h 29"/>
                  <a:gd name="T96" fmla="*/ 44 w 56"/>
                  <a:gd name="T97" fmla="*/ 9 h 29"/>
                  <a:gd name="T98" fmla="*/ 36 w 56"/>
                  <a:gd name="T99" fmla="*/ 9 h 29"/>
                  <a:gd name="T100" fmla="*/ 36 w 56"/>
                  <a:gd name="T101"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29">
                    <a:moveTo>
                      <a:pt x="36" y="9"/>
                    </a:moveTo>
                    <a:lnTo>
                      <a:pt x="39" y="0"/>
                    </a:lnTo>
                    <a:lnTo>
                      <a:pt x="39" y="0"/>
                    </a:lnTo>
                    <a:lnTo>
                      <a:pt x="46" y="1"/>
                    </a:lnTo>
                    <a:lnTo>
                      <a:pt x="52" y="5"/>
                    </a:lnTo>
                    <a:lnTo>
                      <a:pt x="52" y="5"/>
                    </a:lnTo>
                    <a:lnTo>
                      <a:pt x="56" y="9"/>
                    </a:lnTo>
                    <a:lnTo>
                      <a:pt x="56" y="14"/>
                    </a:lnTo>
                    <a:lnTo>
                      <a:pt x="56" y="14"/>
                    </a:lnTo>
                    <a:lnTo>
                      <a:pt x="54" y="21"/>
                    </a:lnTo>
                    <a:lnTo>
                      <a:pt x="52" y="24"/>
                    </a:lnTo>
                    <a:lnTo>
                      <a:pt x="49" y="26"/>
                    </a:lnTo>
                    <a:lnTo>
                      <a:pt x="49" y="26"/>
                    </a:lnTo>
                    <a:lnTo>
                      <a:pt x="41" y="29"/>
                    </a:lnTo>
                    <a:lnTo>
                      <a:pt x="28" y="29"/>
                    </a:lnTo>
                    <a:lnTo>
                      <a:pt x="28" y="29"/>
                    </a:lnTo>
                    <a:lnTo>
                      <a:pt x="15" y="29"/>
                    </a:lnTo>
                    <a:lnTo>
                      <a:pt x="7" y="27"/>
                    </a:lnTo>
                    <a:lnTo>
                      <a:pt x="7" y="27"/>
                    </a:lnTo>
                    <a:lnTo>
                      <a:pt x="2" y="23"/>
                    </a:lnTo>
                    <a:lnTo>
                      <a:pt x="0" y="18"/>
                    </a:lnTo>
                    <a:lnTo>
                      <a:pt x="0" y="18"/>
                    </a:lnTo>
                    <a:lnTo>
                      <a:pt x="2" y="13"/>
                    </a:lnTo>
                    <a:lnTo>
                      <a:pt x="5" y="9"/>
                    </a:lnTo>
                    <a:lnTo>
                      <a:pt x="5" y="9"/>
                    </a:lnTo>
                    <a:lnTo>
                      <a:pt x="0" y="9"/>
                    </a:lnTo>
                    <a:lnTo>
                      <a:pt x="0" y="0"/>
                    </a:lnTo>
                    <a:lnTo>
                      <a:pt x="20" y="0"/>
                    </a:lnTo>
                    <a:lnTo>
                      <a:pt x="20" y="9"/>
                    </a:lnTo>
                    <a:lnTo>
                      <a:pt x="20" y="9"/>
                    </a:lnTo>
                    <a:lnTo>
                      <a:pt x="12" y="11"/>
                    </a:lnTo>
                    <a:lnTo>
                      <a:pt x="12" y="11"/>
                    </a:lnTo>
                    <a:lnTo>
                      <a:pt x="10" y="13"/>
                    </a:lnTo>
                    <a:lnTo>
                      <a:pt x="8" y="14"/>
                    </a:lnTo>
                    <a:lnTo>
                      <a:pt x="8" y="14"/>
                    </a:lnTo>
                    <a:lnTo>
                      <a:pt x="10" y="18"/>
                    </a:lnTo>
                    <a:lnTo>
                      <a:pt x="12" y="19"/>
                    </a:lnTo>
                    <a:lnTo>
                      <a:pt x="12" y="19"/>
                    </a:lnTo>
                    <a:lnTo>
                      <a:pt x="25" y="19"/>
                    </a:lnTo>
                    <a:lnTo>
                      <a:pt x="33" y="19"/>
                    </a:lnTo>
                    <a:lnTo>
                      <a:pt x="33" y="19"/>
                    </a:lnTo>
                    <a:lnTo>
                      <a:pt x="44" y="18"/>
                    </a:lnTo>
                    <a:lnTo>
                      <a:pt x="44" y="18"/>
                    </a:lnTo>
                    <a:lnTo>
                      <a:pt x="46" y="16"/>
                    </a:lnTo>
                    <a:lnTo>
                      <a:pt x="47" y="14"/>
                    </a:lnTo>
                    <a:lnTo>
                      <a:pt x="47" y="14"/>
                    </a:lnTo>
                    <a:lnTo>
                      <a:pt x="47" y="11"/>
                    </a:lnTo>
                    <a:lnTo>
                      <a:pt x="44" y="9"/>
                    </a:lnTo>
                    <a:lnTo>
                      <a:pt x="44"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5" name="Freeform 359"/>
              <p:cNvSpPr>
                <a:spLocks/>
              </p:cNvSpPr>
              <p:nvPr/>
            </p:nvSpPr>
            <p:spPr bwMode="auto">
              <a:xfrm>
                <a:off x="2790" y="1518"/>
                <a:ext cx="79" cy="35"/>
              </a:xfrm>
              <a:custGeom>
                <a:avLst/>
                <a:gdLst>
                  <a:gd name="T0" fmla="*/ 79 w 79"/>
                  <a:gd name="T1" fmla="*/ 35 h 35"/>
                  <a:gd name="T2" fmla="*/ 69 w 79"/>
                  <a:gd name="T3" fmla="*/ 35 h 35"/>
                  <a:gd name="T4" fmla="*/ 69 w 79"/>
                  <a:gd name="T5" fmla="*/ 31 h 35"/>
                  <a:gd name="T6" fmla="*/ 10 w 79"/>
                  <a:gd name="T7" fmla="*/ 31 h 35"/>
                  <a:gd name="T8" fmla="*/ 10 w 79"/>
                  <a:gd name="T9" fmla="*/ 35 h 35"/>
                  <a:gd name="T10" fmla="*/ 0 w 79"/>
                  <a:gd name="T11" fmla="*/ 35 h 35"/>
                  <a:gd name="T12" fmla="*/ 0 w 79"/>
                  <a:gd name="T13" fmla="*/ 21 h 35"/>
                  <a:gd name="T14" fmla="*/ 26 w 79"/>
                  <a:gd name="T15" fmla="*/ 21 h 35"/>
                  <a:gd name="T16" fmla="*/ 26 w 79"/>
                  <a:gd name="T17" fmla="*/ 21 h 35"/>
                  <a:gd name="T18" fmla="*/ 23 w 79"/>
                  <a:gd name="T19" fmla="*/ 18 h 35"/>
                  <a:gd name="T20" fmla="*/ 23 w 79"/>
                  <a:gd name="T21" fmla="*/ 14 h 35"/>
                  <a:gd name="T22" fmla="*/ 23 w 79"/>
                  <a:gd name="T23" fmla="*/ 14 h 35"/>
                  <a:gd name="T24" fmla="*/ 23 w 79"/>
                  <a:gd name="T25" fmla="*/ 9 h 35"/>
                  <a:gd name="T26" fmla="*/ 26 w 79"/>
                  <a:gd name="T27" fmla="*/ 6 h 35"/>
                  <a:gd name="T28" fmla="*/ 31 w 79"/>
                  <a:gd name="T29" fmla="*/ 4 h 35"/>
                  <a:gd name="T30" fmla="*/ 38 w 79"/>
                  <a:gd name="T31" fmla="*/ 4 h 35"/>
                  <a:gd name="T32" fmla="*/ 69 w 79"/>
                  <a:gd name="T33" fmla="*/ 4 h 35"/>
                  <a:gd name="T34" fmla="*/ 69 w 79"/>
                  <a:gd name="T35" fmla="*/ 0 h 35"/>
                  <a:gd name="T36" fmla="*/ 79 w 79"/>
                  <a:gd name="T37" fmla="*/ 0 h 35"/>
                  <a:gd name="T38" fmla="*/ 79 w 79"/>
                  <a:gd name="T39" fmla="*/ 14 h 35"/>
                  <a:gd name="T40" fmla="*/ 38 w 79"/>
                  <a:gd name="T41" fmla="*/ 14 h 35"/>
                  <a:gd name="T42" fmla="*/ 38 w 79"/>
                  <a:gd name="T43" fmla="*/ 14 h 35"/>
                  <a:gd name="T44" fmla="*/ 33 w 79"/>
                  <a:gd name="T45" fmla="*/ 14 h 35"/>
                  <a:gd name="T46" fmla="*/ 31 w 79"/>
                  <a:gd name="T47" fmla="*/ 16 h 35"/>
                  <a:gd name="T48" fmla="*/ 31 w 79"/>
                  <a:gd name="T49" fmla="*/ 16 h 35"/>
                  <a:gd name="T50" fmla="*/ 35 w 79"/>
                  <a:gd name="T51" fmla="*/ 21 h 35"/>
                  <a:gd name="T52" fmla="*/ 69 w 79"/>
                  <a:gd name="T53" fmla="*/ 21 h 35"/>
                  <a:gd name="T54" fmla="*/ 69 w 79"/>
                  <a:gd name="T55" fmla="*/ 18 h 35"/>
                  <a:gd name="T56" fmla="*/ 79 w 79"/>
                  <a:gd name="T57" fmla="*/ 18 h 35"/>
                  <a:gd name="T58" fmla="*/ 79 w 79"/>
                  <a:gd name="T5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35">
                    <a:moveTo>
                      <a:pt x="79" y="35"/>
                    </a:moveTo>
                    <a:lnTo>
                      <a:pt x="69" y="35"/>
                    </a:lnTo>
                    <a:lnTo>
                      <a:pt x="69" y="31"/>
                    </a:lnTo>
                    <a:lnTo>
                      <a:pt x="10" y="31"/>
                    </a:lnTo>
                    <a:lnTo>
                      <a:pt x="10" y="35"/>
                    </a:lnTo>
                    <a:lnTo>
                      <a:pt x="0" y="35"/>
                    </a:lnTo>
                    <a:lnTo>
                      <a:pt x="0" y="21"/>
                    </a:lnTo>
                    <a:lnTo>
                      <a:pt x="26" y="21"/>
                    </a:lnTo>
                    <a:lnTo>
                      <a:pt x="26" y="21"/>
                    </a:lnTo>
                    <a:lnTo>
                      <a:pt x="23" y="18"/>
                    </a:lnTo>
                    <a:lnTo>
                      <a:pt x="23" y="14"/>
                    </a:lnTo>
                    <a:lnTo>
                      <a:pt x="23" y="14"/>
                    </a:lnTo>
                    <a:lnTo>
                      <a:pt x="23" y="9"/>
                    </a:lnTo>
                    <a:lnTo>
                      <a:pt x="26" y="6"/>
                    </a:lnTo>
                    <a:lnTo>
                      <a:pt x="31" y="4"/>
                    </a:lnTo>
                    <a:lnTo>
                      <a:pt x="38" y="4"/>
                    </a:lnTo>
                    <a:lnTo>
                      <a:pt x="69" y="4"/>
                    </a:lnTo>
                    <a:lnTo>
                      <a:pt x="69" y="0"/>
                    </a:lnTo>
                    <a:lnTo>
                      <a:pt x="79" y="0"/>
                    </a:lnTo>
                    <a:lnTo>
                      <a:pt x="79" y="14"/>
                    </a:lnTo>
                    <a:lnTo>
                      <a:pt x="38" y="14"/>
                    </a:lnTo>
                    <a:lnTo>
                      <a:pt x="38" y="14"/>
                    </a:lnTo>
                    <a:lnTo>
                      <a:pt x="33" y="14"/>
                    </a:lnTo>
                    <a:lnTo>
                      <a:pt x="31" y="16"/>
                    </a:lnTo>
                    <a:lnTo>
                      <a:pt x="31" y="16"/>
                    </a:lnTo>
                    <a:lnTo>
                      <a:pt x="35" y="21"/>
                    </a:lnTo>
                    <a:lnTo>
                      <a:pt x="69" y="21"/>
                    </a:lnTo>
                    <a:lnTo>
                      <a:pt x="69" y="18"/>
                    </a:lnTo>
                    <a:lnTo>
                      <a:pt x="79" y="18"/>
                    </a:lnTo>
                    <a:lnTo>
                      <a:pt x="7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6" name="Freeform 360"/>
              <p:cNvSpPr>
                <a:spLocks noEditPoints="1"/>
              </p:cNvSpPr>
              <p:nvPr/>
            </p:nvSpPr>
            <p:spPr bwMode="auto">
              <a:xfrm>
                <a:off x="2813" y="1485"/>
                <a:ext cx="56" cy="28"/>
              </a:xfrm>
              <a:custGeom>
                <a:avLst/>
                <a:gdLst>
                  <a:gd name="T0" fmla="*/ 39 w 56"/>
                  <a:gd name="T1" fmla="*/ 8 h 28"/>
                  <a:gd name="T2" fmla="*/ 43 w 56"/>
                  <a:gd name="T3" fmla="*/ 0 h 28"/>
                  <a:gd name="T4" fmla="*/ 43 w 56"/>
                  <a:gd name="T5" fmla="*/ 0 h 28"/>
                  <a:gd name="T6" fmla="*/ 47 w 56"/>
                  <a:gd name="T7" fmla="*/ 2 h 28"/>
                  <a:gd name="T8" fmla="*/ 52 w 56"/>
                  <a:gd name="T9" fmla="*/ 5 h 28"/>
                  <a:gd name="T10" fmla="*/ 52 w 56"/>
                  <a:gd name="T11" fmla="*/ 5 h 28"/>
                  <a:gd name="T12" fmla="*/ 56 w 56"/>
                  <a:gd name="T13" fmla="*/ 8 h 28"/>
                  <a:gd name="T14" fmla="*/ 56 w 56"/>
                  <a:gd name="T15" fmla="*/ 13 h 28"/>
                  <a:gd name="T16" fmla="*/ 56 w 56"/>
                  <a:gd name="T17" fmla="*/ 13 h 28"/>
                  <a:gd name="T18" fmla="*/ 54 w 56"/>
                  <a:gd name="T19" fmla="*/ 20 h 28"/>
                  <a:gd name="T20" fmla="*/ 49 w 56"/>
                  <a:gd name="T21" fmla="*/ 24 h 28"/>
                  <a:gd name="T22" fmla="*/ 49 w 56"/>
                  <a:gd name="T23" fmla="*/ 24 h 28"/>
                  <a:gd name="T24" fmla="*/ 41 w 56"/>
                  <a:gd name="T25" fmla="*/ 28 h 28"/>
                  <a:gd name="T26" fmla="*/ 28 w 56"/>
                  <a:gd name="T27" fmla="*/ 28 h 28"/>
                  <a:gd name="T28" fmla="*/ 28 w 56"/>
                  <a:gd name="T29" fmla="*/ 28 h 28"/>
                  <a:gd name="T30" fmla="*/ 16 w 56"/>
                  <a:gd name="T31" fmla="*/ 28 h 28"/>
                  <a:gd name="T32" fmla="*/ 7 w 56"/>
                  <a:gd name="T33" fmla="*/ 24 h 28"/>
                  <a:gd name="T34" fmla="*/ 7 w 56"/>
                  <a:gd name="T35" fmla="*/ 24 h 28"/>
                  <a:gd name="T36" fmla="*/ 2 w 56"/>
                  <a:gd name="T37" fmla="*/ 20 h 28"/>
                  <a:gd name="T38" fmla="*/ 0 w 56"/>
                  <a:gd name="T39" fmla="*/ 16 h 28"/>
                  <a:gd name="T40" fmla="*/ 0 w 56"/>
                  <a:gd name="T41" fmla="*/ 13 h 28"/>
                  <a:gd name="T42" fmla="*/ 0 w 56"/>
                  <a:gd name="T43" fmla="*/ 13 h 28"/>
                  <a:gd name="T44" fmla="*/ 2 w 56"/>
                  <a:gd name="T45" fmla="*/ 8 h 28"/>
                  <a:gd name="T46" fmla="*/ 5 w 56"/>
                  <a:gd name="T47" fmla="*/ 3 h 28"/>
                  <a:gd name="T48" fmla="*/ 5 w 56"/>
                  <a:gd name="T49" fmla="*/ 3 h 28"/>
                  <a:gd name="T50" fmla="*/ 13 w 56"/>
                  <a:gd name="T51" fmla="*/ 0 h 28"/>
                  <a:gd name="T52" fmla="*/ 23 w 56"/>
                  <a:gd name="T53" fmla="*/ 0 h 28"/>
                  <a:gd name="T54" fmla="*/ 31 w 56"/>
                  <a:gd name="T55" fmla="*/ 0 h 28"/>
                  <a:gd name="T56" fmla="*/ 31 w 56"/>
                  <a:gd name="T57" fmla="*/ 18 h 28"/>
                  <a:gd name="T58" fmla="*/ 33 w 56"/>
                  <a:gd name="T59" fmla="*/ 18 h 28"/>
                  <a:gd name="T60" fmla="*/ 33 w 56"/>
                  <a:gd name="T61" fmla="*/ 18 h 28"/>
                  <a:gd name="T62" fmla="*/ 44 w 56"/>
                  <a:gd name="T63" fmla="*/ 16 h 28"/>
                  <a:gd name="T64" fmla="*/ 44 w 56"/>
                  <a:gd name="T65" fmla="*/ 16 h 28"/>
                  <a:gd name="T66" fmla="*/ 46 w 56"/>
                  <a:gd name="T67" fmla="*/ 16 h 28"/>
                  <a:gd name="T68" fmla="*/ 47 w 56"/>
                  <a:gd name="T69" fmla="*/ 13 h 28"/>
                  <a:gd name="T70" fmla="*/ 47 w 56"/>
                  <a:gd name="T71" fmla="*/ 13 h 28"/>
                  <a:gd name="T72" fmla="*/ 47 w 56"/>
                  <a:gd name="T73" fmla="*/ 11 h 28"/>
                  <a:gd name="T74" fmla="*/ 46 w 56"/>
                  <a:gd name="T75" fmla="*/ 10 h 28"/>
                  <a:gd name="T76" fmla="*/ 39 w 56"/>
                  <a:gd name="T77" fmla="*/ 8 h 28"/>
                  <a:gd name="T78" fmla="*/ 39 w 56"/>
                  <a:gd name="T79" fmla="*/ 8 h 28"/>
                  <a:gd name="T80" fmla="*/ 23 w 56"/>
                  <a:gd name="T81" fmla="*/ 18 h 28"/>
                  <a:gd name="T82" fmla="*/ 23 w 56"/>
                  <a:gd name="T83" fmla="*/ 8 h 28"/>
                  <a:gd name="T84" fmla="*/ 18 w 56"/>
                  <a:gd name="T85" fmla="*/ 8 h 28"/>
                  <a:gd name="T86" fmla="*/ 18 w 56"/>
                  <a:gd name="T87" fmla="*/ 8 h 28"/>
                  <a:gd name="T88" fmla="*/ 10 w 56"/>
                  <a:gd name="T89" fmla="*/ 10 h 28"/>
                  <a:gd name="T90" fmla="*/ 8 w 56"/>
                  <a:gd name="T91" fmla="*/ 11 h 28"/>
                  <a:gd name="T92" fmla="*/ 8 w 56"/>
                  <a:gd name="T93" fmla="*/ 13 h 28"/>
                  <a:gd name="T94" fmla="*/ 8 w 56"/>
                  <a:gd name="T95" fmla="*/ 13 h 28"/>
                  <a:gd name="T96" fmla="*/ 8 w 56"/>
                  <a:gd name="T97" fmla="*/ 16 h 28"/>
                  <a:gd name="T98" fmla="*/ 12 w 56"/>
                  <a:gd name="T99" fmla="*/ 18 h 28"/>
                  <a:gd name="T100" fmla="*/ 12 w 56"/>
                  <a:gd name="T101" fmla="*/ 18 h 28"/>
                  <a:gd name="T102" fmla="*/ 21 w 56"/>
                  <a:gd name="T103" fmla="*/ 18 h 28"/>
                  <a:gd name="T104" fmla="*/ 23 w 56"/>
                  <a:gd name="T10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28">
                    <a:moveTo>
                      <a:pt x="39" y="8"/>
                    </a:moveTo>
                    <a:lnTo>
                      <a:pt x="43" y="0"/>
                    </a:lnTo>
                    <a:lnTo>
                      <a:pt x="43" y="0"/>
                    </a:lnTo>
                    <a:lnTo>
                      <a:pt x="47" y="2"/>
                    </a:lnTo>
                    <a:lnTo>
                      <a:pt x="52" y="5"/>
                    </a:lnTo>
                    <a:lnTo>
                      <a:pt x="52" y="5"/>
                    </a:lnTo>
                    <a:lnTo>
                      <a:pt x="56" y="8"/>
                    </a:lnTo>
                    <a:lnTo>
                      <a:pt x="56" y="13"/>
                    </a:lnTo>
                    <a:lnTo>
                      <a:pt x="56" y="13"/>
                    </a:lnTo>
                    <a:lnTo>
                      <a:pt x="54" y="20"/>
                    </a:lnTo>
                    <a:lnTo>
                      <a:pt x="49" y="24"/>
                    </a:lnTo>
                    <a:lnTo>
                      <a:pt x="49" y="24"/>
                    </a:lnTo>
                    <a:lnTo>
                      <a:pt x="41" y="28"/>
                    </a:lnTo>
                    <a:lnTo>
                      <a:pt x="28" y="28"/>
                    </a:lnTo>
                    <a:lnTo>
                      <a:pt x="28" y="28"/>
                    </a:lnTo>
                    <a:lnTo>
                      <a:pt x="16" y="28"/>
                    </a:lnTo>
                    <a:lnTo>
                      <a:pt x="7" y="24"/>
                    </a:lnTo>
                    <a:lnTo>
                      <a:pt x="7" y="24"/>
                    </a:lnTo>
                    <a:lnTo>
                      <a:pt x="2" y="20"/>
                    </a:lnTo>
                    <a:lnTo>
                      <a:pt x="0" y="16"/>
                    </a:lnTo>
                    <a:lnTo>
                      <a:pt x="0" y="13"/>
                    </a:lnTo>
                    <a:lnTo>
                      <a:pt x="0" y="13"/>
                    </a:lnTo>
                    <a:lnTo>
                      <a:pt x="2" y="8"/>
                    </a:lnTo>
                    <a:lnTo>
                      <a:pt x="5" y="3"/>
                    </a:lnTo>
                    <a:lnTo>
                      <a:pt x="5" y="3"/>
                    </a:lnTo>
                    <a:lnTo>
                      <a:pt x="13" y="0"/>
                    </a:lnTo>
                    <a:lnTo>
                      <a:pt x="23" y="0"/>
                    </a:lnTo>
                    <a:lnTo>
                      <a:pt x="31" y="0"/>
                    </a:lnTo>
                    <a:lnTo>
                      <a:pt x="31" y="18"/>
                    </a:lnTo>
                    <a:lnTo>
                      <a:pt x="33" y="18"/>
                    </a:lnTo>
                    <a:lnTo>
                      <a:pt x="33" y="18"/>
                    </a:lnTo>
                    <a:lnTo>
                      <a:pt x="44" y="16"/>
                    </a:lnTo>
                    <a:lnTo>
                      <a:pt x="44" y="16"/>
                    </a:lnTo>
                    <a:lnTo>
                      <a:pt x="46" y="16"/>
                    </a:lnTo>
                    <a:lnTo>
                      <a:pt x="47" y="13"/>
                    </a:lnTo>
                    <a:lnTo>
                      <a:pt x="47" y="13"/>
                    </a:lnTo>
                    <a:lnTo>
                      <a:pt x="47" y="11"/>
                    </a:lnTo>
                    <a:lnTo>
                      <a:pt x="46" y="10"/>
                    </a:lnTo>
                    <a:lnTo>
                      <a:pt x="39" y="8"/>
                    </a:lnTo>
                    <a:lnTo>
                      <a:pt x="39" y="8"/>
                    </a:lnTo>
                    <a:close/>
                    <a:moveTo>
                      <a:pt x="23" y="18"/>
                    </a:moveTo>
                    <a:lnTo>
                      <a:pt x="23" y="8"/>
                    </a:lnTo>
                    <a:lnTo>
                      <a:pt x="18" y="8"/>
                    </a:lnTo>
                    <a:lnTo>
                      <a:pt x="18" y="8"/>
                    </a:lnTo>
                    <a:lnTo>
                      <a:pt x="10" y="10"/>
                    </a:lnTo>
                    <a:lnTo>
                      <a:pt x="8" y="11"/>
                    </a:lnTo>
                    <a:lnTo>
                      <a:pt x="8" y="13"/>
                    </a:lnTo>
                    <a:lnTo>
                      <a:pt x="8" y="13"/>
                    </a:lnTo>
                    <a:lnTo>
                      <a:pt x="8" y="16"/>
                    </a:lnTo>
                    <a:lnTo>
                      <a:pt x="12" y="18"/>
                    </a:lnTo>
                    <a:lnTo>
                      <a:pt x="12" y="18"/>
                    </a:lnTo>
                    <a:lnTo>
                      <a:pt x="21" y="18"/>
                    </a:lnTo>
                    <a:lnTo>
                      <a:pt x="2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7" name="Freeform 361"/>
              <p:cNvSpPr>
                <a:spLocks noEditPoints="1"/>
              </p:cNvSpPr>
              <p:nvPr/>
            </p:nvSpPr>
            <p:spPr bwMode="auto">
              <a:xfrm>
                <a:off x="2813" y="1449"/>
                <a:ext cx="56" cy="29"/>
              </a:xfrm>
              <a:custGeom>
                <a:avLst/>
                <a:gdLst>
                  <a:gd name="T0" fmla="*/ 39 w 56"/>
                  <a:gd name="T1" fmla="*/ 8 h 29"/>
                  <a:gd name="T2" fmla="*/ 43 w 56"/>
                  <a:gd name="T3" fmla="*/ 0 h 29"/>
                  <a:gd name="T4" fmla="*/ 43 w 56"/>
                  <a:gd name="T5" fmla="*/ 0 h 29"/>
                  <a:gd name="T6" fmla="*/ 47 w 56"/>
                  <a:gd name="T7" fmla="*/ 2 h 29"/>
                  <a:gd name="T8" fmla="*/ 52 w 56"/>
                  <a:gd name="T9" fmla="*/ 5 h 29"/>
                  <a:gd name="T10" fmla="*/ 52 w 56"/>
                  <a:gd name="T11" fmla="*/ 5 h 29"/>
                  <a:gd name="T12" fmla="*/ 56 w 56"/>
                  <a:gd name="T13" fmla="*/ 10 h 29"/>
                  <a:gd name="T14" fmla="*/ 56 w 56"/>
                  <a:gd name="T15" fmla="*/ 15 h 29"/>
                  <a:gd name="T16" fmla="*/ 56 w 56"/>
                  <a:gd name="T17" fmla="*/ 15 h 29"/>
                  <a:gd name="T18" fmla="*/ 54 w 56"/>
                  <a:gd name="T19" fmla="*/ 21 h 29"/>
                  <a:gd name="T20" fmla="*/ 49 w 56"/>
                  <a:gd name="T21" fmla="*/ 26 h 29"/>
                  <a:gd name="T22" fmla="*/ 49 w 56"/>
                  <a:gd name="T23" fmla="*/ 26 h 29"/>
                  <a:gd name="T24" fmla="*/ 41 w 56"/>
                  <a:gd name="T25" fmla="*/ 28 h 29"/>
                  <a:gd name="T26" fmla="*/ 28 w 56"/>
                  <a:gd name="T27" fmla="*/ 29 h 29"/>
                  <a:gd name="T28" fmla="*/ 28 w 56"/>
                  <a:gd name="T29" fmla="*/ 29 h 29"/>
                  <a:gd name="T30" fmla="*/ 16 w 56"/>
                  <a:gd name="T31" fmla="*/ 28 h 29"/>
                  <a:gd name="T32" fmla="*/ 7 w 56"/>
                  <a:gd name="T33" fmla="*/ 26 h 29"/>
                  <a:gd name="T34" fmla="*/ 7 w 56"/>
                  <a:gd name="T35" fmla="*/ 26 h 29"/>
                  <a:gd name="T36" fmla="*/ 2 w 56"/>
                  <a:gd name="T37" fmla="*/ 21 h 29"/>
                  <a:gd name="T38" fmla="*/ 0 w 56"/>
                  <a:gd name="T39" fmla="*/ 18 h 29"/>
                  <a:gd name="T40" fmla="*/ 0 w 56"/>
                  <a:gd name="T41" fmla="*/ 15 h 29"/>
                  <a:gd name="T42" fmla="*/ 0 w 56"/>
                  <a:gd name="T43" fmla="*/ 15 h 29"/>
                  <a:gd name="T44" fmla="*/ 2 w 56"/>
                  <a:gd name="T45" fmla="*/ 8 h 29"/>
                  <a:gd name="T46" fmla="*/ 5 w 56"/>
                  <a:gd name="T47" fmla="*/ 3 h 29"/>
                  <a:gd name="T48" fmla="*/ 5 w 56"/>
                  <a:gd name="T49" fmla="*/ 3 h 29"/>
                  <a:gd name="T50" fmla="*/ 13 w 56"/>
                  <a:gd name="T51" fmla="*/ 2 h 29"/>
                  <a:gd name="T52" fmla="*/ 23 w 56"/>
                  <a:gd name="T53" fmla="*/ 0 h 29"/>
                  <a:gd name="T54" fmla="*/ 31 w 56"/>
                  <a:gd name="T55" fmla="*/ 0 h 29"/>
                  <a:gd name="T56" fmla="*/ 31 w 56"/>
                  <a:gd name="T57" fmla="*/ 20 h 29"/>
                  <a:gd name="T58" fmla="*/ 33 w 56"/>
                  <a:gd name="T59" fmla="*/ 20 h 29"/>
                  <a:gd name="T60" fmla="*/ 33 w 56"/>
                  <a:gd name="T61" fmla="*/ 20 h 29"/>
                  <a:gd name="T62" fmla="*/ 44 w 56"/>
                  <a:gd name="T63" fmla="*/ 18 h 29"/>
                  <a:gd name="T64" fmla="*/ 44 w 56"/>
                  <a:gd name="T65" fmla="*/ 18 h 29"/>
                  <a:gd name="T66" fmla="*/ 46 w 56"/>
                  <a:gd name="T67" fmla="*/ 16 h 29"/>
                  <a:gd name="T68" fmla="*/ 47 w 56"/>
                  <a:gd name="T69" fmla="*/ 15 h 29"/>
                  <a:gd name="T70" fmla="*/ 47 w 56"/>
                  <a:gd name="T71" fmla="*/ 15 h 29"/>
                  <a:gd name="T72" fmla="*/ 47 w 56"/>
                  <a:gd name="T73" fmla="*/ 12 h 29"/>
                  <a:gd name="T74" fmla="*/ 46 w 56"/>
                  <a:gd name="T75" fmla="*/ 10 h 29"/>
                  <a:gd name="T76" fmla="*/ 39 w 56"/>
                  <a:gd name="T77" fmla="*/ 8 h 29"/>
                  <a:gd name="T78" fmla="*/ 39 w 56"/>
                  <a:gd name="T79" fmla="*/ 8 h 29"/>
                  <a:gd name="T80" fmla="*/ 23 w 56"/>
                  <a:gd name="T81" fmla="*/ 20 h 29"/>
                  <a:gd name="T82" fmla="*/ 23 w 56"/>
                  <a:gd name="T83" fmla="*/ 10 h 29"/>
                  <a:gd name="T84" fmla="*/ 18 w 56"/>
                  <a:gd name="T85" fmla="*/ 10 h 29"/>
                  <a:gd name="T86" fmla="*/ 18 w 56"/>
                  <a:gd name="T87" fmla="*/ 10 h 29"/>
                  <a:gd name="T88" fmla="*/ 10 w 56"/>
                  <a:gd name="T89" fmla="*/ 12 h 29"/>
                  <a:gd name="T90" fmla="*/ 8 w 56"/>
                  <a:gd name="T91" fmla="*/ 13 h 29"/>
                  <a:gd name="T92" fmla="*/ 8 w 56"/>
                  <a:gd name="T93" fmla="*/ 15 h 29"/>
                  <a:gd name="T94" fmla="*/ 8 w 56"/>
                  <a:gd name="T95" fmla="*/ 15 h 29"/>
                  <a:gd name="T96" fmla="*/ 8 w 56"/>
                  <a:gd name="T97" fmla="*/ 16 h 29"/>
                  <a:gd name="T98" fmla="*/ 12 w 56"/>
                  <a:gd name="T99" fmla="*/ 18 h 29"/>
                  <a:gd name="T100" fmla="*/ 12 w 56"/>
                  <a:gd name="T101" fmla="*/ 18 h 29"/>
                  <a:gd name="T102" fmla="*/ 21 w 56"/>
                  <a:gd name="T103" fmla="*/ 20 h 29"/>
                  <a:gd name="T104" fmla="*/ 23 w 56"/>
                  <a:gd name="T105"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29">
                    <a:moveTo>
                      <a:pt x="39" y="8"/>
                    </a:moveTo>
                    <a:lnTo>
                      <a:pt x="43" y="0"/>
                    </a:lnTo>
                    <a:lnTo>
                      <a:pt x="43" y="0"/>
                    </a:lnTo>
                    <a:lnTo>
                      <a:pt x="47" y="2"/>
                    </a:lnTo>
                    <a:lnTo>
                      <a:pt x="52" y="5"/>
                    </a:lnTo>
                    <a:lnTo>
                      <a:pt x="52" y="5"/>
                    </a:lnTo>
                    <a:lnTo>
                      <a:pt x="56" y="10"/>
                    </a:lnTo>
                    <a:lnTo>
                      <a:pt x="56" y="15"/>
                    </a:lnTo>
                    <a:lnTo>
                      <a:pt x="56" y="15"/>
                    </a:lnTo>
                    <a:lnTo>
                      <a:pt x="54" y="21"/>
                    </a:lnTo>
                    <a:lnTo>
                      <a:pt x="49" y="26"/>
                    </a:lnTo>
                    <a:lnTo>
                      <a:pt x="49" y="26"/>
                    </a:lnTo>
                    <a:lnTo>
                      <a:pt x="41" y="28"/>
                    </a:lnTo>
                    <a:lnTo>
                      <a:pt x="28" y="29"/>
                    </a:lnTo>
                    <a:lnTo>
                      <a:pt x="28" y="29"/>
                    </a:lnTo>
                    <a:lnTo>
                      <a:pt x="16" y="28"/>
                    </a:lnTo>
                    <a:lnTo>
                      <a:pt x="7" y="26"/>
                    </a:lnTo>
                    <a:lnTo>
                      <a:pt x="7" y="26"/>
                    </a:lnTo>
                    <a:lnTo>
                      <a:pt x="2" y="21"/>
                    </a:lnTo>
                    <a:lnTo>
                      <a:pt x="0" y="18"/>
                    </a:lnTo>
                    <a:lnTo>
                      <a:pt x="0" y="15"/>
                    </a:lnTo>
                    <a:lnTo>
                      <a:pt x="0" y="15"/>
                    </a:lnTo>
                    <a:lnTo>
                      <a:pt x="2" y="8"/>
                    </a:lnTo>
                    <a:lnTo>
                      <a:pt x="5" y="3"/>
                    </a:lnTo>
                    <a:lnTo>
                      <a:pt x="5" y="3"/>
                    </a:lnTo>
                    <a:lnTo>
                      <a:pt x="13" y="2"/>
                    </a:lnTo>
                    <a:lnTo>
                      <a:pt x="23" y="0"/>
                    </a:lnTo>
                    <a:lnTo>
                      <a:pt x="31" y="0"/>
                    </a:lnTo>
                    <a:lnTo>
                      <a:pt x="31" y="20"/>
                    </a:lnTo>
                    <a:lnTo>
                      <a:pt x="33" y="20"/>
                    </a:lnTo>
                    <a:lnTo>
                      <a:pt x="33" y="20"/>
                    </a:lnTo>
                    <a:lnTo>
                      <a:pt x="44" y="18"/>
                    </a:lnTo>
                    <a:lnTo>
                      <a:pt x="44" y="18"/>
                    </a:lnTo>
                    <a:lnTo>
                      <a:pt x="46" y="16"/>
                    </a:lnTo>
                    <a:lnTo>
                      <a:pt x="47" y="15"/>
                    </a:lnTo>
                    <a:lnTo>
                      <a:pt x="47" y="15"/>
                    </a:lnTo>
                    <a:lnTo>
                      <a:pt x="47" y="12"/>
                    </a:lnTo>
                    <a:lnTo>
                      <a:pt x="46" y="10"/>
                    </a:lnTo>
                    <a:lnTo>
                      <a:pt x="39" y="8"/>
                    </a:lnTo>
                    <a:lnTo>
                      <a:pt x="39" y="8"/>
                    </a:lnTo>
                    <a:close/>
                    <a:moveTo>
                      <a:pt x="23" y="20"/>
                    </a:moveTo>
                    <a:lnTo>
                      <a:pt x="23" y="10"/>
                    </a:lnTo>
                    <a:lnTo>
                      <a:pt x="18" y="10"/>
                    </a:lnTo>
                    <a:lnTo>
                      <a:pt x="18" y="10"/>
                    </a:lnTo>
                    <a:lnTo>
                      <a:pt x="10" y="12"/>
                    </a:lnTo>
                    <a:lnTo>
                      <a:pt x="8" y="13"/>
                    </a:lnTo>
                    <a:lnTo>
                      <a:pt x="8" y="15"/>
                    </a:lnTo>
                    <a:lnTo>
                      <a:pt x="8" y="15"/>
                    </a:lnTo>
                    <a:lnTo>
                      <a:pt x="8" y="16"/>
                    </a:lnTo>
                    <a:lnTo>
                      <a:pt x="12" y="18"/>
                    </a:lnTo>
                    <a:lnTo>
                      <a:pt x="12" y="18"/>
                    </a:lnTo>
                    <a:lnTo>
                      <a:pt x="21" y="20"/>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8" name="Freeform 362"/>
              <p:cNvSpPr>
                <a:spLocks/>
              </p:cNvSpPr>
              <p:nvPr/>
            </p:nvSpPr>
            <p:spPr bwMode="auto">
              <a:xfrm>
                <a:off x="2813" y="1408"/>
                <a:ext cx="56" cy="36"/>
              </a:xfrm>
              <a:custGeom>
                <a:avLst/>
                <a:gdLst>
                  <a:gd name="T0" fmla="*/ 56 w 56"/>
                  <a:gd name="T1" fmla="*/ 36 h 36"/>
                  <a:gd name="T2" fmla="*/ 46 w 56"/>
                  <a:gd name="T3" fmla="*/ 36 h 36"/>
                  <a:gd name="T4" fmla="*/ 46 w 56"/>
                  <a:gd name="T5" fmla="*/ 31 h 36"/>
                  <a:gd name="T6" fmla="*/ 10 w 56"/>
                  <a:gd name="T7" fmla="*/ 31 h 36"/>
                  <a:gd name="T8" fmla="*/ 10 w 56"/>
                  <a:gd name="T9" fmla="*/ 36 h 36"/>
                  <a:gd name="T10" fmla="*/ 0 w 56"/>
                  <a:gd name="T11" fmla="*/ 36 h 36"/>
                  <a:gd name="T12" fmla="*/ 0 w 56"/>
                  <a:gd name="T13" fmla="*/ 22 h 36"/>
                  <a:gd name="T14" fmla="*/ 5 w 56"/>
                  <a:gd name="T15" fmla="*/ 22 h 36"/>
                  <a:gd name="T16" fmla="*/ 5 w 56"/>
                  <a:gd name="T17" fmla="*/ 22 h 36"/>
                  <a:gd name="T18" fmla="*/ 5 w 56"/>
                  <a:gd name="T19" fmla="*/ 22 h 36"/>
                  <a:gd name="T20" fmla="*/ 2 w 56"/>
                  <a:gd name="T21" fmla="*/ 18 h 36"/>
                  <a:gd name="T22" fmla="*/ 0 w 56"/>
                  <a:gd name="T23" fmla="*/ 13 h 36"/>
                  <a:gd name="T24" fmla="*/ 0 w 56"/>
                  <a:gd name="T25" fmla="*/ 13 h 36"/>
                  <a:gd name="T26" fmla="*/ 2 w 56"/>
                  <a:gd name="T27" fmla="*/ 10 h 36"/>
                  <a:gd name="T28" fmla="*/ 3 w 56"/>
                  <a:gd name="T29" fmla="*/ 7 h 36"/>
                  <a:gd name="T30" fmla="*/ 3 w 56"/>
                  <a:gd name="T31" fmla="*/ 7 h 36"/>
                  <a:gd name="T32" fmla="*/ 8 w 56"/>
                  <a:gd name="T33" fmla="*/ 5 h 36"/>
                  <a:gd name="T34" fmla="*/ 13 w 56"/>
                  <a:gd name="T35" fmla="*/ 5 h 36"/>
                  <a:gd name="T36" fmla="*/ 46 w 56"/>
                  <a:gd name="T37" fmla="*/ 5 h 36"/>
                  <a:gd name="T38" fmla="*/ 46 w 56"/>
                  <a:gd name="T39" fmla="*/ 0 h 36"/>
                  <a:gd name="T40" fmla="*/ 56 w 56"/>
                  <a:gd name="T41" fmla="*/ 0 h 36"/>
                  <a:gd name="T42" fmla="*/ 56 w 56"/>
                  <a:gd name="T43" fmla="*/ 15 h 36"/>
                  <a:gd name="T44" fmla="*/ 15 w 56"/>
                  <a:gd name="T45" fmla="*/ 15 h 36"/>
                  <a:gd name="T46" fmla="*/ 15 w 56"/>
                  <a:gd name="T47" fmla="*/ 15 h 36"/>
                  <a:gd name="T48" fmla="*/ 10 w 56"/>
                  <a:gd name="T49" fmla="*/ 15 h 36"/>
                  <a:gd name="T50" fmla="*/ 10 w 56"/>
                  <a:gd name="T51" fmla="*/ 15 h 36"/>
                  <a:gd name="T52" fmla="*/ 10 w 56"/>
                  <a:gd name="T53" fmla="*/ 17 h 36"/>
                  <a:gd name="T54" fmla="*/ 10 w 56"/>
                  <a:gd name="T55" fmla="*/ 17 h 36"/>
                  <a:gd name="T56" fmla="*/ 12 w 56"/>
                  <a:gd name="T57" fmla="*/ 20 h 36"/>
                  <a:gd name="T58" fmla="*/ 12 w 56"/>
                  <a:gd name="T59" fmla="*/ 20 h 36"/>
                  <a:gd name="T60" fmla="*/ 13 w 56"/>
                  <a:gd name="T61" fmla="*/ 22 h 36"/>
                  <a:gd name="T62" fmla="*/ 46 w 56"/>
                  <a:gd name="T63" fmla="*/ 22 h 36"/>
                  <a:gd name="T64" fmla="*/ 46 w 56"/>
                  <a:gd name="T65" fmla="*/ 18 h 36"/>
                  <a:gd name="T66" fmla="*/ 56 w 56"/>
                  <a:gd name="T67" fmla="*/ 18 h 36"/>
                  <a:gd name="T68" fmla="*/ 56 w 56"/>
                  <a:gd name="T6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36">
                    <a:moveTo>
                      <a:pt x="56" y="36"/>
                    </a:moveTo>
                    <a:lnTo>
                      <a:pt x="46" y="36"/>
                    </a:lnTo>
                    <a:lnTo>
                      <a:pt x="46" y="31"/>
                    </a:lnTo>
                    <a:lnTo>
                      <a:pt x="10" y="31"/>
                    </a:lnTo>
                    <a:lnTo>
                      <a:pt x="10" y="36"/>
                    </a:lnTo>
                    <a:lnTo>
                      <a:pt x="0" y="36"/>
                    </a:lnTo>
                    <a:lnTo>
                      <a:pt x="0" y="22"/>
                    </a:lnTo>
                    <a:lnTo>
                      <a:pt x="5" y="22"/>
                    </a:lnTo>
                    <a:lnTo>
                      <a:pt x="5" y="22"/>
                    </a:lnTo>
                    <a:lnTo>
                      <a:pt x="5" y="22"/>
                    </a:lnTo>
                    <a:lnTo>
                      <a:pt x="2" y="18"/>
                    </a:lnTo>
                    <a:lnTo>
                      <a:pt x="0" y="13"/>
                    </a:lnTo>
                    <a:lnTo>
                      <a:pt x="0" y="13"/>
                    </a:lnTo>
                    <a:lnTo>
                      <a:pt x="2" y="10"/>
                    </a:lnTo>
                    <a:lnTo>
                      <a:pt x="3" y="7"/>
                    </a:lnTo>
                    <a:lnTo>
                      <a:pt x="3" y="7"/>
                    </a:lnTo>
                    <a:lnTo>
                      <a:pt x="8" y="5"/>
                    </a:lnTo>
                    <a:lnTo>
                      <a:pt x="13" y="5"/>
                    </a:lnTo>
                    <a:lnTo>
                      <a:pt x="46" y="5"/>
                    </a:lnTo>
                    <a:lnTo>
                      <a:pt x="46" y="0"/>
                    </a:lnTo>
                    <a:lnTo>
                      <a:pt x="56" y="0"/>
                    </a:lnTo>
                    <a:lnTo>
                      <a:pt x="56" y="15"/>
                    </a:lnTo>
                    <a:lnTo>
                      <a:pt x="15" y="15"/>
                    </a:lnTo>
                    <a:lnTo>
                      <a:pt x="15" y="15"/>
                    </a:lnTo>
                    <a:lnTo>
                      <a:pt x="10" y="15"/>
                    </a:lnTo>
                    <a:lnTo>
                      <a:pt x="10" y="15"/>
                    </a:lnTo>
                    <a:lnTo>
                      <a:pt x="10" y="17"/>
                    </a:lnTo>
                    <a:lnTo>
                      <a:pt x="10" y="17"/>
                    </a:lnTo>
                    <a:lnTo>
                      <a:pt x="12" y="20"/>
                    </a:lnTo>
                    <a:lnTo>
                      <a:pt x="12" y="20"/>
                    </a:lnTo>
                    <a:lnTo>
                      <a:pt x="13" y="22"/>
                    </a:lnTo>
                    <a:lnTo>
                      <a:pt x="46" y="22"/>
                    </a:lnTo>
                    <a:lnTo>
                      <a:pt x="46" y="18"/>
                    </a:lnTo>
                    <a:lnTo>
                      <a:pt x="56" y="18"/>
                    </a:lnTo>
                    <a:lnTo>
                      <a:pt x="5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9" name="Freeform 363"/>
              <p:cNvSpPr>
                <a:spLocks noEditPoints="1"/>
              </p:cNvSpPr>
              <p:nvPr/>
            </p:nvSpPr>
            <p:spPr bwMode="auto">
              <a:xfrm>
                <a:off x="4601" y="2668"/>
                <a:ext cx="112" cy="65"/>
              </a:xfrm>
              <a:custGeom>
                <a:avLst/>
                <a:gdLst>
                  <a:gd name="T0" fmla="*/ 112 w 112"/>
                  <a:gd name="T1" fmla="*/ 65 h 65"/>
                  <a:gd name="T2" fmla="*/ 98 w 112"/>
                  <a:gd name="T3" fmla="*/ 65 h 65"/>
                  <a:gd name="T4" fmla="*/ 98 w 112"/>
                  <a:gd name="T5" fmla="*/ 57 h 65"/>
                  <a:gd name="T6" fmla="*/ 13 w 112"/>
                  <a:gd name="T7" fmla="*/ 57 h 65"/>
                  <a:gd name="T8" fmla="*/ 13 w 112"/>
                  <a:gd name="T9" fmla="*/ 65 h 65"/>
                  <a:gd name="T10" fmla="*/ 0 w 112"/>
                  <a:gd name="T11" fmla="*/ 65 h 65"/>
                  <a:gd name="T12" fmla="*/ 0 w 112"/>
                  <a:gd name="T13" fmla="*/ 34 h 65"/>
                  <a:gd name="T14" fmla="*/ 13 w 112"/>
                  <a:gd name="T15" fmla="*/ 34 h 65"/>
                  <a:gd name="T16" fmla="*/ 13 w 112"/>
                  <a:gd name="T17" fmla="*/ 41 h 65"/>
                  <a:gd name="T18" fmla="*/ 98 w 112"/>
                  <a:gd name="T19" fmla="*/ 41 h 65"/>
                  <a:gd name="T20" fmla="*/ 98 w 112"/>
                  <a:gd name="T21" fmla="*/ 34 h 65"/>
                  <a:gd name="T22" fmla="*/ 112 w 112"/>
                  <a:gd name="T23" fmla="*/ 34 h 65"/>
                  <a:gd name="T24" fmla="*/ 112 w 112"/>
                  <a:gd name="T25" fmla="*/ 65 h 65"/>
                  <a:gd name="T26" fmla="*/ 112 w 112"/>
                  <a:gd name="T27" fmla="*/ 31 h 65"/>
                  <a:gd name="T28" fmla="*/ 98 w 112"/>
                  <a:gd name="T29" fmla="*/ 31 h 65"/>
                  <a:gd name="T30" fmla="*/ 98 w 112"/>
                  <a:gd name="T31" fmla="*/ 23 h 65"/>
                  <a:gd name="T32" fmla="*/ 54 w 112"/>
                  <a:gd name="T33" fmla="*/ 39 h 65"/>
                  <a:gd name="T34" fmla="*/ 13 w 112"/>
                  <a:gd name="T35" fmla="*/ 24 h 65"/>
                  <a:gd name="T36" fmla="*/ 13 w 112"/>
                  <a:gd name="T37" fmla="*/ 31 h 65"/>
                  <a:gd name="T38" fmla="*/ 0 w 112"/>
                  <a:gd name="T39" fmla="*/ 31 h 65"/>
                  <a:gd name="T40" fmla="*/ 0 w 112"/>
                  <a:gd name="T41" fmla="*/ 2 h 65"/>
                  <a:gd name="T42" fmla="*/ 13 w 112"/>
                  <a:gd name="T43" fmla="*/ 2 h 65"/>
                  <a:gd name="T44" fmla="*/ 13 w 112"/>
                  <a:gd name="T45" fmla="*/ 10 h 65"/>
                  <a:gd name="T46" fmla="*/ 50 w 112"/>
                  <a:gd name="T47" fmla="*/ 24 h 65"/>
                  <a:gd name="T48" fmla="*/ 98 w 112"/>
                  <a:gd name="T49" fmla="*/ 6 h 65"/>
                  <a:gd name="T50" fmla="*/ 98 w 112"/>
                  <a:gd name="T51" fmla="*/ 0 h 65"/>
                  <a:gd name="T52" fmla="*/ 112 w 112"/>
                  <a:gd name="T53" fmla="*/ 0 h 65"/>
                  <a:gd name="T54" fmla="*/ 112 w 112"/>
                  <a:gd name="T55"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65">
                    <a:moveTo>
                      <a:pt x="112" y="65"/>
                    </a:moveTo>
                    <a:lnTo>
                      <a:pt x="98" y="65"/>
                    </a:lnTo>
                    <a:lnTo>
                      <a:pt x="98" y="57"/>
                    </a:lnTo>
                    <a:lnTo>
                      <a:pt x="13" y="57"/>
                    </a:lnTo>
                    <a:lnTo>
                      <a:pt x="13" y="65"/>
                    </a:lnTo>
                    <a:lnTo>
                      <a:pt x="0" y="65"/>
                    </a:lnTo>
                    <a:lnTo>
                      <a:pt x="0" y="34"/>
                    </a:lnTo>
                    <a:lnTo>
                      <a:pt x="13" y="34"/>
                    </a:lnTo>
                    <a:lnTo>
                      <a:pt x="13" y="41"/>
                    </a:lnTo>
                    <a:lnTo>
                      <a:pt x="98" y="41"/>
                    </a:lnTo>
                    <a:lnTo>
                      <a:pt x="98" y="34"/>
                    </a:lnTo>
                    <a:lnTo>
                      <a:pt x="112" y="34"/>
                    </a:lnTo>
                    <a:lnTo>
                      <a:pt x="112" y="65"/>
                    </a:lnTo>
                    <a:close/>
                    <a:moveTo>
                      <a:pt x="112" y="31"/>
                    </a:moveTo>
                    <a:lnTo>
                      <a:pt x="98" y="31"/>
                    </a:lnTo>
                    <a:lnTo>
                      <a:pt x="98" y="23"/>
                    </a:lnTo>
                    <a:lnTo>
                      <a:pt x="54" y="39"/>
                    </a:lnTo>
                    <a:lnTo>
                      <a:pt x="13" y="24"/>
                    </a:lnTo>
                    <a:lnTo>
                      <a:pt x="13" y="31"/>
                    </a:lnTo>
                    <a:lnTo>
                      <a:pt x="0" y="31"/>
                    </a:lnTo>
                    <a:lnTo>
                      <a:pt x="0" y="2"/>
                    </a:lnTo>
                    <a:lnTo>
                      <a:pt x="13" y="2"/>
                    </a:lnTo>
                    <a:lnTo>
                      <a:pt x="13" y="10"/>
                    </a:lnTo>
                    <a:lnTo>
                      <a:pt x="50" y="24"/>
                    </a:lnTo>
                    <a:lnTo>
                      <a:pt x="98" y="6"/>
                    </a:lnTo>
                    <a:lnTo>
                      <a:pt x="98" y="0"/>
                    </a:lnTo>
                    <a:lnTo>
                      <a:pt x="112" y="0"/>
                    </a:lnTo>
                    <a:lnTo>
                      <a:pt x="11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0" name="Freeform 364"/>
              <p:cNvSpPr>
                <a:spLocks noEditPoints="1"/>
              </p:cNvSpPr>
              <p:nvPr/>
            </p:nvSpPr>
            <p:spPr bwMode="auto">
              <a:xfrm>
                <a:off x="4632" y="2626"/>
                <a:ext cx="83" cy="42"/>
              </a:xfrm>
              <a:custGeom>
                <a:avLst/>
                <a:gdLst>
                  <a:gd name="T0" fmla="*/ 83 w 83"/>
                  <a:gd name="T1" fmla="*/ 21 h 42"/>
                  <a:gd name="T2" fmla="*/ 83 w 83"/>
                  <a:gd name="T3" fmla="*/ 21 h 42"/>
                  <a:gd name="T4" fmla="*/ 81 w 83"/>
                  <a:gd name="T5" fmla="*/ 26 h 42"/>
                  <a:gd name="T6" fmla="*/ 80 w 83"/>
                  <a:gd name="T7" fmla="*/ 31 h 42"/>
                  <a:gd name="T8" fmla="*/ 77 w 83"/>
                  <a:gd name="T9" fmla="*/ 34 h 42"/>
                  <a:gd name="T10" fmla="*/ 73 w 83"/>
                  <a:gd name="T11" fmla="*/ 37 h 42"/>
                  <a:gd name="T12" fmla="*/ 73 w 83"/>
                  <a:gd name="T13" fmla="*/ 37 h 42"/>
                  <a:gd name="T14" fmla="*/ 67 w 83"/>
                  <a:gd name="T15" fmla="*/ 39 h 42"/>
                  <a:gd name="T16" fmla="*/ 60 w 83"/>
                  <a:gd name="T17" fmla="*/ 40 h 42"/>
                  <a:gd name="T18" fmla="*/ 42 w 83"/>
                  <a:gd name="T19" fmla="*/ 42 h 42"/>
                  <a:gd name="T20" fmla="*/ 42 w 83"/>
                  <a:gd name="T21" fmla="*/ 42 h 42"/>
                  <a:gd name="T22" fmla="*/ 23 w 83"/>
                  <a:gd name="T23" fmla="*/ 40 h 42"/>
                  <a:gd name="T24" fmla="*/ 16 w 83"/>
                  <a:gd name="T25" fmla="*/ 39 h 42"/>
                  <a:gd name="T26" fmla="*/ 10 w 83"/>
                  <a:gd name="T27" fmla="*/ 37 h 42"/>
                  <a:gd name="T28" fmla="*/ 10 w 83"/>
                  <a:gd name="T29" fmla="*/ 37 h 42"/>
                  <a:gd name="T30" fmla="*/ 6 w 83"/>
                  <a:gd name="T31" fmla="*/ 34 h 42"/>
                  <a:gd name="T32" fmla="*/ 3 w 83"/>
                  <a:gd name="T33" fmla="*/ 31 h 42"/>
                  <a:gd name="T34" fmla="*/ 2 w 83"/>
                  <a:gd name="T35" fmla="*/ 26 h 42"/>
                  <a:gd name="T36" fmla="*/ 0 w 83"/>
                  <a:gd name="T37" fmla="*/ 21 h 42"/>
                  <a:gd name="T38" fmla="*/ 0 w 83"/>
                  <a:gd name="T39" fmla="*/ 21 h 42"/>
                  <a:gd name="T40" fmla="*/ 2 w 83"/>
                  <a:gd name="T41" fmla="*/ 16 h 42"/>
                  <a:gd name="T42" fmla="*/ 3 w 83"/>
                  <a:gd name="T43" fmla="*/ 11 h 42"/>
                  <a:gd name="T44" fmla="*/ 6 w 83"/>
                  <a:gd name="T45" fmla="*/ 8 h 42"/>
                  <a:gd name="T46" fmla="*/ 11 w 83"/>
                  <a:gd name="T47" fmla="*/ 4 h 42"/>
                  <a:gd name="T48" fmla="*/ 16 w 83"/>
                  <a:gd name="T49" fmla="*/ 3 h 42"/>
                  <a:gd name="T50" fmla="*/ 24 w 83"/>
                  <a:gd name="T51" fmla="*/ 1 h 42"/>
                  <a:gd name="T52" fmla="*/ 42 w 83"/>
                  <a:gd name="T53" fmla="*/ 0 h 42"/>
                  <a:gd name="T54" fmla="*/ 42 w 83"/>
                  <a:gd name="T55" fmla="*/ 0 h 42"/>
                  <a:gd name="T56" fmla="*/ 60 w 83"/>
                  <a:gd name="T57" fmla="*/ 1 h 42"/>
                  <a:gd name="T58" fmla="*/ 67 w 83"/>
                  <a:gd name="T59" fmla="*/ 3 h 42"/>
                  <a:gd name="T60" fmla="*/ 73 w 83"/>
                  <a:gd name="T61" fmla="*/ 4 h 42"/>
                  <a:gd name="T62" fmla="*/ 77 w 83"/>
                  <a:gd name="T63" fmla="*/ 8 h 42"/>
                  <a:gd name="T64" fmla="*/ 80 w 83"/>
                  <a:gd name="T65" fmla="*/ 11 h 42"/>
                  <a:gd name="T66" fmla="*/ 81 w 83"/>
                  <a:gd name="T67" fmla="*/ 16 h 42"/>
                  <a:gd name="T68" fmla="*/ 83 w 83"/>
                  <a:gd name="T69" fmla="*/ 21 h 42"/>
                  <a:gd name="T70" fmla="*/ 83 w 83"/>
                  <a:gd name="T71" fmla="*/ 21 h 42"/>
                  <a:gd name="T72" fmla="*/ 13 w 83"/>
                  <a:gd name="T73" fmla="*/ 21 h 42"/>
                  <a:gd name="T74" fmla="*/ 13 w 83"/>
                  <a:gd name="T75" fmla="*/ 21 h 42"/>
                  <a:gd name="T76" fmla="*/ 15 w 83"/>
                  <a:gd name="T77" fmla="*/ 24 h 42"/>
                  <a:gd name="T78" fmla="*/ 19 w 83"/>
                  <a:gd name="T79" fmla="*/ 26 h 42"/>
                  <a:gd name="T80" fmla="*/ 19 w 83"/>
                  <a:gd name="T81" fmla="*/ 26 h 42"/>
                  <a:gd name="T82" fmla="*/ 41 w 83"/>
                  <a:gd name="T83" fmla="*/ 27 h 42"/>
                  <a:gd name="T84" fmla="*/ 41 w 83"/>
                  <a:gd name="T85" fmla="*/ 27 h 42"/>
                  <a:gd name="T86" fmla="*/ 60 w 83"/>
                  <a:gd name="T87" fmla="*/ 26 h 42"/>
                  <a:gd name="T88" fmla="*/ 60 w 83"/>
                  <a:gd name="T89" fmla="*/ 26 h 42"/>
                  <a:gd name="T90" fmla="*/ 68 w 83"/>
                  <a:gd name="T91" fmla="*/ 24 h 42"/>
                  <a:gd name="T92" fmla="*/ 68 w 83"/>
                  <a:gd name="T93" fmla="*/ 24 h 42"/>
                  <a:gd name="T94" fmla="*/ 70 w 83"/>
                  <a:gd name="T95" fmla="*/ 22 h 42"/>
                  <a:gd name="T96" fmla="*/ 70 w 83"/>
                  <a:gd name="T97" fmla="*/ 21 h 42"/>
                  <a:gd name="T98" fmla="*/ 70 w 83"/>
                  <a:gd name="T99" fmla="*/ 21 h 42"/>
                  <a:gd name="T100" fmla="*/ 68 w 83"/>
                  <a:gd name="T101" fmla="*/ 17 h 42"/>
                  <a:gd name="T102" fmla="*/ 64 w 83"/>
                  <a:gd name="T103" fmla="*/ 16 h 42"/>
                  <a:gd name="T104" fmla="*/ 64 w 83"/>
                  <a:gd name="T105" fmla="*/ 16 h 42"/>
                  <a:gd name="T106" fmla="*/ 42 w 83"/>
                  <a:gd name="T107" fmla="*/ 14 h 42"/>
                  <a:gd name="T108" fmla="*/ 42 w 83"/>
                  <a:gd name="T109" fmla="*/ 14 h 42"/>
                  <a:gd name="T110" fmla="*/ 28 w 83"/>
                  <a:gd name="T111" fmla="*/ 14 h 42"/>
                  <a:gd name="T112" fmla="*/ 19 w 83"/>
                  <a:gd name="T113" fmla="*/ 16 h 42"/>
                  <a:gd name="T114" fmla="*/ 19 w 83"/>
                  <a:gd name="T115" fmla="*/ 16 h 42"/>
                  <a:gd name="T116" fmla="*/ 15 w 83"/>
                  <a:gd name="T117" fmla="*/ 17 h 42"/>
                  <a:gd name="T118" fmla="*/ 13 w 83"/>
                  <a:gd name="T119" fmla="*/ 21 h 42"/>
                  <a:gd name="T120" fmla="*/ 13 w 83"/>
                  <a:gd name="T121"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 h="42">
                    <a:moveTo>
                      <a:pt x="83" y="21"/>
                    </a:moveTo>
                    <a:lnTo>
                      <a:pt x="83" y="21"/>
                    </a:lnTo>
                    <a:lnTo>
                      <a:pt x="81" y="26"/>
                    </a:lnTo>
                    <a:lnTo>
                      <a:pt x="80" y="31"/>
                    </a:lnTo>
                    <a:lnTo>
                      <a:pt x="77" y="34"/>
                    </a:lnTo>
                    <a:lnTo>
                      <a:pt x="73" y="37"/>
                    </a:lnTo>
                    <a:lnTo>
                      <a:pt x="73" y="37"/>
                    </a:lnTo>
                    <a:lnTo>
                      <a:pt x="67" y="39"/>
                    </a:lnTo>
                    <a:lnTo>
                      <a:pt x="60" y="40"/>
                    </a:lnTo>
                    <a:lnTo>
                      <a:pt x="42" y="42"/>
                    </a:lnTo>
                    <a:lnTo>
                      <a:pt x="42" y="42"/>
                    </a:lnTo>
                    <a:lnTo>
                      <a:pt x="23" y="40"/>
                    </a:lnTo>
                    <a:lnTo>
                      <a:pt x="16" y="39"/>
                    </a:lnTo>
                    <a:lnTo>
                      <a:pt x="10" y="37"/>
                    </a:lnTo>
                    <a:lnTo>
                      <a:pt x="10" y="37"/>
                    </a:lnTo>
                    <a:lnTo>
                      <a:pt x="6" y="34"/>
                    </a:lnTo>
                    <a:lnTo>
                      <a:pt x="3" y="31"/>
                    </a:lnTo>
                    <a:lnTo>
                      <a:pt x="2" y="26"/>
                    </a:lnTo>
                    <a:lnTo>
                      <a:pt x="0" y="21"/>
                    </a:lnTo>
                    <a:lnTo>
                      <a:pt x="0" y="21"/>
                    </a:lnTo>
                    <a:lnTo>
                      <a:pt x="2" y="16"/>
                    </a:lnTo>
                    <a:lnTo>
                      <a:pt x="3" y="11"/>
                    </a:lnTo>
                    <a:lnTo>
                      <a:pt x="6" y="8"/>
                    </a:lnTo>
                    <a:lnTo>
                      <a:pt x="11" y="4"/>
                    </a:lnTo>
                    <a:lnTo>
                      <a:pt x="16" y="3"/>
                    </a:lnTo>
                    <a:lnTo>
                      <a:pt x="24" y="1"/>
                    </a:lnTo>
                    <a:lnTo>
                      <a:pt x="42" y="0"/>
                    </a:lnTo>
                    <a:lnTo>
                      <a:pt x="42" y="0"/>
                    </a:lnTo>
                    <a:lnTo>
                      <a:pt x="60" y="1"/>
                    </a:lnTo>
                    <a:lnTo>
                      <a:pt x="67" y="3"/>
                    </a:lnTo>
                    <a:lnTo>
                      <a:pt x="73" y="4"/>
                    </a:lnTo>
                    <a:lnTo>
                      <a:pt x="77" y="8"/>
                    </a:lnTo>
                    <a:lnTo>
                      <a:pt x="80" y="11"/>
                    </a:lnTo>
                    <a:lnTo>
                      <a:pt x="81" y="16"/>
                    </a:lnTo>
                    <a:lnTo>
                      <a:pt x="83" y="21"/>
                    </a:lnTo>
                    <a:lnTo>
                      <a:pt x="83" y="21"/>
                    </a:lnTo>
                    <a:close/>
                    <a:moveTo>
                      <a:pt x="13" y="21"/>
                    </a:moveTo>
                    <a:lnTo>
                      <a:pt x="13" y="21"/>
                    </a:lnTo>
                    <a:lnTo>
                      <a:pt x="15" y="24"/>
                    </a:lnTo>
                    <a:lnTo>
                      <a:pt x="19" y="26"/>
                    </a:lnTo>
                    <a:lnTo>
                      <a:pt x="19" y="26"/>
                    </a:lnTo>
                    <a:lnTo>
                      <a:pt x="41" y="27"/>
                    </a:lnTo>
                    <a:lnTo>
                      <a:pt x="41" y="27"/>
                    </a:lnTo>
                    <a:lnTo>
                      <a:pt x="60" y="26"/>
                    </a:lnTo>
                    <a:lnTo>
                      <a:pt x="60" y="26"/>
                    </a:lnTo>
                    <a:lnTo>
                      <a:pt x="68" y="24"/>
                    </a:lnTo>
                    <a:lnTo>
                      <a:pt x="68" y="24"/>
                    </a:lnTo>
                    <a:lnTo>
                      <a:pt x="70" y="22"/>
                    </a:lnTo>
                    <a:lnTo>
                      <a:pt x="70" y="21"/>
                    </a:lnTo>
                    <a:lnTo>
                      <a:pt x="70" y="21"/>
                    </a:lnTo>
                    <a:lnTo>
                      <a:pt x="68" y="17"/>
                    </a:lnTo>
                    <a:lnTo>
                      <a:pt x="64" y="16"/>
                    </a:lnTo>
                    <a:lnTo>
                      <a:pt x="64" y="16"/>
                    </a:lnTo>
                    <a:lnTo>
                      <a:pt x="42" y="14"/>
                    </a:lnTo>
                    <a:lnTo>
                      <a:pt x="42" y="14"/>
                    </a:lnTo>
                    <a:lnTo>
                      <a:pt x="28" y="14"/>
                    </a:lnTo>
                    <a:lnTo>
                      <a:pt x="19" y="16"/>
                    </a:lnTo>
                    <a:lnTo>
                      <a:pt x="19" y="16"/>
                    </a:lnTo>
                    <a:lnTo>
                      <a:pt x="15" y="17"/>
                    </a:lnTo>
                    <a:lnTo>
                      <a:pt x="13" y="21"/>
                    </a:lnTo>
                    <a:lnTo>
                      <a:pt x="13"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1" name="Freeform 365"/>
              <p:cNvSpPr>
                <a:spLocks noEditPoints="1"/>
              </p:cNvSpPr>
              <p:nvPr/>
            </p:nvSpPr>
            <p:spPr bwMode="auto">
              <a:xfrm>
                <a:off x="4634" y="2572"/>
                <a:ext cx="106" cy="50"/>
              </a:xfrm>
              <a:custGeom>
                <a:avLst/>
                <a:gdLst>
                  <a:gd name="T0" fmla="*/ 0 w 106"/>
                  <a:gd name="T1" fmla="*/ 29 h 50"/>
                  <a:gd name="T2" fmla="*/ 8 w 106"/>
                  <a:gd name="T3" fmla="*/ 29 h 50"/>
                  <a:gd name="T4" fmla="*/ 1 w 106"/>
                  <a:gd name="T5" fmla="*/ 24 h 50"/>
                  <a:gd name="T6" fmla="*/ 0 w 106"/>
                  <a:gd name="T7" fmla="*/ 18 h 50"/>
                  <a:gd name="T8" fmla="*/ 0 w 106"/>
                  <a:gd name="T9" fmla="*/ 13 h 50"/>
                  <a:gd name="T10" fmla="*/ 4 w 106"/>
                  <a:gd name="T11" fmla="*/ 6 h 50"/>
                  <a:gd name="T12" fmla="*/ 9 w 106"/>
                  <a:gd name="T13" fmla="*/ 3 h 50"/>
                  <a:gd name="T14" fmla="*/ 42 w 106"/>
                  <a:gd name="T15" fmla="*/ 0 h 50"/>
                  <a:gd name="T16" fmla="*/ 58 w 106"/>
                  <a:gd name="T17" fmla="*/ 0 h 50"/>
                  <a:gd name="T18" fmla="*/ 71 w 106"/>
                  <a:gd name="T19" fmla="*/ 3 h 50"/>
                  <a:gd name="T20" fmla="*/ 78 w 106"/>
                  <a:gd name="T21" fmla="*/ 8 h 50"/>
                  <a:gd name="T22" fmla="*/ 81 w 106"/>
                  <a:gd name="T23" fmla="*/ 16 h 50"/>
                  <a:gd name="T24" fmla="*/ 79 w 106"/>
                  <a:gd name="T25" fmla="*/ 23 h 50"/>
                  <a:gd name="T26" fmla="*/ 73 w 106"/>
                  <a:gd name="T27" fmla="*/ 29 h 50"/>
                  <a:gd name="T28" fmla="*/ 92 w 106"/>
                  <a:gd name="T29" fmla="*/ 21 h 50"/>
                  <a:gd name="T30" fmla="*/ 106 w 106"/>
                  <a:gd name="T31" fmla="*/ 50 h 50"/>
                  <a:gd name="T32" fmla="*/ 92 w 106"/>
                  <a:gd name="T33" fmla="*/ 44 h 50"/>
                  <a:gd name="T34" fmla="*/ 13 w 106"/>
                  <a:gd name="T35" fmla="*/ 50 h 50"/>
                  <a:gd name="T36" fmla="*/ 37 w 106"/>
                  <a:gd name="T37" fmla="*/ 29 h 50"/>
                  <a:gd name="T38" fmla="*/ 50 w 106"/>
                  <a:gd name="T39" fmla="*/ 29 h 50"/>
                  <a:gd name="T40" fmla="*/ 65 w 106"/>
                  <a:gd name="T41" fmla="*/ 28 h 50"/>
                  <a:gd name="T42" fmla="*/ 68 w 106"/>
                  <a:gd name="T43" fmla="*/ 24 h 50"/>
                  <a:gd name="T44" fmla="*/ 68 w 106"/>
                  <a:gd name="T45" fmla="*/ 21 h 50"/>
                  <a:gd name="T46" fmla="*/ 63 w 106"/>
                  <a:gd name="T47" fmla="*/ 16 h 50"/>
                  <a:gd name="T48" fmla="*/ 48 w 106"/>
                  <a:gd name="T49" fmla="*/ 14 h 50"/>
                  <a:gd name="T50" fmla="*/ 37 w 106"/>
                  <a:gd name="T51" fmla="*/ 14 h 50"/>
                  <a:gd name="T52" fmla="*/ 17 w 106"/>
                  <a:gd name="T53" fmla="*/ 16 h 50"/>
                  <a:gd name="T54" fmla="*/ 14 w 106"/>
                  <a:gd name="T55" fmla="*/ 18 h 50"/>
                  <a:gd name="T56" fmla="*/ 13 w 106"/>
                  <a:gd name="T57" fmla="*/ 21 h 50"/>
                  <a:gd name="T58" fmla="*/ 19 w 106"/>
                  <a:gd name="T59" fmla="*/ 28 h 50"/>
                  <a:gd name="T60" fmla="*/ 27 w 106"/>
                  <a:gd name="T61" fmla="*/ 29 h 50"/>
                  <a:gd name="T62" fmla="*/ 37 w 106"/>
                  <a:gd name="T63"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50">
                    <a:moveTo>
                      <a:pt x="0" y="50"/>
                    </a:moveTo>
                    <a:lnTo>
                      <a:pt x="0" y="29"/>
                    </a:lnTo>
                    <a:lnTo>
                      <a:pt x="8" y="29"/>
                    </a:lnTo>
                    <a:lnTo>
                      <a:pt x="8" y="29"/>
                    </a:lnTo>
                    <a:lnTo>
                      <a:pt x="8" y="29"/>
                    </a:lnTo>
                    <a:lnTo>
                      <a:pt x="1" y="24"/>
                    </a:lnTo>
                    <a:lnTo>
                      <a:pt x="0" y="21"/>
                    </a:lnTo>
                    <a:lnTo>
                      <a:pt x="0" y="18"/>
                    </a:lnTo>
                    <a:lnTo>
                      <a:pt x="0" y="18"/>
                    </a:lnTo>
                    <a:lnTo>
                      <a:pt x="0" y="13"/>
                    </a:lnTo>
                    <a:lnTo>
                      <a:pt x="3" y="10"/>
                    </a:lnTo>
                    <a:lnTo>
                      <a:pt x="4" y="6"/>
                    </a:lnTo>
                    <a:lnTo>
                      <a:pt x="9" y="3"/>
                    </a:lnTo>
                    <a:lnTo>
                      <a:pt x="9" y="3"/>
                    </a:lnTo>
                    <a:lnTo>
                      <a:pt x="22" y="0"/>
                    </a:lnTo>
                    <a:lnTo>
                      <a:pt x="42" y="0"/>
                    </a:lnTo>
                    <a:lnTo>
                      <a:pt x="42" y="0"/>
                    </a:lnTo>
                    <a:lnTo>
                      <a:pt x="58" y="0"/>
                    </a:lnTo>
                    <a:lnTo>
                      <a:pt x="71" y="3"/>
                    </a:lnTo>
                    <a:lnTo>
                      <a:pt x="71" y="3"/>
                    </a:lnTo>
                    <a:lnTo>
                      <a:pt x="75" y="5"/>
                    </a:lnTo>
                    <a:lnTo>
                      <a:pt x="78" y="8"/>
                    </a:lnTo>
                    <a:lnTo>
                      <a:pt x="79" y="13"/>
                    </a:lnTo>
                    <a:lnTo>
                      <a:pt x="81" y="16"/>
                    </a:lnTo>
                    <a:lnTo>
                      <a:pt x="81" y="16"/>
                    </a:lnTo>
                    <a:lnTo>
                      <a:pt x="79" y="23"/>
                    </a:lnTo>
                    <a:lnTo>
                      <a:pt x="73" y="29"/>
                    </a:lnTo>
                    <a:lnTo>
                      <a:pt x="73" y="29"/>
                    </a:lnTo>
                    <a:lnTo>
                      <a:pt x="92" y="29"/>
                    </a:lnTo>
                    <a:lnTo>
                      <a:pt x="92" y="21"/>
                    </a:lnTo>
                    <a:lnTo>
                      <a:pt x="106" y="21"/>
                    </a:lnTo>
                    <a:lnTo>
                      <a:pt x="106" y="50"/>
                    </a:lnTo>
                    <a:lnTo>
                      <a:pt x="92" y="50"/>
                    </a:lnTo>
                    <a:lnTo>
                      <a:pt x="92" y="44"/>
                    </a:lnTo>
                    <a:lnTo>
                      <a:pt x="13" y="44"/>
                    </a:lnTo>
                    <a:lnTo>
                      <a:pt x="13" y="50"/>
                    </a:lnTo>
                    <a:lnTo>
                      <a:pt x="0" y="50"/>
                    </a:lnTo>
                    <a:close/>
                    <a:moveTo>
                      <a:pt x="37" y="29"/>
                    </a:moveTo>
                    <a:lnTo>
                      <a:pt x="50" y="29"/>
                    </a:lnTo>
                    <a:lnTo>
                      <a:pt x="50" y="29"/>
                    </a:lnTo>
                    <a:lnTo>
                      <a:pt x="58" y="29"/>
                    </a:lnTo>
                    <a:lnTo>
                      <a:pt x="65" y="28"/>
                    </a:lnTo>
                    <a:lnTo>
                      <a:pt x="65" y="28"/>
                    </a:lnTo>
                    <a:lnTo>
                      <a:pt x="68" y="24"/>
                    </a:lnTo>
                    <a:lnTo>
                      <a:pt x="68" y="21"/>
                    </a:lnTo>
                    <a:lnTo>
                      <a:pt x="68" y="21"/>
                    </a:lnTo>
                    <a:lnTo>
                      <a:pt x="68" y="18"/>
                    </a:lnTo>
                    <a:lnTo>
                      <a:pt x="63" y="16"/>
                    </a:lnTo>
                    <a:lnTo>
                      <a:pt x="63" y="16"/>
                    </a:lnTo>
                    <a:lnTo>
                      <a:pt x="48" y="14"/>
                    </a:lnTo>
                    <a:lnTo>
                      <a:pt x="37" y="14"/>
                    </a:lnTo>
                    <a:lnTo>
                      <a:pt x="37" y="14"/>
                    </a:lnTo>
                    <a:lnTo>
                      <a:pt x="26" y="14"/>
                    </a:lnTo>
                    <a:lnTo>
                      <a:pt x="17" y="16"/>
                    </a:lnTo>
                    <a:lnTo>
                      <a:pt x="17" y="16"/>
                    </a:lnTo>
                    <a:lnTo>
                      <a:pt x="14" y="18"/>
                    </a:lnTo>
                    <a:lnTo>
                      <a:pt x="13" y="21"/>
                    </a:lnTo>
                    <a:lnTo>
                      <a:pt x="13" y="21"/>
                    </a:lnTo>
                    <a:lnTo>
                      <a:pt x="14" y="26"/>
                    </a:lnTo>
                    <a:lnTo>
                      <a:pt x="19" y="28"/>
                    </a:lnTo>
                    <a:lnTo>
                      <a:pt x="19" y="28"/>
                    </a:lnTo>
                    <a:lnTo>
                      <a:pt x="27" y="29"/>
                    </a:lnTo>
                    <a:lnTo>
                      <a:pt x="37" y="29"/>
                    </a:lnTo>
                    <a:lnTo>
                      <a:pt x="3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2" name="Freeform 366"/>
              <p:cNvSpPr>
                <a:spLocks noEditPoints="1"/>
              </p:cNvSpPr>
              <p:nvPr/>
            </p:nvSpPr>
            <p:spPr bwMode="auto">
              <a:xfrm>
                <a:off x="4601" y="2471"/>
                <a:ext cx="112" cy="65"/>
              </a:xfrm>
              <a:custGeom>
                <a:avLst/>
                <a:gdLst>
                  <a:gd name="T0" fmla="*/ 112 w 112"/>
                  <a:gd name="T1" fmla="*/ 65 h 65"/>
                  <a:gd name="T2" fmla="*/ 98 w 112"/>
                  <a:gd name="T3" fmla="*/ 65 h 65"/>
                  <a:gd name="T4" fmla="*/ 98 w 112"/>
                  <a:gd name="T5" fmla="*/ 57 h 65"/>
                  <a:gd name="T6" fmla="*/ 13 w 112"/>
                  <a:gd name="T7" fmla="*/ 57 h 65"/>
                  <a:gd name="T8" fmla="*/ 13 w 112"/>
                  <a:gd name="T9" fmla="*/ 65 h 65"/>
                  <a:gd name="T10" fmla="*/ 0 w 112"/>
                  <a:gd name="T11" fmla="*/ 65 h 65"/>
                  <a:gd name="T12" fmla="*/ 0 w 112"/>
                  <a:gd name="T13" fmla="*/ 34 h 65"/>
                  <a:gd name="T14" fmla="*/ 13 w 112"/>
                  <a:gd name="T15" fmla="*/ 34 h 65"/>
                  <a:gd name="T16" fmla="*/ 13 w 112"/>
                  <a:gd name="T17" fmla="*/ 41 h 65"/>
                  <a:gd name="T18" fmla="*/ 98 w 112"/>
                  <a:gd name="T19" fmla="*/ 41 h 65"/>
                  <a:gd name="T20" fmla="*/ 98 w 112"/>
                  <a:gd name="T21" fmla="*/ 34 h 65"/>
                  <a:gd name="T22" fmla="*/ 112 w 112"/>
                  <a:gd name="T23" fmla="*/ 34 h 65"/>
                  <a:gd name="T24" fmla="*/ 112 w 112"/>
                  <a:gd name="T25" fmla="*/ 65 h 65"/>
                  <a:gd name="T26" fmla="*/ 112 w 112"/>
                  <a:gd name="T27" fmla="*/ 31 h 65"/>
                  <a:gd name="T28" fmla="*/ 98 w 112"/>
                  <a:gd name="T29" fmla="*/ 31 h 65"/>
                  <a:gd name="T30" fmla="*/ 98 w 112"/>
                  <a:gd name="T31" fmla="*/ 23 h 65"/>
                  <a:gd name="T32" fmla="*/ 54 w 112"/>
                  <a:gd name="T33" fmla="*/ 39 h 65"/>
                  <a:gd name="T34" fmla="*/ 13 w 112"/>
                  <a:gd name="T35" fmla="*/ 23 h 65"/>
                  <a:gd name="T36" fmla="*/ 13 w 112"/>
                  <a:gd name="T37" fmla="*/ 31 h 65"/>
                  <a:gd name="T38" fmla="*/ 0 w 112"/>
                  <a:gd name="T39" fmla="*/ 31 h 65"/>
                  <a:gd name="T40" fmla="*/ 0 w 112"/>
                  <a:gd name="T41" fmla="*/ 1 h 65"/>
                  <a:gd name="T42" fmla="*/ 13 w 112"/>
                  <a:gd name="T43" fmla="*/ 1 h 65"/>
                  <a:gd name="T44" fmla="*/ 13 w 112"/>
                  <a:gd name="T45" fmla="*/ 10 h 65"/>
                  <a:gd name="T46" fmla="*/ 50 w 112"/>
                  <a:gd name="T47" fmla="*/ 24 h 65"/>
                  <a:gd name="T48" fmla="*/ 98 w 112"/>
                  <a:gd name="T49" fmla="*/ 6 h 65"/>
                  <a:gd name="T50" fmla="*/ 98 w 112"/>
                  <a:gd name="T51" fmla="*/ 0 h 65"/>
                  <a:gd name="T52" fmla="*/ 112 w 112"/>
                  <a:gd name="T53" fmla="*/ 0 h 65"/>
                  <a:gd name="T54" fmla="*/ 112 w 112"/>
                  <a:gd name="T55"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65">
                    <a:moveTo>
                      <a:pt x="112" y="65"/>
                    </a:moveTo>
                    <a:lnTo>
                      <a:pt x="98" y="65"/>
                    </a:lnTo>
                    <a:lnTo>
                      <a:pt x="98" y="57"/>
                    </a:lnTo>
                    <a:lnTo>
                      <a:pt x="13" y="57"/>
                    </a:lnTo>
                    <a:lnTo>
                      <a:pt x="13" y="65"/>
                    </a:lnTo>
                    <a:lnTo>
                      <a:pt x="0" y="65"/>
                    </a:lnTo>
                    <a:lnTo>
                      <a:pt x="0" y="34"/>
                    </a:lnTo>
                    <a:lnTo>
                      <a:pt x="13" y="34"/>
                    </a:lnTo>
                    <a:lnTo>
                      <a:pt x="13" y="41"/>
                    </a:lnTo>
                    <a:lnTo>
                      <a:pt x="98" y="41"/>
                    </a:lnTo>
                    <a:lnTo>
                      <a:pt x="98" y="34"/>
                    </a:lnTo>
                    <a:lnTo>
                      <a:pt x="112" y="34"/>
                    </a:lnTo>
                    <a:lnTo>
                      <a:pt x="112" y="65"/>
                    </a:lnTo>
                    <a:close/>
                    <a:moveTo>
                      <a:pt x="112" y="31"/>
                    </a:moveTo>
                    <a:lnTo>
                      <a:pt x="98" y="31"/>
                    </a:lnTo>
                    <a:lnTo>
                      <a:pt x="98" y="23"/>
                    </a:lnTo>
                    <a:lnTo>
                      <a:pt x="54" y="39"/>
                    </a:lnTo>
                    <a:lnTo>
                      <a:pt x="13" y="23"/>
                    </a:lnTo>
                    <a:lnTo>
                      <a:pt x="13" y="31"/>
                    </a:lnTo>
                    <a:lnTo>
                      <a:pt x="0" y="31"/>
                    </a:lnTo>
                    <a:lnTo>
                      <a:pt x="0" y="1"/>
                    </a:lnTo>
                    <a:lnTo>
                      <a:pt x="13" y="1"/>
                    </a:lnTo>
                    <a:lnTo>
                      <a:pt x="13" y="10"/>
                    </a:lnTo>
                    <a:lnTo>
                      <a:pt x="50" y="24"/>
                    </a:lnTo>
                    <a:lnTo>
                      <a:pt x="98" y="6"/>
                    </a:lnTo>
                    <a:lnTo>
                      <a:pt x="98" y="0"/>
                    </a:lnTo>
                    <a:lnTo>
                      <a:pt x="112" y="0"/>
                    </a:lnTo>
                    <a:lnTo>
                      <a:pt x="11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3" name="Freeform 367"/>
              <p:cNvSpPr>
                <a:spLocks/>
              </p:cNvSpPr>
              <p:nvPr/>
            </p:nvSpPr>
            <p:spPr bwMode="auto">
              <a:xfrm>
                <a:off x="4601" y="2414"/>
                <a:ext cx="112" cy="52"/>
              </a:xfrm>
              <a:custGeom>
                <a:avLst/>
                <a:gdLst>
                  <a:gd name="T0" fmla="*/ 112 w 112"/>
                  <a:gd name="T1" fmla="*/ 52 h 52"/>
                  <a:gd name="T2" fmla="*/ 99 w 112"/>
                  <a:gd name="T3" fmla="*/ 52 h 52"/>
                  <a:gd name="T4" fmla="*/ 99 w 112"/>
                  <a:gd name="T5" fmla="*/ 45 h 52"/>
                  <a:gd name="T6" fmla="*/ 13 w 112"/>
                  <a:gd name="T7" fmla="*/ 45 h 52"/>
                  <a:gd name="T8" fmla="*/ 13 w 112"/>
                  <a:gd name="T9" fmla="*/ 52 h 52"/>
                  <a:gd name="T10" fmla="*/ 0 w 112"/>
                  <a:gd name="T11" fmla="*/ 52 h 52"/>
                  <a:gd name="T12" fmla="*/ 0 w 112"/>
                  <a:gd name="T13" fmla="*/ 32 h 52"/>
                  <a:gd name="T14" fmla="*/ 37 w 112"/>
                  <a:gd name="T15" fmla="*/ 32 h 52"/>
                  <a:gd name="T16" fmla="*/ 37 w 112"/>
                  <a:gd name="T17" fmla="*/ 32 h 52"/>
                  <a:gd name="T18" fmla="*/ 33 w 112"/>
                  <a:gd name="T19" fmla="*/ 26 h 52"/>
                  <a:gd name="T20" fmla="*/ 31 w 112"/>
                  <a:gd name="T21" fmla="*/ 21 h 52"/>
                  <a:gd name="T22" fmla="*/ 31 w 112"/>
                  <a:gd name="T23" fmla="*/ 21 h 52"/>
                  <a:gd name="T24" fmla="*/ 33 w 112"/>
                  <a:gd name="T25" fmla="*/ 14 h 52"/>
                  <a:gd name="T26" fmla="*/ 37 w 112"/>
                  <a:gd name="T27" fmla="*/ 10 h 52"/>
                  <a:gd name="T28" fmla="*/ 44 w 112"/>
                  <a:gd name="T29" fmla="*/ 8 h 52"/>
                  <a:gd name="T30" fmla="*/ 54 w 112"/>
                  <a:gd name="T31" fmla="*/ 6 h 52"/>
                  <a:gd name="T32" fmla="*/ 99 w 112"/>
                  <a:gd name="T33" fmla="*/ 6 h 52"/>
                  <a:gd name="T34" fmla="*/ 99 w 112"/>
                  <a:gd name="T35" fmla="*/ 0 h 52"/>
                  <a:gd name="T36" fmla="*/ 112 w 112"/>
                  <a:gd name="T37" fmla="*/ 0 h 52"/>
                  <a:gd name="T38" fmla="*/ 112 w 112"/>
                  <a:gd name="T39" fmla="*/ 21 h 52"/>
                  <a:gd name="T40" fmla="*/ 52 w 112"/>
                  <a:gd name="T41" fmla="*/ 21 h 52"/>
                  <a:gd name="T42" fmla="*/ 52 w 112"/>
                  <a:gd name="T43" fmla="*/ 21 h 52"/>
                  <a:gd name="T44" fmla="*/ 47 w 112"/>
                  <a:gd name="T45" fmla="*/ 21 h 52"/>
                  <a:gd name="T46" fmla="*/ 46 w 112"/>
                  <a:gd name="T47" fmla="*/ 23 h 52"/>
                  <a:gd name="T48" fmla="*/ 44 w 112"/>
                  <a:gd name="T49" fmla="*/ 26 h 52"/>
                  <a:gd name="T50" fmla="*/ 44 w 112"/>
                  <a:gd name="T51" fmla="*/ 26 h 52"/>
                  <a:gd name="T52" fmla="*/ 46 w 112"/>
                  <a:gd name="T53" fmla="*/ 27 h 52"/>
                  <a:gd name="T54" fmla="*/ 49 w 112"/>
                  <a:gd name="T55" fmla="*/ 32 h 52"/>
                  <a:gd name="T56" fmla="*/ 99 w 112"/>
                  <a:gd name="T57" fmla="*/ 32 h 52"/>
                  <a:gd name="T58" fmla="*/ 99 w 112"/>
                  <a:gd name="T59" fmla="*/ 26 h 52"/>
                  <a:gd name="T60" fmla="*/ 112 w 112"/>
                  <a:gd name="T61" fmla="*/ 26 h 52"/>
                  <a:gd name="T62" fmla="*/ 112 w 112"/>
                  <a:gd name="T6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2">
                    <a:moveTo>
                      <a:pt x="112" y="52"/>
                    </a:moveTo>
                    <a:lnTo>
                      <a:pt x="99" y="52"/>
                    </a:lnTo>
                    <a:lnTo>
                      <a:pt x="99" y="45"/>
                    </a:lnTo>
                    <a:lnTo>
                      <a:pt x="13" y="45"/>
                    </a:lnTo>
                    <a:lnTo>
                      <a:pt x="13" y="52"/>
                    </a:lnTo>
                    <a:lnTo>
                      <a:pt x="0" y="52"/>
                    </a:lnTo>
                    <a:lnTo>
                      <a:pt x="0" y="32"/>
                    </a:lnTo>
                    <a:lnTo>
                      <a:pt x="37" y="32"/>
                    </a:lnTo>
                    <a:lnTo>
                      <a:pt x="37" y="32"/>
                    </a:lnTo>
                    <a:lnTo>
                      <a:pt x="33" y="26"/>
                    </a:lnTo>
                    <a:lnTo>
                      <a:pt x="31" y="21"/>
                    </a:lnTo>
                    <a:lnTo>
                      <a:pt x="31" y="21"/>
                    </a:lnTo>
                    <a:lnTo>
                      <a:pt x="33" y="14"/>
                    </a:lnTo>
                    <a:lnTo>
                      <a:pt x="37" y="10"/>
                    </a:lnTo>
                    <a:lnTo>
                      <a:pt x="44" y="8"/>
                    </a:lnTo>
                    <a:lnTo>
                      <a:pt x="54" y="6"/>
                    </a:lnTo>
                    <a:lnTo>
                      <a:pt x="99" y="6"/>
                    </a:lnTo>
                    <a:lnTo>
                      <a:pt x="99" y="0"/>
                    </a:lnTo>
                    <a:lnTo>
                      <a:pt x="112" y="0"/>
                    </a:lnTo>
                    <a:lnTo>
                      <a:pt x="112" y="21"/>
                    </a:lnTo>
                    <a:lnTo>
                      <a:pt x="52" y="21"/>
                    </a:lnTo>
                    <a:lnTo>
                      <a:pt x="52" y="21"/>
                    </a:lnTo>
                    <a:lnTo>
                      <a:pt x="47" y="21"/>
                    </a:lnTo>
                    <a:lnTo>
                      <a:pt x="46" y="23"/>
                    </a:lnTo>
                    <a:lnTo>
                      <a:pt x="44" y="26"/>
                    </a:lnTo>
                    <a:lnTo>
                      <a:pt x="44" y="26"/>
                    </a:lnTo>
                    <a:lnTo>
                      <a:pt x="46" y="27"/>
                    </a:lnTo>
                    <a:lnTo>
                      <a:pt x="49" y="32"/>
                    </a:lnTo>
                    <a:lnTo>
                      <a:pt x="99" y="32"/>
                    </a:lnTo>
                    <a:lnTo>
                      <a:pt x="99" y="26"/>
                    </a:lnTo>
                    <a:lnTo>
                      <a:pt x="112" y="26"/>
                    </a:lnTo>
                    <a:lnTo>
                      <a:pt x="11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4" name="Freeform 368"/>
              <p:cNvSpPr>
                <a:spLocks/>
              </p:cNvSpPr>
              <p:nvPr/>
            </p:nvSpPr>
            <p:spPr bwMode="auto">
              <a:xfrm>
                <a:off x="4634" y="2365"/>
                <a:ext cx="79" cy="52"/>
              </a:xfrm>
              <a:custGeom>
                <a:avLst/>
                <a:gdLst>
                  <a:gd name="T0" fmla="*/ 0 w 79"/>
                  <a:gd name="T1" fmla="*/ 6 h 52"/>
                  <a:gd name="T2" fmla="*/ 66 w 79"/>
                  <a:gd name="T3" fmla="*/ 6 h 52"/>
                  <a:gd name="T4" fmla="*/ 66 w 79"/>
                  <a:gd name="T5" fmla="*/ 0 h 52"/>
                  <a:gd name="T6" fmla="*/ 79 w 79"/>
                  <a:gd name="T7" fmla="*/ 0 h 52"/>
                  <a:gd name="T8" fmla="*/ 79 w 79"/>
                  <a:gd name="T9" fmla="*/ 21 h 52"/>
                  <a:gd name="T10" fmla="*/ 73 w 79"/>
                  <a:gd name="T11" fmla="*/ 21 h 52"/>
                  <a:gd name="T12" fmla="*/ 73 w 79"/>
                  <a:gd name="T13" fmla="*/ 21 h 52"/>
                  <a:gd name="T14" fmla="*/ 73 w 79"/>
                  <a:gd name="T15" fmla="*/ 21 h 52"/>
                  <a:gd name="T16" fmla="*/ 78 w 79"/>
                  <a:gd name="T17" fmla="*/ 26 h 52"/>
                  <a:gd name="T18" fmla="*/ 79 w 79"/>
                  <a:gd name="T19" fmla="*/ 32 h 52"/>
                  <a:gd name="T20" fmla="*/ 79 w 79"/>
                  <a:gd name="T21" fmla="*/ 32 h 52"/>
                  <a:gd name="T22" fmla="*/ 78 w 79"/>
                  <a:gd name="T23" fmla="*/ 39 h 52"/>
                  <a:gd name="T24" fmla="*/ 75 w 79"/>
                  <a:gd name="T25" fmla="*/ 42 h 52"/>
                  <a:gd name="T26" fmla="*/ 68 w 79"/>
                  <a:gd name="T27" fmla="*/ 45 h 52"/>
                  <a:gd name="T28" fmla="*/ 60 w 79"/>
                  <a:gd name="T29" fmla="*/ 45 h 52"/>
                  <a:gd name="T30" fmla="*/ 13 w 79"/>
                  <a:gd name="T31" fmla="*/ 45 h 52"/>
                  <a:gd name="T32" fmla="*/ 13 w 79"/>
                  <a:gd name="T33" fmla="*/ 52 h 52"/>
                  <a:gd name="T34" fmla="*/ 0 w 79"/>
                  <a:gd name="T35" fmla="*/ 52 h 52"/>
                  <a:gd name="T36" fmla="*/ 0 w 79"/>
                  <a:gd name="T37" fmla="*/ 32 h 52"/>
                  <a:gd name="T38" fmla="*/ 58 w 79"/>
                  <a:gd name="T39" fmla="*/ 32 h 52"/>
                  <a:gd name="T40" fmla="*/ 58 w 79"/>
                  <a:gd name="T41" fmla="*/ 32 h 52"/>
                  <a:gd name="T42" fmla="*/ 65 w 79"/>
                  <a:gd name="T43" fmla="*/ 31 h 52"/>
                  <a:gd name="T44" fmla="*/ 65 w 79"/>
                  <a:gd name="T45" fmla="*/ 31 h 52"/>
                  <a:gd name="T46" fmla="*/ 66 w 79"/>
                  <a:gd name="T47" fmla="*/ 29 h 52"/>
                  <a:gd name="T48" fmla="*/ 66 w 79"/>
                  <a:gd name="T49" fmla="*/ 28 h 52"/>
                  <a:gd name="T50" fmla="*/ 66 w 79"/>
                  <a:gd name="T51" fmla="*/ 28 h 52"/>
                  <a:gd name="T52" fmla="*/ 66 w 79"/>
                  <a:gd name="T53" fmla="*/ 24 h 52"/>
                  <a:gd name="T54" fmla="*/ 65 w 79"/>
                  <a:gd name="T55" fmla="*/ 23 h 52"/>
                  <a:gd name="T56" fmla="*/ 65 w 79"/>
                  <a:gd name="T57" fmla="*/ 23 h 52"/>
                  <a:gd name="T58" fmla="*/ 62 w 79"/>
                  <a:gd name="T59" fmla="*/ 21 h 52"/>
                  <a:gd name="T60" fmla="*/ 13 w 79"/>
                  <a:gd name="T61" fmla="*/ 21 h 52"/>
                  <a:gd name="T62" fmla="*/ 13 w 79"/>
                  <a:gd name="T63" fmla="*/ 28 h 52"/>
                  <a:gd name="T64" fmla="*/ 0 w 79"/>
                  <a:gd name="T65" fmla="*/ 28 h 52"/>
                  <a:gd name="T66" fmla="*/ 0 w 79"/>
                  <a:gd name="T67"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52">
                    <a:moveTo>
                      <a:pt x="0" y="6"/>
                    </a:moveTo>
                    <a:lnTo>
                      <a:pt x="66" y="6"/>
                    </a:lnTo>
                    <a:lnTo>
                      <a:pt x="66" y="0"/>
                    </a:lnTo>
                    <a:lnTo>
                      <a:pt x="79" y="0"/>
                    </a:lnTo>
                    <a:lnTo>
                      <a:pt x="79" y="21"/>
                    </a:lnTo>
                    <a:lnTo>
                      <a:pt x="73" y="21"/>
                    </a:lnTo>
                    <a:lnTo>
                      <a:pt x="73" y="21"/>
                    </a:lnTo>
                    <a:lnTo>
                      <a:pt x="73" y="21"/>
                    </a:lnTo>
                    <a:lnTo>
                      <a:pt x="78" y="26"/>
                    </a:lnTo>
                    <a:lnTo>
                      <a:pt x="79" y="32"/>
                    </a:lnTo>
                    <a:lnTo>
                      <a:pt x="79" y="32"/>
                    </a:lnTo>
                    <a:lnTo>
                      <a:pt x="78" y="39"/>
                    </a:lnTo>
                    <a:lnTo>
                      <a:pt x="75" y="42"/>
                    </a:lnTo>
                    <a:lnTo>
                      <a:pt x="68" y="45"/>
                    </a:lnTo>
                    <a:lnTo>
                      <a:pt x="60" y="45"/>
                    </a:lnTo>
                    <a:lnTo>
                      <a:pt x="13" y="45"/>
                    </a:lnTo>
                    <a:lnTo>
                      <a:pt x="13" y="52"/>
                    </a:lnTo>
                    <a:lnTo>
                      <a:pt x="0" y="52"/>
                    </a:lnTo>
                    <a:lnTo>
                      <a:pt x="0" y="32"/>
                    </a:lnTo>
                    <a:lnTo>
                      <a:pt x="58" y="32"/>
                    </a:lnTo>
                    <a:lnTo>
                      <a:pt x="58" y="32"/>
                    </a:lnTo>
                    <a:lnTo>
                      <a:pt x="65" y="31"/>
                    </a:lnTo>
                    <a:lnTo>
                      <a:pt x="65" y="31"/>
                    </a:lnTo>
                    <a:lnTo>
                      <a:pt x="66" y="29"/>
                    </a:lnTo>
                    <a:lnTo>
                      <a:pt x="66" y="28"/>
                    </a:lnTo>
                    <a:lnTo>
                      <a:pt x="66" y="28"/>
                    </a:lnTo>
                    <a:lnTo>
                      <a:pt x="66" y="24"/>
                    </a:lnTo>
                    <a:lnTo>
                      <a:pt x="65" y="23"/>
                    </a:lnTo>
                    <a:lnTo>
                      <a:pt x="65" y="23"/>
                    </a:lnTo>
                    <a:lnTo>
                      <a:pt x="62" y="21"/>
                    </a:lnTo>
                    <a:lnTo>
                      <a:pt x="13" y="21"/>
                    </a:lnTo>
                    <a:lnTo>
                      <a:pt x="13" y="28"/>
                    </a:lnTo>
                    <a:lnTo>
                      <a:pt x="0" y="2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5" name="Freeform 369"/>
              <p:cNvSpPr>
                <a:spLocks/>
              </p:cNvSpPr>
              <p:nvPr/>
            </p:nvSpPr>
            <p:spPr bwMode="auto">
              <a:xfrm>
                <a:off x="4634" y="2311"/>
                <a:ext cx="79" cy="51"/>
              </a:xfrm>
              <a:custGeom>
                <a:avLst/>
                <a:gdLst>
                  <a:gd name="T0" fmla="*/ 79 w 79"/>
                  <a:gd name="T1" fmla="*/ 51 h 51"/>
                  <a:gd name="T2" fmla="*/ 66 w 79"/>
                  <a:gd name="T3" fmla="*/ 51 h 51"/>
                  <a:gd name="T4" fmla="*/ 66 w 79"/>
                  <a:gd name="T5" fmla="*/ 44 h 51"/>
                  <a:gd name="T6" fmla="*/ 13 w 79"/>
                  <a:gd name="T7" fmla="*/ 44 h 51"/>
                  <a:gd name="T8" fmla="*/ 13 w 79"/>
                  <a:gd name="T9" fmla="*/ 51 h 51"/>
                  <a:gd name="T10" fmla="*/ 0 w 79"/>
                  <a:gd name="T11" fmla="*/ 51 h 51"/>
                  <a:gd name="T12" fmla="*/ 0 w 79"/>
                  <a:gd name="T13" fmla="*/ 31 h 51"/>
                  <a:gd name="T14" fmla="*/ 6 w 79"/>
                  <a:gd name="T15" fmla="*/ 31 h 51"/>
                  <a:gd name="T16" fmla="*/ 6 w 79"/>
                  <a:gd name="T17" fmla="*/ 31 h 51"/>
                  <a:gd name="T18" fmla="*/ 6 w 79"/>
                  <a:gd name="T19" fmla="*/ 31 h 51"/>
                  <a:gd name="T20" fmla="*/ 1 w 79"/>
                  <a:gd name="T21" fmla="*/ 25 h 51"/>
                  <a:gd name="T22" fmla="*/ 0 w 79"/>
                  <a:gd name="T23" fmla="*/ 18 h 51"/>
                  <a:gd name="T24" fmla="*/ 0 w 79"/>
                  <a:gd name="T25" fmla="*/ 18 h 51"/>
                  <a:gd name="T26" fmla="*/ 1 w 79"/>
                  <a:gd name="T27" fmla="*/ 13 h 51"/>
                  <a:gd name="T28" fmla="*/ 4 w 79"/>
                  <a:gd name="T29" fmla="*/ 8 h 51"/>
                  <a:gd name="T30" fmla="*/ 4 w 79"/>
                  <a:gd name="T31" fmla="*/ 8 h 51"/>
                  <a:gd name="T32" fmla="*/ 11 w 79"/>
                  <a:gd name="T33" fmla="*/ 7 h 51"/>
                  <a:gd name="T34" fmla="*/ 19 w 79"/>
                  <a:gd name="T35" fmla="*/ 5 h 51"/>
                  <a:gd name="T36" fmla="*/ 66 w 79"/>
                  <a:gd name="T37" fmla="*/ 5 h 51"/>
                  <a:gd name="T38" fmla="*/ 66 w 79"/>
                  <a:gd name="T39" fmla="*/ 0 h 51"/>
                  <a:gd name="T40" fmla="*/ 79 w 79"/>
                  <a:gd name="T41" fmla="*/ 0 h 51"/>
                  <a:gd name="T42" fmla="*/ 79 w 79"/>
                  <a:gd name="T43" fmla="*/ 20 h 51"/>
                  <a:gd name="T44" fmla="*/ 21 w 79"/>
                  <a:gd name="T45" fmla="*/ 20 h 51"/>
                  <a:gd name="T46" fmla="*/ 21 w 79"/>
                  <a:gd name="T47" fmla="*/ 20 h 51"/>
                  <a:gd name="T48" fmla="*/ 14 w 79"/>
                  <a:gd name="T49" fmla="*/ 20 h 51"/>
                  <a:gd name="T50" fmla="*/ 14 w 79"/>
                  <a:gd name="T51" fmla="*/ 20 h 51"/>
                  <a:gd name="T52" fmla="*/ 13 w 79"/>
                  <a:gd name="T53" fmla="*/ 21 h 51"/>
                  <a:gd name="T54" fmla="*/ 13 w 79"/>
                  <a:gd name="T55" fmla="*/ 23 h 51"/>
                  <a:gd name="T56" fmla="*/ 13 w 79"/>
                  <a:gd name="T57" fmla="*/ 23 h 51"/>
                  <a:gd name="T58" fmla="*/ 13 w 79"/>
                  <a:gd name="T59" fmla="*/ 26 h 51"/>
                  <a:gd name="T60" fmla="*/ 14 w 79"/>
                  <a:gd name="T61" fmla="*/ 29 h 51"/>
                  <a:gd name="T62" fmla="*/ 14 w 79"/>
                  <a:gd name="T63" fmla="*/ 29 h 51"/>
                  <a:gd name="T64" fmla="*/ 17 w 79"/>
                  <a:gd name="T65" fmla="*/ 31 h 51"/>
                  <a:gd name="T66" fmla="*/ 66 w 79"/>
                  <a:gd name="T67" fmla="*/ 31 h 51"/>
                  <a:gd name="T68" fmla="*/ 66 w 79"/>
                  <a:gd name="T69" fmla="*/ 25 h 51"/>
                  <a:gd name="T70" fmla="*/ 79 w 79"/>
                  <a:gd name="T71" fmla="*/ 25 h 51"/>
                  <a:gd name="T72" fmla="*/ 79 w 79"/>
                  <a:gd name="T7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 h="51">
                    <a:moveTo>
                      <a:pt x="79" y="51"/>
                    </a:moveTo>
                    <a:lnTo>
                      <a:pt x="66" y="51"/>
                    </a:lnTo>
                    <a:lnTo>
                      <a:pt x="66" y="44"/>
                    </a:lnTo>
                    <a:lnTo>
                      <a:pt x="13" y="44"/>
                    </a:lnTo>
                    <a:lnTo>
                      <a:pt x="13" y="51"/>
                    </a:lnTo>
                    <a:lnTo>
                      <a:pt x="0" y="51"/>
                    </a:lnTo>
                    <a:lnTo>
                      <a:pt x="0" y="31"/>
                    </a:lnTo>
                    <a:lnTo>
                      <a:pt x="6" y="31"/>
                    </a:lnTo>
                    <a:lnTo>
                      <a:pt x="6" y="31"/>
                    </a:lnTo>
                    <a:lnTo>
                      <a:pt x="6" y="31"/>
                    </a:lnTo>
                    <a:lnTo>
                      <a:pt x="1" y="25"/>
                    </a:lnTo>
                    <a:lnTo>
                      <a:pt x="0" y="18"/>
                    </a:lnTo>
                    <a:lnTo>
                      <a:pt x="0" y="18"/>
                    </a:lnTo>
                    <a:lnTo>
                      <a:pt x="1" y="13"/>
                    </a:lnTo>
                    <a:lnTo>
                      <a:pt x="4" y="8"/>
                    </a:lnTo>
                    <a:lnTo>
                      <a:pt x="4" y="8"/>
                    </a:lnTo>
                    <a:lnTo>
                      <a:pt x="11" y="7"/>
                    </a:lnTo>
                    <a:lnTo>
                      <a:pt x="19" y="5"/>
                    </a:lnTo>
                    <a:lnTo>
                      <a:pt x="66" y="5"/>
                    </a:lnTo>
                    <a:lnTo>
                      <a:pt x="66" y="0"/>
                    </a:lnTo>
                    <a:lnTo>
                      <a:pt x="79" y="0"/>
                    </a:lnTo>
                    <a:lnTo>
                      <a:pt x="79" y="20"/>
                    </a:lnTo>
                    <a:lnTo>
                      <a:pt x="21" y="20"/>
                    </a:lnTo>
                    <a:lnTo>
                      <a:pt x="21" y="20"/>
                    </a:lnTo>
                    <a:lnTo>
                      <a:pt x="14" y="20"/>
                    </a:lnTo>
                    <a:lnTo>
                      <a:pt x="14" y="20"/>
                    </a:lnTo>
                    <a:lnTo>
                      <a:pt x="13" y="21"/>
                    </a:lnTo>
                    <a:lnTo>
                      <a:pt x="13" y="23"/>
                    </a:lnTo>
                    <a:lnTo>
                      <a:pt x="13" y="23"/>
                    </a:lnTo>
                    <a:lnTo>
                      <a:pt x="13" y="26"/>
                    </a:lnTo>
                    <a:lnTo>
                      <a:pt x="14" y="29"/>
                    </a:lnTo>
                    <a:lnTo>
                      <a:pt x="14" y="29"/>
                    </a:lnTo>
                    <a:lnTo>
                      <a:pt x="17" y="31"/>
                    </a:lnTo>
                    <a:lnTo>
                      <a:pt x="66" y="31"/>
                    </a:lnTo>
                    <a:lnTo>
                      <a:pt x="66" y="25"/>
                    </a:lnTo>
                    <a:lnTo>
                      <a:pt x="79" y="25"/>
                    </a:lnTo>
                    <a:lnTo>
                      <a:pt x="7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6" name="Freeform 370"/>
              <p:cNvSpPr>
                <a:spLocks noEditPoints="1"/>
              </p:cNvSpPr>
              <p:nvPr/>
            </p:nvSpPr>
            <p:spPr bwMode="auto">
              <a:xfrm>
                <a:off x="4601" y="2205"/>
                <a:ext cx="112" cy="65"/>
              </a:xfrm>
              <a:custGeom>
                <a:avLst/>
                <a:gdLst>
                  <a:gd name="T0" fmla="*/ 112 w 112"/>
                  <a:gd name="T1" fmla="*/ 65 h 65"/>
                  <a:gd name="T2" fmla="*/ 98 w 112"/>
                  <a:gd name="T3" fmla="*/ 65 h 65"/>
                  <a:gd name="T4" fmla="*/ 98 w 112"/>
                  <a:gd name="T5" fmla="*/ 57 h 65"/>
                  <a:gd name="T6" fmla="*/ 13 w 112"/>
                  <a:gd name="T7" fmla="*/ 57 h 65"/>
                  <a:gd name="T8" fmla="*/ 13 w 112"/>
                  <a:gd name="T9" fmla="*/ 65 h 65"/>
                  <a:gd name="T10" fmla="*/ 0 w 112"/>
                  <a:gd name="T11" fmla="*/ 65 h 65"/>
                  <a:gd name="T12" fmla="*/ 0 w 112"/>
                  <a:gd name="T13" fmla="*/ 34 h 65"/>
                  <a:gd name="T14" fmla="*/ 13 w 112"/>
                  <a:gd name="T15" fmla="*/ 34 h 65"/>
                  <a:gd name="T16" fmla="*/ 13 w 112"/>
                  <a:gd name="T17" fmla="*/ 41 h 65"/>
                  <a:gd name="T18" fmla="*/ 98 w 112"/>
                  <a:gd name="T19" fmla="*/ 41 h 65"/>
                  <a:gd name="T20" fmla="*/ 98 w 112"/>
                  <a:gd name="T21" fmla="*/ 34 h 65"/>
                  <a:gd name="T22" fmla="*/ 112 w 112"/>
                  <a:gd name="T23" fmla="*/ 34 h 65"/>
                  <a:gd name="T24" fmla="*/ 112 w 112"/>
                  <a:gd name="T25" fmla="*/ 65 h 65"/>
                  <a:gd name="T26" fmla="*/ 112 w 112"/>
                  <a:gd name="T27" fmla="*/ 31 h 65"/>
                  <a:gd name="T28" fmla="*/ 98 w 112"/>
                  <a:gd name="T29" fmla="*/ 31 h 65"/>
                  <a:gd name="T30" fmla="*/ 98 w 112"/>
                  <a:gd name="T31" fmla="*/ 23 h 65"/>
                  <a:gd name="T32" fmla="*/ 54 w 112"/>
                  <a:gd name="T33" fmla="*/ 39 h 65"/>
                  <a:gd name="T34" fmla="*/ 13 w 112"/>
                  <a:gd name="T35" fmla="*/ 25 h 65"/>
                  <a:gd name="T36" fmla="*/ 13 w 112"/>
                  <a:gd name="T37" fmla="*/ 31 h 65"/>
                  <a:gd name="T38" fmla="*/ 0 w 112"/>
                  <a:gd name="T39" fmla="*/ 31 h 65"/>
                  <a:gd name="T40" fmla="*/ 0 w 112"/>
                  <a:gd name="T41" fmla="*/ 3 h 65"/>
                  <a:gd name="T42" fmla="*/ 13 w 112"/>
                  <a:gd name="T43" fmla="*/ 3 h 65"/>
                  <a:gd name="T44" fmla="*/ 13 w 112"/>
                  <a:gd name="T45" fmla="*/ 10 h 65"/>
                  <a:gd name="T46" fmla="*/ 50 w 112"/>
                  <a:gd name="T47" fmla="*/ 25 h 65"/>
                  <a:gd name="T48" fmla="*/ 98 w 112"/>
                  <a:gd name="T49" fmla="*/ 7 h 65"/>
                  <a:gd name="T50" fmla="*/ 98 w 112"/>
                  <a:gd name="T51" fmla="*/ 0 h 65"/>
                  <a:gd name="T52" fmla="*/ 112 w 112"/>
                  <a:gd name="T53" fmla="*/ 0 h 65"/>
                  <a:gd name="T54" fmla="*/ 112 w 112"/>
                  <a:gd name="T55"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65">
                    <a:moveTo>
                      <a:pt x="112" y="65"/>
                    </a:moveTo>
                    <a:lnTo>
                      <a:pt x="98" y="65"/>
                    </a:lnTo>
                    <a:lnTo>
                      <a:pt x="98" y="57"/>
                    </a:lnTo>
                    <a:lnTo>
                      <a:pt x="13" y="57"/>
                    </a:lnTo>
                    <a:lnTo>
                      <a:pt x="13" y="65"/>
                    </a:lnTo>
                    <a:lnTo>
                      <a:pt x="0" y="65"/>
                    </a:lnTo>
                    <a:lnTo>
                      <a:pt x="0" y="34"/>
                    </a:lnTo>
                    <a:lnTo>
                      <a:pt x="13" y="34"/>
                    </a:lnTo>
                    <a:lnTo>
                      <a:pt x="13" y="41"/>
                    </a:lnTo>
                    <a:lnTo>
                      <a:pt x="98" y="41"/>
                    </a:lnTo>
                    <a:lnTo>
                      <a:pt x="98" y="34"/>
                    </a:lnTo>
                    <a:lnTo>
                      <a:pt x="112" y="34"/>
                    </a:lnTo>
                    <a:lnTo>
                      <a:pt x="112" y="65"/>
                    </a:lnTo>
                    <a:close/>
                    <a:moveTo>
                      <a:pt x="112" y="31"/>
                    </a:moveTo>
                    <a:lnTo>
                      <a:pt x="98" y="31"/>
                    </a:lnTo>
                    <a:lnTo>
                      <a:pt x="98" y="23"/>
                    </a:lnTo>
                    <a:lnTo>
                      <a:pt x="54" y="39"/>
                    </a:lnTo>
                    <a:lnTo>
                      <a:pt x="13" y="25"/>
                    </a:lnTo>
                    <a:lnTo>
                      <a:pt x="13" y="31"/>
                    </a:lnTo>
                    <a:lnTo>
                      <a:pt x="0" y="31"/>
                    </a:lnTo>
                    <a:lnTo>
                      <a:pt x="0" y="3"/>
                    </a:lnTo>
                    <a:lnTo>
                      <a:pt x="13" y="3"/>
                    </a:lnTo>
                    <a:lnTo>
                      <a:pt x="13" y="10"/>
                    </a:lnTo>
                    <a:lnTo>
                      <a:pt x="50" y="25"/>
                    </a:lnTo>
                    <a:lnTo>
                      <a:pt x="98" y="7"/>
                    </a:lnTo>
                    <a:lnTo>
                      <a:pt x="98" y="0"/>
                    </a:lnTo>
                    <a:lnTo>
                      <a:pt x="112" y="0"/>
                    </a:lnTo>
                    <a:lnTo>
                      <a:pt x="11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7" name="Freeform 371"/>
              <p:cNvSpPr>
                <a:spLocks/>
              </p:cNvSpPr>
              <p:nvPr/>
            </p:nvSpPr>
            <p:spPr bwMode="auto">
              <a:xfrm>
                <a:off x="4601" y="2150"/>
                <a:ext cx="112" cy="50"/>
              </a:xfrm>
              <a:custGeom>
                <a:avLst/>
                <a:gdLst>
                  <a:gd name="T0" fmla="*/ 112 w 112"/>
                  <a:gd name="T1" fmla="*/ 50 h 50"/>
                  <a:gd name="T2" fmla="*/ 99 w 112"/>
                  <a:gd name="T3" fmla="*/ 50 h 50"/>
                  <a:gd name="T4" fmla="*/ 99 w 112"/>
                  <a:gd name="T5" fmla="*/ 45 h 50"/>
                  <a:gd name="T6" fmla="*/ 13 w 112"/>
                  <a:gd name="T7" fmla="*/ 45 h 50"/>
                  <a:gd name="T8" fmla="*/ 13 w 112"/>
                  <a:gd name="T9" fmla="*/ 50 h 50"/>
                  <a:gd name="T10" fmla="*/ 0 w 112"/>
                  <a:gd name="T11" fmla="*/ 50 h 50"/>
                  <a:gd name="T12" fmla="*/ 0 w 112"/>
                  <a:gd name="T13" fmla="*/ 31 h 50"/>
                  <a:gd name="T14" fmla="*/ 37 w 112"/>
                  <a:gd name="T15" fmla="*/ 31 h 50"/>
                  <a:gd name="T16" fmla="*/ 37 w 112"/>
                  <a:gd name="T17" fmla="*/ 31 h 50"/>
                  <a:gd name="T18" fmla="*/ 33 w 112"/>
                  <a:gd name="T19" fmla="*/ 24 h 50"/>
                  <a:gd name="T20" fmla="*/ 31 w 112"/>
                  <a:gd name="T21" fmla="*/ 19 h 50"/>
                  <a:gd name="T22" fmla="*/ 31 w 112"/>
                  <a:gd name="T23" fmla="*/ 19 h 50"/>
                  <a:gd name="T24" fmla="*/ 33 w 112"/>
                  <a:gd name="T25" fmla="*/ 13 h 50"/>
                  <a:gd name="T26" fmla="*/ 37 w 112"/>
                  <a:gd name="T27" fmla="*/ 10 h 50"/>
                  <a:gd name="T28" fmla="*/ 44 w 112"/>
                  <a:gd name="T29" fmla="*/ 6 h 50"/>
                  <a:gd name="T30" fmla="*/ 54 w 112"/>
                  <a:gd name="T31" fmla="*/ 5 h 50"/>
                  <a:gd name="T32" fmla="*/ 99 w 112"/>
                  <a:gd name="T33" fmla="*/ 5 h 50"/>
                  <a:gd name="T34" fmla="*/ 99 w 112"/>
                  <a:gd name="T35" fmla="*/ 0 h 50"/>
                  <a:gd name="T36" fmla="*/ 112 w 112"/>
                  <a:gd name="T37" fmla="*/ 0 h 50"/>
                  <a:gd name="T38" fmla="*/ 112 w 112"/>
                  <a:gd name="T39" fmla="*/ 19 h 50"/>
                  <a:gd name="T40" fmla="*/ 52 w 112"/>
                  <a:gd name="T41" fmla="*/ 19 h 50"/>
                  <a:gd name="T42" fmla="*/ 52 w 112"/>
                  <a:gd name="T43" fmla="*/ 19 h 50"/>
                  <a:gd name="T44" fmla="*/ 47 w 112"/>
                  <a:gd name="T45" fmla="*/ 21 h 50"/>
                  <a:gd name="T46" fmla="*/ 46 w 112"/>
                  <a:gd name="T47" fmla="*/ 23 h 50"/>
                  <a:gd name="T48" fmla="*/ 44 w 112"/>
                  <a:gd name="T49" fmla="*/ 24 h 50"/>
                  <a:gd name="T50" fmla="*/ 44 w 112"/>
                  <a:gd name="T51" fmla="*/ 24 h 50"/>
                  <a:gd name="T52" fmla="*/ 46 w 112"/>
                  <a:gd name="T53" fmla="*/ 27 h 50"/>
                  <a:gd name="T54" fmla="*/ 49 w 112"/>
                  <a:gd name="T55" fmla="*/ 31 h 50"/>
                  <a:gd name="T56" fmla="*/ 99 w 112"/>
                  <a:gd name="T57" fmla="*/ 31 h 50"/>
                  <a:gd name="T58" fmla="*/ 99 w 112"/>
                  <a:gd name="T59" fmla="*/ 24 h 50"/>
                  <a:gd name="T60" fmla="*/ 112 w 112"/>
                  <a:gd name="T61" fmla="*/ 24 h 50"/>
                  <a:gd name="T62" fmla="*/ 112 w 112"/>
                  <a:gd name="T6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0">
                    <a:moveTo>
                      <a:pt x="112" y="50"/>
                    </a:moveTo>
                    <a:lnTo>
                      <a:pt x="99" y="50"/>
                    </a:lnTo>
                    <a:lnTo>
                      <a:pt x="99" y="45"/>
                    </a:lnTo>
                    <a:lnTo>
                      <a:pt x="13" y="45"/>
                    </a:lnTo>
                    <a:lnTo>
                      <a:pt x="13" y="50"/>
                    </a:lnTo>
                    <a:lnTo>
                      <a:pt x="0" y="50"/>
                    </a:lnTo>
                    <a:lnTo>
                      <a:pt x="0" y="31"/>
                    </a:lnTo>
                    <a:lnTo>
                      <a:pt x="37" y="31"/>
                    </a:lnTo>
                    <a:lnTo>
                      <a:pt x="37" y="31"/>
                    </a:lnTo>
                    <a:lnTo>
                      <a:pt x="33" y="24"/>
                    </a:lnTo>
                    <a:lnTo>
                      <a:pt x="31" y="19"/>
                    </a:lnTo>
                    <a:lnTo>
                      <a:pt x="31" y="19"/>
                    </a:lnTo>
                    <a:lnTo>
                      <a:pt x="33" y="13"/>
                    </a:lnTo>
                    <a:lnTo>
                      <a:pt x="37" y="10"/>
                    </a:lnTo>
                    <a:lnTo>
                      <a:pt x="44" y="6"/>
                    </a:lnTo>
                    <a:lnTo>
                      <a:pt x="54" y="5"/>
                    </a:lnTo>
                    <a:lnTo>
                      <a:pt x="99" y="5"/>
                    </a:lnTo>
                    <a:lnTo>
                      <a:pt x="99" y="0"/>
                    </a:lnTo>
                    <a:lnTo>
                      <a:pt x="112" y="0"/>
                    </a:lnTo>
                    <a:lnTo>
                      <a:pt x="112" y="19"/>
                    </a:lnTo>
                    <a:lnTo>
                      <a:pt x="52" y="19"/>
                    </a:lnTo>
                    <a:lnTo>
                      <a:pt x="52" y="19"/>
                    </a:lnTo>
                    <a:lnTo>
                      <a:pt x="47" y="21"/>
                    </a:lnTo>
                    <a:lnTo>
                      <a:pt x="46" y="23"/>
                    </a:lnTo>
                    <a:lnTo>
                      <a:pt x="44" y="24"/>
                    </a:lnTo>
                    <a:lnTo>
                      <a:pt x="44" y="24"/>
                    </a:lnTo>
                    <a:lnTo>
                      <a:pt x="46" y="27"/>
                    </a:lnTo>
                    <a:lnTo>
                      <a:pt x="49" y="31"/>
                    </a:lnTo>
                    <a:lnTo>
                      <a:pt x="99" y="31"/>
                    </a:lnTo>
                    <a:lnTo>
                      <a:pt x="99" y="24"/>
                    </a:lnTo>
                    <a:lnTo>
                      <a:pt x="112" y="24"/>
                    </a:lnTo>
                    <a:lnTo>
                      <a:pt x="11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8" name="Freeform 372"/>
              <p:cNvSpPr>
                <a:spLocks noEditPoints="1"/>
              </p:cNvSpPr>
              <p:nvPr/>
            </p:nvSpPr>
            <p:spPr bwMode="auto">
              <a:xfrm>
                <a:off x="4632" y="2101"/>
                <a:ext cx="81" cy="49"/>
              </a:xfrm>
              <a:custGeom>
                <a:avLst/>
                <a:gdLst>
                  <a:gd name="T0" fmla="*/ 81 w 81"/>
                  <a:gd name="T1" fmla="*/ 0 h 49"/>
                  <a:gd name="T2" fmla="*/ 75 w 81"/>
                  <a:gd name="T3" fmla="*/ 19 h 49"/>
                  <a:gd name="T4" fmla="*/ 75 w 81"/>
                  <a:gd name="T5" fmla="*/ 19 h 49"/>
                  <a:gd name="T6" fmla="*/ 81 w 81"/>
                  <a:gd name="T7" fmla="*/ 29 h 49"/>
                  <a:gd name="T8" fmla="*/ 81 w 81"/>
                  <a:gd name="T9" fmla="*/ 33 h 49"/>
                  <a:gd name="T10" fmla="*/ 75 w 81"/>
                  <a:gd name="T11" fmla="*/ 44 h 49"/>
                  <a:gd name="T12" fmla="*/ 67 w 81"/>
                  <a:gd name="T13" fmla="*/ 49 h 49"/>
                  <a:gd name="T14" fmla="*/ 57 w 81"/>
                  <a:gd name="T15" fmla="*/ 49 h 49"/>
                  <a:gd name="T16" fmla="*/ 39 w 81"/>
                  <a:gd name="T17" fmla="*/ 44 h 49"/>
                  <a:gd name="T18" fmla="*/ 34 w 81"/>
                  <a:gd name="T19" fmla="*/ 37 h 49"/>
                  <a:gd name="T20" fmla="*/ 33 w 81"/>
                  <a:gd name="T21" fmla="*/ 31 h 49"/>
                  <a:gd name="T22" fmla="*/ 39 w 81"/>
                  <a:gd name="T23" fmla="*/ 19 h 49"/>
                  <a:gd name="T24" fmla="*/ 24 w 81"/>
                  <a:gd name="T25" fmla="*/ 19 h 49"/>
                  <a:gd name="T26" fmla="*/ 15 w 81"/>
                  <a:gd name="T27" fmla="*/ 21 h 49"/>
                  <a:gd name="T28" fmla="*/ 13 w 81"/>
                  <a:gd name="T29" fmla="*/ 24 h 49"/>
                  <a:gd name="T30" fmla="*/ 13 w 81"/>
                  <a:gd name="T31" fmla="*/ 26 h 49"/>
                  <a:gd name="T32" fmla="*/ 15 w 81"/>
                  <a:gd name="T33" fmla="*/ 33 h 49"/>
                  <a:gd name="T34" fmla="*/ 23 w 81"/>
                  <a:gd name="T35" fmla="*/ 34 h 49"/>
                  <a:gd name="T36" fmla="*/ 19 w 81"/>
                  <a:gd name="T37" fmla="*/ 47 h 49"/>
                  <a:gd name="T38" fmla="*/ 5 w 81"/>
                  <a:gd name="T39" fmla="*/ 41 h 49"/>
                  <a:gd name="T40" fmla="*/ 2 w 81"/>
                  <a:gd name="T41" fmla="*/ 34 h 49"/>
                  <a:gd name="T42" fmla="*/ 0 w 81"/>
                  <a:gd name="T43" fmla="*/ 26 h 49"/>
                  <a:gd name="T44" fmla="*/ 6 w 81"/>
                  <a:gd name="T45" fmla="*/ 11 h 49"/>
                  <a:gd name="T46" fmla="*/ 13 w 81"/>
                  <a:gd name="T47" fmla="*/ 6 h 49"/>
                  <a:gd name="T48" fmla="*/ 68 w 81"/>
                  <a:gd name="T49" fmla="*/ 5 h 49"/>
                  <a:gd name="T50" fmla="*/ 65 w 81"/>
                  <a:gd name="T51" fmla="*/ 19 h 49"/>
                  <a:gd name="T52" fmla="*/ 49 w 81"/>
                  <a:gd name="T53" fmla="*/ 19 h 49"/>
                  <a:gd name="T54" fmla="*/ 44 w 81"/>
                  <a:gd name="T55" fmla="*/ 26 h 49"/>
                  <a:gd name="T56" fmla="*/ 46 w 81"/>
                  <a:gd name="T57" fmla="*/ 29 h 49"/>
                  <a:gd name="T58" fmla="*/ 52 w 81"/>
                  <a:gd name="T59" fmla="*/ 34 h 49"/>
                  <a:gd name="T60" fmla="*/ 57 w 81"/>
                  <a:gd name="T61" fmla="*/ 34 h 49"/>
                  <a:gd name="T62" fmla="*/ 67 w 81"/>
                  <a:gd name="T63" fmla="*/ 33 h 49"/>
                  <a:gd name="T64" fmla="*/ 70 w 81"/>
                  <a:gd name="T65" fmla="*/ 26 h 49"/>
                  <a:gd name="T66" fmla="*/ 68 w 81"/>
                  <a:gd name="T67" fmla="*/ 23 h 49"/>
                  <a:gd name="T68" fmla="*/ 65 w 81"/>
                  <a:gd name="T6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49">
                    <a:moveTo>
                      <a:pt x="68" y="0"/>
                    </a:moveTo>
                    <a:lnTo>
                      <a:pt x="81" y="0"/>
                    </a:lnTo>
                    <a:lnTo>
                      <a:pt x="81" y="19"/>
                    </a:lnTo>
                    <a:lnTo>
                      <a:pt x="75" y="19"/>
                    </a:lnTo>
                    <a:lnTo>
                      <a:pt x="75" y="19"/>
                    </a:lnTo>
                    <a:lnTo>
                      <a:pt x="75" y="19"/>
                    </a:lnTo>
                    <a:lnTo>
                      <a:pt x="80" y="26"/>
                    </a:lnTo>
                    <a:lnTo>
                      <a:pt x="81" y="29"/>
                    </a:lnTo>
                    <a:lnTo>
                      <a:pt x="81" y="33"/>
                    </a:lnTo>
                    <a:lnTo>
                      <a:pt x="81" y="33"/>
                    </a:lnTo>
                    <a:lnTo>
                      <a:pt x="80" y="39"/>
                    </a:lnTo>
                    <a:lnTo>
                      <a:pt x="75" y="44"/>
                    </a:lnTo>
                    <a:lnTo>
                      <a:pt x="75" y="44"/>
                    </a:lnTo>
                    <a:lnTo>
                      <a:pt x="67" y="49"/>
                    </a:lnTo>
                    <a:lnTo>
                      <a:pt x="57" y="49"/>
                    </a:lnTo>
                    <a:lnTo>
                      <a:pt x="57" y="49"/>
                    </a:lnTo>
                    <a:lnTo>
                      <a:pt x="47" y="47"/>
                    </a:lnTo>
                    <a:lnTo>
                      <a:pt x="39" y="44"/>
                    </a:lnTo>
                    <a:lnTo>
                      <a:pt x="39" y="44"/>
                    </a:lnTo>
                    <a:lnTo>
                      <a:pt x="34" y="37"/>
                    </a:lnTo>
                    <a:lnTo>
                      <a:pt x="33" y="31"/>
                    </a:lnTo>
                    <a:lnTo>
                      <a:pt x="33" y="31"/>
                    </a:lnTo>
                    <a:lnTo>
                      <a:pt x="34" y="24"/>
                    </a:lnTo>
                    <a:lnTo>
                      <a:pt x="39" y="19"/>
                    </a:lnTo>
                    <a:lnTo>
                      <a:pt x="24" y="19"/>
                    </a:lnTo>
                    <a:lnTo>
                      <a:pt x="24" y="19"/>
                    </a:lnTo>
                    <a:lnTo>
                      <a:pt x="18" y="19"/>
                    </a:lnTo>
                    <a:lnTo>
                      <a:pt x="15" y="21"/>
                    </a:lnTo>
                    <a:lnTo>
                      <a:pt x="15" y="21"/>
                    </a:lnTo>
                    <a:lnTo>
                      <a:pt x="13" y="24"/>
                    </a:lnTo>
                    <a:lnTo>
                      <a:pt x="13" y="26"/>
                    </a:lnTo>
                    <a:lnTo>
                      <a:pt x="13" y="26"/>
                    </a:lnTo>
                    <a:lnTo>
                      <a:pt x="13" y="29"/>
                    </a:lnTo>
                    <a:lnTo>
                      <a:pt x="15" y="33"/>
                    </a:lnTo>
                    <a:lnTo>
                      <a:pt x="18" y="34"/>
                    </a:lnTo>
                    <a:lnTo>
                      <a:pt x="23" y="34"/>
                    </a:lnTo>
                    <a:lnTo>
                      <a:pt x="19" y="47"/>
                    </a:lnTo>
                    <a:lnTo>
                      <a:pt x="19" y="47"/>
                    </a:lnTo>
                    <a:lnTo>
                      <a:pt x="11" y="46"/>
                    </a:lnTo>
                    <a:lnTo>
                      <a:pt x="5" y="41"/>
                    </a:lnTo>
                    <a:lnTo>
                      <a:pt x="5" y="41"/>
                    </a:lnTo>
                    <a:lnTo>
                      <a:pt x="2" y="34"/>
                    </a:lnTo>
                    <a:lnTo>
                      <a:pt x="0" y="26"/>
                    </a:lnTo>
                    <a:lnTo>
                      <a:pt x="0" y="26"/>
                    </a:lnTo>
                    <a:lnTo>
                      <a:pt x="2" y="18"/>
                    </a:lnTo>
                    <a:lnTo>
                      <a:pt x="6" y="11"/>
                    </a:lnTo>
                    <a:lnTo>
                      <a:pt x="6" y="11"/>
                    </a:lnTo>
                    <a:lnTo>
                      <a:pt x="13" y="6"/>
                    </a:lnTo>
                    <a:lnTo>
                      <a:pt x="23" y="5"/>
                    </a:lnTo>
                    <a:lnTo>
                      <a:pt x="68" y="5"/>
                    </a:lnTo>
                    <a:lnTo>
                      <a:pt x="68" y="0"/>
                    </a:lnTo>
                    <a:close/>
                    <a:moveTo>
                      <a:pt x="65" y="19"/>
                    </a:moveTo>
                    <a:lnTo>
                      <a:pt x="49" y="19"/>
                    </a:lnTo>
                    <a:lnTo>
                      <a:pt x="49" y="19"/>
                    </a:lnTo>
                    <a:lnTo>
                      <a:pt x="46" y="23"/>
                    </a:lnTo>
                    <a:lnTo>
                      <a:pt x="44" y="26"/>
                    </a:lnTo>
                    <a:lnTo>
                      <a:pt x="44" y="26"/>
                    </a:lnTo>
                    <a:lnTo>
                      <a:pt x="46" y="29"/>
                    </a:lnTo>
                    <a:lnTo>
                      <a:pt x="47" y="33"/>
                    </a:lnTo>
                    <a:lnTo>
                      <a:pt x="52" y="34"/>
                    </a:lnTo>
                    <a:lnTo>
                      <a:pt x="57" y="34"/>
                    </a:lnTo>
                    <a:lnTo>
                      <a:pt x="57" y="34"/>
                    </a:lnTo>
                    <a:lnTo>
                      <a:pt x="62" y="34"/>
                    </a:lnTo>
                    <a:lnTo>
                      <a:pt x="67" y="33"/>
                    </a:lnTo>
                    <a:lnTo>
                      <a:pt x="68" y="29"/>
                    </a:lnTo>
                    <a:lnTo>
                      <a:pt x="70" y="26"/>
                    </a:lnTo>
                    <a:lnTo>
                      <a:pt x="70" y="26"/>
                    </a:lnTo>
                    <a:lnTo>
                      <a:pt x="68" y="23"/>
                    </a:lnTo>
                    <a:lnTo>
                      <a:pt x="65" y="19"/>
                    </a:lnTo>
                    <a:lnTo>
                      <a:pt x="6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9" name="Freeform 373"/>
              <p:cNvSpPr>
                <a:spLocks noEditPoints="1"/>
              </p:cNvSpPr>
              <p:nvPr/>
            </p:nvSpPr>
            <p:spPr bwMode="auto">
              <a:xfrm>
                <a:off x="4634" y="2049"/>
                <a:ext cx="106" cy="50"/>
              </a:xfrm>
              <a:custGeom>
                <a:avLst/>
                <a:gdLst>
                  <a:gd name="T0" fmla="*/ 0 w 106"/>
                  <a:gd name="T1" fmla="*/ 29 h 50"/>
                  <a:gd name="T2" fmla="*/ 8 w 106"/>
                  <a:gd name="T3" fmla="*/ 29 h 50"/>
                  <a:gd name="T4" fmla="*/ 1 w 106"/>
                  <a:gd name="T5" fmla="*/ 24 h 50"/>
                  <a:gd name="T6" fmla="*/ 0 w 106"/>
                  <a:gd name="T7" fmla="*/ 18 h 50"/>
                  <a:gd name="T8" fmla="*/ 0 w 106"/>
                  <a:gd name="T9" fmla="*/ 13 h 50"/>
                  <a:gd name="T10" fmla="*/ 4 w 106"/>
                  <a:gd name="T11" fmla="*/ 6 h 50"/>
                  <a:gd name="T12" fmla="*/ 9 w 106"/>
                  <a:gd name="T13" fmla="*/ 5 h 50"/>
                  <a:gd name="T14" fmla="*/ 42 w 106"/>
                  <a:gd name="T15" fmla="*/ 0 h 50"/>
                  <a:gd name="T16" fmla="*/ 58 w 106"/>
                  <a:gd name="T17" fmla="*/ 1 h 50"/>
                  <a:gd name="T18" fmla="*/ 71 w 106"/>
                  <a:gd name="T19" fmla="*/ 3 h 50"/>
                  <a:gd name="T20" fmla="*/ 78 w 106"/>
                  <a:gd name="T21" fmla="*/ 10 h 50"/>
                  <a:gd name="T22" fmla="*/ 81 w 106"/>
                  <a:gd name="T23" fmla="*/ 18 h 50"/>
                  <a:gd name="T24" fmla="*/ 79 w 106"/>
                  <a:gd name="T25" fmla="*/ 24 h 50"/>
                  <a:gd name="T26" fmla="*/ 73 w 106"/>
                  <a:gd name="T27" fmla="*/ 29 h 50"/>
                  <a:gd name="T28" fmla="*/ 92 w 106"/>
                  <a:gd name="T29" fmla="*/ 23 h 50"/>
                  <a:gd name="T30" fmla="*/ 106 w 106"/>
                  <a:gd name="T31" fmla="*/ 50 h 50"/>
                  <a:gd name="T32" fmla="*/ 92 w 106"/>
                  <a:gd name="T33" fmla="*/ 44 h 50"/>
                  <a:gd name="T34" fmla="*/ 13 w 106"/>
                  <a:gd name="T35" fmla="*/ 50 h 50"/>
                  <a:gd name="T36" fmla="*/ 37 w 106"/>
                  <a:gd name="T37" fmla="*/ 29 h 50"/>
                  <a:gd name="T38" fmla="*/ 50 w 106"/>
                  <a:gd name="T39" fmla="*/ 29 h 50"/>
                  <a:gd name="T40" fmla="*/ 65 w 106"/>
                  <a:gd name="T41" fmla="*/ 27 h 50"/>
                  <a:gd name="T42" fmla="*/ 68 w 106"/>
                  <a:gd name="T43" fmla="*/ 26 h 50"/>
                  <a:gd name="T44" fmla="*/ 68 w 106"/>
                  <a:gd name="T45" fmla="*/ 23 h 50"/>
                  <a:gd name="T46" fmla="*/ 63 w 106"/>
                  <a:gd name="T47" fmla="*/ 16 h 50"/>
                  <a:gd name="T48" fmla="*/ 48 w 106"/>
                  <a:gd name="T49" fmla="*/ 14 h 50"/>
                  <a:gd name="T50" fmla="*/ 37 w 106"/>
                  <a:gd name="T51" fmla="*/ 14 h 50"/>
                  <a:gd name="T52" fmla="*/ 17 w 106"/>
                  <a:gd name="T53" fmla="*/ 16 h 50"/>
                  <a:gd name="T54" fmla="*/ 14 w 106"/>
                  <a:gd name="T55" fmla="*/ 18 h 50"/>
                  <a:gd name="T56" fmla="*/ 13 w 106"/>
                  <a:gd name="T57" fmla="*/ 23 h 50"/>
                  <a:gd name="T58" fmla="*/ 19 w 106"/>
                  <a:gd name="T59" fmla="*/ 27 h 50"/>
                  <a:gd name="T60" fmla="*/ 27 w 106"/>
                  <a:gd name="T61" fmla="*/ 29 h 50"/>
                  <a:gd name="T62" fmla="*/ 37 w 106"/>
                  <a:gd name="T63"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50">
                    <a:moveTo>
                      <a:pt x="0" y="50"/>
                    </a:moveTo>
                    <a:lnTo>
                      <a:pt x="0" y="29"/>
                    </a:lnTo>
                    <a:lnTo>
                      <a:pt x="8" y="29"/>
                    </a:lnTo>
                    <a:lnTo>
                      <a:pt x="8" y="29"/>
                    </a:lnTo>
                    <a:lnTo>
                      <a:pt x="8" y="29"/>
                    </a:lnTo>
                    <a:lnTo>
                      <a:pt x="1" y="24"/>
                    </a:lnTo>
                    <a:lnTo>
                      <a:pt x="0" y="21"/>
                    </a:lnTo>
                    <a:lnTo>
                      <a:pt x="0" y="18"/>
                    </a:lnTo>
                    <a:lnTo>
                      <a:pt x="0" y="18"/>
                    </a:lnTo>
                    <a:lnTo>
                      <a:pt x="0" y="13"/>
                    </a:lnTo>
                    <a:lnTo>
                      <a:pt x="3" y="10"/>
                    </a:lnTo>
                    <a:lnTo>
                      <a:pt x="4" y="6"/>
                    </a:lnTo>
                    <a:lnTo>
                      <a:pt x="9" y="5"/>
                    </a:lnTo>
                    <a:lnTo>
                      <a:pt x="9" y="5"/>
                    </a:lnTo>
                    <a:lnTo>
                      <a:pt x="22" y="1"/>
                    </a:lnTo>
                    <a:lnTo>
                      <a:pt x="42" y="0"/>
                    </a:lnTo>
                    <a:lnTo>
                      <a:pt x="42" y="0"/>
                    </a:lnTo>
                    <a:lnTo>
                      <a:pt x="58" y="1"/>
                    </a:lnTo>
                    <a:lnTo>
                      <a:pt x="71" y="3"/>
                    </a:lnTo>
                    <a:lnTo>
                      <a:pt x="71" y="3"/>
                    </a:lnTo>
                    <a:lnTo>
                      <a:pt x="75" y="6"/>
                    </a:lnTo>
                    <a:lnTo>
                      <a:pt x="78" y="10"/>
                    </a:lnTo>
                    <a:lnTo>
                      <a:pt x="79" y="13"/>
                    </a:lnTo>
                    <a:lnTo>
                      <a:pt x="81" y="18"/>
                    </a:lnTo>
                    <a:lnTo>
                      <a:pt x="81" y="18"/>
                    </a:lnTo>
                    <a:lnTo>
                      <a:pt x="79" y="24"/>
                    </a:lnTo>
                    <a:lnTo>
                      <a:pt x="73" y="29"/>
                    </a:lnTo>
                    <a:lnTo>
                      <a:pt x="73" y="29"/>
                    </a:lnTo>
                    <a:lnTo>
                      <a:pt x="92" y="29"/>
                    </a:lnTo>
                    <a:lnTo>
                      <a:pt x="92" y="23"/>
                    </a:lnTo>
                    <a:lnTo>
                      <a:pt x="106" y="23"/>
                    </a:lnTo>
                    <a:lnTo>
                      <a:pt x="106" y="50"/>
                    </a:lnTo>
                    <a:lnTo>
                      <a:pt x="92" y="50"/>
                    </a:lnTo>
                    <a:lnTo>
                      <a:pt x="92" y="44"/>
                    </a:lnTo>
                    <a:lnTo>
                      <a:pt x="13" y="44"/>
                    </a:lnTo>
                    <a:lnTo>
                      <a:pt x="13" y="50"/>
                    </a:lnTo>
                    <a:lnTo>
                      <a:pt x="0" y="50"/>
                    </a:lnTo>
                    <a:close/>
                    <a:moveTo>
                      <a:pt x="37" y="29"/>
                    </a:moveTo>
                    <a:lnTo>
                      <a:pt x="50" y="29"/>
                    </a:lnTo>
                    <a:lnTo>
                      <a:pt x="50" y="29"/>
                    </a:lnTo>
                    <a:lnTo>
                      <a:pt x="58" y="29"/>
                    </a:lnTo>
                    <a:lnTo>
                      <a:pt x="65" y="27"/>
                    </a:lnTo>
                    <a:lnTo>
                      <a:pt x="65" y="27"/>
                    </a:lnTo>
                    <a:lnTo>
                      <a:pt x="68" y="26"/>
                    </a:lnTo>
                    <a:lnTo>
                      <a:pt x="68" y="23"/>
                    </a:lnTo>
                    <a:lnTo>
                      <a:pt x="68" y="23"/>
                    </a:lnTo>
                    <a:lnTo>
                      <a:pt x="68" y="18"/>
                    </a:lnTo>
                    <a:lnTo>
                      <a:pt x="63" y="16"/>
                    </a:lnTo>
                    <a:lnTo>
                      <a:pt x="63" y="16"/>
                    </a:lnTo>
                    <a:lnTo>
                      <a:pt x="48" y="14"/>
                    </a:lnTo>
                    <a:lnTo>
                      <a:pt x="37" y="14"/>
                    </a:lnTo>
                    <a:lnTo>
                      <a:pt x="37" y="14"/>
                    </a:lnTo>
                    <a:lnTo>
                      <a:pt x="26" y="14"/>
                    </a:lnTo>
                    <a:lnTo>
                      <a:pt x="17" y="16"/>
                    </a:lnTo>
                    <a:lnTo>
                      <a:pt x="17" y="16"/>
                    </a:lnTo>
                    <a:lnTo>
                      <a:pt x="14" y="18"/>
                    </a:lnTo>
                    <a:lnTo>
                      <a:pt x="13" y="23"/>
                    </a:lnTo>
                    <a:lnTo>
                      <a:pt x="13" y="23"/>
                    </a:lnTo>
                    <a:lnTo>
                      <a:pt x="14" y="26"/>
                    </a:lnTo>
                    <a:lnTo>
                      <a:pt x="19" y="27"/>
                    </a:lnTo>
                    <a:lnTo>
                      <a:pt x="19" y="27"/>
                    </a:lnTo>
                    <a:lnTo>
                      <a:pt x="27" y="29"/>
                    </a:lnTo>
                    <a:lnTo>
                      <a:pt x="37" y="29"/>
                    </a:lnTo>
                    <a:lnTo>
                      <a:pt x="3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0" name="Freeform 374"/>
              <p:cNvSpPr>
                <a:spLocks/>
              </p:cNvSpPr>
              <p:nvPr/>
            </p:nvSpPr>
            <p:spPr bwMode="auto">
              <a:xfrm>
                <a:off x="4725" y="1830"/>
                <a:ext cx="54" cy="121"/>
              </a:xfrm>
              <a:custGeom>
                <a:avLst/>
                <a:gdLst>
                  <a:gd name="T0" fmla="*/ 28 w 54"/>
                  <a:gd name="T1" fmla="*/ 62 h 121"/>
                  <a:gd name="T2" fmla="*/ 54 w 54"/>
                  <a:gd name="T3" fmla="*/ 72 h 121"/>
                  <a:gd name="T4" fmla="*/ 52 w 54"/>
                  <a:gd name="T5" fmla="*/ 93 h 121"/>
                  <a:gd name="T6" fmla="*/ 47 w 54"/>
                  <a:gd name="T7" fmla="*/ 108 h 121"/>
                  <a:gd name="T8" fmla="*/ 42 w 54"/>
                  <a:gd name="T9" fmla="*/ 113 h 121"/>
                  <a:gd name="T10" fmla="*/ 32 w 54"/>
                  <a:gd name="T11" fmla="*/ 119 h 121"/>
                  <a:gd name="T12" fmla="*/ 28 w 54"/>
                  <a:gd name="T13" fmla="*/ 121 h 121"/>
                  <a:gd name="T14" fmla="*/ 16 w 54"/>
                  <a:gd name="T15" fmla="*/ 118 h 121"/>
                  <a:gd name="T16" fmla="*/ 11 w 54"/>
                  <a:gd name="T17" fmla="*/ 113 h 121"/>
                  <a:gd name="T18" fmla="*/ 6 w 54"/>
                  <a:gd name="T19" fmla="*/ 106 h 121"/>
                  <a:gd name="T20" fmla="*/ 1 w 54"/>
                  <a:gd name="T21" fmla="*/ 88 h 121"/>
                  <a:gd name="T22" fmla="*/ 0 w 54"/>
                  <a:gd name="T23" fmla="*/ 61 h 121"/>
                  <a:gd name="T24" fmla="*/ 1 w 54"/>
                  <a:gd name="T25" fmla="*/ 33 h 121"/>
                  <a:gd name="T26" fmla="*/ 6 w 54"/>
                  <a:gd name="T27" fmla="*/ 15 h 121"/>
                  <a:gd name="T28" fmla="*/ 10 w 54"/>
                  <a:gd name="T29" fmla="*/ 9 h 121"/>
                  <a:gd name="T30" fmla="*/ 18 w 54"/>
                  <a:gd name="T31" fmla="*/ 0 h 121"/>
                  <a:gd name="T32" fmla="*/ 24 w 54"/>
                  <a:gd name="T33" fmla="*/ 0 h 121"/>
                  <a:gd name="T34" fmla="*/ 37 w 54"/>
                  <a:gd name="T35" fmla="*/ 7 h 121"/>
                  <a:gd name="T36" fmla="*/ 50 w 54"/>
                  <a:gd name="T37" fmla="*/ 2 h 121"/>
                  <a:gd name="T38" fmla="*/ 37 w 54"/>
                  <a:gd name="T39" fmla="*/ 40 h 121"/>
                  <a:gd name="T40" fmla="*/ 36 w 54"/>
                  <a:gd name="T41" fmla="*/ 30 h 121"/>
                  <a:gd name="T42" fmla="*/ 31 w 54"/>
                  <a:gd name="T43" fmla="*/ 17 h 121"/>
                  <a:gd name="T44" fmla="*/ 28 w 54"/>
                  <a:gd name="T45" fmla="*/ 15 h 121"/>
                  <a:gd name="T46" fmla="*/ 23 w 54"/>
                  <a:gd name="T47" fmla="*/ 18 h 121"/>
                  <a:gd name="T48" fmla="*/ 21 w 54"/>
                  <a:gd name="T49" fmla="*/ 23 h 121"/>
                  <a:gd name="T50" fmla="*/ 19 w 54"/>
                  <a:gd name="T51" fmla="*/ 31 h 121"/>
                  <a:gd name="T52" fmla="*/ 19 w 54"/>
                  <a:gd name="T53" fmla="*/ 59 h 121"/>
                  <a:gd name="T54" fmla="*/ 19 w 54"/>
                  <a:gd name="T55" fmla="*/ 88 h 121"/>
                  <a:gd name="T56" fmla="*/ 21 w 54"/>
                  <a:gd name="T57" fmla="*/ 101 h 121"/>
                  <a:gd name="T58" fmla="*/ 24 w 54"/>
                  <a:gd name="T59" fmla="*/ 105 h 121"/>
                  <a:gd name="T60" fmla="*/ 28 w 54"/>
                  <a:gd name="T61" fmla="*/ 105 h 121"/>
                  <a:gd name="T62" fmla="*/ 32 w 54"/>
                  <a:gd name="T63" fmla="*/ 103 h 121"/>
                  <a:gd name="T64" fmla="*/ 34 w 54"/>
                  <a:gd name="T65" fmla="*/ 98 h 121"/>
                  <a:gd name="T66" fmla="*/ 36 w 54"/>
                  <a:gd name="T67" fmla="*/ 7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121">
                    <a:moveTo>
                      <a:pt x="28" y="77"/>
                    </a:moveTo>
                    <a:lnTo>
                      <a:pt x="28" y="62"/>
                    </a:lnTo>
                    <a:lnTo>
                      <a:pt x="54" y="62"/>
                    </a:lnTo>
                    <a:lnTo>
                      <a:pt x="54" y="72"/>
                    </a:lnTo>
                    <a:lnTo>
                      <a:pt x="54" y="72"/>
                    </a:lnTo>
                    <a:lnTo>
                      <a:pt x="52" y="93"/>
                    </a:lnTo>
                    <a:lnTo>
                      <a:pt x="49" y="101"/>
                    </a:lnTo>
                    <a:lnTo>
                      <a:pt x="47" y="108"/>
                    </a:lnTo>
                    <a:lnTo>
                      <a:pt x="47" y="108"/>
                    </a:lnTo>
                    <a:lnTo>
                      <a:pt x="42" y="113"/>
                    </a:lnTo>
                    <a:lnTo>
                      <a:pt x="37" y="118"/>
                    </a:lnTo>
                    <a:lnTo>
                      <a:pt x="32" y="119"/>
                    </a:lnTo>
                    <a:lnTo>
                      <a:pt x="28" y="121"/>
                    </a:lnTo>
                    <a:lnTo>
                      <a:pt x="28" y="121"/>
                    </a:lnTo>
                    <a:lnTo>
                      <a:pt x="21" y="119"/>
                    </a:lnTo>
                    <a:lnTo>
                      <a:pt x="16" y="118"/>
                    </a:lnTo>
                    <a:lnTo>
                      <a:pt x="16" y="118"/>
                    </a:lnTo>
                    <a:lnTo>
                      <a:pt x="11" y="113"/>
                    </a:lnTo>
                    <a:lnTo>
                      <a:pt x="6" y="106"/>
                    </a:lnTo>
                    <a:lnTo>
                      <a:pt x="6" y="106"/>
                    </a:lnTo>
                    <a:lnTo>
                      <a:pt x="3" y="98"/>
                    </a:lnTo>
                    <a:lnTo>
                      <a:pt x="1" y="88"/>
                    </a:lnTo>
                    <a:lnTo>
                      <a:pt x="1" y="88"/>
                    </a:lnTo>
                    <a:lnTo>
                      <a:pt x="0" y="61"/>
                    </a:lnTo>
                    <a:lnTo>
                      <a:pt x="0" y="61"/>
                    </a:lnTo>
                    <a:lnTo>
                      <a:pt x="1" y="33"/>
                    </a:lnTo>
                    <a:lnTo>
                      <a:pt x="3" y="23"/>
                    </a:lnTo>
                    <a:lnTo>
                      <a:pt x="6" y="15"/>
                    </a:lnTo>
                    <a:lnTo>
                      <a:pt x="6" y="15"/>
                    </a:lnTo>
                    <a:lnTo>
                      <a:pt x="10" y="9"/>
                    </a:lnTo>
                    <a:lnTo>
                      <a:pt x="13" y="4"/>
                    </a:lnTo>
                    <a:lnTo>
                      <a:pt x="18" y="0"/>
                    </a:lnTo>
                    <a:lnTo>
                      <a:pt x="24" y="0"/>
                    </a:lnTo>
                    <a:lnTo>
                      <a:pt x="24" y="0"/>
                    </a:lnTo>
                    <a:lnTo>
                      <a:pt x="31" y="2"/>
                    </a:lnTo>
                    <a:lnTo>
                      <a:pt x="37" y="7"/>
                    </a:lnTo>
                    <a:lnTo>
                      <a:pt x="37" y="2"/>
                    </a:lnTo>
                    <a:lnTo>
                      <a:pt x="50" y="2"/>
                    </a:lnTo>
                    <a:lnTo>
                      <a:pt x="50" y="40"/>
                    </a:lnTo>
                    <a:lnTo>
                      <a:pt x="37" y="40"/>
                    </a:lnTo>
                    <a:lnTo>
                      <a:pt x="37" y="40"/>
                    </a:lnTo>
                    <a:lnTo>
                      <a:pt x="36" y="30"/>
                    </a:lnTo>
                    <a:lnTo>
                      <a:pt x="34" y="22"/>
                    </a:lnTo>
                    <a:lnTo>
                      <a:pt x="31" y="17"/>
                    </a:lnTo>
                    <a:lnTo>
                      <a:pt x="28" y="15"/>
                    </a:lnTo>
                    <a:lnTo>
                      <a:pt x="28" y="15"/>
                    </a:lnTo>
                    <a:lnTo>
                      <a:pt x="24" y="17"/>
                    </a:lnTo>
                    <a:lnTo>
                      <a:pt x="23" y="18"/>
                    </a:lnTo>
                    <a:lnTo>
                      <a:pt x="23" y="18"/>
                    </a:lnTo>
                    <a:lnTo>
                      <a:pt x="21" y="23"/>
                    </a:lnTo>
                    <a:lnTo>
                      <a:pt x="19" y="31"/>
                    </a:lnTo>
                    <a:lnTo>
                      <a:pt x="19" y="31"/>
                    </a:lnTo>
                    <a:lnTo>
                      <a:pt x="19" y="59"/>
                    </a:lnTo>
                    <a:lnTo>
                      <a:pt x="19" y="59"/>
                    </a:lnTo>
                    <a:lnTo>
                      <a:pt x="19" y="88"/>
                    </a:lnTo>
                    <a:lnTo>
                      <a:pt x="19" y="88"/>
                    </a:lnTo>
                    <a:lnTo>
                      <a:pt x="21" y="97"/>
                    </a:lnTo>
                    <a:lnTo>
                      <a:pt x="21" y="101"/>
                    </a:lnTo>
                    <a:lnTo>
                      <a:pt x="21" y="101"/>
                    </a:lnTo>
                    <a:lnTo>
                      <a:pt x="24" y="105"/>
                    </a:lnTo>
                    <a:lnTo>
                      <a:pt x="28" y="105"/>
                    </a:lnTo>
                    <a:lnTo>
                      <a:pt x="28" y="105"/>
                    </a:lnTo>
                    <a:lnTo>
                      <a:pt x="29" y="105"/>
                    </a:lnTo>
                    <a:lnTo>
                      <a:pt x="32" y="103"/>
                    </a:lnTo>
                    <a:lnTo>
                      <a:pt x="34" y="98"/>
                    </a:lnTo>
                    <a:lnTo>
                      <a:pt x="34" y="98"/>
                    </a:lnTo>
                    <a:lnTo>
                      <a:pt x="36" y="88"/>
                    </a:lnTo>
                    <a:lnTo>
                      <a:pt x="36" y="77"/>
                    </a:lnTo>
                    <a:lnTo>
                      <a:pt x="28"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1" name="Freeform 375"/>
              <p:cNvSpPr>
                <a:spLocks/>
              </p:cNvSpPr>
              <p:nvPr/>
            </p:nvSpPr>
            <p:spPr bwMode="auto">
              <a:xfrm>
                <a:off x="4784" y="1866"/>
                <a:ext cx="40" cy="82"/>
              </a:xfrm>
              <a:custGeom>
                <a:avLst/>
                <a:gdLst>
                  <a:gd name="T0" fmla="*/ 0 w 40"/>
                  <a:gd name="T1" fmla="*/ 82 h 82"/>
                  <a:gd name="T2" fmla="*/ 0 w 40"/>
                  <a:gd name="T3" fmla="*/ 69 h 82"/>
                  <a:gd name="T4" fmla="*/ 6 w 40"/>
                  <a:gd name="T5" fmla="*/ 69 h 82"/>
                  <a:gd name="T6" fmla="*/ 6 w 40"/>
                  <a:gd name="T7" fmla="*/ 15 h 82"/>
                  <a:gd name="T8" fmla="*/ 0 w 40"/>
                  <a:gd name="T9" fmla="*/ 15 h 82"/>
                  <a:gd name="T10" fmla="*/ 0 w 40"/>
                  <a:gd name="T11" fmla="*/ 0 h 82"/>
                  <a:gd name="T12" fmla="*/ 21 w 40"/>
                  <a:gd name="T13" fmla="*/ 0 h 82"/>
                  <a:gd name="T14" fmla="*/ 21 w 40"/>
                  <a:gd name="T15" fmla="*/ 17 h 82"/>
                  <a:gd name="T16" fmla="*/ 21 w 40"/>
                  <a:gd name="T17" fmla="*/ 17 h 82"/>
                  <a:gd name="T18" fmla="*/ 21 w 40"/>
                  <a:gd name="T19" fmla="*/ 17 h 82"/>
                  <a:gd name="T20" fmla="*/ 26 w 40"/>
                  <a:gd name="T21" fmla="*/ 8 h 82"/>
                  <a:gd name="T22" fmla="*/ 29 w 40"/>
                  <a:gd name="T23" fmla="*/ 4 h 82"/>
                  <a:gd name="T24" fmla="*/ 29 w 40"/>
                  <a:gd name="T25" fmla="*/ 4 h 82"/>
                  <a:gd name="T26" fmla="*/ 34 w 40"/>
                  <a:gd name="T27" fmla="*/ 0 h 82"/>
                  <a:gd name="T28" fmla="*/ 40 w 40"/>
                  <a:gd name="T29" fmla="*/ 0 h 82"/>
                  <a:gd name="T30" fmla="*/ 40 w 40"/>
                  <a:gd name="T31" fmla="*/ 15 h 82"/>
                  <a:gd name="T32" fmla="*/ 40 w 40"/>
                  <a:gd name="T33" fmla="*/ 15 h 82"/>
                  <a:gd name="T34" fmla="*/ 32 w 40"/>
                  <a:gd name="T35" fmla="*/ 17 h 82"/>
                  <a:gd name="T36" fmla="*/ 26 w 40"/>
                  <a:gd name="T37" fmla="*/ 21 h 82"/>
                  <a:gd name="T38" fmla="*/ 22 w 40"/>
                  <a:gd name="T39" fmla="*/ 28 h 82"/>
                  <a:gd name="T40" fmla="*/ 21 w 40"/>
                  <a:gd name="T41" fmla="*/ 38 h 82"/>
                  <a:gd name="T42" fmla="*/ 21 w 40"/>
                  <a:gd name="T43" fmla="*/ 69 h 82"/>
                  <a:gd name="T44" fmla="*/ 29 w 40"/>
                  <a:gd name="T45" fmla="*/ 69 h 82"/>
                  <a:gd name="T46" fmla="*/ 29 w 40"/>
                  <a:gd name="T47" fmla="*/ 82 h 82"/>
                  <a:gd name="T48" fmla="*/ 0 w 40"/>
                  <a:gd name="T4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2">
                    <a:moveTo>
                      <a:pt x="0" y="82"/>
                    </a:moveTo>
                    <a:lnTo>
                      <a:pt x="0" y="69"/>
                    </a:lnTo>
                    <a:lnTo>
                      <a:pt x="6" y="69"/>
                    </a:lnTo>
                    <a:lnTo>
                      <a:pt x="6" y="15"/>
                    </a:lnTo>
                    <a:lnTo>
                      <a:pt x="0" y="15"/>
                    </a:lnTo>
                    <a:lnTo>
                      <a:pt x="0" y="0"/>
                    </a:lnTo>
                    <a:lnTo>
                      <a:pt x="21" y="0"/>
                    </a:lnTo>
                    <a:lnTo>
                      <a:pt x="21" y="17"/>
                    </a:lnTo>
                    <a:lnTo>
                      <a:pt x="21" y="17"/>
                    </a:lnTo>
                    <a:lnTo>
                      <a:pt x="21" y="17"/>
                    </a:lnTo>
                    <a:lnTo>
                      <a:pt x="26" y="8"/>
                    </a:lnTo>
                    <a:lnTo>
                      <a:pt x="29" y="4"/>
                    </a:lnTo>
                    <a:lnTo>
                      <a:pt x="29" y="4"/>
                    </a:lnTo>
                    <a:lnTo>
                      <a:pt x="34" y="0"/>
                    </a:lnTo>
                    <a:lnTo>
                      <a:pt x="40" y="0"/>
                    </a:lnTo>
                    <a:lnTo>
                      <a:pt x="40" y="15"/>
                    </a:lnTo>
                    <a:lnTo>
                      <a:pt x="40" y="15"/>
                    </a:lnTo>
                    <a:lnTo>
                      <a:pt x="32" y="17"/>
                    </a:lnTo>
                    <a:lnTo>
                      <a:pt x="26" y="21"/>
                    </a:lnTo>
                    <a:lnTo>
                      <a:pt x="22" y="28"/>
                    </a:lnTo>
                    <a:lnTo>
                      <a:pt x="21" y="38"/>
                    </a:lnTo>
                    <a:lnTo>
                      <a:pt x="21" y="69"/>
                    </a:lnTo>
                    <a:lnTo>
                      <a:pt x="29" y="69"/>
                    </a:lnTo>
                    <a:lnTo>
                      <a:pt x="29" y="82"/>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2" name="Freeform 376"/>
              <p:cNvSpPr>
                <a:spLocks noEditPoints="1"/>
              </p:cNvSpPr>
              <p:nvPr/>
            </p:nvSpPr>
            <p:spPr bwMode="auto">
              <a:xfrm>
                <a:off x="4826" y="1865"/>
                <a:ext cx="52" cy="84"/>
              </a:xfrm>
              <a:custGeom>
                <a:avLst/>
                <a:gdLst>
                  <a:gd name="T0" fmla="*/ 52 w 52"/>
                  <a:gd name="T1" fmla="*/ 83 h 84"/>
                  <a:gd name="T2" fmla="*/ 31 w 52"/>
                  <a:gd name="T3" fmla="*/ 76 h 84"/>
                  <a:gd name="T4" fmla="*/ 31 w 52"/>
                  <a:gd name="T5" fmla="*/ 76 h 84"/>
                  <a:gd name="T6" fmla="*/ 24 w 52"/>
                  <a:gd name="T7" fmla="*/ 83 h 84"/>
                  <a:gd name="T8" fmla="*/ 18 w 52"/>
                  <a:gd name="T9" fmla="*/ 84 h 84"/>
                  <a:gd name="T10" fmla="*/ 10 w 52"/>
                  <a:gd name="T11" fmla="*/ 83 h 84"/>
                  <a:gd name="T12" fmla="*/ 5 w 52"/>
                  <a:gd name="T13" fmla="*/ 78 h 84"/>
                  <a:gd name="T14" fmla="*/ 0 w 52"/>
                  <a:gd name="T15" fmla="*/ 60 h 84"/>
                  <a:gd name="T16" fmla="*/ 2 w 52"/>
                  <a:gd name="T17" fmla="*/ 49 h 84"/>
                  <a:gd name="T18" fmla="*/ 5 w 52"/>
                  <a:gd name="T19" fmla="*/ 40 h 84"/>
                  <a:gd name="T20" fmla="*/ 19 w 52"/>
                  <a:gd name="T21" fmla="*/ 34 h 84"/>
                  <a:gd name="T22" fmla="*/ 26 w 52"/>
                  <a:gd name="T23" fmla="*/ 35 h 84"/>
                  <a:gd name="T24" fmla="*/ 31 w 52"/>
                  <a:gd name="T25" fmla="*/ 26 h 84"/>
                  <a:gd name="T26" fmla="*/ 31 w 52"/>
                  <a:gd name="T27" fmla="*/ 19 h 84"/>
                  <a:gd name="T28" fmla="*/ 29 w 52"/>
                  <a:gd name="T29" fmla="*/ 14 h 84"/>
                  <a:gd name="T30" fmla="*/ 23 w 52"/>
                  <a:gd name="T31" fmla="*/ 13 h 84"/>
                  <a:gd name="T32" fmla="*/ 19 w 52"/>
                  <a:gd name="T33" fmla="*/ 14 h 84"/>
                  <a:gd name="T34" fmla="*/ 16 w 52"/>
                  <a:gd name="T35" fmla="*/ 19 h 84"/>
                  <a:gd name="T36" fmla="*/ 2 w 52"/>
                  <a:gd name="T37" fmla="*/ 19 h 84"/>
                  <a:gd name="T38" fmla="*/ 5 w 52"/>
                  <a:gd name="T39" fmla="*/ 11 h 84"/>
                  <a:gd name="T40" fmla="*/ 10 w 52"/>
                  <a:gd name="T41" fmla="*/ 5 h 84"/>
                  <a:gd name="T42" fmla="*/ 24 w 52"/>
                  <a:gd name="T43" fmla="*/ 0 h 84"/>
                  <a:gd name="T44" fmla="*/ 32 w 52"/>
                  <a:gd name="T45" fmla="*/ 1 h 84"/>
                  <a:gd name="T46" fmla="*/ 39 w 52"/>
                  <a:gd name="T47" fmla="*/ 6 h 84"/>
                  <a:gd name="T48" fmla="*/ 46 w 52"/>
                  <a:gd name="T49" fmla="*/ 22 h 84"/>
                  <a:gd name="T50" fmla="*/ 52 w 52"/>
                  <a:gd name="T51" fmla="*/ 70 h 84"/>
                  <a:gd name="T52" fmla="*/ 31 w 52"/>
                  <a:gd name="T53" fmla="*/ 50 h 84"/>
                  <a:gd name="T54" fmla="*/ 28 w 52"/>
                  <a:gd name="T55" fmla="*/ 47 h 84"/>
                  <a:gd name="T56" fmla="*/ 23 w 52"/>
                  <a:gd name="T57" fmla="*/ 45 h 84"/>
                  <a:gd name="T58" fmla="*/ 18 w 52"/>
                  <a:gd name="T59" fmla="*/ 49 h 84"/>
                  <a:gd name="T60" fmla="*/ 15 w 52"/>
                  <a:gd name="T61" fmla="*/ 58 h 84"/>
                  <a:gd name="T62" fmla="*/ 16 w 52"/>
                  <a:gd name="T63" fmla="*/ 65 h 84"/>
                  <a:gd name="T64" fmla="*/ 19 w 52"/>
                  <a:gd name="T65" fmla="*/ 71 h 84"/>
                  <a:gd name="T66" fmla="*/ 23 w 52"/>
                  <a:gd name="T67" fmla="*/ 71 h 84"/>
                  <a:gd name="T68" fmla="*/ 31 w 52"/>
                  <a:gd name="T69"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84">
                    <a:moveTo>
                      <a:pt x="52" y="70"/>
                    </a:moveTo>
                    <a:lnTo>
                      <a:pt x="52" y="83"/>
                    </a:lnTo>
                    <a:lnTo>
                      <a:pt x="31" y="83"/>
                    </a:lnTo>
                    <a:lnTo>
                      <a:pt x="31" y="76"/>
                    </a:lnTo>
                    <a:lnTo>
                      <a:pt x="31" y="76"/>
                    </a:lnTo>
                    <a:lnTo>
                      <a:pt x="31" y="76"/>
                    </a:lnTo>
                    <a:lnTo>
                      <a:pt x="28" y="79"/>
                    </a:lnTo>
                    <a:lnTo>
                      <a:pt x="24" y="83"/>
                    </a:lnTo>
                    <a:lnTo>
                      <a:pt x="21" y="84"/>
                    </a:lnTo>
                    <a:lnTo>
                      <a:pt x="18" y="84"/>
                    </a:lnTo>
                    <a:lnTo>
                      <a:pt x="18" y="84"/>
                    </a:lnTo>
                    <a:lnTo>
                      <a:pt x="10" y="83"/>
                    </a:lnTo>
                    <a:lnTo>
                      <a:pt x="5" y="78"/>
                    </a:lnTo>
                    <a:lnTo>
                      <a:pt x="5" y="78"/>
                    </a:lnTo>
                    <a:lnTo>
                      <a:pt x="2" y="70"/>
                    </a:lnTo>
                    <a:lnTo>
                      <a:pt x="0" y="60"/>
                    </a:lnTo>
                    <a:lnTo>
                      <a:pt x="0" y="60"/>
                    </a:lnTo>
                    <a:lnTo>
                      <a:pt x="2" y="49"/>
                    </a:lnTo>
                    <a:lnTo>
                      <a:pt x="5" y="40"/>
                    </a:lnTo>
                    <a:lnTo>
                      <a:pt x="5" y="40"/>
                    </a:lnTo>
                    <a:lnTo>
                      <a:pt x="11" y="35"/>
                    </a:lnTo>
                    <a:lnTo>
                      <a:pt x="19" y="34"/>
                    </a:lnTo>
                    <a:lnTo>
                      <a:pt x="19" y="34"/>
                    </a:lnTo>
                    <a:lnTo>
                      <a:pt x="26" y="35"/>
                    </a:lnTo>
                    <a:lnTo>
                      <a:pt x="31" y="39"/>
                    </a:lnTo>
                    <a:lnTo>
                      <a:pt x="31" y="26"/>
                    </a:lnTo>
                    <a:lnTo>
                      <a:pt x="31" y="26"/>
                    </a:lnTo>
                    <a:lnTo>
                      <a:pt x="31" y="19"/>
                    </a:lnTo>
                    <a:lnTo>
                      <a:pt x="29" y="14"/>
                    </a:lnTo>
                    <a:lnTo>
                      <a:pt x="29" y="14"/>
                    </a:lnTo>
                    <a:lnTo>
                      <a:pt x="26" y="13"/>
                    </a:lnTo>
                    <a:lnTo>
                      <a:pt x="23" y="13"/>
                    </a:lnTo>
                    <a:lnTo>
                      <a:pt x="23" y="13"/>
                    </a:lnTo>
                    <a:lnTo>
                      <a:pt x="19" y="14"/>
                    </a:lnTo>
                    <a:lnTo>
                      <a:pt x="18" y="16"/>
                    </a:lnTo>
                    <a:lnTo>
                      <a:pt x="16" y="19"/>
                    </a:lnTo>
                    <a:lnTo>
                      <a:pt x="15" y="24"/>
                    </a:lnTo>
                    <a:lnTo>
                      <a:pt x="2" y="19"/>
                    </a:lnTo>
                    <a:lnTo>
                      <a:pt x="2" y="19"/>
                    </a:lnTo>
                    <a:lnTo>
                      <a:pt x="5" y="11"/>
                    </a:lnTo>
                    <a:lnTo>
                      <a:pt x="10" y="5"/>
                    </a:lnTo>
                    <a:lnTo>
                      <a:pt x="10" y="5"/>
                    </a:lnTo>
                    <a:lnTo>
                      <a:pt x="16" y="1"/>
                    </a:lnTo>
                    <a:lnTo>
                      <a:pt x="24" y="0"/>
                    </a:lnTo>
                    <a:lnTo>
                      <a:pt x="24" y="0"/>
                    </a:lnTo>
                    <a:lnTo>
                      <a:pt x="32" y="1"/>
                    </a:lnTo>
                    <a:lnTo>
                      <a:pt x="39" y="6"/>
                    </a:lnTo>
                    <a:lnTo>
                      <a:pt x="39" y="6"/>
                    </a:lnTo>
                    <a:lnTo>
                      <a:pt x="44" y="13"/>
                    </a:lnTo>
                    <a:lnTo>
                      <a:pt x="46" y="22"/>
                    </a:lnTo>
                    <a:lnTo>
                      <a:pt x="46" y="70"/>
                    </a:lnTo>
                    <a:lnTo>
                      <a:pt x="52" y="70"/>
                    </a:lnTo>
                    <a:close/>
                    <a:moveTo>
                      <a:pt x="31" y="68"/>
                    </a:moveTo>
                    <a:lnTo>
                      <a:pt x="31" y="50"/>
                    </a:lnTo>
                    <a:lnTo>
                      <a:pt x="31" y="50"/>
                    </a:lnTo>
                    <a:lnTo>
                      <a:pt x="28" y="47"/>
                    </a:lnTo>
                    <a:lnTo>
                      <a:pt x="23" y="45"/>
                    </a:lnTo>
                    <a:lnTo>
                      <a:pt x="23" y="45"/>
                    </a:lnTo>
                    <a:lnTo>
                      <a:pt x="19" y="47"/>
                    </a:lnTo>
                    <a:lnTo>
                      <a:pt x="18" y="49"/>
                    </a:lnTo>
                    <a:lnTo>
                      <a:pt x="16" y="53"/>
                    </a:lnTo>
                    <a:lnTo>
                      <a:pt x="15" y="58"/>
                    </a:lnTo>
                    <a:lnTo>
                      <a:pt x="15" y="58"/>
                    </a:lnTo>
                    <a:lnTo>
                      <a:pt x="16" y="65"/>
                    </a:lnTo>
                    <a:lnTo>
                      <a:pt x="18" y="68"/>
                    </a:lnTo>
                    <a:lnTo>
                      <a:pt x="19" y="71"/>
                    </a:lnTo>
                    <a:lnTo>
                      <a:pt x="23" y="71"/>
                    </a:lnTo>
                    <a:lnTo>
                      <a:pt x="23" y="71"/>
                    </a:lnTo>
                    <a:lnTo>
                      <a:pt x="28" y="71"/>
                    </a:lnTo>
                    <a:lnTo>
                      <a:pt x="31" y="68"/>
                    </a:lnTo>
                    <a:lnTo>
                      <a:pt x="31"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3" name="Freeform 377"/>
              <p:cNvSpPr>
                <a:spLocks/>
              </p:cNvSpPr>
              <p:nvPr/>
            </p:nvSpPr>
            <p:spPr bwMode="auto">
              <a:xfrm>
                <a:off x="4880" y="1866"/>
                <a:ext cx="47" cy="82"/>
              </a:xfrm>
              <a:custGeom>
                <a:avLst/>
                <a:gdLst>
                  <a:gd name="T0" fmla="*/ 0 w 47"/>
                  <a:gd name="T1" fmla="*/ 82 h 82"/>
                  <a:gd name="T2" fmla="*/ 0 w 47"/>
                  <a:gd name="T3" fmla="*/ 67 h 82"/>
                  <a:gd name="T4" fmla="*/ 31 w 47"/>
                  <a:gd name="T5" fmla="*/ 15 h 82"/>
                  <a:gd name="T6" fmla="*/ 14 w 47"/>
                  <a:gd name="T7" fmla="*/ 15 h 82"/>
                  <a:gd name="T8" fmla="*/ 14 w 47"/>
                  <a:gd name="T9" fmla="*/ 28 h 82"/>
                  <a:gd name="T10" fmla="*/ 3 w 47"/>
                  <a:gd name="T11" fmla="*/ 28 h 82"/>
                  <a:gd name="T12" fmla="*/ 3 w 47"/>
                  <a:gd name="T13" fmla="*/ 0 h 82"/>
                  <a:gd name="T14" fmla="*/ 45 w 47"/>
                  <a:gd name="T15" fmla="*/ 0 h 82"/>
                  <a:gd name="T16" fmla="*/ 45 w 47"/>
                  <a:gd name="T17" fmla="*/ 17 h 82"/>
                  <a:gd name="T18" fmla="*/ 14 w 47"/>
                  <a:gd name="T19" fmla="*/ 69 h 82"/>
                  <a:gd name="T20" fmla="*/ 34 w 47"/>
                  <a:gd name="T21" fmla="*/ 69 h 82"/>
                  <a:gd name="T22" fmla="*/ 34 w 47"/>
                  <a:gd name="T23" fmla="*/ 54 h 82"/>
                  <a:gd name="T24" fmla="*/ 47 w 47"/>
                  <a:gd name="T25" fmla="*/ 54 h 82"/>
                  <a:gd name="T26" fmla="*/ 47 w 47"/>
                  <a:gd name="T27" fmla="*/ 82 h 82"/>
                  <a:gd name="T28" fmla="*/ 0 w 47"/>
                  <a:gd name="T2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82">
                    <a:moveTo>
                      <a:pt x="0" y="82"/>
                    </a:moveTo>
                    <a:lnTo>
                      <a:pt x="0" y="67"/>
                    </a:lnTo>
                    <a:lnTo>
                      <a:pt x="31" y="15"/>
                    </a:lnTo>
                    <a:lnTo>
                      <a:pt x="14" y="15"/>
                    </a:lnTo>
                    <a:lnTo>
                      <a:pt x="14" y="28"/>
                    </a:lnTo>
                    <a:lnTo>
                      <a:pt x="3" y="28"/>
                    </a:lnTo>
                    <a:lnTo>
                      <a:pt x="3" y="0"/>
                    </a:lnTo>
                    <a:lnTo>
                      <a:pt x="45" y="0"/>
                    </a:lnTo>
                    <a:lnTo>
                      <a:pt x="45" y="17"/>
                    </a:lnTo>
                    <a:lnTo>
                      <a:pt x="14" y="69"/>
                    </a:lnTo>
                    <a:lnTo>
                      <a:pt x="34" y="69"/>
                    </a:lnTo>
                    <a:lnTo>
                      <a:pt x="34" y="54"/>
                    </a:lnTo>
                    <a:lnTo>
                      <a:pt x="47" y="54"/>
                    </a:lnTo>
                    <a:lnTo>
                      <a:pt x="47" y="82"/>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4" name="Freeform 378"/>
              <p:cNvSpPr>
                <a:spLocks noEditPoints="1"/>
              </p:cNvSpPr>
              <p:nvPr/>
            </p:nvSpPr>
            <p:spPr bwMode="auto">
              <a:xfrm>
                <a:off x="4932" y="1830"/>
                <a:ext cx="24" cy="118"/>
              </a:xfrm>
              <a:custGeom>
                <a:avLst/>
                <a:gdLst>
                  <a:gd name="T0" fmla="*/ 5 w 24"/>
                  <a:gd name="T1" fmla="*/ 105 h 118"/>
                  <a:gd name="T2" fmla="*/ 5 w 24"/>
                  <a:gd name="T3" fmla="*/ 51 h 118"/>
                  <a:gd name="T4" fmla="*/ 0 w 24"/>
                  <a:gd name="T5" fmla="*/ 51 h 118"/>
                  <a:gd name="T6" fmla="*/ 0 w 24"/>
                  <a:gd name="T7" fmla="*/ 36 h 118"/>
                  <a:gd name="T8" fmla="*/ 19 w 24"/>
                  <a:gd name="T9" fmla="*/ 36 h 118"/>
                  <a:gd name="T10" fmla="*/ 19 w 24"/>
                  <a:gd name="T11" fmla="*/ 105 h 118"/>
                  <a:gd name="T12" fmla="*/ 24 w 24"/>
                  <a:gd name="T13" fmla="*/ 105 h 118"/>
                  <a:gd name="T14" fmla="*/ 24 w 24"/>
                  <a:gd name="T15" fmla="*/ 118 h 118"/>
                  <a:gd name="T16" fmla="*/ 0 w 24"/>
                  <a:gd name="T17" fmla="*/ 118 h 118"/>
                  <a:gd name="T18" fmla="*/ 0 w 24"/>
                  <a:gd name="T19" fmla="*/ 105 h 118"/>
                  <a:gd name="T20" fmla="*/ 5 w 24"/>
                  <a:gd name="T21" fmla="*/ 105 h 118"/>
                  <a:gd name="T22" fmla="*/ 13 w 24"/>
                  <a:gd name="T23" fmla="*/ 0 h 118"/>
                  <a:gd name="T24" fmla="*/ 13 w 24"/>
                  <a:gd name="T25" fmla="*/ 0 h 118"/>
                  <a:gd name="T26" fmla="*/ 16 w 24"/>
                  <a:gd name="T27" fmla="*/ 0 h 118"/>
                  <a:gd name="T28" fmla="*/ 19 w 24"/>
                  <a:gd name="T29" fmla="*/ 2 h 118"/>
                  <a:gd name="T30" fmla="*/ 19 w 24"/>
                  <a:gd name="T31" fmla="*/ 2 h 118"/>
                  <a:gd name="T32" fmla="*/ 21 w 24"/>
                  <a:gd name="T33" fmla="*/ 5 h 118"/>
                  <a:gd name="T34" fmla="*/ 21 w 24"/>
                  <a:gd name="T35" fmla="*/ 9 h 118"/>
                  <a:gd name="T36" fmla="*/ 21 w 24"/>
                  <a:gd name="T37" fmla="*/ 9 h 118"/>
                  <a:gd name="T38" fmla="*/ 21 w 24"/>
                  <a:gd name="T39" fmla="*/ 13 h 118"/>
                  <a:gd name="T40" fmla="*/ 19 w 24"/>
                  <a:gd name="T41" fmla="*/ 15 h 118"/>
                  <a:gd name="T42" fmla="*/ 19 w 24"/>
                  <a:gd name="T43" fmla="*/ 15 h 118"/>
                  <a:gd name="T44" fmla="*/ 16 w 24"/>
                  <a:gd name="T45" fmla="*/ 18 h 118"/>
                  <a:gd name="T46" fmla="*/ 13 w 24"/>
                  <a:gd name="T47" fmla="*/ 18 h 118"/>
                  <a:gd name="T48" fmla="*/ 13 w 24"/>
                  <a:gd name="T49" fmla="*/ 18 h 118"/>
                  <a:gd name="T50" fmla="*/ 8 w 24"/>
                  <a:gd name="T51" fmla="*/ 18 h 118"/>
                  <a:gd name="T52" fmla="*/ 6 w 24"/>
                  <a:gd name="T53" fmla="*/ 15 h 118"/>
                  <a:gd name="T54" fmla="*/ 6 w 24"/>
                  <a:gd name="T55" fmla="*/ 15 h 118"/>
                  <a:gd name="T56" fmla="*/ 3 w 24"/>
                  <a:gd name="T57" fmla="*/ 13 h 118"/>
                  <a:gd name="T58" fmla="*/ 3 w 24"/>
                  <a:gd name="T59" fmla="*/ 9 h 118"/>
                  <a:gd name="T60" fmla="*/ 3 w 24"/>
                  <a:gd name="T61" fmla="*/ 9 h 118"/>
                  <a:gd name="T62" fmla="*/ 3 w 24"/>
                  <a:gd name="T63" fmla="*/ 5 h 118"/>
                  <a:gd name="T64" fmla="*/ 6 w 24"/>
                  <a:gd name="T65" fmla="*/ 2 h 118"/>
                  <a:gd name="T66" fmla="*/ 6 w 24"/>
                  <a:gd name="T67" fmla="*/ 2 h 118"/>
                  <a:gd name="T68" fmla="*/ 8 w 24"/>
                  <a:gd name="T69" fmla="*/ 0 h 118"/>
                  <a:gd name="T70" fmla="*/ 13 w 24"/>
                  <a:gd name="T71" fmla="*/ 0 h 118"/>
                  <a:gd name="T72" fmla="*/ 13 w 24"/>
                  <a:gd name="T7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118">
                    <a:moveTo>
                      <a:pt x="5" y="105"/>
                    </a:moveTo>
                    <a:lnTo>
                      <a:pt x="5" y="51"/>
                    </a:lnTo>
                    <a:lnTo>
                      <a:pt x="0" y="51"/>
                    </a:lnTo>
                    <a:lnTo>
                      <a:pt x="0" y="36"/>
                    </a:lnTo>
                    <a:lnTo>
                      <a:pt x="19" y="36"/>
                    </a:lnTo>
                    <a:lnTo>
                      <a:pt x="19" y="105"/>
                    </a:lnTo>
                    <a:lnTo>
                      <a:pt x="24" y="105"/>
                    </a:lnTo>
                    <a:lnTo>
                      <a:pt x="24" y="118"/>
                    </a:lnTo>
                    <a:lnTo>
                      <a:pt x="0" y="118"/>
                    </a:lnTo>
                    <a:lnTo>
                      <a:pt x="0" y="105"/>
                    </a:lnTo>
                    <a:lnTo>
                      <a:pt x="5" y="105"/>
                    </a:lnTo>
                    <a:close/>
                    <a:moveTo>
                      <a:pt x="13" y="0"/>
                    </a:moveTo>
                    <a:lnTo>
                      <a:pt x="13" y="0"/>
                    </a:lnTo>
                    <a:lnTo>
                      <a:pt x="16" y="0"/>
                    </a:lnTo>
                    <a:lnTo>
                      <a:pt x="19" y="2"/>
                    </a:lnTo>
                    <a:lnTo>
                      <a:pt x="19" y="2"/>
                    </a:lnTo>
                    <a:lnTo>
                      <a:pt x="21" y="5"/>
                    </a:lnTo>
                    <a:lnTo>
                      <a:pt x="21" y="9"/>
                    </a:lnTo>
                    <a:lnTo>
                      <a:pt x="21" y="9"/>
                    </a:lnTo>
                    <a:lnTo>
                      <a:pt x="21" y="13"/>
                    </a:lnTo>
                    <a:lnTo>
                      <a:pt x="19" y="15"/>
                    </a:lnTo>
                    <a:lnTo>
                      <a:pt x="19" y="15"/>
                    </a:lnTo>
                    <a:lnTo>
                      <a:pt x="16" y="18"/>
                    </a:lnTo>
                    <a:lnTo>
                      <a:pt x="13" y="18"/>
                    </a:lnTo>
                    <a:lnTo>
                      <a:pt x="13" y="18"/>
                    </a:lnTo>
                    <a:lnTo>
                      <a:pt x="8" y="18"/>
                    </a:lnTo>
                    <a:lnTo>
                      <a:pt x="6" y="15"/>
                    </a:lnTo>
                    <a:lnTo>
                      <a:pt x="6" y="15"/>
                    </a:lnTo>
                    <a:lnTo>
                      <a:pt x="3" y="13"/>
                    </a:lnTo>
                    <a:lnTo>
                      <a:pt x="3" y="9"/>
                    </a:lnTo>
                    <a:lnTo>
                      <a:pt x="3" y="9"/>
                    </a:lnTo>
                    <a:lnTo>
                      <a:pt x="3" y="5"/>
                    </a:lnTo>
                    <a:lnTo>
                      <a:pt x="6" y="2"/>
                    </a:lnTo>
                    <a:lnTo>
                      <a:pt x="6" y="2"/>
                    </a:lnTo>
                    <a:lnTo>
                      <a:pt x="8"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5" name="Freeform 379"/>
              <p:cNvSpPr>
                <a:spLocks noEditPoints="1"/>
              </p:cNvSpPr>
              <p:nvPr/>
            </p:nvSpPr>
            <p:spPr bwMode="auto">
              <a:xfrm>
                <a:off x="4963" y="1865"/>
                <a:ext cx="44" cy="86"/>
              </a:xfrm>
              <a:custGeom>
                <a:avLst/>
                <a:gdLst>
                  <a:gd name="T0" fmla="*/ 44 w 44"/>
                  <a:gd name="T1" fmla="*/ 63 h 86"/>
                  <a:gd name="T2" fmla="*/ 41 w 44"/>
                  <a:gd name="T3" fmla="*/ 73 h 86"/>
                  <a:gd name="T4" fmla="*/ 36 w 44"/>
                  <a:gd name="T5" fmla="*/ 79 h 86"/>
                  <a:gd name="T6" fmla="*/ 23 w 44"/>
                  <a:gd name="T7" fmla="*/ 86 h 86"/>
                  <a:gd name="T8" fmla="*/ 16 w 44"/>
                  <a:gd name="T9" fmla="*/ 84 h 86"/>
                  <a:gd name="T10" fmla="*/ 8 w 44"/>
                  <a:gd name="T11" fmla="*/ 79 h 86"/>
                  <a:gd name="T12" fmla="*/ 5 w 44"/>
                  <a:gd name="T13" fmla="*/ 75 h 86"/>
                  <a:gd name="T14" fmla="*/ 1 w 44"/>
                  <a:gd name="T15" fmla="*/ 63 h 86"/>
                  <a:gd name="T16" fmla="*/ 0 w 44"/>
                  <a:gd name="T17" fmla="*/ 44 h 86"/>
                  <a:gd name="T18" fmla="*/ 3 w 44"/>
                  <a:gd name="T19" fmla="*/ 18 h 86"/>
                  <a:gd name="T20" fmla="*/ 5 w 44"/>
                  <a:gd name="T21" fmla="*/ 11 h 86"/>
                  <a:gd name="T22" fmla="*/ 13 w 44"/>
                  <a:gd name="T23" fmla="*/ 3 h 86"/>
                  <a:gd name="T24" fmla="*/ 23 w 44"/>
                  <a:gd name="T25" fmla="*/ 0 h 86"/>
                  <a:gd name="T26" fmla="*/ 26 w 44"/>
                  <a:gd name="T27" fmla="*/ 1 h 86"/>
                  <a:gd name="T28" fmla="*/ 34 w 44"/>
                  <a:gd name="T29" fmla="*/ 5 h 86"/>
                  <a:gd name="T30" fmla="*/ 37 w 44"/>
                  <a:gd name="T31" fmla="*/ 9 h 86"/>
                  <a:gd name="T32" fmla="*/ 42 w 44"/>
                  <a:gd name="T33" fmla="*/ 19 h 86"/>
                  <a:gd name="T34" fmla="*/ 44 w 44"/>
                  <a:gd name="T35" fmla="*/ 47 h 86"/>
                  <a:gd name="T36" fmla="*/ 14 w 44"/>
                  <a:gd name="T37" fmla="*/ 50 h 86"/>
                  <a:gd name="T38" fmla="*/ 16 w 44"/>
                  <a:gd name="T39" fmla="*/ 60 h 86"/>
                  <a:gd name="T40" fmla="*/ 16 w 44"/>
                  <a:gd name="T41" fmla="*/ 66 h 86"/>
                  <a:gd name="T42" fmla="*/ 23 w 44"/>
                  <a:gd name="T43" fmla="*/ 71 h 86"/>
                  <a:gd name="T44" fmla="*/ 26 w 44"/>
                  <a:gd name="T45" fmla="*/ 71 h 86"/>
                  <a:gd name="T46" fmla="*/ 29 w 44"/>
                  <a:gd name="T47" fmla="*/ 65 h 86"/>
                  <a:gd name="T48" fmla="*/ 31 w 44"/>
                  <a:gd name="T49" fmla="*/ 58 h 86"/>
                  <a:gd name="T50" fmla="*/ 29 w 44"/>
                  <a:gd name="T51" fmla="*/ 35 h 86"/>
                  <a:gd name="T52" fmla="*/ 29 w 44"/>
                  <a:gd name="T53" fmla="*/ 27 h 86"/>
                  <a:gd name="T54" fmla="*/ 27 w 44"/>
                  <a:gd name="T55" fmla="*/ 16 h 86"/>
                  <a:gd name="T56" fmla="*/ 23 w 44"/>
                  <a:gd name="T57" fmla="*/ 13 h 86"/>
                  <a:gd name="T58" fmla="*/ 19 w 44"/>
                  <a:gd name="T59" fmla="*/ 14 h 86"/>
                  <a:gd name="T60" fmla="*/ 16 w 44"/>
                  <a:gd name="T61" fmla="*/ 18 h 86"/>
                  <a:gd name="T62" fmla="*/ 14 w 44"/>
                  <a:gd name="T63"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86">
                    <a:moveTo>
                      <a:pt x="31" y="58"/>
                    </a:moveTo>
                    <a:lnTo>
                      <a:pt x="44" y="63"/>
                    </a:lnTo>
                    <a:lnTo>
                      <a:pt x="44" y="63"/>
                    </a:lnTo>
                    <a:lnTo>
                      <a:pt x="41" y="73"/>
                    </a:lnTo>
                    <a:lnTo>
                      <a:pt x="36" y="79"/>
                    </a:lnTo>
                    <a:lnTo>
                      <a:pt x="36" y="79"/>
                    </a:lnTo>
                    <a:lnTo>
                      <a:pt x="29" y="84"/>
                    </a:lnTo>
                    <a:lnTo>
                      <a:pt x="23" y="86"/>
                    </a:lnTo>
                    <a:lnTo>
                      <a:pt x="23" y="86"/>
                    </a:lnTo>
                    <a:lnTo>
                      <a:pt x="16" y="84"/>
                    </a:lnTo>
                    <a:lnTo>
                      <a:pt x="13" y="83"/>
                    </a:lnTo>
                    <a:lnTo>
                      <a:pt x="8" y="79"/>
                    </a:lnTo>
                    <a:lnTo>
                      <a:pt x="5" y="75"/>
                    </a:lnTo>
                    <a:lnTo>
                      <a:pt x="5" y="75"/>
                    </a:lnTo>
                    <a:lnTo>
                      <a:pt x="3" y="70"/>
                    </a:lnTo>
                    <a:lnTo>
                      <a:pt x="1" y="63"/>
                    </a:lnTo>
                    <a:lnTo>
                      <a:pt x="0" y="44"/>
                    </a:lnTo>
                    <a:lnTo>
                      <a:pt x="0" y="44"/>
                    </a:lnTo>
                    <a:lnTo>
                      <a:pt x="1" y="24"/>
                    </a:lnTo>
                    <a:lnTo>
                      <a:pt x="3" y="18"/>
                    </a:lnTo>
                    <a:lnTo>
                      <a:pt x="5" y="11"/>
                    </a:lnTo>
                    <a:lnTo>
                      <a:pt x="5" y="11"/>
                    </a:lnTo>
                    <a:lnTo>
                      <a:pt x="8" y="6"/>
                    </a:lnTo>
                    <a:lnTo>
                      <a:pt x="13" y="3"/>
                    </a:lnTo>
                    <a:lnTo>
                      <a:pt x="16" y="1"/>
                    </a:lnTo>
                    <a:lnTo>
                      <a:pt x="23" y="0"/>
                    </a:lnTo>
                    <a:lnTo>
                      <a:pt x="23" y="0"/>
                    </a:lnTo>
                    <a:lnTo>
                      <a:pt x="26" y="1"/>
                    </a:lnTo>
                    <a:lnTo>
                      <a:pt x="31" y="3"/>
                    </a:lnTo>
                    <a:lnTo>
                      <a:pt x="34" y="5"/>
                    </a:lnTo>
                    <a:lnTo>
                      <a:pt x="37" y="9"/>
                    </a:lnTo>
                    <a:lnTo>
                      <a:pt x="37" y="9"/>
                    </a:lnTo>
                    <a:lnTo>
                      <a:pt x="41" y="14"/>
                    </a:lnTo>
                    <a:lnTo>
                      <a:pt x="42" y="19"/>
                    </a:lnTo>
                    <a:lnTo>
                      <a:pt x="44" y="34"/>
                    </a:lnTo>
                    <a:lnTo>
                      <a:pt x="44" y="47"/>
                    </a:lnTo>
                    <a:lnTo>
                      <a:pt x="14" y="47"/>
                    </a:lnTo>
                    <a:lnTo>
                      <a:pt x="14" y="50"/>
                    </a:lnTo>
                    <a:lnTo>
                      <a:pt x="14" y="50"/>
                    </a:lnTo>
                    <a:lnTo>
                      <a:pt x="16" y="60"/>
                    </a:lnTo>
                    <a:lnTo>
                      <a:pt x="16" y="66"/>
                    </a:lnTo>
                    <a:lnTo>
                      <a:pt x="16" y="66"/>
                    </a:lnTo>
                    <a:lnTo>
                      <a:pt x="19" y="71"/>
                    </a:lnTo>
                    <a:lnTo>
                      <a:pt x="23" y="71"/>
                    </a:lnTo>
                    <a:lnTo>
                      <a:pt x="23" y="71"/>
                    </a:lnTo>
                    <a:lnTo>
                      <a:pt x="26" y="71"/>
                    </a:lnTo>
                    <a:lnTo>
                      <a:pt x="27" y="68"/>
                    </a:lnTo>
                    <a:lnTo>
                      <a:pt x="29" y="65"/>
                    </a:lnTo>
                    <a:lnTo>
                      <a:pt x="31" y="58"/>
                    </a:lnTo>
                    <a:lnTo>
                      <a:pt x="31" y="58"/>
                    </a:lnTo>
                    <a:close/>
                    <a:moveTo>
                      <a:pt x="14" y="35"/>
                    </a:moveTo>
                    <a:lnTo>
                      <a:pt x="29" y="35"/>
                    </a:lnTo>
                    <a:lnTo>
                      <a:pt x="29" y="27"/>
                    </a:lnTo>
                    <a:lnTo>
                      <a:pt x="29" y="27"/>
                    </a:lnTo>
                    <a:lnTo>
                      <a:pt x="29" y="21"/>
                    </a:lnTo>
                    <a:lnTo>
                      <a:pt x="27" y="16"/>
                    </a:lnTo>
                    <a:lnTo>
                      <a:pt x="24" y="14"/>
                    </a:lnTo>
                    <a:lnTo>
                      <a:pt x="23" y="13"/>
                    </a:lnTo>
                    <a:lnTo>
                      <a:pt x="23" y="13"/>
                    </a:lnTo>
                    <a:lnTo>
                      <a:pt x="19" y="14"/>
                    </a:lnTo>
                    <a:lnTo>
                      <a:pt x="16" y="18"/>
                    </a:lnTo>
                    <a:lnTo>
                      <a:pt x="16" y="18"/>
                    </a:lnTo>
                    <a:lnTo>
                      <a:pt x="16" y="22"/>
                    </a:lnTo>
                    <a:lnTo>
                      <a:pt x="14" y="32"/>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6" name="Freeform 380"/>
              <p:cNvSpPr>
                <a:spLocks/>
              </p:cNvSpPr>
              <p:nvPr/>
            </p:nvSpPr>
            <p:spPr bwMode="auto">
              <a:xfrm>
                <a:off x="2968" y="1597"/>
                <a:ext cx="284" cy="545"/>
              </a:xfrm>
              <a:custGeom>
                <a:avLst/>
                <a:gdLst>
                  <a:gd name="T0" fmla="*/ 284 w 284"/>
                  <a:gd name="T1" fmla="*/ 0 h 545"/>
                  <a:gd name="T2" fmla="*/ 284 w 284"/>
                  <a:gd name="T3" fmla="*/ 199 h 545"/>
                  <a:gd name="T4" fmla="*/ 227 w 284"/>
                  <a:gd name="T5" fmla="*/ 199 h 545"/>
                  <a:gd name="T6" fmla="*/ 227 w 284"/>
                  <a:gd name="T7" fmla="*/ 57 h 545"/>
                  <a:gd name="T8" fmla="*/ 179 w 284"/>
                  <a:gd name="T9" fmla="*/ 57 h 545"/>
                  <a:gd name="T10" fmla="*/ 179 w 284"/>
                  <a:gd name="T11" fmla="*/ 478 h 545"/>
                  <a:gd name="T12" fmla="*/ 223 w 284"/>
                  <a:gd name="T13" fmla="*/ 478 h 545"/>
                  <a:gd name="T14" fmla="*/ 223 w 284"/>
                  <a:gd name="T15" fmla="*/ 545 h 545"/>
                  <a:gd name="T16" fmla="*/ 60 w 284"/>
                  <a:gd name="T17" fmla="*/ 545 h 545"/>
                  <a:gd name="T18" fmla="*/ 60 w 284"/>
                  <a:gd name="T19" fmla="*/ 478 h 545"/>
                  <a:gd name="T20" fmla="*/ 103 w 284"/>
                  <a:gd name="T21" fmla="*/ 478 h 545"/>
                  <a:gd name="T22" fmla="*/ 103 w 284"/>
                  <a:gd name="T23" fmla="*/ 57 h 545"/>
                  <a:gd name="T24" fmla="*/ 57 w 284"/>
                  <a:gd name="T25" fmla="*/ 57 h 545"/>
                  <a:gd name="T26" fmla="*/ 57 w 284"/>
                  <a:gd name="T27" fmla="*/ 199 h 545"/>
                  <a:gd name="T28" fmla="*/ 0 w 284"/>
                  <a:gd name="T29" fmla="*/ 199 h 545"/>
                  <a:gd name="T30" fmla="*/ 0 w 284"/>
                  <a:gd name="T31" fmla="*/ 0 h 545"/>
                  <a:gd name="T32" fmla="*/ 284 w 284"/>
                  <a:gd name="T33"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545">
                    <a:moveTo>
                      <a:pt x="284" y="0"/>
                    </a:moveTo>
                    <a:lnTo>
                      <a:pt x="284" y="199"/>
                    </a:lnTo>
                    <a:lnTo>
                      <a:pt x="227" y="199"/>
                    </a:lnTo>
                    <a:lnTo>
                      <a:pt x="227" y="57"/>
                    </a:lnTo>
                    <a:lnTo>
                      <a:pt x="179" y="57"/>
                    </a:lnTo>
                    <a:lnTo>
                      <a:pt x="179" y="478"/>
                    </a:lnTo>
                    <a:lnTo>
                      <a:pt x="223" y="478"/>
                    </a:lnTo>
                    <a:lnTo>
                      <a:pt x="223" y="545"/>
                    </a:lnTo>
                    <a:lnTo>
                      <a:pt x="60" y="545"/>
                    </a:lnTo>
                    <a:lnTo>
                      <a:pt x="60" y="478"/>
                    </a:lnTo>
                    <a:lnTo>
                      <a:pt x="103" y="478"/>
                    </a:lnTo>
                    <a:lnTo>
                      <a:pt x="103" y="57"/>
                    </a:lnTo>
                    <a:lnTo>
                      <a:pt x="57" y="57"/>
                    </a:lnTo>
                    <a:lnTo>
                      <a:pt x="57" y="199"/>
                    </a:lnTo>
                    <a:lnTo>
                      <a:pt x="0" y="199"/>
                    </a:lnTo>
                    <a:lnTo>
                      <a:pt x="0" y="0"/>
                    </a:lnTo>
                    <a:lnTo>
                      <a:pt x="2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7" name="Freeform 381"/>
              <p:cNvSpPr>
                <a:spLocks/>
              </p:cNvSpPr>
              <p:nvPr/>
            </p:nvSpPr>
            <p:spPr bwMode="auto">
              <a:xfrm>
                <a:off x="3263" y="1597"/>
                <a:ext cx="248" cy="545"/>
              </a:xfrm>
              <a:custGeom>
                <a:avLst/>
                <a:gdLst>
                  <a:gd name="T0" fmla="*/ 0 w 248"/>
                  <a:gd name="T1" fmla="*/ 545 h 545"/>
                  <a:gd name="T2" fmla="*/ 0 w 248"/>
                  <a:gd name="T3" fmla="*/ 481 h 545"/>
                  <a:gd name="T4" fmla="*/ 28 w 248"/>
                  <a:gd name="T5" fmla="*/ 481 h 545"/>
                  <a:gd name="T6" fmla="*/ 28 w 248"/>
                  <a:gd name="T7" fmla="*/ 64 h 545"/>
                  <a:gd name="T8" fmla="*/ 0 w 248"/>
                  <a:gd name="T9" fmla="*/ 64 h 545"/>
                  <a:gd name="T10" fmla="*/ 0 w 248"/>
                  <a:gd name="T11" fmla="*/ 0 h 545"/>
                  <a:gd name="T12" fmla="*/ 96 w 248"/>
                  <a:gd name="T13" fmla="*/ 0 h 545"/>
                  <a:gd name="T14" fmla="*/ 96 w 248"/>
                  <a:gd name="T15" fmla="*/ 181 h 545"/>
                  <a:gd name="T16" fmla="*/ 96 w 248"/>
                  <a:gd name="T17" fmla="*/ 181 h 545"/>
                  <a:gd name="T18" fmla="*/ 109 w 248"/>
                  <a:gd name="T19" fmla="*/ 170 h 545"/>
                  <a:gd name="T20" fmla="*/ 124 w 248"/>
                  <a:gd name="T21" fmla="*/ 163 h 545"/>
                  <a:gd name="T22" fmla="*/ 137 w 248"/>
                  <a:gd name="T23" fmla="*/ 158 h 545"/>
                  <a:gd name="T24" fmla="*/ 150 w 248"/>
                  <a:gd name="T25" fmla="*/ 157 h 545"/>
                  <a:gd name="T26" fmla="*/ 150 w 248"/>
                  <a:gd name="T27" fmla="*/ 157 h 545"/>
                  <a:gd name="T28" fmla="*/ 166 w 248"/>
                  <a:gd name="T29" fmla="*/ 158 h 545"/>
                  <a:gd name="T30" fmla="*/ 173 w 248"/>
                  <a:gd name="T31" fmla="*/ 160 h 545"/>
                  <a:gd name="T32" fmla="*/ 181 w 248"/>
                  <a:gd name="T33" fmla="*/ 163 h 545"/>
                  <a:gd name="T34" fmla="*/ 186 w 248"/>
                  <a:gd name="T35" fmla="*/ 167 h 545"/>
                  <a:gd name="T36" fmla="*/ 192 w 248"/>
                  <a:gd name="T37" fmla="*/ 172 h 545"/>
                  <a:gd name="T38" fmla="*/ 202 w 248"/>
                  <a:gd name="T39" fmla="*/ 183 h 545"/>
                  <a:gd name="T40" fmla="*/ 209 w 248"/>
                  <a:gd name="T41" fmla="*/ 199 h 545"/>
                  <a:gd name="T42" fmla="*/ 215 w 248"/>
                  <a:gd name="T43" fmla="*/ 217 h 545"/>
                  <a:gd name="T44" fmla="*/ 218 w 248"/>
                  <a:gd name="T45" fmla="*/ 240 h 545"/>
                  <a:gd name="T46" fmla="*/ 218 w 248"/>
                  <a:gd name="T47" fmla="*/ 264 h 545"/>
                  <a:gd name="T48" fmla="*/ 218 w 248"/>
                  <a:gd name="T49" fmla="*/ 481 h 545"/>
                  <a:gd name="T50" fmla="*/ 248 w 248"/>
                  <a:gd name="T51" fmla="*/ 481 h 545"/>
                  <a:gd name="T52" fmla="*/ 248 w 248"/>
                  <a:gd name="T53" fmla="*/ 545 h 545"/>
                  <a:gd name="T54" fmla="*/ 152 w 248"/>
                  <a:gd name="T55" fmla="*/ 545 h 545"/>
                  <a:gd name="T56" fmla="*/ 152 w 248"/>
                  <a:gd name="T57" fmla="*/ 258 h 545"/>
                  <a:gd name="T58" fmla="*/ 152 w 248"/>
                  <a:gd name="T59" fmla="*/ 258 h 545"/>
                  <a:gd name="T60" fmla="*/ 150 w 248"/>
                  <a:gd name="T61" fmla="*/ 242 h 545"/>
                  <a:gd name="T62" fmla="*/ 148 w 248"/>
                  <a:gd name="T63" fmla="*/ 235 h 545"/>
                  <a:gd name="T64" fmla="*/ 145 w 248"/>
                  <a:gd name="T65" fmla="*/ 229 h 545"/>
                  <a:gd name="T66" fmla="*/ 142 w 248"/>
                  <a:gd name="T67" fmla="*/ 225 h 545"/>
                  <a:gd name="T68" fmla="*/ 138 w 248"/>
                  <a:gd name="T69" fmla="*/ 222 h 545"/>
                  <a:gd name="T70" fmla="*/ 134 w 248"/>
                  <a:gd name="T71" fmla="*/ 220 h 545"/>
                  <a:gd name="T72" fmla="*/ 129 w 248"/>
                  <a:gd name="T73" fmla="*/ 219 h 545"/>
                  <a:gd name="T74" fmla="*/ 129 w 248"/>
                  <a:gd name="T75" fmla="*/ 219 h 545"/>
                  <a:gd name="T76" fmla="*/ 122 w 248"/>
                  <a:gd name="T77" fmla="*/ 220 h 545"/>
                  <a:gd name="T78" fmla="*/ 114 w 248"/>
                  <a:gd name="T79" fmla="*/ 224 h 545"/>
                  <a:gd name="T80" fmla="*/ 104 w 248"/>
                  <a:gd name="T81" fmla="*/ 230 h 545"/>
                  <a:gd name="T82" fmla="*/ 96 w 248"/>
                  <a:gd name="T83" fmla="*/ 237 h 545"/>
                  <a:gd name="T84" fmla="*/ 96 w 248"/>
                  <a:gd name="T85" fmla="*/ 481 h 545"/>
                  <a:gd name="T86" fmla="*/ 124 w 248"/>
                  <a:gd name="T87" fmla="*/ 481 h 545"/>
                  <a:gd name="T88" fmla="*/ 124 w 248"/>
                  <a:gd name="T89" fmla="*/ 545 h 545"/>
                  <a:gd name="T90" fmla="*/ 0 w 248"/>
                  <a:gd name="T9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545">
                    <a:moveTo>
                      <a:pt x="0" y="545"/>
                    </a:moveTo>
                    <a:lnTo>
                      <a:pt x="0" y="481"/>
                    </a:lnTo>
                    <a:lnTo>
                      <a:pt x="28" y="481"/>
                    </a:lnTo>
                    <a:lnTo>
                      <a:pt x="28" y="64"/>
                    </a:lnTo>
                    <a:lnTo>
                      <a:pt x="0" y="64"/>
                    </a:lnTo>
                    <a:lnTo>
                      <a:pt x="0" y="0"/>
                    </a:lnTo>
                    <a:lnTo>
                      <a:pt x="96" y="0"/>
                    </a:lnTo>
                    <a:lnTo>
                      <a:pt x="96" y="181"/>
                    </a:lnTo>
                    <a:lnTo>
                      <a:pt x="96" y="181"/>
                    </a:lnTo>
                    <a:lnTo>
                      <a:pt x="109" y="170"/>
                    </a:lnTo>
                    <a:lnTo>
                      <a:pt x="124" y="163"/>
                    </a:lnTo>
                    <a:lnTo>
                      <a:pt x="137" y="158"/>
                    </a:lnTo>
                    <a:lnTo>
                      <a:pt x="150" y="157"/>
                    </a:lnTo>
                    <a:lnTo>
                      <a:pt x="150" y="157"/>
                    </a:lnTo>
                    <a:lnTo>
                      <a:pt x="166" y="158"/>
                    </a:lnTo>
                    <a:lnTo>
                      <a:pt x="173" y="160"/>
                    </a:lnTo>
                    <a:lnTo>
                      <a:pt x="181" y="163"/>
                    </a:lnTo>
                    <a:lnTo>
                      <a:pt x="186" y="167"/>
                    </a:lnTo>
                    <a:lnTo>
                      <a:pt x="192" y="172"/>
                    </a:lnTo>
                    <a:lnTo>
                      <a:pt x="202" y="183"/>
                    </a:lnTo>
                    <a:lnTo>
                      <a:pt x="209" y="199"/>
                    </a:lnTo>
                    <a:lnTo>
                      <a:pt x="215" y="217"/>
                    </a:lnTo>
                    <a:lnTo>
                      <a:pt x="218" y="240"/>
                    </a:lnTo>
                    <a:lnTo>
                      <a:pt x="218" y="264"/>
                    </a:lnTo>
                    <a:lnTo>
                      <a:pt x="218" y="481"/>
                    </a:lnTo>
                    <a:lnTo>
                      <a:pt x="248" y="481"/>
                    </a:lnTo>
                    <a:lnTo>
                      <a:pt x="248" y="545"/>
                    </a:lnTo>
                    <a:lnTo>
                      <a:pt x="152" y="545"/>
                    </a:lnTo>
                    <a:lnTo>
                      <a:pt x="152" y="258"/>
                    </a:lnTo>
                    <a:lnTo>
                      <a:pt x="152" y="258"/>
                    </a:lnTo>
                    <a:lnTo>
                      <a:pt x="150" y="242"/>
                    </a:lnTo>
                    <a:lnTo>
                      <a:pt x="148" y="235"/>
                    </a:lnTo>
                    <a:lnTo>
                      <a:pt x="145" y="229"/>
                    </a:lnTo>
                    <a:lnTo>
                      <a:pt x="142" y="225"/>
                    </a:lnTo>
                    <a:lnTo>
                      <a:pt x="138" y="222"/>
                    </a:lnTo>
                    <a:lnTo>
                      <a:pt x="134" y="220"/>
                    </a:lnTo>
                    <a:lnTo>
                      <a:pt x="129" y="219"/>
                    </a:lnTo>
                    <a:lnTo>
                      <a:pt x="129" y="219"/>
                    </a:lnTo>
                    <a:lnTo>
                      <a:pt x="122" y="220"/>
                    </a:lnTo>
                    <a:lnTo>
                      <a:pt x="114" y="224"/>
                    </a:lnTo>
                    <a:lnTo>
                      <a:pt x="104" y="230"/>
                    </a:lnTo>
                    <a:lnTo>
                      <a:pt x="96" y="237"/>
                    </a:lnTo>
                    <a:lnTo>
                      <a:pt x="96" y="481"/>
                    </a:lnTo>
                    <a:lnTo>
                      <a:pt x="124" y="481"/>
                    </a:lnTo>
                    <a:lnTo>
                      <a:pt x="124" y="545"/>
                    </a:lnTo>
                    <a:lnTo>
                      <a:pt x="0" y="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8" name="Freeform 382"/>
              <p:cNvSpPr>
                <a:spLocks noEditPoints="1"/>
              </p:cNvSpPr>
              <p:nvPr/>
            </p:nvSpPr>
            <p:spPr bwMode="auto">
              <a:xfrm>
                <a:off x="3530" y="1754"/>
                <a:ext cx="241" cy="391"/>
              </a:xfrm>
              <a:custGeom>
                <a:avLst/>
                <a:gdLst>
                  <a:gd name="T0" fmla="*/ 241 w 241"/>
                  <a:gd name="T1" fmla="*/ 388 h 391"/>
                  <a:gd name="T2" fmla="*/ 145 w 241"/>
                  <a:gd name="T3" fmla="*/ 355 h 391"/>
                  <a:gd name="T4" fmla="*/ 144 w 241"/>
                  <a:gd name="T5" fmla="*/ 355 h 391"/>
                  <a:gd name="T6" fmla="*/ 131 w 241"/>
                  <a:gd name="T7" fmla="*/ 370 h 391"/>
                  <a:gd name="T8" fmla="*/ 116 w 241"/>
                  <a:gd name="T9" fmla="*/ 383 h 391"/>
                  <a:gd name="T10" fmla="*/ 100 w 241"/>
                  <a:gd name="T11" fmla="*/ 389 h 391"/>
                  <a:gd name="T12" fmla="*/ 82 w 241"/>
                  <a:gd name="T13" fmla="*/ 391 h 391"/>
                  <a:gd name="T14" fmla="*/ 74 w 241"/>
                  <a:gd name="T15" fmla="*/ 391 h 391"/>
                  <a:gd name="T16" fmla="*/ 57 w 241"/>
                  <a:gd name="T17" fmla="*/ 386 h 391"/>
                  <a:gd name="T18" fmla="*/ 43 w 241"/>
                  <a:gd name="T19" fmla="*/ 378 h 391"/>
                  <a:gd name="T20" fmla="*/ 23 w 241"/>
                  <a:gd name="T21" fmla="*/ 358 h 391"/>
                  <a:gd name="T22" fmla="*/ 13 w 241"/>
                  <a:gd name="T23" fmla="*/ 342 h 391"/>
                  <a:gd name="T24" fmla="*/ 2 w 241"/>
                  <a:gd name="T25" fmla="*/ 300 h 391"/>
                  <a:gd name="T26" fmla="*/ 0 w 241"/>
                  <a:gd name="T27" fmla="*/ 275 h 391"/>
                  <a:gd name="T28" fmla="*/ 7 w 241"/>
                  <a:gd name="T29" fmla="*/ 223 h 391"/>
                  <a:gd name="T30" fmla="*/ 15 w 241"/>
                  <a:gd name="T31" fmla="*/ 204 h 391"/>
                  <a:gd name="T32" fmla="*/ 26 w 241"/>
                  <a:gd name="T33" fmla="*/ 186 h 391"/>
                  <a:gd name="T34" fmla="*/ 33 w 241"/>
                  <a:gd name="T35" fmla="*/ 179 h 391"/>
                  <a:gd name="T36" fmla="*/ 48 w 241"/>
                  <a:gd name="T37" fmla="*/ 168 h 391"/>
                  <a:gd name="T38" fmla="*/ 64 w 241"/>
                  <a:gd name="T39" fmla="*/ 160 h 391"/>
                  <a:gd name="T40" fmla="*/ 82 w 241"/>
                  <a:gd name="T41" fmla="*/ 156 h 391"/>
                  <a:gd name="T42" fmla="*/ 92 w 241"/>
                  <a:gd name="T43" fmla="*/ 155 h 391"/>
                  <a:gd name="T44" fmla="*/ 121 w 241"/>
                  <a:gd name="T45" fmla="*/ 161 h 391"/>
                  <a:gd name="T46" fmla="*/ 145 w 241"/>
                  <a:gd name="T47" fmla="*/ 182 h 391"/>
                  <a:gd name="T48" fmla="*/ 145 w 241"/>
                  <a:gd name="T49" fmla="*/ 117 h 391"/>
                  <a:gd name="T50" fmla="*/ 142 w 241"/>
                  <a:gd name="T51" fmla="*/ 86 h 391"/>
                  <a:gd name="T52" fmla="*/ 136 w 241"/>
                  <a:gd name="T53" fmla="*/ 68 h 391"/>
                  <a:gd name="T54" fmla="*/ 131 w 241"/>
                  <a:gd name="T55" fmla="*/ 65 h 391"/>
                  <a:gd name="T56" fmla="*/ 118 w 241"/>
                  <a:gd name="T57" fmla="*/ 59 h 391"/>
                  <a:gd name="T58" fmla="*/ 111 w 241"/>
                  <a:gd name="T59" fmla="*/ 59 h 391"/>
                  <a:gd name="T60" fmla="*/ 95 w 241"/>
                  <a:gd name="T61" fmla="*/ 62 h 391"/>
                  <a:gd name="T62" fmla="*/ 85 w 241"/>
                  <a:gd name="T63" fmla="*/ 70 h 391"/>
                  <a:gd name="T64" fmla="*/ 77 w 241"/>
                  <a:gd name="T65" fmla="*/ 86 h 391"/>
                  <a:gd name="T66" fmla="*/ 74 w 241"/>
                  <a:gd name="T67" fmla="*/ 107 h 391"/>
                  <a:gd name="T68" fmla="*/ 10 w 241"/>
                  <a:gd name="T69" fmla="*/ 89 h 391"/>
                  <a:gd name="T70" fmla="*/ 23 w 241"/>
                  <a:gd name="T71" fmla="*/ 52 h 391"/>
                  <a:gd name="T72" fmla="*/ 44 w 241"/>
                  <a:gd name="T73" fmla="*/ 23 h 391"/>
                  <a:gd name="T74" fmla="*/ 59 w 241"/>
                  <a:gd name="T75" fmla="*/ 13 h 391"/>
                  <a:gd name="T76" fmla="*/ 93 w 241"/>
                  <a:gd name="T77" fmla="*/ 1 h 391"/>
                  <a:gd name="T78" fmla="*/ 113 w 241"/>
                  <a:gd name="T79" fmla="*/ 0 h 391"/>
                  <a:gd name="T80" fmla="*/ 152 w 241"/>
                  <a:gd name="T81" fmla="*/ 6 h 391"/>
                  <a:gd name="T82" fmla="*/ 170 w 241"/>
                  <a:gd name="T83" fmla="*/ 15 h 391"/>
                  <a:gd name="T84" fmla="*/ 184 w 241"/>
                  <a:gd name="T85" fmla="*/ 28 h 391"/>
                  <a:gd name="T86" fmla="*/ 196 w 241"/>
                  <a:gd name="T87" fmla="*/ 42 h 391"/>
                  <a:gd name="T88" fmla="*/ 206 w 241"/>
                  <a:gd name="T89" fmla="*/ 60 h 391"/>
                  <a:gd name="T90" fmla="*/ 210 w 241"/>
                  <a:gd name="T91" fmla="*/ 81 h 391"/>
                  <a:gd name="T92" fmla="*/ 212 w 241"/>
                  <a:gd name="T93" fmla="*/ 324 h 391"/>
                  <a:gd name="T94" fmla="*/ 145 w 241"/>
                  <a:gd name="T95" fmla="*/ 313 h 391"/>
                  <a:gd name="T96" fmla="*/ 145 w 241"/>
                  <a:gd name="T97" fmla="*/ 230 h 391"/>
                  <a:gd name="T98" fmla="*/ 129 w 241"/>
                  <a:gd name="T99" fmla="*/ 215 h 391"/>
                  <a:gd name="T100" fmla="*/ 111 w 241"/>
                  <a:gd name="T101" fmla="*/ 212 h 391"/>
                  <a:gd name="T102" fmla="*/ 101 w 241"/>
                  <a:gd name="T103" fmla="*/ 212 h 391"/>
                  <a:gd name="T104" fmla="*/ 88 w 241"/>
                  <a:gd name="T105" fmla="*/ 220 h 391"/>
                  <a:gd name="T106" fmla="*/ 78 w 241"/>
                  <a:gd name="T107" fmla="*/ 234 h 391"/>
                  <a:gd name="T108" fmla="*/ 74 w 241"/>
                  <a:gd name="T109" fmla="*/ 259 h 391"/>
                  <a:gd name="T110" fmla="*/ 72 w 241"/>
                  <a:gd name="T111" fmla="*/ 272 h 391"/>
                  <a:gd name="T112" fmla="*/ 75 w 241"/>
                  <a:gd name="T113" fmla="*/ 298 h 391"/>
                  <a:gd name="T114" fmla="*/ 82 w 241"/>
                  <a:gd name="T115" fmla="*/ 318 h 391"/>
                  <a:gd name="T116" fmla="*/ 95 w 241"/>
                  <a:gd name="T117" fmla="*/ 329 h 391"/>
                  <a:gd name="T118" fmla="*/ 111 w 241"/>
                  <a:gd name="T119" fmla="*/ 332 h 391"/>
                  <a:gd name="T120" fmla="*/ 119 w 241"/>
                  <a:gd name="T121" fmla="*/ 331 h 391"/>
                  <a:gd name="T122" fmla="*/ 137 w 241"/>
                  <a:gd name="T123" fmla="*/ 321 h 391"/>
                  <a:gd name="T124" fmla="*/ 145 w 241"/>
                  <a:gd name="T125" fmla="*/ 313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391">
                    <a:moveTo>
                      <a:pt x="241" y="324"/>
                    </a:moveTo>
                    <a:lnTo>
                      <a:pt x="241" y="388"/>
                    </a:lnTo>
                    <a:lnTo>
                      <a:pt x="145" y="388"/>
                    </a:lnTo>
                    <a:lnTo>
                      <a:pt x="145" y="355"/>
                    </a:lnTo>
                    <a:lnTo>
                      <a:pt x="144" y="355"/>
                    </a:lnTo>
                    <a:lnTo>
                      <a:pt x="144" y="355"/>
                    </a:lnTo>
                    <a:lnTo>
                      <a:pt x="137" y="363"/>
                    </a:lnTo>
                    <a:lnTo>
                      <a:pt x="131" y="370"/>
                    </a:lnTo>
                    <a:lnTo>
                      <a:pt x="124" y="376"/>
                    </a:lnTo>
                    <a:lnTo>
                      <a:pt x="116" y="383"/>
                    </a:lnTo>
                    <a:lnTo>
                      <a:pt x="109" y="386"/>
                    </a:lnTo>
                    <a:lnTo>
                      <a:pt x="100" y="389"/>
                    </a:lnTo>
                    <a:lnTo>
                      <a:pt x="92" y="391"/>
                    </a:lnTo>
                    <a:lnTo>
                      <a:pt x="82" y="391"/>
                    </a:lnTo>
                    <a:lnTo>
                      <a:pt x="82" y="391"/>
                    </a:lnTo>
                    <a:lnTo>
                      <a:pt x="74" y="391"/>
                    </a:lnTo>
                    <a:lnTo>
                      <a:pt x="65" y="389"/>
                    </a:lnTo>
                    <a:lnTo>
                      <a:pt x="57" y="386"/>
                    </a:lnTo>
                    <a:lnTo>
                      <a:pt x="49" y="383"/>
                    </a:lnTo>
                    <a:lnTo>
                      <a:pt x="43" y="378"/>
                    </a:lnTo>
                    <a:lnTo>
                      <a:pt x="36" y="373"/>
                    </a:lnTo>
                    <a:lnTo>
                      <a:pt x="23" y="358"/>
                    </a:lnTo>
                    <a:lnTo>
                      <a:pt x="23" y="358"/>
                    </a:lnTo>
                    <a:lnTo>
                      <a:pt x="13" y="342"/>
                    </a:lnTo>
                    <a:lnTo>
                      <a:pt x="7" y="322"/>
                    </a:lnTo>
                    <a:lnTo>
                      <a:pt x="2" y="300"/>
                    </a:lnTo>
                    <a:lnTo>
                      <a:pt x="0" y="275"/>
                    </a:lnTo>
                    <a:lnTo>
                      <a:pt x="0" y="275"/>
                    </a:lnTo>
                    <a:lnTo>
                      <a:pt x="2" y="248"/>
                    </a:lnTo>
                    <a:lnTo>
                      <a:pt x="7" y="223"/>
                    </a:lnTo>
                    <a:lnTo>
                      <a:pt x="12" y="213"/>
                    </a:lnTo>
                    <a:lnTo>
                      <a:pt x="15" y="204"/>
                    </a:lnTo>
                    <a:lnTo>
                      <a:pt x="20" y="194"/>
                    </a:lnTo>
                    <a:lnTo>
                      <a:pt x="26" y="186"/>
                    </a:lnTo>
                    <a:lnTo>
                      <a:pt x="26" y="186"/>
                    </a:lnTo>
                    <a:lnTo>
                      <a:pt x="33" y="179"/>
                    </a:lnTo>
                    <a:lnTo>
                      <a:pt x="39" y="173"/>
                    </a:lnTo>
                    <a:lnTo>
                      <a:pt x="48" y="168"/>
                    </a:lnTo>
                    <a:lnTo>
                      <a:pt x="56" y="163"/>
                    </a:lnTo>
                    <a:lnTo>
                      <a:pt x="64" y="160"/>
                    </a:lnTo>
                    <a:lnTo>
                      <a:pt x="72" y="156"/>
                    </a:lnTo>
                    <a:lnTo>
                      <a:pt x="82" y="156"/>
                    </a:lnTo>
                    <a:lnTo>
                      <a:pt x="92" y="155"/>
                    </a:lnTo>
                    <a:lnTo>
                      <a:pt x="92" y="155"/>
                    </a:lnTo>
                    <a:lnTo>
                      <a:pt x="106" y="156"/>
                    </a:lnTo>
                    <a:lnTo>
                      <a:pt x="121" y="161"/>
                    </a:lnTo>
                    <a:lnTo>
                      <a:pt x="134" y="169"/>
                    </a:lnTo>
                    <a:lnTo>
                      <a:pt x="145" y="182"/>
                    </a:lnTo>
                    <a:lnTo>
                      <a:pt x="145" y="117"/>
                    </a:lnTo>
                    <a:lnTo>
                      <a:pt x="145" y="117"/>
                    </a:lnTo>
                    <a:lnTo>
                      <a:pt x="144" y="99"/>
                    </a:lnTo>
                    <a:lnTo>
                      <a:pt x="142" y="86"/>
                    </a:lnTo>
                    <a:lnTo>
                      <a:pt x="140" y="75"/>
                    </a:lnTo>
                    <a:lnTo>
                      <a:pt x="136" y="68"/>
                    </a:lnTo>
                    <a:lnTo>
                      <a:pt x="136" y="68"/>
                    </a:lnTo>
                    <a:lnTo>
                      <a:pt x="131" y="65"/>
                    </a:lnTo>
                    <a:lnTo>
                      <a:pt x="124" y="62"/>
                    </a:lnTo>
                    <a:lnTo>
                      <a:pt x="118" y="59"/>
                    </a:lnTo>
                    <a:lnTo>
                      <a:pt x="111" y="59"/>
                    </a:lnTo>
                    <a:lnTo>
                      <a:pt x="111" y="59"/>
                    </a:lnTo>
                    <a:lnTo>
                      <a:pt x="103" y="59"/>
                    </a:lnTo>
                    <a:lnTo>
                      <a:pt x="95" y="62"/>
                    </a:lnTo>
                    <a:lnTo>
                      <a:pt x="90" y="65"/>
                    </a:lnTo>
                    <a:lnTo>
                      <a:pt x="85" y="70"/>
                    </a:lnTo>
                    <a:lnTo>
                      <a:pt x="80" y="78"/>
                    </a:lnTo>
                    <a:lnTo>
                      <a:pt x="77" y="86"/>
                    </a:lnTo>
                    <a:lnTo>
                      <a:pt x="75" y="96"/>
                    </a:lnTo>
                    <a:lnTo>
                      <a:pt x="74" y="107"/>
                    </a:lnTo>
                    <a:lnTo>
                      <a:pt x="10" y="89"/>
                    </a:lnTo>
                    <a:lnTo>
                      <a:pt x="10" y="89"/>
                    </a:lnTo>
                    <a:lnTo>
                      <a:pt x="15" y="70"/>
                    </a:lnTo>
                    <a:lnTo>
                      <a:pt x="23" y="52"/>
                    </a:lnTo>
                    <a:lnTo>
                      <a:pt x="33" y="36"/>
                    </a:lnTo>
                    <a:lnTo>
                      <a:pt x="44" y="23"/>
                    </a:lnTo>
                    <a:lnTo>
                      <a:pt x="44" y="23"/>
                    </a:lnTo>
                    <a:lnTo>
                      <a:pt x="59" y="13"/>
                    </a:lnTo>
                    <a:lnTo>
                      <a:pt x="75" y="5"/>
                    </a:lnTo>
                    <a:lnTo>
                      <a:pt x="93" y="1"/>
                    </a:lnTo>
                    <a:lnTo>
                      <a:pt x="113" y="0"/>
                    </a:lnTo>
                    <a:lnTo>
                      <a:pt x="113" y="0"/>
                    </a:lnTo>
                    <a:lnTo>
                      <a:pt x="134" y="1"/>
                    </a:lnTo>
                    <a:lnTo>
                      <a:pt x="152" y="6"/>
                    </a:lnTo>
                    <a:lnTo>
                      <a:pt x="160" y="10"/>
                    </a:lnTo>
                    <a:lnTo>
                      <a:pt x="170" y="15"/>
                    </a:lnTo>
                    <a:lnTo>
                      <a:pt x="184" y="28"/>
                    </a:lnTo>
                    <a:lnTo>
                      <a:pt x="184" y="28"/>
                    </a:lnTo>
                    <a:lnTo>
                      <a:pt x="191" y="34"/>
                    </a:lnTo>
                    <a:lnTo>
                      <a:pt x="196" y="42"/>
                    </a:lnTo>
                    <a:lnTo>
                      <a:pt x="201" y="52"/>
                    </a:lnTo>
                    <a:lnTo>
                      <a:pt x="206" y="60"/>
                    </a:lnTo>
                    <a:lnTo>
                      <a:pt x="209" y="70"/>
                    </a:lnTo>
                    <a:lnTo>
                      <a:pt x="210" y="81"/>
                    </a:lnTo>
                    <a:lnTo>
                      <a:pt x="212" y="104"/>
                    </a:lnTo>
                    <a:lnTo>
                      <a:pt x="212" y="324"/>
                    </a:lnTo>
                    <a:lnTo>
                      <a:pt x="241" y="324"/>
                    </a:lnTo>
                    <a:close/>
                    <a:moveTo>
                      <a:pt x="145" y="313"/>
                    </a:moveTo>
                    <a:lnTo>
                      <a:pt x="145" y="230"/>
                    </a:lnTo>
                    <a:lnTo>
                      <a:pt x="145" y="230"/>
                    </a:lnTo>
                    <a:lnTo>
                      <a:pt x="137" y="221"/>
                    </a:lnTo>
                    <a:lnTo>
                      <a:pt x="129" y="215"/>
                    </a:lnTo>
                    <a:lnTo>
                      <a:pt x="121" y="212"/>
                    </a:lnTo>
                    <a:lnTo>
                      <a:pt x="111" y="212"/>
                    </a:lnTo>
                    <a:lnTo>
                      <a:pt x="111" y="212"/>
                    </a:lnTo>
                    <a:lnTo>
                      <a:pt x="101" y="212"/>
                    </a:lnTo>
                    <a:lnTo>
                      <a:pt x="95" y="215"/>
                    </a:lnTo>
                    <a:lnTo>
                      <a:pt x="88" y="220"/>
                    </a:lnTo>
                    <a:lnTo>
                      <a:pt x="82" y="226"/>
                    </a:lnTo>
                    <a:lnTo>
                      <a:pt x="78" y="234"/>
                    </a:lnTo>
                    <a:lnTo>
                      <a:pt x="75" y="246"/>
                    </a:lnTo>
                    <a:lnTo>
                      <a:pt x="74" y="259"/>
                    </a:lnTo>
                    <a:lnTo>
                      <a:pt x="72" y="272"/>
                    </a:lnTo>
                    <a:lnTo>
                      <a:pt x="72" y="272"/>
                    </a:lnTo>
                    <a:lnTo>
                      <a:pt x="74" y="287"/>
                    </a:lnTo>
                    <a:lnTo>
                      <a:pt x="75" y="298"/>
                    </a:lnTo>
                    <a:lnTo>
                      <a:pt x="78" y="309"/>
                    </a:lnTo>
                    <a:lnTo>
                      <a:pt x="82" y="318"/>
                    </a:lnTo>
                    <a:lnTo>
                      <a:pt x="88" y="324"/>
                    </a:lnTo>
                    <a:lnTo>
                      <a:pt x="95" y="329"/>
                    </a:lnTo>
                    <a:lnTo>
                      <a:pt x="101" y="331"/>
                    </a:lnTo>
                    <a:lnTo>
                      <a:pt x="111" y="332"/>
                    </a:lnTo>
                    <a:lnTo>
                      <a:pt x="111" y="332"/>
                    </a:lnTo>
                    <a:lnTo>
                      <a:pt x="119" y="331"/>
                    </a:lnTo>
                    <a:lnTo>
                      <a:pt x="129" y="327"/>
                    </a:lnTo>
                    <a:lnTo>
                      <a:pt x="137" y="321"/>
                    </a:lnTo>
                    <a:lnTo>
                      <a:pt x="145" y="313"/>
                    </a:lnTo>
                    <a:lnTo>
                      <a:pt x="145"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9" name="Freeform 383"/>
              <p:cNvSpPr>
                <a:spLocks/>
              </p:cNvSpPr>
              <p:nvPr/>
            </p:nvSpPr>
            <p:spPr bwMode="auto">
              <a:xfrm>
                <a:off x="3781" y="1757"/>
                <a:ext cx="250" cy="385"/>
              </a:xfrm>
              <a:custGeom>
                <a:avLst/>
                <a:gdLst>
                  <a:gd name="T0" fmla="*/ 2 w 250"/>
                  <a:gd name="T1" fmla="*/ 385 h 385"/>
                  <a:gd name="T2" fmla="*/ 2 w 250"/>
                  <a:gd name="T3" fmla="*/ 321 h 385"/>
                  <a:gd name="T4" fmla="*/ 31 w 250"/>
                  <a:gd name="T5" fmla="*/ 321 h 385"/>
                  <a:gd name="T6" fmla="*/ 31 w 250"/>
                  <a:gd name="T7" fmla="*/ 69 h 385"/>
                  <a:gd name="T8" fmla="*/ 0 w 250"/>
                  <a:gd name="T9" fmla="*/ 69 h 385"/>
                  <a:gd name="T10" fmla="*/ 0 w 250"/>
                  <a:gd name="T11" fmla="*/ 5 h 385"/>
                  <a:gd name="T12" fmla="*/ 98 w 250"/>
                  <a:gd name="T13" fmla="*/ 5 h 385"/>
                  <a:gd name="T14" fmla="*/ 98 w 250"/>
                  <a:gd name="T15" fmla="*/ 36 h 385"/>
                  <a:gd name="T16" fmla="*/ 100 w 250"/>
                  <a:gd name="T17" fmla="*/ 36 h 385"/>
                  <a:gd name="T18" fmla="*/ 100 w 250"/>
                  <a:gd name="T19" fmla="*/ 36 h 385"/>
                  <a:gd name="T20" fmla="*/ 113 w 250"/>
                  <a:gd name="T21" fmla="*/ 20 h 385"/>
                  <a:gd name="T22" fmla="*/ 119 w 250"/>
                  <a:gd name="T23" fmla="*/ 15 h 385"/>
                  <a:gd name="T24" fmla="*/ 126 w 250"/>
                  <a:gd name="T25" fmla="*/ 10 h 385"/>
                  <a:gd name="T26" fmla="*/ 134 w 250"/>
                  <a:gd name="T27" fmla="*/ 5 h 385"/>
                  <a:gd name="T28" fmla="*/ 140 w 250"/>
                  <a:gd name="T29" fmla="*/ 3 h 385"/>
                  <a:gd name="T30" fmla="*/ 149 w 250"/>
                  <a:gd name="T31" fmla="*/ 2 h 385"/>
                  <a:gd name="T32" fmla="*/ 157 w 250"/>
                  <a:gd name="T33" fmla="*/ 0 h 385"/>
                  <a:gd name="T34" fmla="*/ 157 w 250"/>
                  <a:gd name="T35" fmla="*/ 0 h 385"/>
                  <a:gd name="T36" fmla="*/ 171 w 250"/>
                  <a:gd name="T37" fmla="*/ 2 h 385"/>
                  <a:gd name="T38" fmla="*/ 184 w 250"/>
                  <a:gd name="T39" fmla="*/ 7 h 385"/>
                  <a:gd name="T40" fmla="*/ 196 w 250"/>
                  <a:gd name="T41" fmla="*/ 15 h 385"/>
                  <a:gd name="T42" fmla="*/ 204 w 250"/>
                  <a:gd name="T43" fmla="*/ 26 h 385"/>
                  <a:gd name="T44" fmla="*/ 204 w 250"/>
                  <a:gd name="T45" fmla="*/ 26 h 385"/>
                  <a:gd name="T46" fmla="*/ 212 w 250"/>
                  <a:gd name="T47" fmla="*/ 39 h 385"/>
                  <a:gd name="T48" fmla="*/ 217 w 250"/>
                  <a:gd name="T49" fmla="*/ 56 h 385"/>
                  <a:gd name="T50" fmla="*/ 220 w 250"/>
                  <a:gd name="T51" fmla="*/ 73 h 385"/>
                  <a:gd name="T52" fmla="*/ 222 w 250"/>
                  <a:gd name="T53" fmla="*/ 95 h 385"/>
                  <a:gd name="T54" fmla="*/ 222 w 250"/>
                  <a:gd name="T55" fmla="*/ 321 h 385"/>
                  <a:gd name="T56" fmla="*/ 250 w 250"/>
                  <a:gd name="T57" fmla="*/ 321 h 385"/>
                  <a:gd name="T58" fmla="*/ 250 w 250"/>
                  <a:gd name="T59" fmla="*/ 385 h 385"/>
                  <a:gd name="T60" fmla="*/ 153 w 250"/>
                  <a:gd name="T61" fmla="*/ 385 h 385"/>
                  <a:gd name="T62" fmla="*/ 153 w 250"/>
                  <a:gd name="T63" fmla="*/ 104 h 385"/>
                  <a:gd name="T64" fmla="*/ 153 w 250"/>
                  <a:gd name="T65" fmla="*/ 104 h 385"/>
                  <a:gd name="T66" fmla="*/ 152 w 250"/>
                  <a:gd name="T67" fmla="*/ 85 h 385"/>
                  <a:gd name="T68" fmla="*/ 152 w 250"/>
                  <a:gd name="T69" fmla="*/ 78 h 385"/>
                  <a:gd name="T70" fmla="*/ 149 w 250"/>
                  <a:gd name="T71" fmla="*/ 72 h 385"/>
                  <a:gd name="T72" fmla="*/ 149 w 250"/>
                  <a:gd name="T73" fmla="*/ 72 h 385"/>
                  <a:gd name="T74" fmla="*/ 147 w 250"/>
                  <a:gd name="T75" fmla="*/ 69 h 385"/>
                  <a:gd name="T76" fmla="*/ 142 w 250"/>
                  <a:gd name="T77" fmla="*/ 65 h 385"/>
                  <a:gd name="T78" fmla="*/ 139 w 250"/>
                  <a:gd name="T79" fmla="*/ 64 h 385"/>
                  <a:gd name="T80" fmla="*/ 132 w 250"/>
                  <a:gd name="T81" fmla="*/ 64 h 385"/>
                  <a:gd name="T82" fmla="*/ 132 w 250"/>
                  <a:gd name="T83" fmla="*/ 64 h 385"/>
                  <a:gd name="T84" fmla="*/ 126 w 250"/>
                  <a:gd name="T85" fmla="*/ 64 h 385"/>
                  <a:gd name="T86" fmla="*/ 119 w 250"/>
                  <a:gd name="T87" fmla="*/ 67 h 385"/>
                  <a:gd name="T88" fmla="*/ 114 w 250"/>
                  <a:gd name="T89" fmla="*/ 70 h 385"/>
                  <a:gd name="T90" fmla="*/ 108 w 250"/>
                  <a:gd name="T91" fmla="*/ 75 h 385"/>
                  <a:gd name="T92" fmla="*/ 108 w 250"/>
                  <a:gd name="T93" fmla="*/ 75 h 385"/>
                  <a:gd name="T94" fmla="*/ 101 w 250"/>
                  <a:gd name="T95" fmla="*/ 85 h 385"/>
                  <a:gd name="T96" fmla="*/ 98 w 250"/>
                  <a:gd name="T97" fmla="*/ 91 h 385"/>
                  <a:gd name="T98" fmla="*/ 98 w 250"/>
                  <a:gd name="T99" fmla="*/ 321 h 385"/>
                  <a:gd name="T100" fmla="*/ 126 w 250"/>
                  <a:gd name="T101" fmla="*/ 321 h 385"/>
                  <a:gd name="T102" fmla="*/ 126 w 250"/>
                  <a:gd name="T103" fmla="*/ 385 h 385"/>
                  <a:gd name="T104" fmla="*/ 2 w 250"/>
                  <a:gd name="T105"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 h="385">
                    <a:moveTo>
                      <a:pt x="2" y="385"/>
                    </a:moveTo>
                    <a:lnTo>
                      <a:pt x="2" y="321"/>
                    </a:lnTo>
                    <a:lnTo>
                      <a:pt x="31" y="321"/>
                    </a:lnTo>
                    <a:lnTo>
                      <a:pt x="31" y="69"/>
                    </a:lnTo>
                    <a:lnTo>
                      <a:pt x="0" y="69"/>
                    </a:lnTo>
                    <a:lnTo>
                      <a:pt x="0" y="5"/>
                    </a:lnTo>
                    <a:lnTo>
                      <a:pt x="98" y="5"/>
                    </a:lnTo>
                    <a:lnTo>
                      <a:pt x="98" y="36"/>
                    </a:lnTo>
                    <a:lnTo>
                      <a:pt x="100" y="36"/>
                    </a:lnTo>
                    <a:lnTo>
                      <a:pt x="100" y="36"/>
                    </a:lnTo>
                    <a:lnTo>
                      <a:pt x="113" y="20"/>
                    </a:lnTo>
                    <a:lnTo>
                      <a:pt x="119" y="15"/>
                    </a:lnTo>
                    <a:lnTo>
                      <a:pt x="126" y="10"/>
                    </a:lnTo>
                    <a:lnTo>
                      <a:pt x="134" y="5"/>
                    </a:lnTo>
                    <a:lnTo>
                      <a:pt x="140" y="3"/>
                    </a:lnTo>
                    <a:lnTo>
                      <a:pt x="149" y="2"/>
                    </a:lnTo>
                    <a:lnTo>
                      <a:pt x="157" y="0"/>
                    </a:lnTo>
                    <a:lnTo>
                      <a:pt x="157" y="0"/>
                    </a:lnTo>
                    <a:lnTo>
                      <a:pt x="171" y="2"/>
                    </a:lnTo>
                    <a:lnTo>
                      <a:pt x="184" y="7"/>
                    </a:lnTo>
                    <a:lnTo>
                      <a:pt x="196" y="15"/>
                    </a:lnTo>
                    <a:lnTo>
                      <a:pt x="204" y="26"/>
                    </a:lnTo>
                    <a:lnTo>
                      <a:pt x="204" y="26"/>
                    </a:lnTo>
                    <a:lnTo>
                      <a:pt x="212" y="39"/>
                    </a:lnTo>
                    <a:lnTo>
                      <a:pt x="217" y="56"/>
                    </a:lnTo>
                    <a:lnTo>
                      <a:pt x="220" y="73"/>
                    </a:lnTo>
                    <a:lnTo>
                      <a:pt x="222" y="95"/>
                    </a:lnTo>
                    <a:lnTo>
                      <a:pt x="222" y="321"/>
                    </a:lnTo>
                    <a:lnTo>
                      <a:pt x="250" y="321"/>
                    </a:lnTo>
                    <a:lnTo>
                      <a:pt x="250" y="385"/>
                    </a:lnTo>
                    <a:lnTo>
                      <a:pt x="153" y="385"/>
                    </a:lnTo>
                    <a:lnTo>
                      <a:pt x="153" y="104"/>
                    </a:lnTo>
                    <a:lnTo>
                      <a:pt x="153" y="104"/>
                    </a:lnTo>
                    <a:lnTo>
                      <a:pt x="152" y="85"/>
                    </a:lnTo>
                    <a:lnTo>
                      <a:pt x="152" y="78"/>
                    </a:lnTo>
                    <a:lnTo>
                      <a:pt x="149" y="72"/>
                    </a:lnTo>
                    <a:lnTo>
                      <a:pt x="149" y="72"/>
                    </a:lnTo>
                    <a:lnTo>
                      <a:pt x="147" y="69"/>
                    </a:lnTo>
                    <a:lnTo>
                      <a:pt x="142" y="65"/>
                    </a:lnTo>
                    <a:lnTo>
                      <a:pt x="139" y="64"/>
                    </a:lnTo>
                    <a:lnTo>
                      <a:pt x="132" y="64"/>
                    </a:lnTo>
                    <a:lnTo>
                      <a:pt x="132" y="64"/>
                    </a:lnTo>
                    <a:lnTo>
                      <a:pt x="126" y="64"/>
                    </a:lnTo>
                    <a:lnTo>
                      <a:pt x="119" y="67"/>
                    </a:lnTo>
                    <a:lnTo>
                      <a:pt x="114" y="70"/>
                    </a:lnTo>
                    <a:lnTo>
                      <a:pt x="108" y="75"/>
                    </a:lnTo>
                    <a:lnTo>
                      <a:pt x="108" y="75"/>
                    </a:lnTo>
                    <a:lnTo>
                      <a:pt x="101" y="85"/>
                    </a:lnTo>
                    <a:lnTo>
                      <a:pt x="98" y="91"/>
                    </a:lnTo>
                    <a:lnTo>
                      <a:pt x="98" y="321"/>
                    </a:lnTo>
                    <a:lnTo>
                      <a:pt x="126" y="321"/>
                    </a:lnTo>
                    <a:lnTo>
                      <a:pt x="126" y="385"/>
                    </a:lnTo>
                    <a:lnTo>
                      <a:pt x="2"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0" name="Freeform 384"/>
              <p:cNvSpPr>
                <a:spLocks/>
              </p:cNvSpPr>
              <p:nvPr/>
            </p:nvSpPr>
            <p:spPr bwMode="auto">
              <a:xfrm>
                <a:off x="4045" y="1597"/>
                <a:ext cx="250" cy="545"/>
              </a:xfrm>
              <a:custGeom>
                <a:avLst/>
                <a:gdLst>
                  <a:gd name="T0" fmla="*/ 0 w 250"/>
                  <a:gd name="T1" fmla="*/ 545 h 545"/>
                  <a:gd name="T2" fmla="*/ 0 w 250"/>
                  <a:gd name="T3" fmla="*/ 481 h 545"/>
                  <a:gd name="T4" fmla="*/ 30 w 250"/>
                  <a:gd name="T5" fmla="*/ 481 h 545"/>
                  <a:gd name="T6" fmla="*/ 30 w 250"/>
                  <a:gd name="T7" fmla="*/ 64 h 545"/>
                  <a:gd name="T8" fmla="*/ 0 w 250"/>
                  <a:gd name="T9" fmla="*/ 64 h 545"/>
                  <a:gd name="T10" fmla="*/ 0 w 250"/>
                  <a:gd name="T11" fmla="*/ 0 h 545"/>
                  <a:gd name="T12" fmla="*/ 98 w 250"/>
                  <a:gd name="T13" fmla="*/ 0 h 545"/>
                  <a:gd name="T14" fmla="*/ 98 w 250"/>
                  <a:gd name="T15" fmla="*/ 344 h 545"/>
                  <a:gd name="T16" fmla="*/ 100 w 250"/>
                  <a:gd name="T17" fmla="*/ 344 h 545"/>
                  <a:gd name="T18" fmla="*/ 155 w 250"/>
                  <a:gd name="T19" fmla="*/ 225 h 545"/>
                  <a:gd name="T20" fmla="*/ 122 w 250"/>
                  <a:gd name="T21" fmla="*/ 225 h 545"/>
                  <a:gd name="T22" fmla="*/ 122 w 250"/>
                  <a:gd name="T23" fmla="*/ 165 h 545"/>
                  <a:gd name="T24" fmla="*/ 246 w 250"/>
                  <a:gd name="T25" fmla="*/ 165 h 545"/>
                  <a:gd name="T26" fmla="*/ 246 w 250"/>
                  <a:gd name="T27" fmla="*/ 229 h 545"/>
                  <a:gd name="T28" fmla="*/ 215 w 250"/>
                  <a:gd name="T29" fmla="*/ 229 h 545"/>
                  <a:gd name="T30" fmla="*/ 163 w 250"/>
                  <a:gd name="T31" fmla="*/ 334 h 545"/>
                  <a:gd name="T32" fmla="*/ 220 w 250"/>
                  <a:gd name="T33" fmla="*/ 481 h 545"/>
                  <a:gd name="T34" fmla="*/ 250 w 250"/>
                  <a:gd name="T35" fmla="*/ 481 h 545"/>
                  <a:gd name="T36" fmla="*/ 250 w 250"/>
                  <a:gd name="T37" fmla="*/ 545 h 545"/>
                  <a:gd name="T38" fmla="*/ 175 w 250"/>
                  <a:gd name="T39" fmla="*/ 545 h 545"/>
                  <a:gd name="T40" fmla="*/ 100 w 250"/>
                  <a:gd name="T41" fmla="*/ 347 h 545"/>
                  <a:gd name="T42" fmla="*/ 98 w 250"/>
                  <a:gd name="T43" fmla="*/ 347 h 545"/>
                  <a:gd name="T44" fmla="*/ 98 w 250"/>
                  <a:gd name="T45" fmla="*/ 481 h 545"/>
                  <a:gd name="T46" fmla="*/ 129 w 250"/>
                  <a:gd name="T47" fmla="*/ 481 h 545"/>
                  <a:gd name="T48" fmla="*/ 129 w 250"/>
                  <a:gd name="T49" fmla="*/ 545 h 545"/>
                  <a:gd name="T50" fmla="*/ 0 w 250"/>
                  <a:gd name="T5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545">
                    <a:moveTo>
                      <a:pt x="0" y="545"/>
                    </a:moveTo>
                    <a:lnTo>
                      <a:pt x="0" y="481"/>
                    </a:lnTo>
                    <a:lnTo>
                      <a:pt x="30" y="481"/>
                    </a:lnTo>
                    <a:lnTo>
                      <a:pt x="30" y="64"/>
                    </a:lnTo>
                    <a:lnTo>
                      <a:pt x="0" y="64"/>
                    </a:lnTo>
                    <a:lnTo>
                      <a:pt x="0" y="0"/>
                    </a:lnTo>
                    <a:lnTo>
                      <a:pt x="98" y="0"/>
                    </a:lnTo>
                    <a:lnTo>
                      <a:pt x="98" y="344"/>
                    </a:lnTo>
                    <a:lnTo>
                      <a:pt x="100" y="344"/>
                    </a:lnTo>
                    <a:lnTo>
                      <a:pt x="155" y="225"/>
                    </a:lnTo>
                    <a:lnTo>
                      <a:pt x="122" y="225"/>
                    </a:lnTo>
                    <a:lnTo>
                      <a:pt x="122" y="165"/>
                    </a:lnTo>
                    <a:lnTo>
                      <a:pt x="246" y="165"/>
                    </a:lnTo>
                    <a:lnTo>
                      <a:pt x="246" y="229"/>
                    </a:lnTo>
                    <a:lnTo>
                      <a:pt x="215" y="229"/>
                    </a:lnTo>
                    <a:lnTo>
                      <a:pt x="163" y="334"/>
                    </a:lnTo>
                    <a:lnTo>
                      <a:pt x="220" y="481"/>
                    </a:lnTo>
                    <a:lnTo>
                      <a:pt x="250" y="481"/>
                    </a:lnTo>
                    <a:lnTo>
                      <a:pt x="250" y="545"/>
                    </a:lnTo>
                    <a:lnTo>
                      <a:pt x="175" y="545"/>
                    </a:lnTo>
                    <a:lnTo>
                      <a:pt x="100" y="347"/>
                    </a:lnTo>
                    <a:lnTo>
                      <a:pt x="98" y="347"/>
                    </a:lnTo>
                    <a:lnTo>
                      <a:pt x="98" y="481"/>
                    </a:lnTo>
                    <a:lnTo>
                      <a:pt x="129" y="481"/>
                    </a:lnTo>
                    <a:lnTo>
                      <a:pt x="129" y="545"/>
                    </a:lnTo>
                    <a:lnTo>
                      <a:pt x="0" y="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1" name="Freeform 385"/>
              <p:cNvSpPr>
                <a:spLocks/>
              </p:cNvSpPr>
              <p:nvPr/>
            </p:nvSpPr>
            <p:spPr bwMode="auto">
              <a:xfrm>
                <a:off x="3670" y="2168"/>
                <a:ext cx="315" cy="544"/>
              </a:xfrm>
              <a:custGeom>
                <a:avLst/>
                <a:gdLst>
                  <a:gd name="T0" fmla="*/ 85 w 315"/>
                  <a:gd name="T1" fmla="*/ 544 h 544"/>
                  <a:gd name="T2" fmla="*/ 85 w 315"/>
                  <a:gd name="T3" fmla="*/ 477 h 544"/>
                  <a:gd name="T4" fmla="*/ 123 w 315"/>
                  <a:gd name="T5" fmla="*/ 477 h 544"/>
                  <a:gd name="T6" fmla="*/ 123 w 315"/>
                  <a:gd name="T7" fmla="*/ 303 h 544"/>
                  <a:gd name="T8" fmla="*/ 35 w 315"/>
                  <a:gd name="T9" fmla="*/ 67 h 544"/>
                  <a:gd name="T10" fmla="*/ 0 w 315"/>
                  <a:gd name="T11" fmla="*/ 67 h 544"/>
                  <a:gd name="T12" fmla="*/ 0 w 315"/>
                  <a:gd name="T13" fmla="*/ 0 h 544"/>
                  <a:gd name="T14" fmla="*/ 147 w 315"/>
                  <a:gd name="T15" fmla="*/ 0 h 544"/>
                  <a:gd name="T16" fmla="*/ 147 w 315"/>
                  <a:gd name="T17" fmla="*/ 67 h 544"/>
                  <a:gd name="T18" fmla="*/ 111 w 315"/>
                  <a:gd name="T19" fmla="*/ 67 h 544"/>
                  <a:gd name="T20" fmla="*/ 162 w 315"/>
                  <a:gd name="T21" fmla="*/ 212 h 544"/>
                  <a:gd name="T22" fmla="*/ 163 w 315"/>
                  <a:gd name="T23" fmla="*/ 212 h 544"/>
                  <a:gd name="T24" fmla="*/ 211 w 315"/>
                  <a:gd name="T25" fmla="*/ 67 h 544"/>
                  <a:gd name="T26" fmla="*/ 175 w 315"/>
                  <a:gd name="T27" fmla="*/ 67 h 544"/>
                  <a:gd name="T28" fmla="*/ 175 w 315"/>
                  <a:gd name="T29" fmla="*/ 0 h 544"/>
                  <a:gd name="T30" fmla="*/ 315 w 315"/>
                  <a:gd name="T31" fmla="*/ 0 h 544"/>
                  <a:gd name="T32" fmla="*/ 315 w 315"/>
                  <a:gd name="T33" fmla="*/ 67 h 544"/>
                  <a:gd name="T34" fmla="*/ 279 w 315"/>
                  <a:gd name="T35" fmla="*/ 67 h 544"/>
                  <a:gd name="T36" fmla="*/ 199 w 315"/>
                  <a:gd name="T37" fmla="*/ 296 h 544"/>
                  <a:gd name="T38" fmla="*/ 199 w 315"/>
                  <a:gd name="T39" fmla="*/ 477 h 544"/>
                  <a:gd name="T40" fmla="*/ 238 w 315"/>
                  <a:gd name="T41" fmla="*/ 477 h 544"/>
                  <a:gd name="T42" fmla="*/ 238 w 315"/>
                  <a:gd name="T43" fmla="*/ 544 h 544"/>
                  <a:gd name="T44" fmla="*/ 85 w 315"/>
                  <a:gd name="T4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544">
                    <a:moveTo>
                      <a:pt x="85" y="544"/>
                    </a:moveTo>
                    <a:lnTo>
                      <a:pt x="85" y="477"/>
                    </a:lnTo>
                    <a:lnTo>
                      <a:pt x="123" y="477"/>
                    </a:lnTo>
                    <a:lnTo>
                      <a:pt x="123" y="303"/>
                    </a:lnTo>
                    <a:lnTo>
                      <a:pt x="35" y="67"/>
                    </a:lnTo>
                    <a:lnTo>
                      <a:pt x="0" y="67"/>
                    </a:lnTo>
                    <a:lnTo>
                      <a:pt x="0" y="0"/>
                    </a:lnTo>
                    <a:lnTo>
                      <a:pt x="147" y="0"/>
                    </a:lnTo>
                    <a:lnTo>
                      <a:pt x="147" y="67"/>
                    </a:lnTo>
                    <a:lnTo>
                      <a:pt x="111" y="67"/>
                    </a:lnTo>
                    <a:lnTo>
                      <a:pt x="162" y="212"/>
                    </a:lnTo>
                    <a:lnTo>
                      <a:pt x="163" y="212"/>
                    </a:lnTo>
                    <a:lnTo>
                      <a:pt x="211" y="67"/>
                    </a:lnTo>
                    <a:lnTo>
                      <a:pt x="175" y="67"/>
                    </a:lnTo>
                    <a:lnTo>
                      <a:pt x="175" y="0"/>
                    </a:lnTo>
                    <a:lnTo>
                      <a:pt x="315" y="0"/>
                    </a:lnTo>
                    <a:lnTo>
                      <a:pt x="315" y="67"/>
                    </a:lnTo>
                    <a:lnTo>
                      <a:pt x="279" y="67"/>
                    </a:lnTo>
                    <a:lnTo>
                      <a:pt x="199" y="296"/>
                    </a:lnTo>
                    <a:lnTo>
                      <a:pt x="199" y="477"/>
                    </a:lnTo>
                    <a:lnTo>
                      <a:pt x="238" y="477"/>
                    </a:lnTo>
                    <a:lnTo>
                      <a:pt x="238" y="544"/>
                    </a:lnTo>
                    <a:lnTo>
                      <a:pt x="85" y="5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2" name="Freeform 386"/>
              <p:cNvSpPr>
                <a:spLocks noEditPoints="1"/>
              </p:cNvSpPr>
              <p:nvPr/>
            </p:nvSpPr>
            <p:spPr bwMode="auto">
              <a:xfrm>
                <a:off x="3946" y="2324"/>
                <a:ext cx="204" cy="396"/>
              </a:xfrm>
              <a:custGeom>
                <a:avLst/>
                <a:gdLst>
                  <a:gd name="T0" fmla="*/ 101 w 204"/>
                  <a:gd name="T1" fmla="*/ 396 h 396"/>
                  <a:gd name="T2" fmla="*/ 76 w 204"/>
                  <a:gd name="T3" fmla="*/ 393 h 396"/>
                  <a:gd name="T4" fmla="*/ 55 w 204"/>
                  <a:gd name="T5" fmla="*/ 385 h 396"/>
                  <a:gd name="T6" fmla="*/ 37 w 204"/>
                  <a:gd name="T7" fmla="*/ 368 h 396"/>
                  <a:gd name="T8" fmla="*/ 24 w 204"/>
                  <a:gd name="T9" fmla="*/ 347 h 396"/>
                  <a:gd name="T10" fmla="*/ 18 w 204"/>
                  <a:gd name="T11" fmla="*/ 334 h 396"/>
                  <a:gd name="T12" fmla="*/ 10 w 204"/>
                  <a:gd name="T13" fmla="*/ 303 h 396"/>
                  <a:gd name="T14" fmla="*/ 1 w 204"/>
                  <a:gd name="T15" fmla="*/ 245 h 396"/>
                  <a:gd name="T16" fmla="*/ 0 w 204"/>
                  <a:gd name="T17" fmla="*/ 197 h 396"/>
                  <a:gd name="T18" fmla="*/ 6 w 204"/>
                  <a:gd name="T19" fmla="*/ 109 h 396"/>
                  <a:gd name="T20" fmla="*/ 13 w 204"/>
                  <a:gd name="T21" fmla="*/ 75 h 396"/>
                  <a:gd name="T22" fmla="*/ 24 w 204"/>
                  <a:gd name="T23" fmla="*/ 47 h 396"/>
                  <a:gd name="T24" fmla="*/ 31 w 204"/>
                  <a:gd name="T25" fmla="*/ 36 h 396"/>
                  <a:gd name="T26" fmla="*/ 47 w 204"/>
                  <a:gd name="T27" fmla="*/ 18 h 396"/>
                  <a:gd name="T28" fmla="*/ 67 w 204"/>
                  <a:gd name="T29" fmla="*/ 7 h 396"/>
                  <a:gd name="T30" fmla="*/ 88 w 204"/>
                  <a:gd name="T31" fmla="*/ 0 h 396"/>
                  <a:gd name="T32" fmla="*/ 101 w 204"/>
                  <a:gd name="T33" fmla="*/ 0 h 396"/>
                  <a:gd name="T34" fmla="*/ 125 w 204"/>
                  <a:gd name="T35" fmla="*/ 3 h 396"/>
                  <a:gd name="T36" fmla="*/ 146 w 204"/>
                  <a:gd name="T37" fmla="*/ 13 h 396"/>
                  <a:gd name="T38" fmla="*/ 164 w 204"/>
                  <a:gd name="T39" fmla="*/ 28 h 396"/>
                  <a:gd name="T40" fmla="*/ 177 w 204"/>
                  <a:gd name="T41" fmla="*/ 49 h 396"/>
                  <a:gd name="T42" fmla="*/ 189 w 204"/>
                  <a:gd name="T43" fmla="*/ 78 h 396"/>
                  <a:gd name="T44" fmla="*/ 197 w 204"/>
                  <a:gd name="T45" fmla="*/ 111 h 396"/>
                  <a:gd name="T46" fmla="*/ 202 w 204"/>
                  <a:gd name="T47" fmla="*/ 152 h 396"/>
                  <a:gd name="T48" fmla="*/ 204 w 204"/>
                  <a:gd name="T49" fmla="*/ 199 h 396"/>
                  <a:gd name="T50" fmla="*/ 200 w 204"/>
                  <a:gd name="T51" fmla="*/ 266 h 396"/>
                  <a:gd name="T52" fmla="*/ 194 w 204"/>
                  <a:gd name="T53" fmla="*/ 303 h 396"/>
                  <a:gd name="T54" fmla="*/ 184 w 204"/>
                  <a:gd name="T55" fmla="*/ 334 h 396"/>
                  <a:gd name="T56" fmla="*/ 171 w 204"/>
                  <a:gd name="T57" fmla="*/ 359 h 396"/>
                  <a:gd name="T58" fmla="*/ 155 w 204"/>
                  <a:gd name="T59" fmla="*/ 377 h 396"/>
                  <a:gd name="T60" fmla="*/ 137 w 204"/>
                  <a:gd name="T61" fmla="*/ 390 h 396"/>
                  <a:gd name="T62" fmla="*/ 114 w 204"/>
                  <a:gd name="T63" fmla="*/ 396 h 396"/>
                  <a:gd name="T64" fmla="*/ 101 w 204"/>
                  <a:gd name="T65" fmla="*/ 396 h 396"/>
                  <a:gd name="T66" fmla="*/ 101 w 204"/>
                  <a:gd name="T67" fmla="*/ 62 h 396"/>
                  <a:gd name="T68" fmla="*/ 86 w 204"/>
                  <a:gd name="T69" fmla="*/ 69 h 396"/>
                  <a:gd name="T70" fmla="*/ 76 w 204"/>
                  <a:gd name="T71" fmla="*/ 90 h 396"/>
                  <a:gd name="T72" fmla="*/ 75 w 204"/>
                  <a:gd name="T73" fmla="*/ 106 h 396"/>
                  <a:gd name="T74" fmla="*/ 72 w 204"/>
                  <a:gd name="T75" fmla="*/ 197 h 396"/>
                  <a:gd name="T76" fmla="*/ 72 w 204"/>
                  <a:gd name="T77" fmla="*/ 249 h 396"/>
                  <a:gd name="T78" fmla="*/ 73 w 204"/>
                  <a:gd name="T79" fmla="*/ 285 h 396"/>
                  <a:gd name="T80" fmla="*/ 80 w 204"/>
                  <a:gd name="T81" fmla="*/ 318 h 396"/>
                  <a:gd name="T82" fmla="*/ 83 w 204"/>
                  <a:gd name="T83" fmla="*/ 324 h 396"/>
                  <a:gd name="T84" fmla="*/ 91 w 204"/>
                  <a:gd name="T85" fmla="*/ 331 h 396"/>
                  <a:gd name="T86" fmla="*/ 101 w 204"/>
                  <a:gd name="T87" fmla="*/ 334 h 396"/>
                  <a:gd name="T88" fmla="*/ 106 w 204"/>
                  <a:gd name="T89" fmla="*/ 333 h 396"/>
                  <a:gd name="T90" fmla="*/ 114 w 204"/>
                  <a:gd name="T91" fmla="*/ 329 h 396"/>
                  <a:gd name="T92" fmla="*/ 124 w 204"/>
                  <a:gd name="T93" fmla="*/ 316 h 396"/>
                  <a:gd name="T94" fmla="*/ 127 w 204"/>
                  <a:gd name="T95" fmla="*/ 303 h 396"/>
                  <a:gd name="T96" fmla="*/ 132 w 204"/>
                  <a:gd name="T97" fmla="*/ 261 h 396"/>
                  <a:gd name="T98" fmla="*/ 132 w 204"/>
                  <a:gd name="T99" fmla="*/ 197 h 396"/>
                  <a:gd name="T100" fmla="*/ 129 w 204"/>
                  <a:gd name="T101" fmla="*/ 106 h 396"/>
                  <a:gd name="T102" fmla="*/ 125 w 204"/>
                  <a:gd name="T103" fmla="*/ 90 h 396"/>
                  <a:gd name="T104" fmla="*/ 117 w 204"/>
                  <a:gd name="T105" fmla="*/ 70 h 396"/>
                  <a:gd name="T106" fmla="*/ 101 w 204"/>
                  <a:gd name="T107" fmla="*/ 6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396">
                    <a:moveTo>
                      <a:pt x="101" y="396"/>
                    </a:moveTo>
                    <a:lnTo>
                      <a:pt x="101" y="396"/>
                    </a:lnTo>
                    <a:lnTo>
                      <a:pt x="88" y="396"/>
                    </a:lnTo>
                    <a:lnTo>
                      <a:pt x="76" y="393"/>
                    </a:lnTo>
                    <a:lnTo>
                      <a:pt x="65" y="390"/>
                    </a:lnTo>
                    <a:lnTo>
                      <a:pt x="55" y="385"/>
                    </a:lnTo>
                    <a:lnTo>
                      <a:pt x="45" y="378"/>
                    </a:lnTo>
                    <a:lnTo>
                      <a:pt x="37" y="368"/>
                    </a:lnTo>
                    <a:lnTo>
                      <a:pt x="31" y="359"/>
                    </a:lnTo>
                    <a:lnTo>
                      <a:pt x="24" y="347"/>
                    </a:lnTo>
                    <a:lnTo>
                      <a:pt x="24" y="347"/>
                    </a:lnTo>
                    <a:lnTo>
                      <a:pt x="18" y="334"/>
                    </a:lnTo>
                    <a:lnTo>
                      <a:pt x="13" y="319"/>
                    </a:lnTo>
                    <a:lnTo>
                      <a:pt x="10" y="303"/>
                    </a:lnTo>
                    <a:lnTo>
                      <a:pt x="6" y="285"/>
                    </a:lnTo>
                    <a:lnTo>
                      <a:pt x="1" y="245"/>
                    </a:lnTo>
                    <a:lnTo>
                      <a:pt x="0" y="197"/>
                    </a:lnTo>
                    <a:lnTo>
                      <a:pt x="0" y="197"/>
                    </a:lnTo>
                    <a:lnTo>
                      <a:pt x="1" y="150"/>
                    </a:lnTo>
                    <a:lnTo>
                      <a:pt x="6" y="109"/>
                    </a:lnTo>
                    <a:lnTo>
                      <a:pt x="10" y="91"/>
                    </a:lnTo>
                    <a:lnTo>
                      <a:pt x="13" y="75"/>
                    </a:lnTo>
                    <a:lnTo>
                      <a:pt x="18" y="60"/>
                    </a:lnTo>
                    <a:lnTo>
                      <a:pt x="24" y="47"/>
                    </a:lnTo>
                    <a:lnTo>
                      <a:pt x="24" y="47"/>
                    </a:lnTo>
                    <a:lnTo>
                      <a:pt x="31" y="36"/>
                    </a:lnTo>
                    <a:lnTo>
                      <a:pt x="39" y="26"/>
                    </a:lnTo>
                    <a:lnTo>
                      <a:pt x="47" y="18"/>
                    </a:lnTo>
                    <a:lnTo>
                      <a:pt x="55" y="12"/>
                    </a:lnTo>
                    <a:lnTo>
                      <a:pt x="67" y="7"/>
                    </a:lnTo>
                    <a:lnTo>
                      <a:pt x="76" y="3"/>
                    </a:lnTo>
                    <a:lnTo>
                      <a:pt x="88" y="0"/>
                    </a:lnTo>
                    <a:lnTo>
                      <a:pt x="101" y="0"/>
                    </a:lnTo>
                    <a:lnTo>
                      <a:pt x="101" y="0"/>
                    </a:lnTo>
                    <a:lnTo>
                      <a:pt x="114" y="0"/>
                    </a:lnTo>
                    <a:lnTo>
                      <a:pt x="125" y="3"/>
                    </a:lnTo>
                    <a:lnTo>
                      <a:pt x="137" y="7"/>
                    </a:lnTo>
                    <a:lnTo>
                      <a:pt x="146" y="13"/>
                    </a:lnTo>
                    <a:lnTo>
                      <a:pt x="155" y="20"/>
                    </a:lnTo>
                    <a:lnTo>
                      <a:pt x="164" y="28"/>
                    </a:lnTo>
                    <a:lnTo>
                      <a:pt x="171" y="38"/>
                    </a:lnTo>
                    <a:lnTo>
                      <a:pt x="177" y="49"/>
                    </a:lnTo>
                    <a:lnTo>
                      <a:pt x="184" y="62"/>
                    </a:lnTo>
                    <a:lnTo>
                      <a:pt x="189" y="78"/>
                    </a:lnTo>
                    <a:lnTo>
                      <a:pt x="194" y="93"/>
                    </a:lnTo>
                    <a:lnTo>
                      <a:pt x="197" y="111"/>
                    </a:lnTo>
                    <a:lnTo>
                      <a:pt x="200" y="130"/>
                    </a:lnTo>
                    <a:lnTo>
                      <a:pt x="202" y="152"/>
                    </a:lnTo>
                    <a:lnTo>
                      <a:pt x="204" y="199"/>
                    </a:lnTo>
                    <a:lnTo>
                      <a:pt x="204" y="199"/>
                    </a:lnTo>
                    <a:lnTo>
                      <a:pt x="202" y="245"/>
                    </a:lnTo>
                    <a:lnTo>
                      <a:pt x="200" y="266"/>
                    </a:lnTo>
                    <a:lnTo>
                      <a:pt x="197" y="285"/>
                    </a:lnTo>
                    <a:lnTo>
                      <a:pt x="194" y="303"/>
                    </a:lnTo>
                    <a:lnTo>
                      <a:pt x="189" y="319"/>
                    </a:lnTo>
                    <a:lnTo>
                      <a:pt x="184" y="334"/>
                    </a:lnTo>
                    <a:lnTo>
                      <a:pt x="177" y="347"/>
                    </a:lnTo>
                    <a:lnTo>
                      <a:pt x="171" y="359"/>
                    </a:lnTo>
                    <a:lnTo>
                      <a:pt x="164" y="368"/>
                    </a:lnTo>
                    <a:lnTo>
                      <a:pt x="155" y="377"/>
                    </a:lnTo>
                    <a:lnTo>
                      <a:pt x="146" y="385"/>
                    </a:lnTo>
                    <a:lnTo>
                      <a:pt x="137" y="390"/>
                    </a:lnTo>
                    <a:lnTo>
                      <a:pt x="125" y="393"/>
                    </a:lnTo>
                    <a:lnTo>
                      <a:pt x="114" y="396"/>
                    </a:lnTo>
                    <a:lnTo>
                      <a:pt x="101" y="396"/>
                    </a:lnTo>
                    <a:lnTo>
                      <a:pt x="101" y="396"/>
                    </a:lnTo>
                    <a:close/>
                    <a:moveTo>
                      <a:pt x="101" y="62"/>
                    </a:moveTo>
                    <a:lnTo>
                      <a:pt x="101" y="62"/>
                    </a:lnTo>
                    <a:lnTo>
                      <a:pt x="93" y="64"/>
                    </a:lnTo>
                    <a:lnTo>
                      <a:pt x="86" y="69"/>
                    </a:lnTo>
                    <a:lnTo>
                      <a:pt x="81" y="78"/>
                    </a:lnTo>
                    <a:lnTo>
                      <a:pt x="76" y="90"/>
                    </a:lnTo>
                    <a:lnTo>
                      <a:pt x="76" y="90"/>
                    </a:lnTo>
                    <a:lnTo>
                      <a:pt x="75" y="106"/>
                    </a:lnTo>
                    <a:lnTo>
                      <a:pt x="72" y="129"/>
                    </a:lnTo>
                    <a:lnTo>
                      <a:pt x="72" y="197"/>
                    </a:lnTo>
                    <a:lnTo>
                      <a:pt x="72" y="197"/>
                    </a:lnTo>
                    <a:lnTo>
                      <a:pt x="72" y="249"/>
                    </a:lnTo>
                    <a:lnTo>
                      <a:pt x="73" y="285"/>
                    </a:lnTo>
                    <a:lnTo>
                      <a:pt x="73" y="285"/>
                    </a:lnTo>
                    <a:lnTo>
                      <a:pt x="78" y="310"/>
                    </a:lnTo>
                    <a:lnTo>
                      <a:pt x="80" y="318"/>
                    </a:lnTo>
                    <a:lnTo>
                      <a:pt x="83" y="324"/>
                    </a:lnTo>
                    <a:lnTo>
                      <a:pt x="83" y="324"/>
                    </a:lnTo>
                    <a:lnTo>
                      <a:pt x="86" y="328"/>
                    </a:lnTo>
                    <a:lnTo>
                      <a:pt x="91" y="331"/>
                    </a:lnTo>
                    <a:lnTo>
                      <a:pt x="96" y="333"/>
                    </a:lnTo>
                    <a:lnTo>
                      <a:pt x="101" y="334"/>
                    </a:lnTo>
                    <a:lnTo>
                      <a:pt x="101" y="334"/>
                    </a:lnTo>
                    <a:lnTo>
                      <a:pt x="106" y="333"/>
                    </a:lnTo>
                    <a:lnTo>
                      <a:pt x="111" y="333"/>
                    </a:lnTo>
                    <a:lnTo>
                      <a:pt x="114" y="329"/>
                    </a:lnTo>
                    <a:lnTo>
                      <a:pt x="119" y="326"/>
                    </a:lnTo>
                    <a:lnTo>
                      <a:pt x="124" y="316"/>
                    </a:lnTo>
                    <a:lnTo>
                      <a:pt x="127" y="303"/>
                    </a:lnTo>
                    <a:lnTo>
                      <a:pt x="127" y="303"/>
                    </a:lnTo>
                    <a:lnTo>
                      <a:pt x="130" y="285"/>
                    </a:lnTo>
                    <a:lnTo>
                      <a:pt x="132" y="261"/>
                    </a:lnTo>
                    <a:lnTo>
                      <a:pt x="132" y="197"/>
                    </a:lnTo>
                    <a:lnTo>
                      <a:pt x="132" y="197"/>
                    </a:lnTo>
                    <a:lnTo>
                      <a:pt x="130" y="130"/>
                    </a:lnTo>
                    <a:lnTo>
                      <a:pt x="129" y="106"/>
                    </a:lnTo>
                    <a:lnTo>
                      <a:pt x="125" y="90"/>
                    </a:lnTo>
                    <a:lnTo>
                      <a:pt x="125" y="90"/>
                    </a:lnTo>
                    <a:lnTo>
                      <a:pt x="122" y="78"/>
                    </a:lnTo>
                    <a:lnTo>
                      <a:pt x="117" y="70"/>
                    </a:lnTo>
                    <a:lnTo>
                      <a:pt x="109" y="64"/>
                    </a:lnTo>
                    <a:lnTo>
                      <a:pt x="101" y="62"/>
                    </a:lnTo>
                    <a:lnTo>
                      <a:pt x="101"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3" name="Freeform 387"/>
              <p:cNvSpPr>
                <a:spLocks/>
              </p:cNvSpPr>
              <p:nvPr/>
            </p:nvSpPr>
            <p:spPr bwMode="auto">
              <a:xfrm>
                <a:off x="4163" y="2332"/>
                <a:ext cx="252" cy="383"/>
              </a:xfrm>
              <a:custGeom>
                <a:avLst/>
                <a:gdLst>
                  <a:gd name="T0" fmla="*/ 221 w 252"/>
                  <a:gd name="T1" fmla="*/ 0 h 383"/>
                  <a:gd name="T2" fmla="*/ 221 w 252"/>
                  <a:gd name="T3" fmla="*/ 316 h 383"/>
                  <a:gd name="T4" fmla="*/ 252 w 252"/>
                  <a:gd name="T5" fmla="*/ 316 h 383"/>
                  <a:gd name="T6" fmla="*/ 252 w 252"/>
                  <a:gd name="T7" fmla="*/ 380 h 383"/>
                  <a:gd name="T8" fmla="*/ 154 w 252"/>
                  <a:gd name="T9" fmla="*/ 380 h 383"/>
                  <a:gd name="T10" fmla="*/ 154 w 252"/>
                  <a:gd name="T11" fmla="*/ 349 h 383"/>
                  <a:gd name="T12" fmla="*/ 153 w 252"/>
                  <a:gd name="T13" fmla="*/ 349 h 383"/>
                  <a:gd name="T14" fmla="*/ 153 w 252"/>
                  <a:gd name="T15" fmla="*/ 349 h 383"/>
                  <a:gd name="T16" fmla="*/ 140 w 252"/>
                  <a:gd name="T17" fmla="*/ 364 h 383"/>
                  <a:gd name="T18" fmla="*/ 133 w 252"/>
                  <a:gd name="T19" fmla="*/ 370 h 383"/>
                  <a:gd name="T20" fmla="*/ 127 w 252"/>
                  <a:gd name="T21" fmla="*/ 375 h 383"/>
                  <a:gd name="T22" fmla="*/ 119 w 252"/>
                  <a:gd name="T23" fmla="*/ 378 h 383"/>
                  <a:gd name="T24" fmla="*/ 110 w 252"/>
                  <a:gd name="T25" fmla="*/ 382 h 383"/>
                  <a:gd name="T26" fmla="*/ 104 w 252"/>
                  <a:gd name="T27" fmla="*/ 383 h 383"/>
                  <a:gd name="T28" fmla="*/ 94 w 252"/>
                  <a:gd name="T29" fmla="*/ 383 h 383"/>
                  <a:gd name="T30" fmla="*/ 94 w 252"/>
                  <a:gd name="T31" fmla="*/ 383 h 383"/>
                  <a:gd name="T32" fmla="*/ 79 w 252"/>
                  <a:gd name="T33" fmla="*/ 382 h 383"/>
                  <a:gd name="T34" fmla="*/ 66 w 252"/>
                  <a:gd name="T35" fmla="*/ 378 h 383"/>
                  <a:gd name="T36" fmla="*/ 55 w 252"/>
                  <a:gd name="T37" fmla="*/ 370 h 383"/>
                  <a:gd name="T38" fmla="*/ 47 w 252"/>
                  <a:gd name="T39" fmla="*/ 360 h 383"/>
                  <a:gd name="T40" fmla="*/ 40 w 252"/>
                  <a:gd name="T41" fmla="*/ 347 h 383"/>
                  <a:gd name="T42" fmla="*/ 35 w 252"/>
                  <a:gd name="T43" fmla="*/ 331 h 383"/>
                  <a:gd name="T44" fmla="*/ 32 w 252"/>
                  <a:gd name="T45" fmla="*/ 311 h 383"/>
                  <a:gd name="T46" fmla="*/ 31 w 252"/>
                  <a:gd name="T47" fmla="*/ 290 h 383"/>
                  <a:gd name="T48" fmla="*/ 31 w 252"/>
                  <a:gd name="T49" fmla="*/ 64 h 383"/>
                  <a:gd name="T50" fmla="*/ 0 w 252"/>
                  <a:gd name="T51" fmla="*/ 64 h 383"/>
                  <a:gd name="T52" fmla="*/ 0 w 252"/>
                  <a:gd name="T53" fmla="*/ 0 h 383"/>
                  <a:gd name="T54" fmla="*/ 99 w 252"/>
                  <a:gd name="T55" fmla="*/ 0 h 383"/>
                  <a:gd name="T56" fmla="*/ 99 w 252"/>
                  <a:gd name="T57" fmla="*/ 281 h 383"/>
                  <a:gd name="T58" fmla="*/ 99 w 252"/>
                  <a:gd name="T59" fmla="*/ 281 h 383"/>
                  <a:gd name="T60" fmla="*/ 99 w 252"/>
                  <a:gd name="T61" fmla="*/ 298 h 383"/>
                  <a:gd name="T62" fmla="*/ 101 w 252"/>
                  <a:gd name="T63" fmla="*/ 307 h 383"/>
                  <a:gd name="T64" fmla="*/ 102 w 252"/>
                  <a:gd name="T65" fmla="*/ 311 h 383"/>
                  <a:gd name="T66" fmla="*/ 102 w 252"/>
                  <a:gd name="T67" fmla="*/ 311 h 383"/>
                  <a:gd name="T68" fmla="*/ 106 w 252"/>
                  <a:gd name="T69" fmla="*/ 316 h 383"/>
                  <a:gd name="T70" fmla="*/ 109 w 252"/>
                  <a:gd name="T71" fmla="*/ 318 h 383"/>
                  <a:gd name="T72" fmla="*/ 114 w 252"/>
                  <a:gd name="T73" fmla="*/ 320 h 383"/>
                  <a:gd name="T74" fmla="*/ 120 w 252"/>
                  <a:gd name="T75" fmla="*/ 321 h 383"/>
                  <a:gd name="T76" fmla="*/ 120 w 252"/>
                  <a:gd name="T77" fmla="*/ 321 h 383"/>
                  <a:gd name="T78" fmla="*/ 127 w 252"/>
                  <a:gd name="T79" fmla="*/ 320 h 383"/>
                  <a:gd name="T80" fmla="*/ 133 w 252"/>
                  <a:gd name="T81" fmla="*/ 318 h 383"/>
                  <a:gd name="T82" fmla="*/ 138 w 252"/>
                  <a:gd name="T83" fmla="*/ 315 h 383"/>
                  <a:gd name="T84" fmla="*/ 143 w 252"/>
                  <a:gd name="T85" fmla="*/ 308 h 383"/>
                  <a:gd name="T86" fmla="*/ 143 w 252"/>
                  <a:gd name="T87" fmla="*/ 308 h 383"/>
                  <a:gd name="T88" fmla="*/ 151 w 252"/>
                  <a:gd name="T89" fmla="*/ 298 h 383"/>
                  <a:gd name="T90" fmla="*/ 154 w 252"/>
                  <a:gd name="T91" fmla="*/ 294 h 383"/>
                  <a:gd name="T92" fmla="*/ 154 w 252"/>
                  <a:gd name="T93" fmla="*/ 64 h 383"/>
                  <a:gd name="T94" fmla="*/ 120 w 252"/>
                  <a:gd name="T95" fmla="*/ 64 h 383"/>
                  <a:gd name="T96" fmla="*/ 120 w 252"/>
                  <a:gd name="T97" fmla="*/ 0 h 383"/>
                  <a:gd name="T98" fmla="*/ 221 w 252"/>
                  <a:gd name="T99"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 h="383">
                    <a:moveTo>
                      <a:pt x="221" y="0"/>
                    </a:moveTo>
                    <a:lnTo>
                      <a:pt x="221" y="316"/>
                    </a:lnTo>
                    <a:lnTo>
                      <a:pt x="252" y="316"/>
                    </a:lnTo>
                    <a:lnTo>
                      <a:pt x="252" y="380"/>
                    </a:lnTo>
                    <a:lnTo>
                      <a:pt x="154" y="380"/>
                    </a:lnTo>
                    <a:lnTo>
                      <a:pt x="154" y="349"/>
                    </a:lnTo>
                    <a:lnTo>
                      <a:pt x="153" y="349"/>
                    </a:lnTo>
                    <a:lnTo>
                      <a:pt x="153" y="349"/>
                    </a:lnTo>
                    <a:lnTo>
                      <a:pt x="140" y="364"/>
                    </a:lnTo>
                    <a:lnTo>
                      <a:pt x="133" y="370"/>
                    </a:lnTo>
                    <a:lnTo>
                      <a:pt x="127" y="375"/>
                    </a:lnTo>
                    <a:lnTo>
                      <a:pt x="119" y="378"/>
                    </a:lnTo>
                    <a:lnTo>
                      <a:pt x="110" y="382"/>
                    </a:lnTo>
                    <a:lnTo>
                      <a:pt x="104" y="383"/>
                    </a:lnTo>
                    <a:lnTo>
                      <a:pt x="94" y="383"/>
                    </a:lnTo>
                    <a:lnTo>
                      <a:pt x="94" y="383"/>
                    </a:lnTo>
                    <a:lnTo>
                      <a:pt x="79" y="382"/>
                    </a:lnTo>
                    <a:lnTo>
                      <a:pt x="66" y="378"/>
                    </a:lnTo>
                    <a:lnTo>
                      <a:pt x="55" y="370"/>
                    </a:lnTo>
                    <a:lnTo>
                      <a:pt x="47" y="360"/>
                    </a:lnTo>
                    <a:lnTo>
                      <a:pt x="40" y="347"/>
                    </a:lnTo>
                    <a:lnTo>
                      <a:pt x="35" y="331"/>
                    </a:lnTo>
                    <a:lnTo>
                      <a:pt x="32" y="311"/>
                    </a:lnTo>
                    <a:lnTo>
                      <a:pt x="31" y="290"/>
                    </a:lnTo>
                    <a:lnTo>
                      <a:pt x="31" y="64"/>
                    </a:lnTo>
                    <a:lnTo>
                      <a:pt x="0" y="64"/>
                    </a:lnTo>
                    <a:lnTo>
                      <a:pt x="0" y="0"/>
                    </a:lnTo>
                    <a:lnTo>
                      <a:pt x="99" y="0"/>
                    </a:lnTo>
                    <a:lnTo>
                      <a:pt x="99" y="281"/>
                    </a:lnTo>
                    <a:lnTo>
                      <a:pt x="99" y="281"/>
                    </a:lnTo>
                    <a:lnTo>
                      <a:pt x="99" y="298"/>
                    </a:lnTo>
                    <a:lnTo>
                      <a:pt x="101" y="307"/>
                    </a:lnTo>
                    <a:lnTo>
                      <a:pt x="102" y="311"/>
                    </a:lnTo>
                    <a:lnTo>
                      <a:pt x="102" y="311"/>
                    </a:lnTo>
                    <a:lnTo>
                      <a:pt x="106" y="316"/>
                    </a:lnTo>
                    <a:lnTo>
                      <a:pt x="109" y="318"/>
                    </a:lnTo>
                    <a:lnTo>
                      <a:pt x="114" y="320"/>
                    </a:lnTo>
                    <a:lnTo>
                      <a:pt x="120" y="321"/>
                    </a:lnTo>
                    <a:lnTo>
                      <a:pt x="120" y="321"/>
                    </a:lnTo>
                    <a:lnTo>
                      <a:pt x="127" y="320"/>
                    </a:lnTo>
                    <a:lnTo>
                      <a:pt x="133" y="318"/>
                    </a:lnTo>
                    <a:lnTo>
                      <a:pt x="138" y="315"/>
                    </a:lnTo>
                    <a:lnTo>
                      <a:pt x="143" y="308"/>
                    </a:lnTo>
                    <a:lnTo>
                      <a:pt x="143" y="308"/>
                    </a:lnTo>
                    <a:lnTo>
                      <a:pt x="151" y="298"/>
                    </a:lnTo>
                    <a:lnTo>
                      <a:pt x="154" y="294"/>
                    </a:lnTo>
                    <a:lnTo>
                      <a:pt x="154" y="64"/>
                    </a:lnTo>
                    <a:lnTo>
                      <a:pt x="120" y="64"/>
                    </a:lnTo>
                    <a:lnTo>
                      <a:pt x="120" y="0"/>
                    </a:lnTo>
                    <a:lnTo>
                      <a:pt x="2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4" name="Freeform 388"/>
              <p:cNvSpPr>
                <a:spLocks noEditPoints="1"/>
              </p:cNvSpPr>
              <p:nvPr/>
            </p:nvSpPr>
            <p:spPr bwMode="auto">
              <a:xfrm>
                <a:off x="2826" y="2585"/>
                <a:ext cx="266" cy="270"/>
              </a:xfrm>
              <a:custGeom>
                <a:avLst/>
                <a:gdLst>
                  <a:gd name="T0" fmla="*/ 57 w 266"/>
                  <a:gd name="T1" fmla="*/ 233 h 270"/>
                  <a:gd name="T2" fmla="*/ 18 w 266"/>
                  <a:gd name="T3" fmla="*/ 234 h 270"/>
                  <a:gd name="T4" fmla="*/ 21 w 266"/>
                  <a:gd name="T5" fmla="*/ 109 h 270"/>
                  <a:gd name="T6" fmla="*/ 47 w 266"/>
                  <a:gd name="T7" fmla="*/ 83 h 270"/>
                  <a:gd name="T8" fmla="*/ 65 w 266"/>
                  <a:gd name="T9" fmla="*/ 189 h 270"/>
                  <a:gd name="T10" fmla="*/ 41 w 266"/>
                  <a:gd name="T11" fmla="*/ 67 h 270"/>
                  <a:gd name="T12" fmla="*/ 3 w 266"/>
                  <a:gd name="T13" fmla="*/ 16 h 270"/>
                  <a:gd name="T14" fmla="*/ 36 w 266"/>
                  <a:gd name="T15" fmla="*/ 15 h 270"/>
                  <a:gd name="T16" fmla="*/ 62 w 266"/>
                  <a:gd name="T17" fmla="*/ 52 h 270"/>
                  <a:gd name="T18" fmla="*/ 158 w 266"/>
                  <a:gd name="T19" fmla="*/ 244 h 270"/>
                  <a:gd name="T20" fmla="*/ 153 w 266"/>
                  <a:gd name="T21" fmla="*/ 261 h 270"/>
                  <a:gd name="T22" fmla="*/ 142 w 266"/>
                  <a:gd name="T23" fmla="*/ 269 h 270"/>
                  <a:gd name="T24" fmla="*/ 106 w 266"/>
                  <a:gd name="T25" fmla="*/ 244 h 270"/>
                  <a:gd name="T26" fmla="*/ 116 w 266"/>
                  <a:gd name="T27" fmla="*/ 244 h 270"/>
                  <a:gd name="T28" fmla="*/ 129 w 266"/>
                  <a:gd name="T29" fmla="*/ 243 h 270"/>
                  <a:gd name="T30" fmla="*/ 132 w 266"/>
                  <a:gd name="T31" fmla="*/ 179 h 270"/>
                  <a:gd name="T32" fmla="*/ 108 w 266"/>
                  <a:gd name="T33" fmla="*/ 225 h 270"/>
                  <a:gd name="T34" fmla="*/ 57 w 266"/>
                  <a:gd name="T35" fmla="*/ 244 h 270"/>
                  <a:gd name="T36" fmla="*/ 85 w 266"/>
                  <a:gd name="T37" fmla="*/ 212 h 270"/>
                  <a:gd name="T38" fmla="*/ 59 w 266"/>
                  <a:gd name="T39" fmla="*/ 171 h 270"/>
                  <a:gd name="T40" fmla="*/ 72 w 266"/>
                  <a:gd name="T41" fmla="*/ 28 h 270"/>
                  <a:gd name="T42" fmla="*/ 96 w 266"/>
                  <a:gd name="T43" fmla="*/ 15 h 270"/>
                  <a:gd name="T44" fmla="*/ 127 w 266"/>
                  <a:gd name="T45" fmla="*/ 6 h 270"/>
                  <a:gd name="T46" fmla="*/ 158 w 266"/>
                  <a:gd name="T47" fmla="*/ 244 h 270"/>
                  <a:gd name="T48" fmla="*/ 96 w 266"/>
                  <a:gd name="T49" fmla="*/ 50 h 270"/>
                  <a:gd name="T50" fmla="*/ 132 w 266"/>
                  <a:gd name="T51" fmla="*/ 109 h 270"/>
                  <a:gd name="T52" fmla="*/ 96 w 266"/>
                  <a:gd name="T53" fmla="*/ 109 h 270"/>
                  <a:gd name="T54" fmla="*/ 132 w 266"/>
                  <a:gd name="T55" fmla="*/ 130 h 270"/>
                  <a:gd name="T56" fmla="*/ 132 w 266"/>
                  <a:gd name="T57" fmla="*/ 148 h 270"/>
                  <a:gd name="T58" fmla="*/ 191 w 266"/>
                  <a:gd name="T59" fmla="*/ 197 h 270"/>
                  <a:gd name="T60" fmla="*/ 165 w 266"/>
                  <a:gd name="T61" fmla="*/ 117 h 270"/>
                  <a:gd name="T62" fmla="*/ 196 w 266"/>
                  <a:gd name="T63" fmla="*/ 127 h 270"/>
                  <a:gd name="T64" fmla="*/ 214 w 266"/>
                  <a:gd name="T65" fmla="*/ 186 h 270"/>
                  <a:gd name="T66" fmla="*/ 248 w 266"/>
                  <a:gd name="T67" fmla="*/ 86 h 270"/>
                  <a:gd name="T68" fmla="*/ 246 w 266"/>
                  <a:gd name="T69" fmla="*/ 248 h 270"/>
                  <a:gd name="T70" fmla="*/ 238 w 266"/>
                  <a:gd name="T71" fmla="*/ 264 h 270"/>
                  <a:gd name="T72" fmla="*/ 225 w 266"/>
                  <a:gd name="T73" fmla="*/ 269 h 270"/>
                  <a:gd name="T74" fmla="*/ 193 w 266"/>
                  <a:gd name="T75" fmla="*/ 270 h 270"/>
                  <a:gd name="T76" fmla="*/ 207 w 266"/>
                  <a:gd name="T77" fmla="*/ 244 h 270"/>
                  <a:gd name="T78" fmla="*/ 220 w 266"/>
                  <a:gd name="T79" fmla="*/ 241 h 270"/>
                  <a:gd name="T80" fmla="*/ 168 w 266"/>
                  <a:gd name="T81" fmla="*/ 86 h 270"/>
                  <a:gd name="T82" fmla="*/ 222 w 266"/>
                  <a:gd name="T83" fmla="*/ 5 h 270"/>
                  <a:gd name="T84" fmla="*/ 266 w 266"/>
                  <a:gd name="T85" fmla="*/ 6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270">
                    <a:moveTo>
                      <a:pt x="78" y="210"/>
                    </a:moveTo>
                    <a:lnTo>
                      <a:pt x="78" y="210"/>
                    </a:lnTo>
                    <a:lnTo>
                      <a:pt x="57" y="233"/>
                    </a:lnTo>
                    <a:lnTo>
                      <a:pt x="33" y="254"/>
                    </a:lnTo>
                    <a:lnTo>
                      <a:pt x="18" y="234"/>
                    </a:lnTo>
                    <a:lnTo>
                      <a:pt x="18" y="234"/>
                    </a:lnTo>
                    <a:lnTo>
                      <a:pt x="21" y="228"/>
                    </a:lnTo>
                    <a:lnTo>
                      <a:pt x="21" y="220"/>
                    </a:lnTo>
                    <a:lnTo>
                      <a:pt x="21" y="109"/>
                    </a:lnTo>
                    <a:lnTo>
                      <a:pt x="0" y="109"/>
                    </a:lnTo>
                    <a:lnTo>
                      <a:pt x="0" y="83"/>
                    </a:lnTo>
                    <a:lnTo>
                      <a:pt x="47" y="83"/>
                    </a:lnTo>
                    <a:lnTo>
                      <a:pt x="47" y="207"/>
                    </a:lnTo>
                    <a:lnTo>
                      <a:pt x="47" y="207"/>
                    </a:lnTo>
                    <a:lnTo>
                      <a:pt x="65" y="189"/>
                    </a:lnTo>
                    <a:lnTo>
                      <a:pt x="78" y="210"/>
                    </a:lnTo>
                    <a:close/>
                    <a:moveTo>
                      <a:pt x="62" y="52"/>
                    </a:moveTo>
                    <a:lnTo>
                      <a:pt x="41" y="67"/>
                    </a:lnTo>
                    <a:lnTo>
                      <a:pt x="41" y="67"/>
                    </a:lnTo>
                    <a:lnTo>
                      <a:pt x="25" y="41"/>
                    </a:lnTo>
                    <a:lnTo>
                      <a:pt x="3" y="16"/>
                    </a:lnTo>
                    <a:lnTo>
                      <a:pt x="25" y="0"/>
                    </a:lnTo>
                    <a:lnTo>
                      <a:pt x="25" y="0"/>
                    </a:lnTo>
                    <a:lnTo>
                      <a:pt x="36" y="15"/>
                    </a:lnTo>
                    <a:lnTo>
                      <a:pt x="47" y="28"/>
                    </a:lnTo>
                    <a:lnTo>
                      <a:pt x="56" y="39"/>
                    </a:lnTo>
                    <a:lnTo>
                      <a:pt x="62" y="52"/>
                    </a:lnTo>
                    <a:lnTo>
                      <a:pt x="62" y="52"/>
                    </a:lnTo>
                    <a:close/>
                    <a:moveTo>
                      <a:pt x="158" y="244"/>
                    </a:moveTo>
                    <a:lnTo>
                      <a:pt x="158" y="244"/>
                    </a:lnTo>
                    <a:lnTo>
                      <a:pt x="157" y="252"/>
                    </a:lnTo>
                    <a:lnTo>
                      <a:pt x="153" y="261"/>
                    </a:lnTo>
                    <a:lnTo>
                      <a:pt x="153" y="261"/>
                    </a:lnTo>
                    <a:lnTo>
                      <a:pt x="148" y="265"/>
                    </a:lnTo>
                    <a:lnTo>
                      <a:pt x="142" y="269"/>
                    </a:lnTo>
                    <a:lnTo>
                      <a:pt x="142" y="269"/>
                    </a:lnTo>
                    <a:lnTo>
                      <a:pt x="131" y="270"/>
                    </a:lnTo>
                    <a:lnTo>
                      <a:pt x="113" y="270"/>
                    </a:lnTo>
                    <a:lnTo>
                      <a:pt x="106" y="244"/>
                    </a:lnTo>
                    <a:lnTo>
                      <a:pt x="106" y="244"/>
                    </a:lnTo>
                    <a:lnTo>
                      <a:pt x="116" y="244"/>
                    </a:lnTo>
                    <a:lnTo>
                      <a:pt x="116" y="244"/>
                    </a:lnTo>
                    <a:lnTo>
                      <a:pt x="124" y="243"/>
                    </a:lnTo>
                    <a:lnTo>
                      <a:pt x="129" y="243"/>
                    </a:lnTo>
                    <a:lnTo>
                      <a:pt x="129" y="243"/>
                    </a:lnTo>
                    <a:lnTo>
                      <a:pt x="132" y="239"/>
                    </a:lnTo>
                    <a:lnTo>
                      <a:pt x="132" y="236"/>
                    </a:lnTo>
                    <a:lnTo>
                      <a:pt x="132" y="179"/>
                    </a:lnTo>
                    <a:lnTo>
                      <a:pt x="132" y="179"/>
                    </a:lnTo>
                    <a:lnTo>
                      <a:pt x="121" y="204"/>
                    </a:lnTo>
                    <a:lnTo>
                      <a:pt x="108" y="225"/>
                    </a:lnTo>
                    <a:lnTo>
                      <a:pt x="93" y="244"/>
                    </a:lnTo>
                    <a:lnTo>
                      <a:pt x="77" y="262"/>
                    </a:lnTo>
                    <a:lnTo>
                      <a:pt x="57" y="244"/>
                    </a:lnTo>
                    <a:lnTo>
                      <a:pt x="57" y="244"/>
                    </a:lnTo>
                    <a:lnTo>
                      <a:pt x="72" y="230"/>
                    </a:lnTo>
                    <a:lnTo>
                      <a:pt x="85" y="212"/>
                    </a:lnTo>
                    <a:lnTo>
                      <a:pt x="98" y="192"/>
                    </a:lnTo>
                    <a:lnTo>
                      <a:pt x="109" y="171"/>
                    </a:lnTo>
                    <a:lnTo>
                      <a:pt x="59" y="171"/>
                    </a:lnTo>
                    <a:lnTo>
                      <a:pt x="59" y="148"/>
                    </a:lnTo>
                    <a:lnTo>
                      <a:pt x="72" y="148"/>
                    </a:lnTo>
                    <a:lnTo>
                      <a:pt x="72" y="28"/>
                    </a:lnTo>
                    <a:lnTo>
                      <a:pt x="90" y="28"/>
                    </a:lnTo>
                    <a:lnTo>
                      <a:pt x="90" y="28"/>
                    </a:lnTo>
                    <a:lnTo>
                      <a:pt x="96" y="15"/>
                    </a:lnTo>
                    <a:lnTo>
                      <a:pt x="101" y="1"/>
                    </a:lnTo>
                    <a:lnTo>
                      <a:pt x="127" y="6"/>
                    </a:lnTo>
                    <a:lnTo>
                      <a:pt x="127" y="6"/>
                    </a:lnTo>
                    <a:lnTo>
                      <a:pt x="119" y="28"/>
                    </a:lnTo>
                    <a:lnTo>
                      <a:pt x="158" y="28"/>
                    </a:lnTo>
                    <a:lnTo>
                      <a:pt x="158" y="244"/>
                    </a:lnTo>
                    <a:close/>
                    <a:moveTo>
                      <a:pt x="132" y="68"/>
                    </a:moveTo>
                    <a:lnTo>
                      <a:pt x="132" y="50"/>
                    </a:lnTo>
                    <a:lnTo>
                      <a:pt x="96" y="50"/>
                    </a:lnTo>
                    <a:lnTo>
                      <a:pt x="96" y="68"/>
                    </a:lnTo>
                    <a:lnTo>
                      <a:pt x="132" y="68"/>
                    </a:lnTo>
                    <a:close/>
                    <a:moveTo>
                      <a:pt x="132" y="109"/>
                    </a:moveTo>
                    <a:lnTo>
                      <a:pt x="132" y="91"/>
                    </a:lnTo>
                    <a:lnTo>
                      <a:pt x="96" y="91"/>
                    </a:lnTo>
                    <a:lnTo>
                      <a:pt x="96" y="109"/>
                    </a:lnTo>
                    <a:lnTo>
                      <a:pt x="132" y="109"/>
                    </a:lnTo>
                    <a:close/>
                    <a:moveTo>
                      <a:pt x="132" y="148"/>
                    </a:moveTo>
                    <a:lnTo>
                      <a:pt x="132" y="130"/>
                    </a:lnTo>
                    <a:lnTo>
                      <a:pt x="96" y="130"/>
                    </a:lnTo>
                    <a:lnTo>
                      <a:pt x="96" y="148"/>
                    </a:lnTo>
                    <a:lnTo>
                      <a:pt x="132" y="148"/>
                    </a:lnTo>
                    <a:close/>
                    <a:moveTo>
                      <a:pt x="214" y="186"/>
                    </a:moveTo>
                    <a:lnTo>
                      <a:pt x="191" y="197"/>
                    </a:lnTo>
                    <a:lnTo>
                      <a:pt x="191" y="197"/>
                    </a:lnTo>
                    <a:lnTo>
                      <a:pt x="186" y="181"/>
                    </a:lnTo>
                    <a:lnTo>
                      <a:pt x="181" y="161"/>
                    </a:lnTo>
                    <a:lnTo>
                      <a:pt x="165" y="117"/>
                    </a:lnTo>
                    <a:lnTo>
                      <a:pt x="188" y="106"/>
                    </a:lnTo>
                    <a:lnTo>
                      <a:pt x="188" y="106"/>
                    </a:lnTo>
                    <a:lnTo>
                      <a:pt x="196" y="127"/>
                    </a:lnTo>
                    <a:lnTo>
                      <a:pt x="204" y="146"/>
                    </a:lnTo>
                    <a:lnTo>
                      <a:pt x="209" y="168"/>
                    </a:lnTo>
                    <a:lnTo>
                      <a:pt x="214" y="186"/>
                    </a:lnTo>
                    <a:lnTo>
                      <a:pt x="214" y="186"/>
                    </a:lnTo>
                    <a:close/>
                    <a:moveTo>
                      <a:pt x="266" y="86"/>
                    </a:moveTo>
                    <a:lnTo>
                      <a:pt x="248" y="86"/>
                    </a:lnTo>
                    <a:lnTo>
                      <a:pt x="248" y="239"/>
                    </a:lnTo>
                    <a:lnTo>
                      <a:pt x="248" y="239"/>
                    </a:lnTo>
                    <a:lnTo>
                      <a:pt x="246" y="248"/>
                    </a:lnTo>
                    <a:lnTo>
                      <a:pt x="245" y="256"/>
                    </a:lnTo>
                    <a:lnTo>
                      <a:pt x="241" y="261"/>
                    </a:lnTo>
                    <a:lnTo>
                      <a:pt x="238" y="264"/>
                    </a:lnTo>
                    <a:lnTo>
                      <a:pt x="238" y="264"/>
                    </a:lnTo>
                    <a:lnTo>
                      <a:pt x="233" y="267"/>
                    </a:lnTo>
                    <a:lnTo>
                      <a:pt x="225" y="269"/>
                    </a:lnTo>
                    <a:lnTo>
                      <a:pt x="204" y="270"/>
                    </a:lnTo>
                    <a:lnTo>
                      <a:pt x="204" y="270"/>
                    </a:lnTo>
                    <a:lnTo>
                      <a:pt x="193" y="270"/>
                    </a:lnTo>
                    <a:lnTo>
                      <a:pt x="186" y="244"/>
                    </a:lnTo>
                    <a:lnTo>
                      <a:pt x="186" y="244"/>
                    </a:lnTo>
                    <a:lnTo>
                      <a:pt x="207" y="244"/>
                    </a:lnTo>
                    <a:lnTo>
                      <a:pt x="217" y="243"/>
                    </a:lnTo>
                    <a:lnTo>
                      <a:pt x="217" y="243"/>
                    </a:lnTo>
                    <a:lnTo>
                      <a:pt x="220" y="241"/>
                    </a:lnTo>
                    <a:lnTo>
                      <a:pt x="222" y="236"/>
                    </a:lnTo>
                    <a:lnTo>
                      <a:pt x="222" y="86"/>
                    </a:lnTo>
                    <a:lnTo>
                      <a:pt x="168" y="86"/>
                    </a:lnTo>
                    <a:lnTo>
                      <a:pt x="168" y="60"/>
                    </a:lnTo>
                    <a:lnTo>
                      <a:pt x="222" y="60"/>
                    </a:lnTo>
                    <a:lnTo>
                      <a:pt x="222" y="5"/>
                    </a:lnTo>
                    <a:lnTo>
                      <a:pt x="248" y="5"/>
                    </a:lnTo>
                    <a:lnTo>
                      <a:pt x="248" y="60"/>
                    </a:lnTo>
                    <a:lnTo>
                      <a:pt x="266" y="60"/>
                    </a:lnTo>
                    <a:lnTo>
                      <a:pt x="26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5" name="Freeform 389"/>
              <p:cNvSpPr>
                <a:spLocks noEditPoints="1"/>
              </p:cNvSpPr>
              <p:nvPr/>
            </p:nvSpPr>
            <p:spPr bwMode="auto">
              <a:xfrm>
                <a:off x="2826" y="2880"/>
                <a:ext cx="266" cy="270"/>
              </a:xfrm>
              <a:custGeom>
                <a:avLst/>
                <a:gdLst>
                  <a:gd name="T0" fmla="*/ 57 w 266"/>
                  <a:gd name="T1" fmla="*/ 233 h 270"/>
                  <a:gd name="T2" fmla="*/ 18 w 266"/>
                  <a:gd name="T3" fmla="*/ 234 h 270"/>
                  <a:gd name="T4" fmla="*/ 21 w 266"/>
                  <a:gd name="T5" fmla="*/ 109 h 270"/>
                  <a:gd name="T6" fmla="*/ 47 w 266"/>
                  <a:gd name="T7" fmla="*/ 83 h 270"/>
                  <a:gd name="T8" fmla="*/ 65 w 266"/>
                  <a:gd name="T9" fmla="*/ 189 h 270"/>
                  <a:gd name="T10" fmla="*/ 41 w 266"/>
                  <a:gd name="T11" fmla="*/ 67 h 270"/>
                  <a:gd name="T12" fmla="*/ 3 w 266"/>
                  <a:gd name="T13" fmla="*/ 16 h 270"/>
                  <a:gd name="T14" fmla="*/ 36 w 266"/>
                  <a:gd name="T15" fmla="*/ 14 h 270"/>
                  <a:gd name="T16" fmla="*/ 62 w 266"/>
                  <a:gd name="T17" fmla="*/ 50 h 270"/>
                  <a:gd name="T18" fmla="*/ 158 w 266"/>
                  <a:gd name="T19" fmla="*/ 244 h 270"/>
                  <a:gd name="T20" fmla="*/ 153 w 266"/>
                  <a:gd name="T21" fmla="*/ 260 h 270"/>
                  <a:gd name="T22" fmla="*/ 142 w 266"/>
                  <a:gd name="T23" fmla="*/ 269 h 270"/>
                  <a:gd name="T24" fmla="*/ 106 w 266"/>
                  <a:gd name="T25" fmla="*/ 243 h 270"/>
                  <a:gd name="T26" fmla="*/ 116 w 266"/>
                  <a:gd name="T27" fmla="*/ 244 h 270"/>
                  <a:gd name="T28" fmla="*/ 129 w 266"/>
                  <a:gd name="T29" fmla="*/ 243 h 270"/>
                  <a:gd name="T30" fmla="*/ 132 w 266"/>
                  <a:gd name="T31" fmla="*/ 179 h 270"/>
                  <a:gd name="T32" fmla="*/ 108 w 266"/>
                  <a:gd name="T33" fmla="*/ 225 h 270"/>
                  <a:gd name="T34" fmla="*/ 57 w 266"/>
                  <a:gd name="T35" fmla="*/ 244 h 270"/>
                  <a:gd name="T36" fmla="*/ 85 w 266"/>
                  <a:gd name="T37" fmla="*/ 212 h 270"/>
                  <a:gd name="T38" fmla="*/ 59 w 266"/>
                  <a:gd name="T39" fmla="*/ 171 h 270"/>
                  <a:gd name="T40" fmla="*/ 72 w 266"/>
                  <a:gd name="T41" fmla="*/ 27 h 270"/>
                  <a:gd name="T42" fmla="*/ 96 w 266"/>
                  <a:gd name="T43" fmla="*/ 14 h 270"/>
                  <a:gd name="T44" fmla="*/ 127 w 266"/>
                  <a:gd name="T45" fmla="*/ 6 h 270"/>
                  <a:gd name="T46" fmla="*/ 158 w 266"/>
                  <a:gd name="T47" fmla="*/ 244 h 270"/>
                  <a:gd name="T48" fmla="*/ 96 w 266"/>
                  <a:gd name="T49" fmla="*/ 49 h 270"/>
                  <a:gd name="T50" fmla="*/ 132 w 266"/>
                  <a:gd name="T51" fmla="*/ 109 h 270"/>
                  <a:gd name="T52" fmla="*/ 96 w 266"/>
                  <a:gd name="T53" fmla="*/ 109 h 270"/>
                  <a:gd name="T54" fmla="*/ 132 w 266"/>
                  <a:gd name="T55" fmla="*/ 130 h 270"/>
                  <a:gd name="T56" fmla="*/ 132 w 266"/>
                  <a:gd name="T57" fmla="*/ 148 h 270"/>
                  <a:gd name="T58" fmla="*/ 191 w 266"/>
                  <a:gd name="T59" fmla="*/ 197 h 270"/>
                  <a:gd name="T60" fmla="*/ 165 w 266"/>
                  <a:gd name="T61" fmla="*/ 117 h 270"/>
                  <a:gd name="T62" fmla="*/ 196 w 266"/>
                  <a:gd name="T63" fmla="*/ 127 h 270"/>
                  <a:gd name="T64" fmla="*/ 214 w 266"/>
                  <a:gd name="T65" fmla="*/ 186 h 270"/>
                  <a:gd name="T66" fmla="*/ 248 w 266"/>
                  <a:gd name="T67" fmla="*/ 86 h 270"/>
                  <a:gd name="T68" fmla="*/ 246 w 266"/>
                  <a:gd name="T69" fmla="*/ 247 h 270"/>
                  <a:gd name="T70" fmla="*/ 238 w 266"/>
                  <a:gd name="T71" fmla="*/ 264 h 270"/>
                  <a:gd name="T72" fmla="*/ 225 w 266"/>
                  <a:gd name="T73" fmla="*/ 269 h 270"/>
                  <a:gd name="T74" fmla="*/ 193 w 266"/>
                  <a:gd name="T75" fmla="*/ 270 h 270"/>
                  <a:gd name="T76" fmla="*/ 207 w 266"/>
                  <a:gd name="T77" fmla="*/ 244 h 270"/>
                  <a:gd name="T78" fmla="*/ 220 w 266"/>
                  <a:gd name="T79" fmla="*/ 241 h 270"/>
                  <a:gd name="T80" fmla="*/ 168 w 266"/>
                  <a:gd name="T81" fmla="*/ 86 h 270"/>
                  <a:gd name="T82" fmla="*/ 222 w 266"/>
                  <a:gd name="T83" fmla="*/ 5 h 270"/>
                  <a:gd name="T84" fmla="*/ 266 w 266"/>
                  <a:gd name="T85" fmla="*/ 6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270">
                    <a:moveTo>
                      <a:pt x="78" y="210"/>
                    </a:moveTo>
                    <a:lnTo>
                      <a:pt x="78" y="210"/>
                    </a:lnTo>
                    <a:lnTo>
                      <a:pt x="57" y="233"/>
                    </a:lnTo>
                    <a:lnTo>
                      <a:pt x="33" y="254"/>
                    </a:lnTo>
                    <a:lnTo>
                      <a:pt x="18" y="234"/>
                    </a:lnTo>
                    <a:lnTo>
                      <a:pt x="18" y="234"/>
                    </a:lnTo>
                    <a:lnTo>
                      <a:pt x="21" y="228"/>
                    </a:lnTo>
                    <a:lnTo>
                      <a:pt x="21" y="220"/>
                    </a:lnTo>
                    <a:lnTo>
                      <a:pt x="21" y="109"/>
                    </a:lnTo>
                    <a:lnTo>
                      <a:pt x="0" y="109"/>
                    </a:lnTo>
                    <a:lnTo>
                      <a:pt x="0" y="83"/>
                    </a:lnTo>
                    <a:lnTo>
                      <a:pt x="47" y="83"/>
                    </a:lnTo>
                    <a:lnTo>
                      <a:pt x="47" y="207"/>
                    </a:lnTo>
                    <a:lnTo>
                      <a:pt x="47" y="207"/>
                    </a:lnTo>
                    <a:lnTo>
                      <a:pt x="65" y="189"/>
                    </a:lnTo>
                    <a:lnTo>
                      <a:pt x="78" y="210"/>
                    </a:lnTo>
                    <a:close/>
                    <a:moveTo>
                      <a:pt x="62" y="50"/>
                    </a:moveTo>
                    <a:lnTo>
                      <a:pt x="41" y="67"/>
                    </a:lnTo>
                    <a:lnTo>
                      <a:pt x="41" y="67"/>
                    </a:lnTo>
                    <a:lnTo>
                      <a:pt x="25" y="40"/>
                    </a:lnTo>
                    <a:lnTo>
                      <a:pt x="3" y="16"/>
                    </a:lnTo>
                    <a:lnTo>
                      <a:pt x="25" y="0"/>
                    </a:lnTo>
                    <a:lnTo>
                      <a:pt x="25" y="0"/>
                    </a:lnTo>
                    <a:lnTo>
                      <a:pt x="36" y="14"/>
                    </a:lnTo>
                    <a:lnTo>
                      <a:pt x="47" y="27"/>
                    </a:lnTo>
                    <a:lnTo>
                      <a:pt x="56" y="39"/>
                    </a:lnTo>
                    <a:lnTo>
                      <a:pt x="62" y="50"/>
                    </a:lnTo>
                    <a:lnTo>
                      <a:pt x="62" y="50"/>
                    </a:lnTo>
                    <a:close/>
                    <a:moveTo>
                      <a:pt x="158" y="244"/>
                    </a:moveTo>
                    <a:lnTo>
                      <a:pt x="158" y="244"/>
                    </a:lnTo>
                    <a:lnTo>
                      <a:pt x="157" y="252"/>
                    </a:lnTo>
                    <a:lnTo>
                      <a:pt x="153" y="260"/>
                    </a:lnTo>
                    <a:lnTo>
                      <a:pt x="153" y="260"/>
                    </a:lnTo>
                    <a:lnTo>
                      <a:pt x="148" y="265"/>
                    </a:lnTo>
                    <a:lnTo>
                      <a:pt x="142" y="269"/>
                    </a:lnTo>
                    <a:lnTo>
                      <a:pt x="142" y="269"/>
                    </a:lnTo>
                    <a:lnTo>
                      <a:pt x="131" y="270"/>
                    </a:lnTo>
                    <a:lnTo>
                      <a:pt x="113" y="269"/>
                    </a:lnTo>
                    <a:lnTo>
                      <a:pt x="106" y="243"/>
                    </a:lnTo>
                    <a:lnTo>
                      <a:pt x="106" y="243"/>
                    </a:lnTo>
                    <a:lnTo>
                      <a:pt x="116" y="244"/>
                    </a:lnTo>
                    <a:lnTo>
                      <a:pt x="116" y="244"/>
                    </a:lnTo>
                    <a:lnTo>
                      <a:pt x="124" y="243"/>
                    </a:lnTo>
                    <a:lnTo>
                      <a:pt x="129" y="243"/>
                    </a:lnTo>
                    <a:lnTo>
                      <a:pt x="129" y="243"/>
                    </a:lnTo>
                    <a:lnTo>
                      <a:pt x="132" y="239"/>
                    </a:lnTo>
                    <a:lnTo>
                      <a:pt x="132" y="236"/>
                    </a:lnTo>
                    <a:lnTo>
                      <a:pt x="132" y="179"/>
                    </a:lnTo>
                    <a:lnTo>
                      <a:pt x="132" y="179"/>
                    </a:lnTo>
                    <a:lnTo>
                      <a:pt x="121" y="202"/>
                    </a:lnTo>
                    <a:lnTo>
                      <a:pt x="108" y="225"/>
                    </a:lnTo>
                    <a:lnTo>
                      <a:pt x="93" y="244"/>
                    </a:lnTo>
                    <a:lnTo>
                      <a:pt x="77" y="262"/>
                    </a:lnTo>
                    <a:lnTo>
                      <a:pt x="57" y="244"/>
                    </a:lnTo>
                    <a:lnTo>
                      <a:pt x="57" y="244"/>
                    </a:lnTo>
                    <a:lnTo>
                      <a:pt x="72" y="228"/>
                    </a:lnTo>
                    <a:lnTo>
                      <a:pt x="85" y="212"/>
                    </a:lnTo>
                    <a:lnTo>
                      <a:pt x="98" y="192"/>
                    </a:lnTo>
                    <a:lnTo>
                      <a:pt x="109" y="171"/>
                    </a:lnTo>
                    <a:lnTo>
                      <a:pt x="59" y="171"/>
                    </a:lnTo>
                    <a:lnTo>
                      <a:pt x="59" y="148"/>
                    </a:lnTo>
                    <a:lnTo>
                      <a:pt x="72" y="148"/>
                    </a:lnTo>
                    <a:lnTo>
                      <a:pt x="72" y="27"/>
                    </a:lnTo>
                    <a:lnTo>
                      <a:pt x="90" y="27"/>
                    </a:lnTo>
                    <a:lnTo>
                      <a:pt x="90" y="27"/>
                    </a:lnTo>
                    <a:lnTo>
                      <a:pt x="96" y="14"/>
                    </a:lnTo>
                    <a:lnTo>
                      <a:pt x="101" y="1"/>
                    </a:lnTo>
                    <a:lnTo>
                      <a:pt x="127" y="6"/>
                    </a:lnTo>
                    <a:lnTo>
                      <a:pt x="127" y="6"/>
                    </a:lnTo>
                    <a:lnTo>
                      <a:pt x="119" y="27"/>
                    </a:lnTo>
                    <a:lnTo>
                      <a:pt x="158" y="27"/>
                    </a:lnTo>
                    <a:lnTo>
                      <a:pt x="158" y="244"/>
                    </a:lnTo>
                    <a:close/>
                    <a:moveTo>
                      <a:pt x="132" y="68"/>
                    </a:moveTo>
                    <a:lnTo>
                      <a:pt x="132" y="49"/>
                    </a:lnTo>
                    <a:lnTo>
                      <a:pt x="96" y="49"/>
                    </a:lnTo>
                    <a:lnTo>
                      <a:pt x="96" y="68"/>
                    </a:lnTo>
                    <a:lnTo>
                      <a:pt x="132" y="68"/>
                    </a:lnTo>
                    <a:close/>
                    <a:moveTo>
                      <a:pt x="132" y="109"/>
                    </a:moveTo>
                    <a:lnTo>
                      <a:pt x="132" y="91"/>
                    </a:lnTo>
                    <a:lnTo>
                      <a:pt x="96" y="91"/>
                    </a:lnTo>
                    <a:lnTo>
                      <a:pt x="96" y="109"/>
                    </a:lnTo>
                    <a:lnTo>
                      <a:pt x="132" y="109"/>
                    </a:lnTo>
                    <a:close/>
                    <a:moveTo>
                      <a:pt x="132" y="148"/>
                    </a:moveTo>
                    <a:lnTo>
                      <a:pt x="132" y="130"/>
                    </a:lnTo>
                    <a:lnTo>
                      <a:pt x="96" y="130"/>
                    </a:lnTo>
                    <a:lnTo>
                      <a:pt x="96" y="148"/>
                    </a:lnTo>
                    <a:lnTo>
                      <a:pt x="132" y="148"/>
                    </a:lnTo>
                    <a:close/>
                    <a:moveTo>
                      <a:pt x="214" y="186"/>
                    </a:moveTo>
                    <a:lnTo>
                      <a:pt x="191" y="197"/>
                    </a:lnTo>
                    <a:lnTo>
                      <a:pt x="191" y="197"/>
                    </a:lnTo>
                    <a:lnTo>
                      <a:pt x="186" y="181"/>
                    </a:lnTo>
                    <a:lnTo>
                      <a:pt x="181" y="161"/>
                    </a:lnTo>
                    <a:lnTo>
                      <a:pt x="165" y="117"/>
                    </a:lnTo>
                    <a:lnTo>
                      <a:pt x="188" y="106"/>
                    </a:lnTo>
                    <a:lnTo>
                      <a:pt x="188" y="106"/>
                    </a:lnTo>
                    <a:lnTo>
                      <a:pt x="196" y="127"/>
                    </a:lnTo>
                    <a:lnTo>
                      <a:pt x="204" y="146"/>
                    </a:lnTo>
                    <a:lnTo>
                      <a:pt x="209" y="166"/>
                    </a:lnTo>
                    <a:lnTo>
                      <a:pt x="214" y="186"/>
                    </a:lnTo>
                    <a:lnTo>
                      <a:pt x="214" y="186"/>
                    </a:lnTo>
                    <a:close/>
                    <a:moveTo>
                      <a:pt x="266" y="86"/>
                    </a:moveTo>
                    <a:lnTo>
                      <a:pt x="248" y="86"/>
                    </a:lnTo>
                    <a:lnTo>
                      <a:pt x="248" y="239"/>
                    </a:lnTo>
                    <a:lnTo>
                      <a:pt x="248" y="239"/>
                    </a:lnTo>
                    <a:lnTo>
                      <a:pt x="246" y="247"/>
                    </a:lnTo>
                    <a:lnTo>
                      <a:pt x="245" y="254"/>
                    </a:lnTo>
                    <a:lnTo>
                      <a:pt x="241" y="260"/>
                    </a:lnTo>
                    <a:lnTo>
                      <a:pt x="238" y="264"/>
                    </a:lnTo>
                    <a:lnTo>
                      <a:pt x="238" y="264"/>
                    </a:lnTo>
                    <a:lnTo>
                      <a:pt x="233" y="267"/>
                    </a:lnTo>
                    <a:lnTo>
                      <a:pt x="225" y="269"/>
                    </a:lnTo>
                    <a:lnTo>
                      <a:pt x="204" y="270"/>
                    </a:lnTo>
                    <a:lnTo>
                      <a:pt x="204" y="270"/>
                    </a:lnTo>
                    <a:lnTo>
                      <a:pt x="193" y="270"/>
                    </a:lnTo>
                    <a:lnTo>
                      <a:pt x="186" y="244"/>
                    </a:lnTo>
                    <a:lnTo>
                      <a:pt x="186" y="244"/>
                    </a:lnTo>
                    <a:lnTo>
                      <a:pt x="207" y="244"/>
                    </a:lnTo>
                    <a:lnTo>
                      <a:pt x="217" y="243"/>
                    </a:lnTo>
                    <a:lnTo>
                      <a:pt x="217" y="243"/>
                    </a:lnTo>
                    <a:lnTo>
                      <a:pt x="220" y="241"/>
                    </a:lnTo>
                    <a:lnTo>
                      <a:pt x="222" y="236"/>
                    </a:lnTo>
                    <a:lnTo>
                      <a:pt x="222" y="86"/>
                    </a:lnTo>
                    <a:lnTo>
                      <a:pt x="168" y="86"/>
                    </a:lnTo>
                    <a:lnTo>
                      <a:pt x="168" y="60"/>
                    </a:lnTo>
                    <a:lnTo>
                      <a:pt x="222" y="60"/>
                    </a:lnTo>
                    <a:lnTo>
                      <a:pt x="222" y="5"/>
                    </a:lnTo>
                    <a:lnTo>
                      <a:pt x="248" y="5"/>
                    </a:lnTo>
                    <a:lnTo>
                      <a:pt x="248" y="60"/>
                    </a:lnTo>
                    <a:lnTo>
                      <a:pt x="266" y="60"/>
                    </a:lnTo>
                    <a:lnTo>
                      <a:pt x="26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6" name="Freeform 390"/>
              <p:cNvSpPr>
                <a:spLocks noEditPoints="1"/>
              </p:cNvSpPr>
              <p:nvPr/>
            </p:nvSpPr>
            <p:spPr bwMode="auto">
              <a:xfrm>
                <a:off x="3530" y="1426"/>
                <a:ext cx="181" cy="180"/>
              </a:xfrm>
              <a:custGeom>
                <a:avLst/>
                <a:gdLst>
                  <a:gd name="T0" fmla="*/ 171 w 181"/>
                  <a:gd name="T1" fmla="*/ 131 h 180"/>
                  <a:gd name="T2" fmla="*/ 166 w 181"/>
                  <a:gd name="T3" fmla="*/ 131 h 180"/>
                  <a:gd name="T4" fmla="*/ 150 w 181"/>
                  <a:gd name="T5" fmla="*/ 124 h 180"/>
                  <a:gd name="T6" fmla="*/ 140 w 181"/>
                  <a:gd name="T7" fmla="*/ 129 h 180"/>
                  <a:gd name="T8" fmla="*/ 136 w 181"/>
                  <a:gd name="T9" fmla="*/ 131 h 180"/>
                  <a:gd name="T10" fmla="*/ 113 w 181"/>
                  <a:gd name="T11" fmla="*/ 131 h 180"/>
                  <a:gd name="T12" fmla="*/ 111 w 181"/>
                  <a:gd name="T13" fmla="*/ 140 h 180"/>
                  <a:gd name="T14" fmla="*/ 105 w 181"/>
                  <a:gd name="T15" fmla="*/ 155 h 180"/>
                  <a:gd name="T16" fmla="*/ 100 w 181"/>
                  <a:gd name="T17" fmla="*/ 162 h 180"/>
                  <a:gd name="T18" fmla="*/ 78 w 181"/>
                  <a:gd name="T19" fmla="*/ 176 h 180"/>
                  <a:gd name="T20" fmla="*/ 48 w 181"/>
                  <a:gd name="T21" fmla="*/ 180 h 180"/>
                  <a:gd name="T22" fmla="*/ 36 w 181"/>
                  <a:gd name="T23" fmla="*/ 180 h 180"/>
                  <a:gd name="T24" fmla="*/ 18 w 181"/>
                  <a:gd name="T25" fmla="*/ 176 h 180"/>
                  <a:gd name="T26" fmla="*/ 7 w 181"/>
                  <a:gd name="T27" fmla="*/ 167 h 180"/>
                  <a:gd name="T28" fmla="*/ 0 w 181"/>
                  <a:gd name="T29" fmla="*/ 154 h 180"/>
                  <a:gd name="T30" fmla="*/ 0 w 181"/>
                  <a:gd name="T31" fmla="*/ 147 h 180"/>
                  <a:gd name="T32" fmla="*/ 5 w 181"/>
                  <a:gd name="T33" fmla="*/ 121 h 180"/>
                  <a:gd name="T34" fmla="*/ 17 w 181"/>
                  <a:gd name="T35" fmla="*/ 88 h 180"/>
                  <a:gd name="T36" fmla="*/ 21 w 181"/>
                  <a:gd name="T37" fmla="*/ 90 h 180"/>
                  <a:gd name="T38" fmla="*/ 12 w 181"/>
                  <a:gd name="T39" fmla="*/ 114 h 180"/>
                  <a:gd name="T40" fmla="*/ 8 w 181"/>
                  <a:gd name="T41" fmla="*/ 132 h 180"/>
                  <a:gd name="T42" fmla="*/ 10 w 181"/>
                  <a:gd name="T43" fmla="*/ 139 h 180"/>
                  <a:gd name="T44" fmla="*/ 13 w 181"/>
                  <a:gd name="T45" fmla="*/ 150 h 180"/>
                  <a:gd name="T46" fmla="*/ 23 w 181"/>
                  <a:gd name="T47" fmla="*/ 157 h 180"/>
                  <a:gd name="T48" fmla="*/ 38 w 181"/>
                  <a:gd name="T49" fmla="*/ 160 h 180"/>
                  <a:gd name="T50" fmla="*/ 48 w 181"/>
                  <a:gd name="T51" fmla="*/ 162 h 180"/>
                  <a:gd name="T52" fmla="*/ 77 w 181"/>
                  <a:gd name="T53" fmla="*/ 157 h 180"/>
                  <a:gd name="T54" fmla="*/ 85 w 181"/>
                  <a:gd name="T55" fmla="*/ 154 h 180"/>
                  <a:gd name="T56" fmla="*/ 101 w 181"/>
                  <a:gd name="T57" fmla="*/ 142 h 180"/>
                  <a:gd name="T58" fmla="*/ 106 w 181"/>
                  <a:gd name="T59" fmla="*/ 127 h 180"/>
                  <a:gd name="T60" fmla="*/ 105 w 181"/>
                  <a:gd name="T61" fmla="*/ 118 h 180"/>
                  <a:gd name="T62" fmla="*/ 98 w 181"/>
                  <a:gd name="T63" fmla="*/ 100 h 180"/>
                  <a:gd name="T64" fmla="*/ 101 w 181"/>
                  <a:gd name="T65" fmla="*/ 69 h 180"/>
                  <a:gd name="T66" fmla="*/ 106 w 181"/>
                  <a:gd name="T67" fmla="*/ 77 h 180"/>
                  <a:gd name="T68" fmla="*/ 109 w 181"/>
                  <a:gd name="T69" fmla="*/ 85 h 180"/>
                  <a:gd name="T70" fmla="*/ 113 w 181"/>
                  <a:gd name="T71" fmla="*/ 111 h 180"/>
                  <a:gd name="T72" fmla="*/ 126 w 181"/>
                  <a:gd name="T73" fmla="*/ 111 h 180"/>
                  <a:gd name="T74" fmla="*/ 140 w 181"/>
                  <a:gd name="T75" fmla="*/ 110 h 180"/>
                  <a:gd name="T76" fmla="*/ 145 w 181"/>
                  <a:gd name="T77" fmla="*/ 100 h 180"/>
                  <a:gd name="T78" fmla="*/ 144 w 181"/>
                  <a:gd name="T79" fmla="*/ 87 h 180"/>
                  <a:gd name="T80" fmla="*/ 149 w 181"/>
                  <a:gd name="T81" fmla="*/ 80 h 180"/>
                  <a:gd name="T82" fmla="*/ 150 w 181"/>
                  <a:gd name="T83" fmla="*/ 90 h 180"/>
                  <a:gd name="T84" fmla="*/ 157 w 181"/>
                  <a:gd name="T85" fmla="*/ 106 h 180"/>
                  <a:gd name="T86" fmla="*/ 170 w 181"/>
                  <a:gd name="T87" fmla="*/ 111 h 180"/>
                  <a:gd name="T88" fmla="*/ 173 w 181"/>
                  <a:gd name="T89" fmla="*/ 110 h 180"/>
                  <a:gd name="T90" fmla="*/ 175 w 181"/>
                  <a:gd name="T91" fmla="*/ 106 h 180"/>
                  <a:gd name="T92" fmla="*/ 171 w 181"/>
                  <a:gd name="T93" fmla="*/ 95 h 180"/>
                  <a:gd name="T94" fmla="*/ 171 w 181"/>
                  <a:gd name="T95" fmla="*/ 72 h 180"/>
                  <a:gd name="T96" fmla="*/ 178 w 181"/>
                  <a:gd name="T97" fmla="*/ 83 h 180"/>
                  <a:gd name="T98" fmla="*/ 180 w 181"/>
                  <a:gd name="T99" fmla="*/ 93 h 180"/>
                  <a:gd name="T100" fmla="*/ 181 w 181"/>
                  <a:gd name="T101" fmla="*/ 131 h 180"/>
                  <a:gd name="T102" fmla="*/ 137 w 181"/>
                  <a:gd name="T103" fmla="*/ 56 h 180"/>
                  <a:gd name="T104" fmla="*/ 127 w 181"/>
                  <a:gd name="T105" fmla="*/ 31 h 180"/>
                  <a:gd name="T106" fmla="*/ 150 w 181"/>
                  <a:gd name="T107" fmla="*/ 10 h 180"/>
                  <a:gd name="T108" fmla="*/ 124 w 181"/>
                  <a:gd name="T109" fmla="*/ 17 h 180"/>
                  <a:gd name="T110" fmla="*/ 150 w 181"/>
                  <a:gd name="T111" fmla="*/ 10 h 180"/>
                  <a:gd name="T112" fmla="*/ 163 w 181"/>
                  <a:gd name="T113" fmla="*/ 46 h 180"/>
                  <a:gd name="T114" fmla="*/ 153 w 181"/>
                  <a:gd name="T115" fmla="*/ 2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1" h="180">
                    <a:moveTo>
                      <a:pt x="181" y="131"/>
                    </a:moveTo>
                    <a:lnTo>
                      <a:pt x="171" y="131"/>
                    </a:lnTo>
                    <a:lnTo>
                      <a:pt x="171" y="131"/>
                    </a:lnTo>
                    <a:lnTo>
                      <a:pt x="166" y="131"/>
                    </a:lnTo>
                    <a:lnTo>
                      <a:pt x="160" y="129"/>
                    </a:lnTo>
                    <a:lnTo>
                      <a:pt x="150" y="124"/>
                    </a:lnTo>
                    <a:lnTo>
                      <a:pt x="150" y="124"/>
                    </a:lnTo>
                    <a:lnTo>
                      <a:pt x="140" y="129"/>
                    </a:lnTo>
                    <a:lnTo>
                      <a:pt x="140" y="129"/>
                    </a:lnTo>
                    <a:lnTo>
                      <a:pt x="136" y="131"/>
                    </a:lnTo>
                    <a:lnTo>
                      <a:pt x="126" y="131"/>
                    </a:lnTo>
                    <a:lnTo>
                      <a:pt x="113" y="131"/>
                    </a:lnTo>
                    <a:lnTo>
                      <a:pt x="113" y="131"/>
                    </a:lnTo>
                    <a:lnTo>
                      <a:pt x="111" y="140"/>
                    </a:lnTo>
                    <a:lnTo>
                      <a:pt x="109" y="147"/>
                    </a:lnTo>
                    <a:lnTo>
                      <a:pt x="105" y="155"/>
                    </a:lnTo>
                    <a:lnTo>
                      <a:pt x="100" y="162"/>
                    </a:lnTo>
                    <a:lnTo>
                      <a:pt x="100" y="162"/>
                    </a:lnTo>
                    <a:lnTo>
                      <a:pt x="90" y="170"/>
                    </a:lnTo>
                    <a:lnTo>
                      <a:pt x="78" y="176"/>
                    </a:lnTo>
                    <a:lnTo>
                      <a:pt x="64" y="180"/>
                    </a:lnTo>
                    <a:lnTo>
                      <a:pt x="48" y="180"/>
                    </a:lnTo>
                    <a:lnTo>
                      <a:pt x="48" y="180"/>
                    </a:lnTo>
                    <a:lnTo>
                      <a:pt x="36" y="180"/>
                    </a:lnTo>
                    <a:lnTo>
                      <a:pt x="26" y="178"/>
                    </a:lnTo>
                    <a:lnTo>
                      <a:pt x="18" y="176"/>
                    </a:lnTo>
                    <a:lnTo>
                      <a:pt x="12" y="171"/>
                    </a:lnTo>
                    <a:lnTo>
                      <a:pt x="7" y="167"/>
                    </a:lnTo>
                    <a:lnTo>
                      <a:pt x="3" y="162"/>
                    </a:lnTo>
                    <a:lnTo>
                      <a:pt x="0" y="154"/>
                    </a:lnTo>
                    <a:lnTo>
                      <a:pt x="0" y="147"/>
                    </a:lnTo>
                    <a:lnTo>
                      <a:pt x="0" y="147"/>
                    </a:lnTo>
                    <a:lnTo>
                      <a:pt x="2" y="134"/>
                    </a:lnTo>
                    <a:lnTo>
                      <a:pt x="5" y="121"/>
                    </a:lnTo>
                    <a:lnTo>
                      <a:pt x="10" y="106"/>
                    </a:lnTo>
                    <a:lnTo>
                      <a:pt x="17" y="88"/>
                    </a:lnTo>
                    <a:lnTo>
                      <a:pt x="21" y="90"/>
                    </a:lnTo>
                    <a:lnTo>
                      <a:pt x="21" y="90"/>
                    </a:lnTo>
                    <a:lnTo>
                      <a:pt x="17" y="103"/>
                    </a:lnTo>
                    <a:lnTo>
                      <a:pt x="12" y="114"/>
                    </a:lnTo>
                    <a:lnTo>
                      <a:pt x="10" y="124"/>
                    </a:lnTo>
                    <a:lnTo>
                      <a:pt x="8" y="132"/>
                    </a:lnTo>
                    <a:lnTo>
                      <a:pt x="8" y="132"/>
                    </a:lnTo>
                    <a:lnTo>
                      <a:pt x="10" y="139"/>
                    </a:lnTo>
                    <a:lnTo>
                      <a:pt x="12" y="145"/>
                    </a:lnTo>
                    <a:lnTo>
                      <a:pt x="13" y="150"/>
                    </a:lnTo>
                    <a:lnTo>
                      <a:pt x="18" y="154"/>
                    </a:lnTo>
                    <a:lnTo>
                      <a:pt x="23" y="157"/>
                    </a:lnTo>
                    <a:lnTo>
                      <a:pt x="30" y="160"/>
                    </a:lnTo>
                    <a:lnTo>
                      <a:pt x="38" y="160"/>
                    </a:lnTo>
                    <a:lnTo>
                      <a:pt x="48" y="162"/>
                    </a:lnTo>
                    <a:lnTo>
                      <a:pt x="48" y="162"/>
                    </a:lnTo>
                    <a:lnTo>
                      <a:pt x="67" y="158"/>
                    </a:lnTo>
                    <a:lnTo>
                      <a:pt x="77" y="157"/>
                    </a:lnTo>
                    <a:lnTo>
                      <a:pt x="85" y="154"/>
                    </a:lnTo>
                    <a:lnTo>
                      <a:pt x="85" y="154"/>
                    </a:lnTo>
                    <a:lnTo>
                      <a:pt x="95" y="149"/>
                    </a:lnTo>
                    <a:lnTo>
                      <a:pt x="101" y="142"/>
                    </a:lnTo>
                    <a:lnTo>
                      <a:pt x="105" y="136"/>
                    </a:lnTo>
                    <a:lnTo>
                      <a:pt x="106" y="127"/>
                    </a:lnTo>
                    <a:lnTo>
                      <a:pt x="106" y="127"/>
                    </a:lnTo>
                    <a:lnTo>
                      <a:pt x="105" y="118"/>
                    </a:lnTo>
                    <a:lnTo>
                      <a:pt x="103" y="110"/>
                    </a:lnTo>
                    <a:lnTo>
                      <a:pt x="98" y="100"/>
                    </a:lnTo>
                    <a:lnTo>
                      <a:pt x="93" y="92"/>
                    </a:lnTo>
                    <a:lnTo>
                      <a:pt x="101" y="69"/>
                    </a:lnTo>
                    <a:lnTo>
                      <a:pt x="101" y="69"/>
                    </a:lnTo>
                    <a:lnTo>
                      <a:pt x="106" y="77"/>
                    </a:lnTo>
                    <a:lnTo>
                      <a:pt x="109" y="85"/>
                    </a:lnTo>
                    <a:lnTo>
                      <a:pt x="109" y="85"/>
                    </a:lnTo>
                    <a:lnTo>
                      <a:pt x="111" y="96"/>
                    </a:lnTo>
                    <a:lnTo>
                      <a:pt x="113" y="111"/>
                    </a:lnTo>
                    <a:lnTo>
                      <a:pt x="126" y="111"/>
                    </a:lnTo>
                    <a:lnTo>
                      <a:pt x="126" y="111"/>
                    </a:lnTo>
                    <a:lnTo>
                      <a:pt x="134" y="111"/>
                    </a:lnTo>
                    <a:lnTo>
                      <a:pt x="140" y="110"/>
                    </a:lnTo>
                    <a:lnTo>
                      <a:pt x="144" y="105"/>
                    </a:lnTo>
                    <a:lnTo>
                      <a:pt x="145" y="100"/>
                    </a:lnTo>
                    <a:lnTo>
                      <a:pt x="145" y="100"/>
                    </a:lnTo>
                    <a:lnTo>
                      <a:pt x="144" y="87"/>
                    </a:lnTo>
                    <a:lnTo>
                      <a:pt x="149" y="80"/>
                    </a:lnTo>
                    <a:lnTo>
                      <a:pt x="149" y="80"/>
                    </a:lnTo>
                    <a:lnTo>
                      <a:pt x="150" y="90"/>
                    </a:lnTo>
                    <a:lnTo>
                      <a:pt x="150" y="90"/>
                    </a:lnTo>
                    <a:lnTo>
                      <a:pt x="152" y="100"/>
                    </a:lnTo>
                    <a:lnTo>
                      <a:pt x="157" y="106"/>
                    </a:lnTo>
                    <a:lnTo>
                      <a:pt x="162" y="111"/>
                    </a:lnTo>
                    <a:lnTo>
                      <a:pt x="170" y="111"/>
                    </a:lnTo>
                    <a:lnTo>
                      <a:pt x="170" y="111"/>
                    </a:lnTo>
                    <a:lnTo>
                      <a:pt x="173" y="110"/>
                    </a:lnTo>
                    <a:lnTo>
                      <a:pt x="175" y="106"/>
                    </a:lnTo>
                    <a:lnTo>
                      <a:pt x="175" y="106"/>
                    </a:lnTo>
                    <a:lnTo>
                      <a:pt x="173" y="101"/>
                    </a:lnTo>
                    <a:lnTo>
                      <a:pt x="171" y="95"/>
                    </a:lnTo>
                    <a:lnTo>
                      <a:pt x="165" y="85"/>
                    </a:lnTo>
                    <a:lnTo>
                      <a:pt x="171" y="72"/>
                    </a:lnTo>
                    <a:lnTo>
                      <a:pt x="171" y="72"/>
                    </a:lnTo>
                    <a:lnTo>
                      <a:pt x="178" y="83"/>
                    </a:lnTo>
                    <a:lnTo>
                      <a:pt x="178" y="83"/>
                    </a:lnTo>
                    <a:lnTo>
                      <a:pt x="180" y="93"/>
                    </a:lnTo>
                    <a:lnTo>
                      <a:pt x="181" y="105"/>
                    </a:lnTo>
                    <a:lnTo>
                      <a:pt x="181" y="131"/>
                    </a:lnTo>
                    <a:close/>
                    <a:moveTo>
                      <a:pt x="145" y="39"/>
                    </a:moveTo>
                    <a:lnTo>
                      <a:pt x="137" y="56"/>
                    </a:lnTo>
                    <a:lnTo>
                      <a:pt x="119" y="48"/>
                    </a:lnTo>
                    <a:lnTo>
                      <a:pt x="127" y="31"/>
                    </a:lnTo>
                    <a:lnTo>
                      <a:pt x="145" y="39"/>
                    </a:lnTo>
                    <a:close/>
                    <a:moveTo>
                      <a:pt x="150" y="10"/>
                    </a:moveTo>
                    <a:lnTo>
                      <a:pt x="140" y="26"/>
                    </a:lnTo>
                    <a:lnTo>
                      <a:pt x="124" y="17"/>
                    </a:lnTo>
                    <a:lnTo>
                      <a:pt x="132" y="0"/>
                    </a:lnTo>
                    <a:lnTo>
                      <a:pt x="150" y="10"/>
                    </a:lnTo>
                    <a:close/>
                    <a:moveTo>
                      <a:pt x="171" y="30"/>
                    </a:moveTo>
                    <a:lnTo>
                      <a:pt x="163" y="46"/>
                    </a:lnTo>
                    <a:lnTo>
                      <a:pt x="145" y="36"/>
                    </a:lnTo>
                    <a:lnTo>
                      <a:pt x="153" y="20"/>
                    </a:lnTo>
                    <a:lnTo>
                      <a:pt x="171"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7" name="Freeform 391"/>
              <p:cNvSpPr>
                <a:spLocks noEditPoints="1"/>
              </p:cNvSpPr>
              <p:nvPr/>
            </p:nvSpPr>
            <p:spPr bwMode="auto">
              <a:xfrm>
                <a:off x="3710" y="1413"/>
                <a:ext cx="132" cy="144"/>
              </a:xfrm>
              <a:custGeom>
                <a:avLst/>
                <a:gdLst>
                  <a:gd name="T0" fmla="*/ 50 w 132"/>
                  <a:gd name="T1" fmla="*/ 144 h 144"/>
                  <a:gd name="T2" fmla="*/ 27 w 132"/>
                  <a:gd name="T3" fmla="*/ 142 h 144"/>
                  <a:gd name="T4" fmla="*/ 11 w 132"/>
                  <a:gd name="T5" fmla="*/ 137 h 144"/>
                  <a:gd name="T6" fmla="*/ 6 w 132"/>
                  <a:gd name="T7" fmla="*/ 134 h 144"/>
                  <a:gd name="T8" fmla="*/ 1 w 132"/>
                  <a:gd name="T9" fmla="*/ 123 h 144"/>
                  <a:gd name="T10" fmla="*/ 0 w 132"/>
                  <a:gd name="T11" fmla="*/ 114 h 144"/>
                  <a:gd name="T12" fmla="*/ 3 w 132"/>
                  <a:gd name="T13" fmla="*/ 100 h 144"/>
                  <a:gd name="T14" fmla="*/ 14 w 132"/>
                  <a:gd name="T15" fmla="*/ 82 h 144"/>
                  <a:gd name="T16" fmla="*/ 11 w 132"/>
                  <a:gd name="T17" fmla="*/ 95 h 144"/>
                  <a:gd name="T18" fmla="*/ 9 w 132"/>
                  <a:gd name="T19" fmla="*/ 105 h 144"/>
                  <a:gd name="T20" fmla="*/ 11 w 132"/>
                  <a:gd name="T21" fmla="*/ 113 h 144"/>
                  <a:gd name="T22" fmla="*/ 19 w 132"/>
                  <a:gd name="T23" fmla="*/ 119 h 144"/>
                  <a:gd name="T24" fmla="*/ 32 w 132"/>
                  <a:gd name="T25" fmla="*/ 124 h 144"/>
                  <a:gd name="T26" fmla="*/ 120 w 132"/>
                  <a:gd name="T27" fmla="*/ 124 h 144"/>
                  <a:gd name="T28" fmla="*/ 101 w 132"/>
                  <a:gd name="T29" fmla="*/ 28 h 144"/>
                  <a:gd name="T30" fmla="*/ 102 w 132"/>
                  <a:gd name="T31" fmla="*/ 13 h 144"/>
                  <a:gd name="T32" fmla="*/ 109 w 132"/>
                  <a:gd name="T33" fmla="*/ 2 h 144"/>
                  <a:gd name="T34" fmla="*/ 109 w 132"/>
                  <a:gd name="T35" fmla="*/ 5 h 144"/>
                  <a:gd name="T36" fmla="*/ 117 w 132"/>
                  <a:gd name="T37" fmla="*/ 12 h 144"/>
                  <a:gd name="T38" fmla="*/ 128 w 132"/>
                  <a:gd name="T39" fmla="*/ 15 h 144"/>
                  <a:gd name="T40" fmla="*/ 127 w 132"/>
                  <a:gd name="T41" fmla="*/ 26 h 144"/>
                  <a:gd name="T42" fmla="*/ 118 w 132"/>
                  <a:gd name="T43" fmla="*/ 35 h 144"/>
                  <a:gd name="T44" fmla="*/ 132 w 132"/>
                  <a:gd name="T45" fmla="*/ 144 h 144"/>
                  <a:gd name="T46" fmla="*/ 91 w 132"/>
                  <a:gd name="T47" fmla="*/ 77 h 144"/>
                  <a:gd name="T48" fmla="*/ 89 w 132"/>
                  <a:gd name="T49" fmla="*/ 87 h 144"/>
                  <a:gd name="T50" fmla="*/ 83 w 132"/>
                  <a:gd name="T51" fmla="*/ 95 h 144"/>
                  <a:gd name="T52" fmla="*/ 78 w 132"/>
                  <a:gd name="T53" fmla="*/ 98 h 144"/>
                  <a:gd name="T54" fmla="*/ 60 w 132"/>
                  <a:gd name="T55" fmla="*/ 101 h 144"/>
                  <a:gd name="T56" fmla="*/ 47 w 132"/>
                  <a:gd name="T57" fmla="*/ 100 h 144"/>
                  <a:gd name="T58" fmla="*/ 32 w 132"/>
                  <a:gd name="T59" fmla="*/ 93 h 144"/>
                  <a:gd name="T60" fmla="*/ 50 w 132"/>
                  <a:gd name="T61" fmla="*/ 95 h 144"/>
                  <a:gd name="T62" fmla="*/ 61 w 132"/>
                  <a:gd name="T63" fmla="*/ 93 h 144"/>
                  <a:gd name="T64" fmla="*/ 71 w 132"/>
                  <a:gd name="T65" fmla="*/ 92 h 144"/>
                  <a:gd name="T66" fmla="*/ 79 w 132"/>
                  <a:gd name="T67" fmla="*/ 85 h 144"/>
                  <a:gd name="T68" fmla="*/ 81 w 132"/>
                  <a:gd name="T69" fmla="*/ 82 h 144"/>
                  <a:gd name="T70" fmla="*/ 79 w 132"/>
                  <a:gd name="T71" fmla="*/ 77 h 144"/>
                  <a:gd name="T72" fmla="*/ 74 w 132"/>
                  <a:gd name="T73" fmla="*/ 77 h 144"/>
                  <a:gd name="T74" fmla="*/ 68 w 132"/>
                  <a:gd name="T75" fmla="*/ 77 h 144"/>
                  <a:gd name="T76" fmla="*/ 61 w 132"/>
                  <a:gd name="T77" fmla="*/ 77 h 144"/>
                  <a:gd name="T78" fmla="*/ 57 w 132"/>
                  <a:gd name="T79" fmla="*/ 75 h 144"/>
                  <a:gd name="T80" fmla="*/ 55 w 132"/>
                  <a:gd name="T81" fmla="*/ 70 h 144"/>
                  <a:gd name="T82" fmla="*/ 57 w 132"/>
                  <a:gd name="T83" fmla="*/ 65 h 144"/>
                  <a:gd name="T84" fmla="*/ 65 w 132"/>
                  <a:gd name="T85" fmla="*/ 48 h 144"/>
                  <a:gd name="T86" fmla="*/ 74 w 132"/>
                  <a:gd name="T87" fmla="*/ 38 h 144"/>
                  <a:gd name="T88" fmla="*/ 86 w 132"/>
                  <a:gd name="T89" fmla="*/ 31 h 144"/>
                  <a:gd name="T90" fmla="*/ 84 w 132"/>
                  <a:gd name="T91" fmla="*/ 46 h 144"/>
                  <a:gd name="T92" fmla="*/ 70 w 132"/>
                  <a:gd name="T93" fmla="*/ 52 h 144"/>
                  <a:gd name="T94" fmla="*/ 65 w 132"/>
                  <a:gd name="T95" fmla="*/ 61 h 144"/>
                  <a:gd name="T96" fmla="*/ 66 w 132"/>
                  <a:gd name="T97" fmla="*/ 62 h 144"/>
                  <a:gd name="T98" fmla="*/ 71 w 132"/>
                  <a:gd name="T99" fmla="*/ 64 h 144"/>
                  <a:gd name="T100" fmla="*/ 76 w 132"/>
                  <a:gd name="T101" fmla="*/ 64 h 144"/>
                  <a:gd name="T102" fmla="*/ 81 w 132"/>
                  <a:gd name="T103" fmla="*/ 62 h 144"/>
                  <a:gd name="T104" fmla="*/ 89 w 132"/>
                  <a:gd name="T105" fmla="*/ 65 h 144"/>
                  <a:gd name="T106" fmla="*/ 91 w 132"/>
                  <a:gd name="T107" fmla="*/ 7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144">
                    <a:moveTo>
                      <a:pt x="132" y="144"/>
                    </a:moveTo>
                    <a:lnTo>
                      <a:pt x="50" y="144"/>
                    </a:lnTo>
                    <a:lnTo>
                      <a:pt x="50" y="144"/>
                    </a:lnTo>
                    <a:lnTo>
                      <a:pt x="27" y="142"/>
                    </a:lnTo>
                    <a:lnTo>
                      <a:pt x="19" y="140"/>
                    </a:lnTo>
                    <a:lnTo>
                      <a:pt x="11" y="137"/>
                    </a:lnTo>
                    <a:lnTo>
                      <a:pt x="11" y="137"/>
                    </a:lnTo>
                    <a:lnTo>
                      <a:pt x="6" y="134"/>
                    </a:lnTo>
                    <a:lnTo>
                      <a:pt x="3" y="129"/>
                    </a:lnTo>
                    <a:lnTo>
                      <a:pt x="1" y="123"/>
                    </a:lnTo>
                    <a:lnTo>
                      <a:pt x="0" y="114"/>
                    </a:lnTo>
                    <a:lnTo>
                      <a:pt x="0" y="114"/>
                    </a:lnTo>
                    <a:lnTo>
                      <a:pt x="1" y="108"/>
                    </a:lnTo>
                    <a:lnTo>
                      <a:pt x="3" y="100"/>
                    </a:lnTo>
                    <a:lnTo>
                      <a:pt x="11" y="80"/>
                    </a:lnTo>
                    <a:lnTo>
                      <a:pt x="14" y="82"/>
                    </a:lnTo>
                    <a:lnTo>
                      <a:pt x="14" y="82"/>
                    </a:lnTo>
                    <a:lnTo>
                      <a:pt x="11" y="95"/>
                    </a:lnTo>
                    <a:lnTo>
                      <a:pt x="9" y="105"/>
                    </a:lnTo>
                    <a:lnTo>
                      <a:pt x="9" y="105"/>
                    </a:lnTo>
                    <a:lnTo>
                      <a:pt x="9" y="109"/>
                    </a:lnTo>
                    <a:lnTo>
                      <a:pt x="11" y="113"/>
                    </a:lnTo>
                    <a:lnTo>
                      <a:pt x="14" y="118"/>
                    </a:lnTo>
                    <a:lnTo>
                      <a:pt x="19" y="119"/>
                    </a:lnTo>
                    <a:lnTo>
                      <a:pt x="24" y="123"/>
                    </a:lnTo>
                    <a:lnTo>
                      <a:pt x="32" y="124"/>
                    </a:lnTo>
                    <a:lnTo>
                      <a:pt x="50" y="124"/>
                    </a:lnTo>
                    <a:lnTo>
                      <a:pt x="120" y="124"/>
                    </a:lnTo>
                    <a:lnTo>
                      <a:pt x="107" y="30"/>
                    </a:lnTo>
                    <a:lnTo>
                      <a:pt x="101" y="28"/>
                    </a:lnTo>
                    <a:lnTo>
                      <a:pt x="101" y="28"/>
                    </a:lnTo>
                    <a:lnTo>
                      <a:pt x="102" y="13"/>
                    </a:lnTo>
                    <a:lnTo>
                      <a:pt x="105" y="0"/>
                    </a:lnTo>
                    <a:lnTo>
                      <a:pt x="109" y="2"/>
                    </a:lnTo>
                    <a:lnTo>
                      <a:pt x="109" y="2"/>
                    </a:lnTo>
                    <a:lnTo>
                      <a:pt x="109" y="5"/>
                    </a:lnTo>
                    <a:lnTo>
                      <a:pt x="110" y="7"/>
                    </a:lnTo>
                    <a:lnTo>
                      <a:pt x="117" y="12"/>
                    </a:lnTo>
                    <a:lnTo>
                      <a:pt x="117" y="12"/>
                    </a:lnTo>
                    <a:lnTo>
                      <a:pt x="128" y="15"/>
                    </a:lnTo>
                    <a:lnTo>
                      <a:pt x="128" y="15"/>
                    </a:lnTo>
                    <a:lnTo>
                      <a:pt x="127" y="26"/>
                    </a:lnTo>
                    <a:lnTo>
                      <a:pt x="123" y="36"/>
                    </a:lnTo>
                    <a:lnTo>
                      <a:pt x="118" y="35"/>
                    </a:lnTo>
                    <a:lnTo>
                      <a:pt x="132" y="123"/>
                    </a:lnTo>
                    <a:lnTo>
                      <a:pt x="132" y="144"/>
                    </a:lnTo>
                    <a:close/>
                    <a:moveTo>
                      <a:pt x="91" y="77"/>
                    </a:moveTo>
                    <a:lnTo>
                      <a:pt x="91" y="77"/>
                    </a:lnTo>
                    <a:lnTo>
                      <a:pt x="91" y="82"/>
                    </a:lnTo>
                    <a:lnTo>
                      <a:pt x="89" y="87"/>
                    </a:lnTo>
                    <a:lnTo>
                      <a:pt x="86" y="92"/>
                    </a:lnTo>
                    <a:lnTo>
                      <a:pt x="83" y="95"/>
                    </a:lnTo>
                    <a:lnTo>
                      <a:pt x="83" y="95"/>
                    </a:lnTo>
                    <a:lnTo>
                      <a:pt x="78" y="98"/>
                    </a:lnTo>
                    <a:lnTo>
                      <a:pt x="73" y="100"/>
                    </a:lnTo>
                    <a:lnTo>
                      <a:pt x="60" y="101"/>
                    </a:lnTo>
                    <a:lnTo>
                      <a:pt x="60" y="101"/>
                    </a:lnTo>
                    <a:lnTo>
                      <a:pt x="47" y="100"/>
                    </a:lnTo>
                    <a:lnTo>
                      <a:pt x="30" y="95"/>
                    </a:lnTo>
                    <a:lnTo>
                      <a:pt x="32" y="93"/>
                    </a:lnTo>
                    <a:lnTo>
                      <a:pt x="32" y="93"/>
                    </a:lnTo>
                    <a:lnTo>
                      <a:pt x="50" y="95"/>
                    </a:lnTo>
                    <a:lnTo>
                      <a:pt x="50" y="95"/>
                    </a:lnTo>
                    <a:lnTo>
                      <a:pt x="61" y="93"/>
                    </a:lnTo>
                    <a:lnTo>
                      <a:pt x="71" y="92"/>
                    </a:lnTo>
                    <a:lnTo>
                      <a:pt x="71" y="92"/>
                    </a:lnTo>
                    <a:lnTo>
                      <a:pt x="78" y="87"/>
                    </a:lnTo>
                    <a:lnTo>
                      <a:pt x="79" y="85"/>
                    </a:lnTo>
                    <a:lnTo>
                      <a:pt x="81" y="82"/>
                    </a:lnTo>
                    <a:lnTo>
                      <a:pt x="81" y="82"/>
                    </a:lnTo>
                    <a:lnTo>
                      <a:pt x="81" y="80"/>
                    </a:lnTo>
                    <a:lnTo>
                      <a:pt x="79" y="77"/>
                    </a:lnTo>
                    <a:lnTo>
                      <a:pt x="74" y="77"/>
                    </a:lnTo>
                    <a:lnTo>
                      <a:pt x="74" y="77"/>
                    </a:lnTo>
                    <a:lnTo>
                      <a:pt x="68" y="77"/>
                    </a:lnTo>
                    <a:lnTo>
                      <a:pt x="68" y="77"/>
                    </a:lnTo>
                    <a:lnTo>
                      <a:pt x="61" y="77"/>
                    </a:lnTo>
                    <a:lnTo>
                      <a:pt x="61" y="77"/>
                    </a:lnTo>
                    <a:lnTo>
                      <a:pt x="60" y="77"/>
                    </a:lnTo>
                    <a:lnTo>
                      <a:pt x="57" y="75"/>
                    </a:lnTo>
                    <a:lnTo>
                      <a:pt x="57" y="74"/>
                    </a:lnTo>
                    <a:lnTo>
                      <a:pt x="55" y="70"/>
                    </a:lnTo>
                    <a:lnTo>
                      <a:pt x="55" y="70"/>
                    </a:lnTo>
                    <a:lnTo>
                      <a:pt x="57" y="65"/>
                    </a:lnTo>
                    <a:lnTo>
                      <a:pt x="58" y="61"/>
                    </a:lnTo>
                    <a:lnTo>
                      <a:pt x="65" y="48"/>
                    </a:lnTo>
                    <a:lnTo>
                      <a:pt x="65" y="48"/>
                    </a:lnTo>
                    <a:lnTo>
                      <a:pt x="74" y="38"/>
                    </a:lnTo>
                    <a:lnTo>
                      <a:pt x="81" y="35"/>
                    </a:lnTo>
                    <a:lnTo>
                      <a:pt x="86" y="31"/>
                    </a:lnTo>
                    <a:lnTo>
                      <a:pt x="84" y="46"/>
                    </a:lnTo>
                    <a:lnTo>
                      <a:pt x="84" y="46"/>
                    </a:lnTo>
                    <a:lnTo>
                      <a:pt x="76" y="49"/>
                    </a:lnTo>
                    <a:lnTo>
                      <a:pt x="70" y="52"/>
                    </a:lnTo>
                    <a:lnTo>
                      <a:pt x="66" y="56"/>
                    </a:lnTo>
                    <a:lnTo>
                      <a:pt x="65" y="61"/>
                    </a:lnTo>
                    <a:lnTo>
                      <a:pt x="65" y="61"/>
                    </a:lnTo>
                    <a:lnTo>
                      <a:pt x="66" y="62"/>
                    </a:lnTo>
                    <a:lnTo>
                      <a:pt x="71" y="64"/>
                    </a:lnTo>
                    <a:lnTo>
                      <a:pt x="71" y="64"/>
                    </a:lnTo>
                    <a:lnTo>
                      <a:pt x="76" y="64"/>
                    </a:lnTo>
                    <a:lnTo>
                      <a:pt x="76" y="64"/>
                    </a:lnTo>
                    <a:lnTo>
                      <a:pt x="81" y="62"/>
                    </a:lnTo>
                    <a:lnTo>
                      <a:pt x="81" y="62"/>
                    </a:lnTo>
                    <a:lnTo>
                      <a:pt x="86" y="64"/>
                    </a:lnTo>
                    <a:lnTo>
                      <a:pt x="89" y="65"/>
                    </a:lnTo>
                    <a:lnTo>
                      <a:pt x="91" y="70"/>
                    </a:lnTo>
                    <a:lnTo>
                      <a:pt x="91" y="77"/>
                    </a:lnTo>
                    <a:lnTo>
                      <a:pt x="91"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8" name="Freeform 392"/>
              <p:cNvSpPr>
                <a:spLocks/>
              </p:cNvSpPr>
              <p:nvPr/>
            </p:nvSpPr>
            <p:spPr bwMode="auto">
              <a:xfrm>
                <a:off x="3845" y="1492"/>
                <a:ext cx="102" cy="118"/>
              </a:xfrm>
              <a:custGeom>
                <a:avLst/>
                <a:gdLst>
                  <a:gd name="T0" fmla="*/ 102 w 102"/>
                  <a:gd name="T1" fmla="*/ 65 h 118"/>
                  <a:gd name="T2" fmla="*/ 102 w 102"/>
                  <a:gd name="T3" fmla="*/ 65 h 118"/>
                  <a:gd name="T4" fmla="*/ 101 w 102"/>
                  <a:gd name="T5" fmla="*/ 74 h 118"/>
                  <a:gd name="T6" fmla="*/ 98 w 102"/>
                  <a:gd name="T7" fmla="*/ 83 h 118"/>
                  <a:gd name="T8" fmla="*/ 91 w 102"/>
                  <a:gd name="T9" fmla="*/ 92 h 118"/>
                  <a:gd name="T10" fmla="*/ 81 w 102"/>
                  <a:gd name="T11" fmla="*/ 102 h 118"/>
                  <a:gd name="T12" fmla="*/ 81 w 102"/>
                  <a:gd name="T13" fmla="*/ 102 h 118"/>
                  <a:gd name="T14" fmla="*/ 71 w 102"/>
                  <a:gd name="T15" fmla="*/ 109 h 118"/>
                  <a:gd name="T16" fmla="*/ 63 w 102"/>
                  <a:gd name="T17" fmla="*/ 114 h 118"/>
                  <a:gd name="T18" fmla="*/ 55 w 102"/>
                  <a:gd name="T19" fmla="*/ 117 h 118"/>
                  <a:gd name="T20" fmla="*/ 49 w 102"/>
                  <a:gd name="T21" fmla="*/ 118 h 118"/>
                  <a:gd name="T22" fmla="*/ 49 w 102"/>
                  <a:gd name="T23" fmla="*/ 118 h 118"/>
                  <a:gd name="T24" fmla="*/ 37 w 102"/>
                  <a:gd name="T25" fmla="*/ 117 h 118"/>
                  <a:gd name="T26" fmla="*/ 23 w 102"/>
                  <a:gd name="T27" fmla="*/ 114 h 118"/>
                  <a:gd name="T28" fmla="*/ 23 w 102"/>
                  <a:gd name="T29" fmla="*/ 114 h 118"/>
                  <a:gd name="T30" fmla="*/ 0 w 102"/>
                  <a:gd name="T31" fmla="*/ 105 h 118"/>
                  <a:gd name="T32" fmla="*/ 1 w 102"/>
                  <a:gd name="T33" fmla="*/ 101 h 118"/>
                  <a:gd name="T34" fmla="*/ 1 w 102"/>
                  <a:gd name="T35" fmla="*/ 101 h 118"/>
                  <a:gd name="T36" fmla="*/ 31 w 102"/>
                  <a:gd name="T37" fmla="*/ 105 h 118"/>
                  <a:gd name="T38" fmla="*/ 31 w 102"/>
                  <a:gd name="T39" fmla="*/ 105 h 118"/>
                  <a:gd name="T40" fmla="*/ 42 w 102"/>
                  <a:gd name="T41" fmla="*/ 104 h 118"/>
                  <a:gd name="T42" fmla="*/ 52 w 102"/>
                  <a:gd name="T43" fmla="*/ 101 h 118"/>
                  <a:gd name="T44" fmla="*/ 63 w 102"/>
                  <a:gd name="T45" fmla="*/ 94 h 118"/>
                  <a:gd name="T46" fmla="*/ 73 w 102"/>
                  <a:gd name="T47" fmla="*/ 86 h 118"/>
                  <a:gd name="T48" fmla="*/ 73 w 102"/>
                  <a:gd name="T49" fmla="*/ 86 h 118"/>
                  <a:gd name="T50" fmla="*/ 83 w 102"/>
                  <a:gd name="T51" fmla="*/ 78 h 118"/>
                  <a:gd name="T52" fmla="*/ 89 w 102"/>
                  <a:gd name="T53" fmla="*/ 68 h 118"/>
                  <a:gd name="T54" fmla="*/ 93 w 102"/>
                  <a:gd name="T55" fmla="*/ 60 h 118"/>
                  <a:gd name="T56" fmla="*/ 94 w 102"/>
                  <a:gd name="T57" fmla="*/ 52 h 118"/>
                  <a:gd name="T58" fmla="*/ 94 w 102"/>
                  <a:gd name="T59" fmla="*/ 52 h 118"/>
                  <a:gd name="T60" fmla="*/ 94 w 102"/>
                  <a:gd name="T61" fmla="*/ 44 h 118"/>
                  <a:gd name="T62" fmla="*/ 91 w 102"/>
                  <a:gd name="T63" fmla="*/ 35 h 118"/>
                  <a:gd name="T64" fmla="*/ 85 w 102"/>
                  <a:gd name="T65" fmla="*/ 27 h 118"/>
                  <a:gd name="T66" fmla="*/ 78 w 102"/>
                  <a:gd name="T67" fmla="*/ 17 h 118"/>
                  <a:gd name="T68" fmla="*/ 85 w 102"/>
                  <a:gd name="T69" fmla="*/ 0 h 118"/>
                  <a:gd name="T70" fmla="*/ 85 w 102"/>
                  <a:gd name="T71" fmla="*/ 0 h 118"/>
                  <a:gd name="T72" fmla="*/ 93 w 102"/>
                  <a:gd name="T73" fmla="*/ 9 h 118"/>
                  <a:gd name="T74" fmla="*/ 98 w 102"/>
                  <a:gd name="T75" fmla="*/ 17 h 118"/>
                  <a:gd name="T76" fmla="*/ 101 w 102"/>
                  <a:gd name="T77" fmla="*/ 27 h 118"/>
                  <a:gd name="T78" fmla="*/ 102 w 102"/>
                  <a:gd name="T79" fmla="*/ 39 h 118"/>
                  <a:gd name="T80" fmla="*/ 102 w 102"/>
                  <a:gd name="T81" fmla="*/ 6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118">
                    <a:moveTo>
                      <a:pt x="102" y="65"/>
                    </a:moveTo>
                    <a:lnTo>
                      <a:pt x="102" y="65"/>
                    </a:lnTo>
                    <a:lnTo>
                      <a:pt x="101" y="74"/>
                    </a:lnTo>
                    <a:lnTo>
                      <a:pt x="98" y="83"/>
                    </a:lnTo>
                    <a:lnTo>
                      <a:pt x="91" y="92"/>
                    </a:lnTo>
                    <a:lnTo>
                      <a:pt x="81" y="102"/>
                    </a:lnTo>
                    <a:lnTo>
                      <a:pt x="81" y="102"/>
                    </a:lnTo>
                    <a:lnTo>
                      <a:pt x="71" y="109"/>
                    </a:lnTo>
                    <a:lnTo>
                      <a:pt x="63" y="114"/>
                    </a:lnTo>
                    <a:lnTo>
                      <a:pt x="55" y="117"/>
                    </a:lnTo>
                    <a:lnTo>
                      <a:pt x="49" y="118"/>
                    </a:lnTo>
                    <a:lnTo>
                      <a:pt x="49" y="118"/>
                    </a:lnTo>
                    <a:lnTo>
                      <a:pt x="37" y="117"/>
                    </a:lnTo>
                    <a:lnTo>
                      <a:pt x="23" y="114"/>
                    </a:lnTo>
                    <a:lnTo>
                      <a:pt x="23" y="114"/>
                    </a:lnTo>
                    <a:lnTo>
                      <a:pt x="0" y="105"/>
                    </a:lnTo>
                    <a:lnTo>
                      <a:pt x="1" y="101"/>
                    </a:lnTo>
                    <a:lnTo>
                      <a:pt x="1" y="101"/>
                    </a:lnTo>
                    <a:lnTo>
                      <a:pt x="31" y="105"/>
                    </a:lnTo>
                    <a:lnTo>
                      <a:pt x="31" y="105"/>
                    </a:lnTo>
                    <a:lnTo>
                      <a:pt x="42" y="104"/>
                    </a:lnTo>
                    <a:lnTo>
                      <a:pt x="52" y="101"/>
                    </a:lnTo>
                    <a:lnTo>
                      <a:pt x="63" y="94"/>
                    </a:lnTo>
                    <a:lnTo>
                      <a:pt x="73" y="86"/>
                    </a:lnTo>
                    <a:lnTo>
                      <a:pt x="73" y="86"/>
                    </a:lnTo>
                    <a:lnTo>
                      <a:pt x="83" y="78"/>
                    </a:lnTo>
                    <a:lnTo>
                      <a:pt x="89" y="68"/>
                    </a:lnTo>
                    <a:lnTo>
                      <a:pt x="93" y="60"/>
                    </a:lnTo>
                    <a:lnTo>
                      <a:pt x="94" y="52"/>
                    </a:lnTo>
                    <a:lnTo>
                      <a:pt x="94" y="52"/>
                    </a:lnTo>
                    <a:lnTo>
                      <a:pt x="94" y="44"/>
                    </a:lnTo>
                    <a:lnTo>
                      <a:pt x="91" y="35"/>
                    </a:lnTo>
                    <a:lnTo>
                      <a:pt x="85" y="27"/>
                    </a:lnTo>
                    <a:lnTo>
                      <a:pt x="78" y="17"/>
                    </a:lnTo>
                    <a:lnTo>
                      <a:pt x="85" y="0"/>
                    </a:lnTo>
                    <a:lnTo>
                      <a:pt x="85" y="0"/>
                    </a:lnTo>
                    <a:lnTo>
                      <a:pt x="93" y="9"/>
                    </a:lnTo>
                    <a:lnTo>
                      <a:pt x="98" y="17"/>
                    </a:lnTo>
                    <a:lnTo>
                      <a:pt x="101" y="27"/>
                    </a:lnTo>
                    <a:lnTo>
                      <a:pt x="102" y="39"/>
                    </a:lnTo>
                    <a:lnTo>
                      <a:pt x="10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9" name="Freeform 393"/>
              <p:cNvSpPr>
                <a:spLocks/>
              </p:cNvSpPr>
              <p:nvPr/>
            </p:nvSpPr>
            <p:spPr bwMode="auto">
              <a:xfrm>
                <a:off x="3949" y="1417"/>
                <a:ext cx="23" cy="143"/>
              </a:xfrm>
              <a:custGeom>
                <a:avLst/>
                <a:gdLst>
                  <a:gd name="T0" fmla="*/ 23 w 23"/>
                  <a:gd name="T1" fmla="*/ 112 h 143"/>
                  <a:gd name="T2" fmla="*/ 23 w 23"/>
                  <a:gd name="T3" fmla="*/ 112 h 143"/>
                  <a:gd name="T4" fmla="*/ 21 w 23"/>
                  <a:gd name="T5" fmla="*/ 119 h 143"/>
                  <a:gd name="T6" fmla="*/ 20 w 23"/>
                  <a:gd name="T7" fmla="*/ 127 h 143"/>
                  <a:gd name="T8" fmla="*/ 11 w 23"/>
                  <a:gd name="T9" fmla="*/ 143 h 143"/>
                  <a:gd name="T10" fmla="*/ 10 w 23"/>
                  <a:gd name="T11" fmla="*/ 143 h 143"/>
                  <a:gd name="T12" fmla="*/ 10 w 23"/>
                  <a:gd name="T13" fmla="*/ 143 h 143"/>
                  <a:gd name="T14" fmla="*/ 11 w 23"/>
                  <a:gd name="T15" fmla="*/ 128 h 143"/>
                  <a:gd name="T16" fmla="*/ 11 w 23"/>
                  <a:gd name="T17" fmla="*/ 128 h 143"/>
                  <a:gd name="T18" fmla="*/ 8 w 23"/>
                  <a:gd name="T19" fmla="*/ 88 h 143"/>
                  <a:gd name="T20" fmla="*/ 0 w 23"/>
                  <a:gd name="T21" fmla="*/ 21 h 143"/>
                  <a:gd name="T22" fmla="*/ 0 w 23"/>
                  <a:gd name="T23" fmla="*/ 21 h 143"/>
                  <a:gd name="T24" fmla="*/ 11 w 23"/>
                  <a:gd name="T25" fmla="*/ 0 h 143"/>
                  <a:gd name="T26" fmla="*/ 11 w 23"/>
                  <a:gd name="T27" fmla="*/ 0 h 143"/>
                  <a:gd name="T28" fmla="*/ 20 w 23"/>
                  <a:gd name="T29" fmla="*/ 68 h 143"/>
                  <a:gd name="T30" fmla="*/ 21 w 23"/>
                  <a:gd name="T31" fmla="*/ 92 h 143"/>
                  <a:gd name="T32" fmla="*/ 23 w 23"/>
                  <a:gd name="T33" fmla="*/ 112 h 143"/>
                  <a:gd name="T34" fmla="*/ 23 w 23"/>
                  <a:gd name="T35" fmla="*/ 1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143">
                    <a:moveTo>
                      <a:pt x="23" y="112"/>
                    </a:moveTo>
                    <a:lnTo>
                      <a:pt x="23" y="112"/>
                    </a:lnTo>
                    <a:lnTo>
                      <a:pt x="21" y="119"/>
                    </a:lnTo>
                    <a:lnTo>
                      <a:pt x="20" y="127"/>
                    </a:lnTo>
                    <a:lnTo>
                      <a:pt x="11" y="143"/>
                    </a:lnTo>
                    <a:lnTo>
                      <a:pt x="10" y="143"/>
                    </a:lnTo>
                    <a:lnTo>
                      <a:pt x="10" y="143"/>
                    </a:lnTo>
                    <a:lnTo>
                      <a:pt x="11" y="128"/>
                    </a:lnTo>
                    <a:lnTo>
                      <a:pt x="11" y="128"/>
                    </a:lnTo>
                    <a:lnTo>
                      <a:pt x="8" y="88"/>
                    </a:lnTo>
                    <a:lnTo>
                      <a:pt x="0" y="21"/>
                    </a:lnTo>
                    <a:lnTo>
                      <a:pt x="0" y="21"/>
                    </a:lnTo>
                    <a:lnTo>
                      <a:pt x="11" y="0"/>
                    </a:lnTo>
                    <a:lnTo>
                      <a:pt x="11" y="0"/>
                    </a:lnTo>
                    <a:lnTo>
                      <a:pt x="20" y="68"/>
                    </a:lnTo>
                    <a:lnTo>
                      <a:pt x="21" y="92"/>
                    </a:lnTo>
                    <a:lnTo>
                      <a:pt x="23" y="112"/>
                    </a:lnTo>
                    <a:lnTo>
                      <a:pt x="2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0" name="Freeform 394"/>
              <p:cNvSpPr>
                <a:spLocks noEditPoints="1"/>
              </p:cNvSpPr>
              <p:nvPr/>
            </p:nvSpPr>
            <p:spPr bwMode="auto">
              <a:xfrm>
                <a:off x="4740" y="2453"/>
                <a:ext cx="146" cy="156"/>
              </a:xfrm>
              <a:custGeom>
                <a:avLst/>
                <a:gdLst>
                  <a:gd name="T0" fmla="*/ 107 w 146"/>
                  <a:gd name="T1" fmla="*/ 60 h 156"/>
                  <a:gd name="T2" fmla="*/ 125 w 146"/>
                  <a:gd name="T3" fmla="*/ 67 h 156"/>
                  <a:gd name="T4" fmla="*/ 141 w 146"/>
                  <a:gd name="T5" fmla="*/ 83 h 156"/>
                  <a:gd name="T6" fmla="*/ 146 w 146"/>
                  <a:gd name="T7" fmla="*/ 106 h 156"/>
                  <a:gd name="T8" fmla="*/ 143 w 146"/>
                  <a:gd name="T9" fmla="*/ 124 h 156"/>
                  <a:gd name="T10" fmla="*/ 120 w 146"/>
                  <a:gd name="T11" fmla="*/ 145 h 156"/>
                  <a:gd name="T12" fmla="*/ 79 w 146"/>
                  <a:gd name="T13" fmla="*/ 156 h 156"/>
                  <a:gd name="T14" fmla="*/ 73 w 146"/>
                  <a:gd name="T15" fmla="*/ 142 h 156"/>
                  <a:gd name="T16" fmla="*/ 105 w 146"/>
                  <a:gd name="T17" fmla="*/ 135 h 156"/>
                  <a:gd name="T18" fmla="*/ 125 w 146"/>
                  <a:gd name="T19" fmla="*/ 120 h 156"/>
                  <a:gd name="T20" fmla="*/ 128 w 146"/>
                  <a:gd name="T21" fmla="*/ 106 h 156"/>
                  <a:gd name="T22" fmla="*/ 120 w 146"/>
                  <a:gd name="T23" fmla="*/ 85 h 156"/>
                  <a:gd name="T24" fmla="*/ 102 w 146"/>
                  <a:gd name="T25" fmla="*/ 76 h 156"/>
                  <a:gd name="T26" fmla="*/ 88 w 146"/>
                  <a:gd name="T27" fmla="*/ 103 h 156"/>
                  <a:gd name="T28" fmla="*/ 68 w 146"/>
                  <a:gd name="T29" fmla="*/ 124 h 156"/>
                  <a:gd name="T30" fmla="*/ 57 w 146"/>
                  <a:gd name="T31" fmla="*/ 142 h 156"/>
                  <a:gd name="T32" fmla="*/ 45 w 146"/>
                  <a:gd name="T33" fmla="*/ 138 h 156"/>
                  <a:gd name="T34" fmla="*/ 24 w 146"/>
                  <a:gd name="T35" fmla="*/ 145 h 156"/>
                  <a:gd name="T36" fmla="*/ 13 w 146"/>
                  <a:gd name="T37" fmla="*/ 142 h 156"/>
                  <a:gd name="T38" fmla="*/ 1 w 146"/>
                  <a:gd name="T39" fmla="*/ 129 h 156"/>
                  <a:gd name="T40" fmla="*/ 1 w 146"/>
                  <a:gd name="T41" fmla="*/ 111 h 156"/>
                  <a:gd name="T42" fmla="*/ 13 w 146"/>
                  <a:gd name="T43" fmla="*/ 88 h 156"/>
                  <a:gd name="T44" fmla="*/ 35 w 146"/>
                  <a:gd name="T45" fmla="*/ 70 h 156"/>
                  <a:gd name="T46" fmla="*/ 44 w 146"/>
                  <a:gd name="T47" fmla="*/ 41 h 156"/>
                  <a:gd name="T48" fmla="*/ 21 w 146"/>
                  <a:gd name="T49" fmla="*/ 41 h 156"/>
                  <a:gd name="T50" fmla="*/ 8 w 146"/>
                  <a:gd name="T51" fmla="*/ 24 h 156"/>
                  <a:gd name="T52" fmla="*/ 45 w 146"/>
                  <a:gd name="T53" fmla="*/ 0 h 156"/>
                  <a:gd name="T54" fmla="*/ 66 w 146"/>
                  <a:gd name="T55" fmla="*/ 3 h 156"/>
                  <a:gd name="T56" fmla="*/ 61 w 146"/>
                  <a:gd name="T57" fmla="*/ 23 h 156"/>
                  <a:gd name="T58" fmla="*/ 112 w 146"/>
                  <a:gd name="T59" fmla="*/ 19 h 156"/>
                  <a:gd name="T60" fmla="*/ 130 w 146"/>
                  <a:gd name="T61" fmla="*/ 32 h 156"/>
                  <a:gd name="T62" fmla="*/ 61 w 146"/>
                  <a:gd name="T63" fmla="*/ 39 h 156"/>
                  <a:gd name="T64" fmla="*/ 61 w 146"/>
                  <a:gd name="T65" fmla="*/ 62 h 156"/>
                  <a:gd name="T66" fmla="*/ 91 w 146"/>
                  <a:gd name="T67" fmla="*/ 59 h 156"/>
                  <a:gd name="T68" fmla="*/ 50 w 146"/>
                  <a:gd name="T69" fmla="*/ 119 h 156"/>
                  <a:gd name="T70" fmla="*/ 45 w 146"/>
                  <a:gd name="T71" fmla="*/ 81 h 156"/>
                  <a:gd name="T72" fmla="*/ 24 w 146"/>
                  <a:gd name="T73" fmla="*/ 96 h 156"/>
                  <a:gd name="T74" fmla="*/ 17 w 146"/>
                  <a:gd name="T75" fmla="*/ 116 h 156"/>
                  <a:gd name="T76" fmla="*/ 21 w 146"/>
                  <a:gd name="T77" fmla="*/ 127 h 156"/>
                  <a:gd name="T78" fmla="*/ 27 w 146"/>
                  <a:gd name="T79" fmla="*/ 129 h 156"/>
                  <a:gd name="T80" fmla="*/ 50 w 146"/>
                  <a:gd name="T81" fmla="*/ 119 h 156"/>
                  <a:gd name="T82" fmla="*/ 84 w 146"/>
                  <a:gd name="T83" fmla="*/ 73 h 156"/>
                  <a:gd name="T84" fmla="*/ 61 w 146"/>
                  <a:gd name="T85" fmla="*/ 76 h 156"/>
                  <a:gd name="T86" fmla="*/ 63 w 146"/>
                  <a:gd name="T87" fmla="*/ 106 h 156"/>
                  <a:gd name="T88" fmla="*/ 84 w 146"/>
                  <a:gd name="T89" fmla="*/ 7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56">
                    <a:moveTo>
                      <a:pt x="109" y="54"/>
                    </a:moveTo>
                    <a:lnTo>
                      <a:pt x="109" y="54"/>
                    </a:lnTo>
                    <a:lnTo>
                      <a:pt x="107" y="60"/>
                    </a:lnTo>
                    <a:lnTo>
                      <a:pt x="107" y="60"/>
                    </a:lnTo>
                    <a:lnTo>
                      <a:pt x="117" y="63"/>
                    </a:lnTo>
                    <a:lnTo>
                      <a:pt x="125" y="67"/>
                    </a:lnTo>
                    <a:lnTo>
                      <a:pt x="132" y="72"/>
                    </a:lnTo>
                    <a:lnTo>
                      <a:pt x="138" y="78"/>
                    </a:lnTo>
                    <a:lnTo>
                      <a:pt x="141" y="83"/>
                    </a:lnTo>
                    <a:lnTo>
                      <a:pt x="145" y="91"/>
                    </a:lnTo>
                    <a:lnTo>
                      <a:pt x="146" y="98"/>
                    </a:lnTo>
                    <a:lnTo>
                      <a:pt x="146" y="106"/>
                    </a:lnTo>
                    <a:lnTo>
                      <a:pt x="146" y="106"/>
                    </a:lnTo>
                    <a:lnTo>
                      <a:pt x="146" y="116"/>
                    </a:lnTo>
                    <a:lnTo>
                      <a:pt x="143" y="124"/>
                    </a:lnTo>
                    <a:lnTo>
                      <a:pt x="138" y="132"/>
                    </a:lnTo>
                    <a:lnTo>
                      <a:pt x="130" y="140"/>
                    </a:lnTo>
                    <a:lnTo>
                      <a:pt x="120" y="145"/>
                    </a:lnTo>
                    <a:lnTo>
                      <a:pt x="109" y="150"/>
                    </a:lnTo>
                    <a:lnTo>
                      <a:pt x="96" y="153"/>
                    </a:lnTo>
                    <a:lnTo>
                      <a:pt x="79" y="156"/>
                    </a:lnTo>
                    <a:lnTo>
                      <a:pt x="79" y="156"/>
                    </a:lnTo>
                    <a:lnTo>
                      <a:pt x="78" y="150"/>
                    </a:lnTo>
                    <a:lnTo>
                      <a:pt x="73" y="142"/>
                    </a:lnTo>
                    <a:lnTo>
                      <a:pt x="73" y="142"/>
                    </a:lnTo>
                    <a:lnTo>
                      <a:pt x="96" y="138"/>
                    </a:lnTo>
                    <a:lnTo>
                      <a:pt x="105" y="135"/>
                    </a:lnTo>
                    <a:lnTo>
                      <a:pt x="114" y="130"/>
                    </a:lnTo>
                    <a:lnTo>
                      <a:pt x="120" y="125"/>
                    </a:lnTo>
                    <a:lnTo>
                      <a:pt x="125" y="120"/>
                    </a:lnTo>
                    <a:lnTo>
                      <a:pt x="128" y="114"/>
                    </a:lnTo>
                    <a:lnTo>
                      <a:pt x="128" y="106"/>
                    </a:lnTo>
                    <a:lnTo>
                      <a:pt x="128" y="106"/>
                    </a:lnTo>
                    <a:lnTo>
                      <a:pt x="128" y="98"/>
                    </a:lnTo>
                    <a:lnTo>
                      <a:pt x="123" y="89"/>
                    </a:lnTo>
                    <a:lnTo>
                      <a:pt x="120" y="85"/>
                    </a:lnTo>
                    <a:lnTo>
                      <a:pt x="115" y="81"/>
                    </a:lnTo>
                    <a:lnTo>
                      <a:pt x="109" y="78"/>
                    </a:lnTo>
                    <a:lnTo>
                      <a:pt x="102" y="76"/>
                    </a:lnTo>
                    <a:lnTo>
                      <a:pt x="102" y="76"/>
                    </a:lnTo>
                    <a:lnTo>
                      <a:pt x="96" y="89"/>
                    </a:lnTo>
                    <a:lnTo>
                      <a:pt x="88" y="103"/>
                    </a:lnTo>
                    <a:lnTo>
                      <a:pt x="78" y="114"/>
                    </a:lnTo>
                    <a:lnTo>
                      <a:pt x="68" y="124"/>
                    </a:lnTo>
                    <a:lnTo>
                      <a:pt x="68" y="124"/>
                    </a:lnTo>
                    <a:lnTo>
                      <a:pt x="71" y="132"/>
                    </a:lnTo>
                    <a:lnTo>
                      <a:pt x="57" y="142"/>
                    </a:lnTo>
                    <a:lnTo>
                      <a:pt x="57" y="142"/>
                    </a:lnTo>
                    <a:lnTo>
                      <a:pt x="53" y="133"/>
                    </a:lnTo>
                    <a:lnTo>
                      <a:pt x="53" y="133"/>
                    </a:lnTo>
                    <a:lnTo>
                      <a:pt x="45" y="138"/>
                    </a:lnTo>
                    <a:lnTo>
                      <a:pt x="35" y="142"/>
                    </a:lnTo>
                    <a:lnTo>
                      <a:pt x="29" y="143"/>
                    </a:lnTo>
                    <a:lnTo>
                      <a:pt x="24" y="145"/>
                    </a:lnTo>
                    <a:lnTo>
                      <a:pt x="24" y="145"/>
                    </a:lnTo>
                    <a:lnTo>
                      <a:pt x="17" y="143"/>
                    </a:lnTo>
                    <a:lnTo>
                      <a:pt x="13" y="142"/>
                    </a:lnTo>
                    <a:lnTo>
                      <a:pt x="9" y="140"/>
                    </a:lnTo>
                    <a:lnTo>
                      <a:pt x="6" y="137"/>
                    </a:lnTo>
                    <a:lnTo>
                      <a:pt x="1" y="129"/>
                    </a:lnTo>
                    <a:lnTo>
                      <a:pt x="0" y="120"/>
                    </a:lnTo>
                    <a:lnTo>
                      <a:pt x="0" y="120"/>
                    </a:lnTo>
                    <a:lnTo>
                      <a:pt x="1" y="111"/>
                    </a:lnTo>
                    <a:lnTo>
                      <a:pt x="3" y="103"/>
                    </a:lnTo>
                    <a:lnTo>
                      <a:pt x="8" y="94"/>
                    </a:lnTo>
                    <a:lnTo>
                      <a:pt x="13" y="88"/>
                    </a:lnTo>
                    <a:lnTo>
                      <a:pt x="19" y="81"/>
                    </a:lnTo>
                    <a:lnTo>
                      <a:pt x="27" y="75"/>
                    </a:lnTo>
                    <a:lnTo>
                      <a:pt x="35" y="70"/>
                    </a:lnTo>
                    <a:lnTo>
                      <a:pt x="44" y="67"/>
                    </a:lnTo>
                    <a:lnTo>
                      <a:pt x="44" y="67"/>
                    </a:lnTo>
                    <a:lnTo>
                      <a:pt x="44" y="41"/>
                    </a:lnTo>
                    <a:lnTo>
                      <a:pt x="44" y="41"/>
                    </a:lnTo>
                    <a:lnTo>
                      <a:pt x="21" y="41"/>
                    </a:lnTo>
                    <a:lnTo>
                      <a:pt x="21" y="41"/>
                    </a:lnTo>
                    <a:lnTo>
                      <a:pt x="8" y="41"/>
                    </a:lnTo>
                    <a:lnTo>
                      <a:pt x="8" y="24"/>
                    </a:lnTo>
                    <a:lnTo>
                      <a:pt x="8" y="24"/>
                    </a:lnTo>
                    <a:lnTo>
                      <a:pt x="44" y="24"/>
                    </a:lnTo>
                    <a:lnTo>
                      <a:pt x="44" y="24"/>
                    </a:lnTo>
                    <a:lnTo>
                      <a:pt x="45" y="0"/>
                    </a:lnTo>
                    <a:lnTo>
                      <a:pt x="68" y="1"/>
                    </a:lnTo>
                    <a:lnTo>
                      <a:pt x="68" y="1"/>
                    </a:lnTo>
                    <a:lnTo>
                      <a:pt x="66" y="3"/>
                    </a:lnTo>
                    <a:lnTo>
                      <a:pt x="63" y="5"/>
                    </a:lnTo>
                    <a:lnTo>
                      <a:pt x="63" y="5"/>
                    </a:lnTo>
                    <a:lnTo>
                      <a:pt x="61" y="23"/>
                    </a:lnTo>
                    <a:lnTo>
                      <a:pt x="61" y="23"/>
                    </a:lnTo>
                    <a:lnTo>
                      <a:pt x="96" y="21"/>
                    </a:lnTo>
                    <a:lnTo>
                      <a:pt x="112" y="19"/>
                    </a:lnTo>
                    <a:lnTo>
                      <a:pt x="128" y="16"/>
                    </a:lnTo>
                    <a:lnTo>
                      <a:pt x="130" y="32"/>
                    </a:lnTo>
                    <a:lnTo>
                      <a:pt x="130" y="32"/>
                    </a:lnTo>
                    <a:lnTo>
                      <a:pt x="114" y="36"/>
                    </a:lnTo>
                    <a:lnTo>
                      <a:pt x="96" y="37"/>
                    </a:lnTo>
                    <a:lnTo>
                      <a:pt x="61" y="39"/>
                    </a:lnTo>
                    <a:lnTo>
                      <a:pt x="61" y="39"/>
                    </a:lnTo>
                    <a:lnTo>
                      <a:pt x="61" y="62"/>
                    </a:lnTo>
                    <a:lnTo>
                      <a:pt x="61" y="62"/>
                    </a:lnTo>
                    <a:lnTo>
                      <a:pt x="78" y="59"/>
                    </a:lnTo>
                    <a:lnTo>
                      <a:pt x="91" y="59"/>
                    </a:lnTo>
                    <a:lnTo>
                      <a:pt x="91" y="59"/>
                    </a:lnTo>
                    <a:lnTo>
                      <a:pt x="92" y="50"/>
                    </a:lnTo>
                    <a:lnTo>
                      <a:pt x="109" y="54"/>
                    </a:lnTo>
                    <a:close/>
                    <a:moveTo>
                      <a:pt x="50" y="119"/>
                    </a:moveTo>
                    <a:lnTo>
                      <a:pt x="50" y="119"/>
                    </a:lnTo>
                    <a:lnTo>
                      <a:pt x="47" y="101"/>
                    </a:lnTo>
                    <a:lnTo>
                      <a:pt x="45" y="81"/>
                    </a:lnTo>
                    <a:lnTo>
                      <a:pt x="45" y="81"/>
                    </a:lnTo>
                    <a:lnTo>
                      <a:pt x="34" y="88"/>
                    </a:lnTo>
                    <a:lnTo>
                      <a:pt x="24" y="96"/>
                    </a:lnTo>
                    <a:lnTo>
                      <a:pt x="19" y="106"/>
                    </a:lnTo>
                    <a:lnTo>
                      <a:pt x="17" y="111"/>
                    </a:lnTo>
                    <a:lnTo>
                      <a:pt x="17" y="116"/>
                    </a:lnTo>
                    <a:lnTo>
                      <a:pt x="17" y="116"/>
                    </a:lnTo>
                    <a:lnTo>
                      <a:pt x="17" y="124"/>
                    </a:lnTo>
                    <a:lnTo>
                      <a:pt x="21" y="127"/>
                    </a:lnTo>
                    <a:lnTo>
                      <a:pt x="26" y="127"/>
                    </a:lnTo>
                    <a:lnTo>
                      <a:pt x="27" y="129"/>
                    </a:lnTo>
                    <a:lnTo>
                      <a:pt x="27" y="129"/>
                    </a:lnTo>
                    <a:lnTo>
                      <a:pt x="32" y="127"/>
                    </a:lnTo>
                    <a:lnTo>
                      <a:pt x="39" y="125"/>
                    </a:lnTo>
                    <a:lnTo>
                      <a:pt x="50" y="119"/>
                    </a:lnTo>
                    <a:lnTo>
                      <a:pt x="50" y="119"/>
                    </a:lnTo>
                    <a:close/>
                    <a:moveTo>
                      <a:pt x="84" y="73"/>
                    </a:moveTo>
                    <a:lnTo>
                      <a:pt x="84" y="73"/>
                    </a:lnTo>
                    <a:lnTo>
                      <a:pt x="70" y="75"/>
                    </a:lnTo>
                    <a:lnTo>
                      <a:pt x="61" y="76"/>
                    </a:lnTo>
                    <a:lnTo>
                      <a:pt x="61" y="76"/>
                    </a:lnTo>
                    <a:lnTo>
                      <a:pt x="61" y="93"/>
                    </a:lnTo>
                    <a:lnTo>
                      <a:pt x="63" y="106"/>
                    </a:lnTo>
                    <a:lnTo>
                      <a:pt x="63" y="106"/>
                    </a:lnTo>
                    <a:lnTo>
                      <a:pt x="76" y="91"/>
                    </a:lnTo>
                    <a:lnTo>
                      <a:pt x="81" y="83"/>
                    </a:lnTo>
                    <a:lnTo>
                      <a:pt x="84" y="73"/>
                    </a:lnTo>
                    <a:lnTo>
                      <a:pt x="84"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1" name="Freeform 395"/>
              <p:cNvSpPr>
                <a:spLocks noEditPoints="1"/>
              </p:cNvSpPr>
              <p:nvPr/>
            </p:nvSpPr>
            <p:spPr bwMode="auto">
              <a:xfrm>
                <a:off x="4933" y="2456"/>
                <a:ext cx="103" cy="153"/>
              </a:xfrm>
              <a:custGeom>
                <a:avLst/>
                <a:gdLst>
                  <a:gd name="T0" fmla="*/ 5 w 103"/>
                  <a:gd name="T1" fmla="*/ 96 h 153"/>
                  <a:gd name="T2" fmla="*/ 5 w 103"/>
                  <a:gd name="T3" fmla="*/ 96 h 153"/>
                  <a:gd name="T4" fmla="*/ 2 w 103"/>
                  <a:gd name="T5" fmla="*/ 78 h 153"/>
                  <a:gd name="T6" fmla="*/ 0 w 103"/>
                  <a:gd name="T7" fmla="*/ 60 h 153"/>
                  <a:gd name="T8" fmla="*/ 0 w 103"/>
                  <a:gd name="T9" fmla="*/ 60 h 153"/>
                  <a:gd name="T10" fmla="*/ 2 w 103"/>
                  <a:gd name="T11" fmla="*/ 36 h 153"/>
                  <a:gd name="T12" fmla="*/ 5 w 103"/>
                  <a:gd name="T13" fmla="*/ 5 h 153"/>
                  <a:gd name="T14" fmla="*/ 28 w 103"/>
                  <a:gd name="T15" fmla="*/ 10 h 153"/>
                  <a:gd name="T16" fmla="*/ 28 w 103"/>
                  <a:gd name="T17" fmla="*/ 10 h 153"/>
                  <a:gd name="T18" fmla="*/ 27 w 103"/>
                  <a:gd name="T19" fmla="*/ 12 h 153"/>
                  <a:gd name="T20" fmla="*/ 23 w 103"/>
                  <a:gd name="T21" fmla="*/ 12 h 153"/>
                  <a:gd name="T22" fmla="*/ 23 w 103"/>
                  <a:gd name="T23" fmla="*/ 12 h 153"/>
                  <a:gd name="T24" fmla="*/ 20 w 103"/>
                  <a:gd name="T25" fmla="*/ 38 h 153"/>
                  <a:gd name="T26" fmla="*/ 18 w 103"/>
                  <a:gd name="T27" fmla="*/ 60 h 153"/>
                  <a:gd name="T28" fmla="*/ 18 w 103"/>
                  <a:gd name="T29" fmla="*/ 60 h 153"/>
                  <a:gd name="T30" fmla="*/ 18 w 103"/>
                  <a:gd name="T31" fmla="*/ 67 h 153"/>
                  <a:gd name="T32" fmla="*/ 18 w 103"/>
                  <a:gd name="T33" fmla="*/ 67 h 153"/>
                  <a:gd name="T34" fmla="*/ 25 w 103"/>
                  <a:gd name="T35" fmla="*/ 54 h 153"/>
                  <a:gd name="T36" fmla="*/ 31 w 103"/>
                  <a:gd name="T37" fmla="*/ 41 h 153"/>
                  <a:gd name="T38" fmla="*/ 31 w 103"/>
                  <a:gd name="T39" fmla="*/ 41 h 153"/>
                  <a:gd name="T40" fmla="*/ 40 w 103"/>
                  <a:gd name="T41" fmla="*/ 52 h 153"/>
                  <a:gd name="T42" fmla="*/ 40 w 103"/>
                  <a:gd name="T43" fmla="*/ 52 h 153"/>
                  <a:gd name="T44" fmla="*/ 27 w 103"/>
                  <a:gd name="T45" fmla="*/ 73 h 153"/>
                  <a:gd name="T46" fmla="*/ 23 w 103"/>
                  <a:gd name="T47" fmla="*/ 83 h 153"/>
                  <a:gd name="T48" fmla="*/ 22 w 103"/>
                  <a:gd name="T49" fmla="*/ 90 h 153"/>
                  <a:gd name="T50" fmla="*/ 22 w 103"/>
                  <a:gd name="T51" fmla="*/ 90 h 153"/>
                  <a:gd name="T52" fmla="*/ 23 w 103"/>
                  <a:gd name="T53" fmla="*/ 95 h 153"/>
                  <a:gd name="T54" fmla="*/ 5 w 103"/>
                  <a:gd name="T55" fmla="*/ 96 h 153"/>
                  <a:gd name="T56" fmla="*/ 103 w 103"/>
                  <a:gd name="T57" fmla="*/ 2 h 153"/>
                  <a:gd name="T58" fmla="*/ 103 w 103"/>
                  <a:gd name="T59" fmla="*/ 2 h 153"/>
                  <a:gd name="T60" fmla="*/ 101 w 103"/>
                  <a:gd name="T61" fmla="*/ 3 h 153"/>
                  <a:gd name="T62" fmla="*/ 98 w 103"/>
                  <a:gd name="T63" fmla="*/ 5 h 153"/>
                  <a:gd name="T64" fmla="*/ 98 w 103"/>
                  <a:gd name="T65" fmla="*/ 5 h 153"/>
                  <a:gd name="T66" fmla="*/ 100 w 103"/>
                  <a:gd name="T67" fmla="*/ 33 h 153"/>
                  <a:gd name="T68" fmla="*/ 101 w 103"/>
                  <a:gd name="T69" fmla="*/ 65 h 153"/>
                  <a:gd name="T70" fmla="*/ 101 w 103"/>
                  <a:gd name="T71" fmla="*/ 65 h 153"/>
                  <a:gd name="T72" fmla="*/ 100 w 103"/>
                  <a:gd name="T73" fmla="*/ 78 h 153"/>
                  <a:gd name="T74" fmla="*/ 98 w 103"/>
                  <a:gd name="T75" fmla="*/ 90 h 153"/>
                  <a:gd name="T76" fmla="*/ 95 w 103"/>
                  <a:gd name="T77" fmla="*/ 101 h 153"/>
                  <a:gd name="T78" fmla="*/ 88 w 103"/>
                  <a:gd name="T79" fmla="*/ 113 h 153"/>
                  <a:gd name="T80" fmla="*/ 80 w 103"/>
                  <a:gd name="T81" fmla="*/ 124 h 153"/>
                  <a:gd name="T82" fmla="*/ 69 w 103"/>
                  <a:gd name="T83" fmla="*/ 134 h 153"/>
                  <a:gd name="T84" fmla="*/ 54 w 103"/>
                  <a:gd name="T85" fmla="*/ 144 h 153"/>
                  <a:gd name="T86" fmla="*/ 35 w 103"/>
                  <a:gd name="T87" fmla="*/ 153 h 153"/>
                  <a:gd name="T88" fmla="*/ 35 w 103"/>
                  <a:gd name="T89" fmla="*/ 153 h 153"/>
                  <a:gd name="T90" fmla="*/ 23 w 103"/>
                  <a:gd name="T91" fmla="*/ 139 h 153"/>
                  <a:gd name="T92" fmla="*/ 23 w 103"/>
                  <a:gd name="T93" fmla="*/ 139 h 153"/>
                  <a:gd name="T94" fmla="*/ 40 w 103"/>
                  <a:gd name="T95" fmla="*/ 132 h 153"/>
                  <a:gd name="T96" fmla="*/ 53 w 103"/>
                  <a:gd name="T97" fmla="*/ 124 h 153"/>
                  <a:gd name="T98" fmla="*/ 62 w 103"/>
                  <a:gd name="T99" fmla="*/ 114 h 153"/>
                  <a:gd name="T100" fmla="*/ 71 w 103"/>
                  <a:gd name="T101" fmla="*/ 104 h 153"/>
                  <a:gd name="T102" fmla="*/ 75 w 103"/>
                  <a:gd name="T103" fmla="*/ 95 h 153"/>
                  <a:gd name="T104" fmla="*/ 80 w 103"/>
                  <a:gd name="T105" fmla="*/ 85 h 153"/>
                  <a:gd name="T106" fmla="*/ 82 w 103"/>
                  <a:gd name="T107" fmla="*/ 75 h 153"/>
                  <a:gd name="T108" fmla="*/ 82 w 103"/>
                  <a:gd name="T109" fmla="*/ 65 h 153"/>
                  <a:gd name="T110" fmla="*/ 82 w 103"/>
                  <a:gd name="T111" fmla="*/ 65 h 153"/>
                  <a:gd name="T112" fmla="*/ 80 w 103"/>
                  <a:gd name="T113" fmla="*/ 31 h 153"/>
                  <a:gd name="T114" fmla="*/ 79 w 103"/>
                  <a:gd name="T115" fmla="*/ 0 h 153"/>
                  <a:gd name="T116" fmla="*/ 103 w 103"/>
                  <a:gd name="T117" fmla="*/ 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153">
                    <a:moveTo>
                      <a:pt x="5" y="96"/>
                    </a:moveTo>
                    <a:lnTo>
                      <a:pt x="5" y="96"/>
                    </a:lnTo>
                    <a:lnTo>
                      <a:pt x="2" y="78"/>
                    </a:lnTo>
                    <a:lnTo>
                      <a:pt x="0" y="60"/>
                    </a:lnTo>
                    <a:lnTo>
                      <a:pt x="0" y="60"/>
                    </a:lnTo>
                    <a:lnTo>
                      <a:pt x="2" y="36"/>
                    </a:lnTo>
                    <a:lnTo>
                      <a:pt x="5" y="5"/>
                    </a:lnTo>
                    <a:lnTo>
                      <a:pt x="28" y="10"/>
                    </a:lnTo>
                    <a:lnTo>
                      <a:pt x="28" y="10"/>
                    </a:lnTo>
                    <a:lnTo>
                      <a:pt x="27" y="12"/>
                    </a:lnTo>
                    <a:lnTo>
                      <a:pt x="23" y="12"/>
                    </a:lnTo>
                    <a:lnTo>
                      <a:pt x="23" y="12"/>
                    </a:lnTo>
                    <a:lnTo>
                      <a:pt x="20" y="38"/>
                    </a:lnTo>
                    <a:lnTo>
                      <a:pt x="18" y="60"/>
                    </a:lnTo>
                    <a:lnTo>
                      <a:pt x="18" y="60"/>
                    </a:lnTo>
                    <a:lnTo>
                      <a:pt x="18" y="67"/>
                    </a:lnTo>
                    <a:lnTo>
                      <a:pt x="18" y="67"/>
                    </a:lnTo>
                    <a:lnTo>
                      <a:pt x="25" y="54"/>
                    </a:lnTo>
                    <a:lnTo>
                      <a:pt x="31" y="41"/>
                    </a:lnTo>
                    <a:lnTo>
                      <a:pt x="31" y="41"/>
                    </a:lnTo>
                    <a:lnTo>
                      <a:pt x="40" y="52"/>
                    </a:lnTo>
                    <a:lnTo>
                      <a:pt x="40" y="52"/>
                    </a:lnTo>
                    <a:lnTo>
                      <a:pt x="27" y="73"/>
                    </a:lnTo>
                    <a:lnTo>
                      <a:pt x="23" y="83"/>
                    </a:lnTo>
                    <a:lnTo>
                      <a:pt x="22" y="90"/>
                    </a:lnTo>
                    <a:lnTo>
                      <a:pt x="22" y="90"/>
                    </a:lnTo>
                    <a:lnTo>
                      <a:pt x="23" y="95"/>
                    </a:lnTo>
                    <a:lnTo>
                      <a:pt x="5" y="96"/>
                    </a:lnTo>
                    <a:close/>
                    <a:moveTo>
                      <a:pt x="103" y="2"/>
                    </a:moveTo>
                    <a:lnTo>
                      <a:pt x="103" y="2"/>
                    </a:lnTo>
                    <a:lnTo>
                      <a:pt x="101" y="3"/>
                    </a:lnTo>
                    <a:lnTo>
                      <a:pt x="98" y="5"/>
                    </a:lnTo>
                    <a:lnTo>
                      <a:pt x="98" y="5"/>
                    </a:lnTo>
                    <a:lnTo>
                      <a:pt x="100" y="33"/>
                    </a:lnTo>
                    <a:lnTo>
                      <a:pt x="101" y="65"/>
                    </a:lnTo>
                    <a:lnTo>
                      <a:pt x="101" y="65"/>
                    </a:lnTo>
                    <a:lnTo>
                      <a:pt x="100" y="78"/>
                    </a:lnTo>
                    <a:lnTo>
                      <a:pt x="98" y="90"/>
                    </a:lnTo>
                    <a:lnTo>
                      <a:pt x="95" y="101"/>
                    </a:lnTo>
                    <a:lnTo>
                      <a:pt x="88" y="113"/>
                    </a:lnTo>
                    <a:lnTo>
                      <a:pt x="80" y="124"/>
                    </a:lnTo>
                    <a:lnTo>
                      <a:pt x="69" y="134"/>
                    </a:lnTo>
                    <a:lnTo>
                      <a:pt x="54" y="144"/>
                    </a:lnTo>
                    <a:lnTo>
                      <a:pt x="35" y="153"/>
                    </a:lnTo>
                    <a:lnTo>
                      <a:pt x="35" y="153"/>
                    </a:lnTo>
                    <a:lnTo>
                      <a:pt x="23" y="139"/>
                    </a:lnTo>
                    <a:lnTo>
                      <a:pt x="23" y="139"/>
                    </a:lnTo>
                    <a:lnTo>
                      <a:pt x="40" y="132"/>
                    </a:lnTo>
                    <a:lnTo>
                      <a:pt x="53" y="124"/>
                    </a:lnTo>
                    <a:lnTo>
                      <a:pt x="62" y="114"/>
                    </a:lnTo>
                    <a:lnTo>
                      <a:pt x="71" y="104"/>
                    </a:lnTo>
                    <a:lnTo>
                      <a:pt x="75" y="95"/>
                    </a:lnTo>
                    <a:lnTo>
                      <a:pt x="80" y="85"/>
                    </a:lnTo>
                    <a:lnTo>
                      <a:pt x="82" y="75"/>
                    </a:lnTo>
                    <a:lnTo>
                      <a:pt x="82" y="65"/>
                    </a:lnTo>
                    <a:lnTo>
                      <a:pt x="82" y="65"/>
                    </a:lnTo>
                    <a:lnTo>
                      <a:pt x="80" y="31"/>
                    </a:lnTo>
                    <a:lnTo>
                      <a:pt x="79" y="0"/>
                    </a:lnTo>
                    <a:lnTo>
                      <a:pt x="10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2" name="Freeform 396"/>
              <p:cNvSpPr>
                <a:spLocks noEditPoints="1"/>
              </p:cNvSpPr>
              <p:nvPr/>
            </p:nvSpPr>
            <p:spPr bwMode="auto">
              <a:xfrm>
                <a:off x="5067" y="2445"/>
                <a:ext cx="158" cy="161"/>
              </a:xfrm>
              <a:custGeom>
                <a:avLst/>
                <a:gdLst>
                  <a:gd name="T0" fmla="*/ 67 w 158"/>
                  <a:gd name="T1" fmla="*/ 13 h 161"/>
                  <a:gd name="T2" fmla="*/ 60 w 158"/>
                  <a:gd name="T3" fmla="*/ 16 h 161"/>
                  <a:gd name="T4" fmla="*/ 54 w 158"/>
                  <a:gd name="T5" fmla="*/ 52 h 161"/>
                  <a:gd name="T6" fmla="*/ 70 w 158"/>
                  <a:gd name="T7" fmla="*/ 50 h 161"/>
                  <a:gd name="T8" fmla="*/ 80 w 158"/>
                  <a:gd name="T9" fmla="*/ 50 h 161"/>
                  <a:gd name="T10" fmla="*/ 95 w 158"/>
                  <a:gd name="T11" fmla="*/ 57 h 161"/>
                  <a:gd name="T12" fmla="*/ 103 w 158"/>
                  <a:gd name="T13" fmla="*/ 70 h 161"/>
                  <a:gd name="T14" fmla="*/ 108 w 158"/>
                  <a:gd name="T15" fmla="*/ 86 h 161"/>
                  <a:gd name="T16" fmla="*/ 108 w 158"/>
                  <a:gd name="T17" fmla="*/ 96 h 161"/>
                  <a:gd name="T18" fmla="*/ 104 w 158"/>
                  <a:gd name="T19" fmla="*/ 122 h 161"/>
                  <a:gd name="T20" fmla="*/ 103 w 158"/>
                  <a:gd name="T21" fmla="*/ 133 h 161"/>
                  <a:gd name="T22" fmla="*/ 90 w 158"/>
                  <a:gd name="T23" fmla="*/ 155 h 161"/>
                  <a:gd name="T24" fmla="*/ 80 w 158"/>
                  <a:gd name="T25" fmla="*/ 159 h 161"/>
                  <a:gd name="T26" fmla="*/ 70 w 158"/>
                  <a:gd name="T27" fmla="*/ 161 h 161"/>
                  <a:gd name="T28" fmla="*/ 57 w 158"/>
                  <a:gd name="T29" fmla="*/ 159 h 161"/>
                  <a:gd name="T30" fmla="*/ 38 w 158"/>
                  <a:gd name="T31" fmla="*/ 146 h 161"/>
                  <a:gd name="T32" fmla="*/ 44 w 158"/>
                  <a:gd name="T33" fmla="*/ 132 h 161"/>
                  <a:gd name="T34" fmla="*/ 52 w 158"/>
                  <a:gd name="T35" fmla="*/ 138 h 161"/>
                  <a:gd name="T36" fmla="*/ 65 w 158"/>
                  <a:gd name="T37" fmla="*/ 143 h 161"/>
                  <a:gd name="T38" fmla="*/ 69 w 158"/>
                  <a:gd name="T39" fmla="*/ 143 h 161"/>
                  <a:gd name="T40" fmla="*/ 80 w 158"/>
                  <a:gd name="T41" fmla="*/ 140 h 161"/>
                  <a:gd name="T42" fmla="*/ 86 w 158"/>
                  <a:gd name="T43" fmla="*/ 127 h 161"/>
                  <a:gd name="T44" fmla="*/ 90 w 158"/>
                  <a:gd name="T45" fmla="*/ 111 h 161"/>
                  <a:gd name="T46" fmla="*/ 90 w 158"/>
                  <a:gd name="T47" fmla="*/ 94 h 161"/>
                  <a:gd name="T48" fmla="*/ 85 w 158"/>
                  <a:gd name="T49" fmla="*/ 73 h 161"/>
                  <a:gd name="T50" fmla="*/ 78 w 158"/>
                  <a:gd name="T51" fmla="*/ 68 h 161"/>
                  <a:gd name="T52" fmla="*/ 69 w 158"/>
                  <a:gd name="T53" fmla="*/ 67 h 161"/>
                  <a:gd name="T54" fmla="*/ 51 w 158"/>
                  <a:gd name="T55" fmla="*/ 68 h 161"/>
                  <a:gd name="T56" fmla="*/ 44 w 158"/>
                  <a:gd name="T57" fmla="*/ 93 h 161"/>
                  <a:gd name="T58" fmla="*/ 28 w 158"/>
                  <a:gd name="T59" fmla="*/ 138 h 161"/>
                  <a:gd name="T60" fmla="*/ 0 w 158"/>
                  <a:gd name="T61" fmla="*/ 153 h 161"/>
                  <a:gd name="T62" fmla="*/ 11 w 158"/>
                  <a:gd name="T63" fmla="*/ 133 h 161"/>
                  <a:gd name="T64" fmla="*/ 26 w 158"/>
                  <a:gd name="T65" fmla="*/ 93 h 161"/>
                  <a:gd name="T66" fmla="*/ 3 w 158"/>
                  <a:gd name="T67" fmla="*/ 73 h 161"/>
                  <a:gd name="T68" fmla="*/ 36 w 158"/>
                  <a:gd name="T69" fmla="*/ 53 h 161"/>
                  <a:gd name="T70" fmla="*/ 42 w 158"/>
                  <a:gd name="T71" fmla="*/ 9 h 161"/>
                  <a:gd name="T72" fmla="*/ 117 w 158"/>
                  <a:gd name="T73" fmla="*/ 37 h 161"/>
                  <a:gd name="T74" fmla="*/ 108 w 158"/>
                  <a:gd name="T75" fmla="*/ 24 h 161"/>
                  <a:gd name="T76" fmla="*/ 103 w 158"/>
                  <a:gd name="T77" fmla="*/ 8 h 161"/>
                  <a:gd name="T78" fmla="*/ 116 w 158"/>
                  <a:gd name="T79" fmla="*/ 19 h 161"/>
                  <a:gd name="T80" fmla="*/ 117 w 158"/>
                  <a:gd name="T81" fmla="*/ 37 h 161"/>
                  <a:gd name="T82" fmla="*/ 139 w 158"/>
                  <a:gd name="T83" fmla="*/ 109 h 161"/>
                  <a:gd name="T84" fmla="*/ 127 w 158"/>
                  <a:gd name="T85" fmla="*/ 75 h 161"/>
                  <a:gd name="T86" fmla="*/ 108 w 158"/>
                  <a:gd name="T87" fmla="*/ 50 h 161"/>
                  <a:gd name="T88" fmla="*/ 122 w 158"/>
                  <a:gd name="T89" fmla="*/ 40 h 161"/>
                  <a:gd name="T90" fmla="*/ 143 w 158"/>
                  <a:gd name="T91" fmla="*/ 68 h 161"/>
                  <a:gd name="T92" fmla="*/ 158 w 158"/>
                  <a:gd name="T93" fmla="*/ 102 h 161"/>
                  <a:gd name="T94" fmla="*/ 143 w 158"/>
                  <a:gd name="T95" fmla="*/ 31 h 161"/>
                  <a:gd name="T96" fmla="*/ 134 w 158"/>
                  <a:gd name="T97" fmla="*/ 18 h 161"/>
                  <a:gd name="T98" fmla="*/ 130 w 158"/>
                  <a:gd name="T99" fmla="*/ 0 h 161"/>
                  <a:gd name="T100" fmla="*/ 143 w 158"/>
                  <a:gd name="T101" fmla="*/ 11 h 161"/>
                  <a:gd name="T102" fmla="*/ 143 w 158"/>
                  <a:gd name="T103" fmla="*/ 3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161">
                    <a:moveTo>
                      <a:pt x="67" y="13"/>
                    </a:moveTo>
                    <a:lnTo>
                      <a:pt x="67" y="13"/>
                    </a:lnTo>
                    <a:lnTo>
                      <a:pt x="64" y="16"/>
                    </a:lnTo>
                    <a:lnTo>
                      <a:pt x="60" y="16"/>
                    </a:lnTo>
                    <a:lnTo>
                      <a:pt x="60" y="16"/>
                    </a:lnTo>
                    <a:lnTo>
                      <a:pt x="54" y="52"/>
                    </a:lnTo>
                    <a:lnTo>
                      <a:pt x="54" y="52"/>
                    </a:lnTo>
                    <a:lnTo>
                      <a:pt x="70" y="50"/>
                    </a:lnTo>
                    <a:lnTo>
                      <a:pt x="70" y="50"/>
                    </a:lnTo>
                    <a:lnTo>
                      <a:pt x="80" y="50"/>
                    </a:lnTo>
                    <a:lnTo>
                      <a:pt x="88" y="53"/>
                    </a:lnTo>
                    <a:lnTo>
                      <a:pt x="95" y="57"/>
                    </a:lnTo>
                    <a:lnTo>
                      <a:pt x="99" y="63"/>
                    </a:lnTo>
                    <a:lnTo>
                      <a:pt x="103" y="70"/>
                    </a:lnTo>
                    <a:lnTo>
                      <a:pt x="106" y="78"/>
                    </a:lnTo>
                    <a:lnTo>
                      <a:pt x="108" y="86"/>
                    </a:lnTo>
                    <a:lnTo>
                      <a:pt x="108" y="96"/>
                    </a:lnTo>
                    <a:lnTo>
                      <a:pt x="108" y="96"/>
                    </a:lnTo>
                    <a:lnTo>
                      <a:pt x="106" y="112"/>
                    </a:lnTo>
                    <a:lnTo>
                      <a:pt x="104" y="122"/>
                    </a:lnTo>
                    <a:lnTo>
                      <a:pt x="103" y="133"/>
                    </a:lnTo>
                    <a:lnTo>
                      <a:pt x="103" y="133"/>
                    </a:lnTo>
                    <a:lnTo>
                      <a:pt x="96" y="145"/>
                    </a:lnTo>
                    <a:lnTo>
                      <a:pt x="90" y="155"/>
                    </a:lnTo>
                    <a:lnTo>
                      <a:pt x="85" y="158"/>
                    </a:lnTo>
                    <a:lnTo>
                      <a:pt x="80" y="159"/>
                    </a:lnTo>
                    <a:lnTo>
                      <a:pt x="70" y="161"/>
                    </a:lnTo>
                    <a:lnTo>
                      <a:pt x="70" y="161"/>
                    </a:lnTo>
                    <a:lnTo>
                      <a:pt x="64" y="161"/>
                    </a:lnTo>
                    <a:lnTo>
                      <a:pt x="57" y="159"/>
                    </a:lnTo>
                    <a:lnTo>
                      <a:pt x="47" y="155"/>
                    </a:lnTo>
                    <a:lnTo>
                      <a:pt x="38" y="146"/>
                    </a:lnTo>
                    <a:lnTo>
                      <a:pt x="38" y="146"/>
                    </a:lnTo>
                    <a:lnTo>
                      <a:pt x="44" y="132"/>
                    </a:lnTo>
                    <a:lnTo>
                      <a:pt x="44" y="132"/>
                    </a:lnTo>
                    <a:lnTo>
                      <a:pt x="52" y="138"/>
                    </a:lnTo>
                    <a:lnTo>
                      <a:pt x="60" y="141"/>
                    </a:lnTo>
                    <a:lnTo>
                      <a:pt x="65" y="143"/>
                    </a:lnTo>
                    <a:lnTo>
                      <a:pt x="69" y="143"/>
                    </a:lnTo>
                    <a:lnTo>
                      <a:pt x="69" y="143"/>
                    </a:lnTo>
                    <a:lnTo>
                      <a:pt x="75" y="143"/>
                    </a:lnTo>
                    <a:lnTo>
                      <a:pt x="80" y="140"/>
                    </a:lnTo>
                    <a:lnTo>
                      <a:pt x="83" y="133"/>
                    </a:lnTo>
                    <a:lnTo>
                      <a:pt x="86" y="127"/>
                    </a:lnTo>
                    <a:lnTo>
                      <a:pt x="86" y="127"/>
                    </a:lnTo>
                    <a:lnTo>
                      <a:pt x="90" y="111"/>
                    </a:lnTo>
                    <a:lnTo>
                      <a:pt x="90" y="94"/>
                    </a:lnTo>
                    <a:lnTo>
                      <a:pt x="90" y="94"/>
                    </a:lnTo>
                    <a:lnTo>
                      <a:pt x="90" y="83"/>
                    </a:lnTo>
                    <a:lnTo>
                      <a:pt x="85" y="73"/>
                    </a:lnTo>
                    <a:lnTo>
                      <a:pt x="82" y="70"/>
                    </a:lnTo>
                    <a:lnTo>
                      <a:pt x="78" y="68"/>
                    </a:lnTo>
                    <a:lnTo>
                      <a:pt x="75" y="67"/>
                    </a:lnTo>
                    <a:lnTo>
                      <a:pt x="69" y="67"/>
                    </a:lnTo>
                    <a:lnTo>
                      <a:pt x="69" y="67"/>
                    </a:lnTo>
                    <a:lnTo>
                      <a:pt x="51" y="68"/>
                    </a:lnTo>
                    <a:lnTo>
                      <a:pt x="51" y="68"/>
                    </a:lnTo>
                    <a:lnTo>
                      <a:pt x="44" y="93"/>
                    </a:lnTo>
                    <a:lnTo>
                      <a:pt x="36" y="117"/>
                    </a:lnTo>
                    <a:lnTo>
                      <a:pt x="28" y="138"/>
                    </a:lnTo>
                    <a:lnTo>
                      <a:pt x="16" y="161"/>
                    </a:lnTo>
                    <a:lnTo>
                      <a:pt x="0" y="153"/>
                    </a:lnTo>
                    <a:lnTo>
                      <a:pt x="0" y="153"/>
                    </a:lnTo>
                    <a:lnTo>
                      <a:pt x="11" y="133"/>
                    </a:lnTo>
                    <a:lnTo>
                      <a:pt x="20" y="112"/>
                    </a:lnTo>
                    <a:lnTo>
                      <a:pt x="26" y="93"/>
                    </a:lnTo>
                    <a:lnTo>
                      <a:pt x="33" y="70"/>
                    </a:lnTo>
                    <a:lnTo>
                      <a:pt x="3" y="73"/>
                    </a:lnTo>
                    <a:lnTo>
                      <a:pt x="2" y="57"/>
                    </a:lnTo>
                    <a:lnTo>
                      <a:pt x="36" y="53"/>
                    </a:lnTo>
                    <a:lnTo>
                      <a:pt x="36" y="53"/>
                    </a:lnTo>
                    <a:lnTo>
                      <a:pt x="42" y="9"/>
                    </a:lnTo>
                    <a:lnTo>
                      <a:pt x="67" y="13"/>
                    </a:lnTo>
                    <a:close/>
                    <a:moveTo>
                      <a:pt x="117" y="37"/>
                    </a:moveTo>
                    <a:lnTo>
                      <a:pt x="117" y="37"/>
                    </a:lnTo>
                    <a:lnTo>
                      <a:pt x="108" y="24"/>
                    </a:lnTo>
                    <a:lnTo>
                      <a:pt x="95" y="13"/>
                    </a:lnTo>
                    <a:lnTo>
                      <a:pt x="103" y="8"/>
                    </a:lnTo>
                    <a:lnTo>
                      <a:pt x="103" y="8"/>
                    </a:lnTo>
                    <a:lnTo>
                      <a:pt x="116" y="19"/>
                    </a:lnTo>
                    <a:lnTo>
                      <a:pt x="126" y="31"/>
                    </a:lnTo>
                    <a:lnTo>
                      <a:pt x="117" y="37"/>
                    </a:lnTo>
                    <a:close/>
                    <a:moveTo>
                      <a:pt x="139" y="109"/>
                    </a:moveTo>
                    <a:lnTo>
                      <a:pt x="139" y="109"/>
                    </a:lnTo>
                    <a:lnTo>
                      <a:pt x="134" y="91"/>
                    </a:lnTo>
                    <a:lnTo>
                      <a:pt x="127" y="75"/>
                    </a:lnTo>
                    <a:lnTo>
                      <a:pt x="117" y="62"/>
                    </a:lnTo>
                    <a:lnTo>
                      <a:pt x="108" y="50"/>
                    </a:lnTo>
                    <a:lnTo>
                      <a:pt x="122" y="40"/>
                    </a:lnTo>
                    <a:lnTo>
                      <a:pt x="122" y="40"/>
                    </a:lnTo>
                    <a:lnTo>
                      <a:pt x="134" y="53"/>
                    </a:lnTo>
                    <a:lnTo>
                      <a:pt x="143" y="68"/>
                    </a:lnTo>
                    <a:lnTo>
                      <a:pt x="152" y="84"/>
                    </a:lnTo>
                    <a:lnTo>
                      <a:pt x="158" y="102"/>
                    </a:lnTo>
                    <a:lnTo>
                      <a:pt x="139" y="109"/>
                    </a:lnTo>
                    <a:close/>
                    <a:moveTo>
                      <a:pt x="143" y="31"/>
                    </a:moveTo>
                    <a:lnTo>
                      <a:pt x="143" y="31"/>
                    </a:lnTo>
                    <a:lnTo>
                      <a:pt x="134" y="18"/>
                    </a:lnTo>
                    <a:lnTo>
                      <a:pt x="122" y="6"/>
                    </a:lnTo>
                    <a:lnTo>
                      <a:pt x="130" y="0"/>
                    </a:lnTo>
                    <a:lnTo>
                      <a:pt x="130" y="0"/>
                    </a:lnTo>
                    <a:lnTo>
                      <a:pt x="143" y="11"/>
                    </a:lnTo>
                    <a:lnTo>
                      <a:pt x="153" y="24"/>
                    </a:lnTo>
                    <a:lnTo>
                      <a:pt x="143"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3" name="Freeform 397"/>
              <p:cNvSpPr>
                <a:spLocks/>
              </p:cNvSpPr>
              <p:nvPr/>
            </p:nvSpPr>
            <p:spPr bwMode="auto">
              <a:xfrm>
                <a:off x="5243" y="2453"/>
                <a:ext cx="124" cy="155"/>
              </a:xfrm>
              <a:custGeom>
                <a:avLst/>
                <a:gdLst>
                  <a:gd name="T0" fmla="*/ 119 w 124"/>
                  <a:gd name="T1" fmla="*/ 62 h 155"/>
                  <a:gd name="T2" fmla="*/ 119 w 124"/>
                  <a:gd name="T3" fmla="*/ 62 h 155"/>
                  <a:gd name="T4" fmla="*/ 117 w 124"/>
                  <a:gd name="T5" fmla="*/ 62 h 155"/>
                  <a:gd name="T6" fmla="*/ 117 w 124"/>
                  <a:gd name="T7" fmla="*/ 62 h 155"/>
                  <a:gd name="T8" fmla="*/ 113 w 124"/>
                  <a:gd name="T9" fmla="*/ 62 h 155"/>
                  <a:gd name="T10" fmla="*/ 113 w 124"/>
                  <a:gd name="T11" fmla="*/ 62 h 155"/>
                  <a:gd name="T12" fmla="*/ 75 w 124"/>
                  <a:gd name="T13" fmla="*/ 73 h 155"/>
                  <a:gd name="T14" fmla="*/ 60 w 124"/>
                  <a:gd name="T15" fmla="*/ 80 h 155"/>
                  <a:gd name="T16" fmla="*/ 46 w 124"/>
                  <a:gd name="T17" fmla="*/ 88 h 155"/>
                  <a:gd name="T18" fmla="*/ 34 w 124"/>
                  <a:gd name="T19" fmla="*/ 94 h 155"/>
                  <a:gd name="T20" fmla="*/ 25 w 124"/>
                  <a:gd name="T21" fmla="*/ 103 h 155"/>
                  <a:gd name="T22" fmla="*/ 20 w 124"/>
                  <a:gd name="T23" fmla="*/ 109 h 155"/>
                  <a:gd name="T24" fmla="*/ 18 w 124"/>
                  <a:gd name="T25" fmla="*/ 117 h 155"/>
                  <a:gd name="T26" fmla="*/ 18 w 124"/>
                  <a:gd name="T27" fmla="*/ 117 h 155"/>
                  <a:gd name="T28" fmla="*/ 18 w 124"/>
                  <a:gd name="T29" fmla="*/ 122 h 155"/>
                  <a:gd name="T30" fmla="*/ 21 w 124"/>
                  <a:gd name="T31" fmla="*/ 127 h 155"/>
                  <a:gd name="T32" fmla="*/ 25 w 124"/>
                  <a:gd name="T33" fmla="*/ 130 h 155"/>
                  <a:gd name="T34" fmla="*/ 29 w 124"/>
                  <a:gd name="T35" fmla="*/ 133 h 155"/>
                  <a:gd name="T36" fmla="*/ 42 w 124"/>
                  <a:gd name="T37" fmla="*/ 137 h 155"/>
                  <a:gd name="T38" fmla="*/ 60 w 124"/>
                  <a:gd name="T39" fmla="*/ 138 h 155"/>
                  <a:gd name="T40" fmla="*/ 60 w 124"/>
                  <a:gd name="T41" fmla="*/ 138 h 155"/>
                  <a:gd name="T42" fmla="*/ 96 w 124"/>
                  <a:gd name="T43" fmla="*/ 137 h 155"/>
                  <a:gd name="T44" fmla="*/ 122 w 124"/>
                  <a:gd name="T45" fmla="*/ 133 h 155"/>
                  <a:gd name="T46" fmla="*/ 124 w 124"/>
                  <a:gd name="T47" fmla="*/ 151 h 155"/>
                  <a:gd name="T48" fmla="*/ 124 w 124"/>
                  <a:gd name="T49" fmla="*/ 151 h 155"/>
                  <a:gd name="T50" fmla="*/ 98 w 124"/>
                  <a:gd name="T51" fmla="*/ 153 h 155"/>
                  <a:gd name="T52" fmla="*/ 60 w 124"/>
                  <a:gd name="T53" fmla="*/ 155 h 155"/>
                  <a:gd name="T54" fmla="*/ 60 w 124"/>
                  <a:gd name="T55" fmla="*/ 155 h 155"/>
                  <a:gd name="T56" fmla="*/ 47 w 124"/>
                  <a:gd name="T57" fmla="*/ 155 h 155"/>
                  <a:gd name="T58" fmla="*/ 36 w 124"/>
                  <a:gd name="T59" fmla="*/ 153 h 155"/>
                  <a:gd name="T60" fmla="*/ 26 w 124"/>
                  <a:gd name="T61" fmla="*/ 150 h 155"/>
                  <a:gd name="T62" fmla="*/ 16 w 124"/>
                  <a:gd name="T63" fmla="*/ 147 h 155"/>
                  <a:gd name="T64" fmla="*/ 10 w 124"/>
                  <a:gd name="T65" fmla="*/ 142 h 155"/>
                  <a:gd name="T66" fmla="*/ 5 w 124"/>
                  <a:gd name="T67" fmla="*/ 137 h 155"/>
                  <a:gd name="T68" fmla="*/ 2 w 124"/>
                  <a:gd name="T69" fmla="*/ 129 h 155"/>
                  <a:gd name="T70" fmla="*/ 0 w 124"/>
                  <a:gd name="T71" fmla="*/ 119 h 155"/>
                  <a:gd name="T72" fmla="*/ 0 w 124"/>
                  <a:gd name="T73" fmla="*/ 119 h 155"/>
                  <a:gd name="T74" fmla="*/ 0 w 124"/>
                  <a:gd name="T75" fmla="*/ 112 h 155"/>
                  <a:gd name="T76" fmla="*/ 3 w 124"/>
                  <a:gd name="T77" fmla="*/ 106 h 155"/>
                  <a:gd name="T78" fmla="*/ 7 w 124"/>
                  <a:gd name="T79" fmla="*/ 99 h 155"/>
                  <a:gd name="T80" fmla="*/ 12 w 124"/>
                  <a:gd name="T81" fmla="*/ 93 h 155"/>
                  <a:gd name="T82" fmla="*/ 26 w 124"/>
                  <a:gd name="T83" fmla="*/ 81 h 155"/>
                  <a:gd name="T84" fmla="*/ 44 w 124"/>
                  <a:gd name="T85" fmla="*/ 70 h 155"/>
                  <a:gd name="T86" fmla="*/ 44 w 124"/>
                  <a:gd name="T87" fmla="*/ 70 h 155"/>
                  <a:gd name="T88" fmla="*/ 39 w 124"/>
                  <a:gd name="T89" fmla="*/ 60 h 155"/>
                  <a:gd name="T90" fmla="*/ 38 w 124"/>
                  <a:gd name="T91" fmla="*/ 45 h 155"/>
                  <a:gd name="T92" fmla="*/ 36 w 124"/>
                  <a:gd name="T93" fmla="*/ 26 h 155"/>
                  <a:gd name="T94" fmla="*/ 36 w 124"/>
                  <a:gd name="T95" fmla="*/ 0 h 155"/>
                  <a:gd name="T96" fmla="*/ 60 w 124"/>
                  <a:gd name="T97" fmla="*/ 1 h 155"/>
                  <a:gd name="T98" fmla="*/ 60 w 124"/>
                  <a:gd name="T99" fmla="*/ 1 h 155"/>
                  <a:gd name="T100" fmla="*/ 60 w 124"/>
                  <a:gd name="T101" fmla="*/ 5 h 155"/>
                  <a:gd name="T102" fmla="*/ 56 w 124"/>
                  <a:gd name="T103" fmla="*/ 6 h 155"/>
                  <a:gd name="T104" fmla="*/ 56 w 124"/>
                  <a:gd name="T105" fmla="*/ 6 h 155"/>
                  <a:gd name="T106" fmla="*/ 56 w 124"/>
                  <a:gd name="T107" fmla="*/ 41 h 155"/>
                  <a:gd name="T108" fmla="*/ 57 w 124"/>
                  <a:gd name="T109" fmla="*/ 54 h 155"/>
                  <a:gd name="T110" fmla="*/ 60 w 124"/>
                  <a:gd name="T111" fmla="*/ 62 h 155"/>
                  <a:gd name="T112" fmla="*/ 60 w 124"/>
                  <a:gd name="T113" fmla="*/ 62 h 155"/>
                  <a:gd name="T114" fmla="*/ 85 w 124"/>
                  <a:gd name="T115" fmla="*/ 52 h 155"/>
                  <a:gd name="T116" fmla="*/ 113 w 124"/>
                  <a:gd name="T117" fmla="*/ 42 h 155"/>
                  <a:gd name="T118" fmla="*/ 119 w 124"/>
                  <a:gd name="T119"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 h="155">
                    <a:moveTo>
                      <a:pt x="119" y="62"/>
                    </a:moveTo>
                    <a:lnTo>
                      <a:pt x="119" y="62"/>
                    </a:lnTo>
                    <a:lnTo>
                      <a:pt x="117" y="62"/>
                    </a:lnTo>
                    <a:lnTo>
                      <a:pt x="117" y="62"/>
                    </a:lnTo>
                    <a:lnTo>
                      <a:pt x="113" y="62"/>
                    </a:lnTo>
                    <a:lnTo>
                      <a:pt x="113" y="62"/>
                    </a:lnTo>
                    <a:lnTo>
                      <a:pt x="75" y="73"/>
                    </a:lnTo>
                    <a:lnTo>
                      <a:pt x="60" y="80"/>
                    </a:lnTo>
                    <a:lnTo>
                      <a:pt x="46" y="88"/>
                    </a:lnTo>
                    <a:lnTo>
                      <a:pt x="34" y="94"/>
                    </a:lnTo>
                    <a:lnTo>
                      <a:pt x="25" y="103"/>
                    </a:lnTo>
                    <a:lnTo>
                      <a:pt x="20" y="109"/>
                    </a:lnTo>
                    <a:lnTo>
                      <a:pt x="18" y="117"/>
                    </a:lnTo>
                    <a:lnTo>
                      <a:pt x="18" y="117"/>
                    </a:lnTo>
                    <a:lnTo>
                      <a:pt x="18" y="122"/>
                    </a:lnTo>
                    <a:lnTo>
                      <a:pt x="21" y="127"/>
                    </a:lnTo>
                    <a:lnTo>
                      <a:pt x="25" y="130"/>
                    </a:lnTo>
                    <a:lnTo>
                      <a:pt x="29" y="133"/>
                    </a:lnTo>
                    <a:lnTo>
                      <a:pt x="42" y="137"/>
                    </a:lnTo>
                    <a:lnTo>
                      <a:pt x="60" y="138"/>
                    </a:lnTo>
                    <a:lnTo>
                      <a:pt x="60" y="138"/>
                    </a:lnTo>
                    <a:lnTo>
                      <a:pt x="96" y="137"/>
                    </a:lnTo>
                    <a:lnTo>
                      <a:pt x="122" y="133"/>
                    </a:lnTo>
                    <a:lnTo>
                      <a:pt x="124" y="151"/>
                    </a:lnTo>
                    <a:lnTo>
                      <a:pt x="124" y="151"/>
                    </a:lnTo>
                    <a:lnTo>
                      <a:pt x="98" y="153"/>
                    </a:lnTo>
                    <a:lnTo>
                      <a:pt x="60" y="155"/>
                    </a:lnTo>
                    <a:lnTo>
                      <a:pt x="60" y="155"/>
                    </a:lnTo>
                    <a:lnTo>
                      <a:pt x="47" y="155"/>
                    </a:lnTo>
                    <a:lnTo>
                      <a:pt x="36" y="153"/>
                    </a:lnTo>
                    <a:lnTo>
                      <a:pt x="26" y="150"/>
                    </a:lnTo>
                    <a:lnTo>
                      <a:pt x="16" y="147"/>
                    </a:lnTo>
                    <a:lnTo>
                      <a:pt x="10" y="142"/>
                    </a:lnTo>
                    <a:lnTo>
                      <a:pt x="5" y="137"/>
                    </a:lnTo>
                    <a:lnTo>
                      <a:pt x="2" y="129"/>
                    </a:lnTo>
                    <a:lnTo>
                      <a:pt x="0" y="119"/>
                    </a:lnTo>
                    <a:lnTo>
                      <a:pt x="0" y="119"/>
                    </a:lnTo>
                    <a:lnTo>
                      <a:pt x="0" y="112"/>
                    </a:lnTo>
                    <a:lnTo>
                      <a:pt x="3" y="106"/>
                    </a:lnTo>
                    <a:lnTo>
                      <a:pt x="7" y="99"/>
                    </a:lnTo>
                    <a:lnTo>
                      <a:pt x="12" y="93"/>
                    </a:lnTo>
                    <a:lnTo>
                      <a:pt x="26" y="81"/>
                    </a:lnTo>
                    <a:lnTo>
                      <a:pt x="44" y="70"/>
                    </a:lnTo>
                    <a:lnTo>
                      <a:pt x="44" y="70"/>
                    </a:lnTo>
                    <a:lnTo>
                      <a:pt x="39" y="60"/>
                    </a:lnTo>
                    <a:lnTo>
                      <a:pt x="38" y="45"/>
                    </a:lnTo>
                    <a:lnTo>
                      <a:pt x="36" y="26"/>
                    </a:lnTo>
                    <a:lnTo>
                      <a:pt x="36" y="0"/>
                    </a:lnTo>
                    <a:lnTo>
                      <a:pt x="60" y="1"/>
                    </a:lnTo>
                    <a:lnTo>
                      <a:pt x="60" y="1"/>
                    </a:lnTo>
                    <a:lnTo>
                      <a:pt x="60" y="5"/>
                    </a:lnTo>
                    <a:lnTo>
                      <a:pt x="56" y="6"/>
                    </a:lnTo>
                    <a:lnTo>
                      <a:pt x="56" y="6"/>
                    </a:lnTo>
                    <a:lnTo>
                      <a:pt x="56" y="41"/>
                    </a:lnTo>
                    <a:lnTo>
                      <a:pt x="57" y="54"/>
                    </a:lnTo>
                    <a:lnTo>
                      <a:pt x="60" y="62"/>
                    </a:lnTo>
                    <a:lnTo>
                      <a:pt x="60" y="62"/>
                    </a:lnTo>
                    <a:lnTo>
                      <a:pt x="85" y="52"/>
                    </a:lnTo>
                    <a:lnTo>
                      <a:pt x="113" y="42"/>
                    </a:lnTo>
                    <a:lnTo>
                      <a:pt x="119"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4" name="Freeform 398"/>
              <p:cNvSpPr>
                <a:spLocks noEditPoints="1"/>
              </p:cNvSpPr>
              <p:nvPr/>
            </p:nvSpPr>
            <p:spPr bwMode="auto">
              <a:xfrm>
                <a:off x="5395" y="2453"/>
                <a:ext cx="117" cy="158"/>
              </a:xfrm>
              <a:custGeom>
                <a:avLst/>
                <a:gdLst>
                  <a:gd name="T0" fmla="*/ 0 w 117"/>
                  <a:gd name="T1" fmla="*/ 60 h 158"/>
                  <a:gd name="T2" fmla="*/ 60 w 117"/>
                  <a:gd name="T3" fmla="*/ 47 h 158"/>
                  <a:gd name="T4" fmla="*/ 73 w 117"/>
                  <a:gd name="T5" fmla="*/ 45 h 158"/>
                  <a:gd name="T6" fmla="*/ 91 w 117"/>
                  <a:gd name="T7" fmla="*/ 47 h 158"/>
                  <a:gd name="T8" fmla="*/ 104 w 117"/>
                  <a:gd name="T9" fmla="*/ 55 h 158"/>
                  <a:gd name="T10" fmla="*/ 114 w 117"/>
                  <a:gd name="T11" fmla="*/ 68 h 158"/>
                  <a:gd name="T12" fmla="*/ 117 w 117"/>
                  <a:gd name="T13" fmla="*/ 88 h 158"/>
                  <a:gd name="T14" fmla="*/ 115 w 117"/>
                  <a:gd name="T15" fmla="*/ 99 h 158"/>
                  <a:gd name="T16" fmla="*/ 106 w 117"/>
                  <a:gd name="T17" fmla="*/ 120 h 158"/>
                  <a:gd name="T18" fmla="*/ 88 w 117"/>
                  <a:gd name="T19" fmla="*/ 138 h 158"/>
                  <a:gd name="T20" fmla="*/ 58 w 117"/>
                  <a:gd name="T21" fmla="*/ 151 h 158"/>
                  <a:gd name="T22" fmla="*/ 42 w 117"/>
                  <a:gd name="T23" fmla="*/ 158 h 158"/>
                  <a:gd name="T24" fmla="*/ 31 w 117"/>
                  <a:gd name="T25" fmla="*/ 142 h 158"/>
                  <a:gd name="T26" fmla="*/ 45 w 117"/>
                  <a:gd name="T27" fmla="*/ 138 h 158"/>
                  <a:gd name="T28" fmla="*/ 71 w 117"/>
                  <a:gd name="T29" fmla="*/ 127 h 158"/>
                  <a:gd name="T30" fmla="*/ 88 w 117"/>
                  <a:gd name="T31" fmla="*/ 112 h 158"/>
                  <a:gd name="T32" fmla="*/ 96 w 117"/>
                  <a:gd name="T33" fmla="*/ 96 h 158"/>
                  <a:gd name="T34" fmla="*/ 97 w 117"/>
                  <a:gd name="T35" fmla="*/ 88 h 158"/>
                  <a:gd name="T36" fmla="*/ 94 w 117"/>
                  <a:gd name="T37" fmla="*/ 73 h 158"/>
                  <a:gd name="T38" fmla="*/ 88 w 117"/>
                  <a:gd name="T39" fmla="*/ 67 h 158"/>
                  <a:gd name="T40" fmla="*/ 78 w 117"/>
                  <a:gd name="T41" fmla="*/ 63 h 158"/>
                  <a:gd name="T42" fmla="*/ 73 w 117"/>
                  <a:gd name="T43" fmla="*/ 62 h 158"/>
                  <a:gd name="T44" fmla="*/ 44 w 117"/>
                  <a:gd name="T45" fmla="*/ 67 h 158"/>
                  <a:gd name="T46" fmla="*/ 11 w 117"/>
                  <a:gd name="T47" fmla="*/ 76 h 158"/>
                  <a:gd name="T48" fmla="*/ 9 w 117"/>
                  <a:gd name="T49" fmla="*/ 78 h 158"/>
                  <a:gd name="T50" fmla="*/ 0 w 117"/>
                  <a:gd name="T51" fmla="*/ 60 h 158"/>
                  <a:gd name="T52" fmla="*/ 26 w 117"/>
                  <a:gd name="T53" fmla="*/ 0 h 158"/>
                  <a:gd name="T54" fmla="*/ 81 w 117"/>
                  <a:gd name="T55" fmla="*/ 8 h 158"/>
                  <a:gd name="T56" fmla="*/ 91 w 117"/>
                  <a:gd name="T57" fmla="*/ 29 h 158"/>
                  <a:gd name="T58" fmla="*/ 76 w 117"/>
                  <a:gd name="T59" fmla="*/ 26 h 158"/>
                  <a:gd name="T60" fmla="*/ 40 w 117"/>
                  <a:gd name="T61" fmla="*/ 18 h 158"/>
                  <a:gd name="T62" fmla="*/ 26 w 117"/>
                  <a:gd name="T6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58">
                    <a:moveTo>
                      <a:pt x="0" y="60"/>
                    </a:moveTo>
                    <a:lnTo>
                      <a:pt x="0" y="60"/>
                    </a:lnTo>
                    <a:lnTo>
                      <a:pt x="42" y="50"/>
                    </a:lnTo>
                    <a:lnTo>
                      <a:pt x="60" y="47"/>
                    </a:lnTo>
                    <a:lnTo>
                      <a:pt x="73" y="45"/>
                    </a:lnTo>
                    <a:lnTo>
                      <a:pt x="73" y="45"/>
                    </a:lnTo>
                    <a:lnTo>
                      <a:pt x="83" y="45"/>
                    </a:lnTo>
                    <a:lnTo>
                      <a:pt x="91" y="47"/>
                    </a:lnTo>
                    <a:lnTo>
                      <a:pt x="97" y="50"/>
                    </a:lnTo>
                    <a:lnTo>
                      <a:pt x="104" y="55"/>
                    </a:lnTo>
                    <a:lnTo>
                      <a:pt x="109" y="62"/>
                    </a:lnTo>
                    <a:lnTo>
                      <a:pt x="114" y="68"/>
                    </a:lnTo>
                    <a:lnTo>
                      <a:pt x="115" y="78"/>
                    </a:lnTo>
                    <a:lnTo>
                      <a:pt x="117" y="88"/>
                    </a:lnTo>
                    <a:lnTo>
                      <a:pt x="117" y="88"/>
                    </a:lnTo>
                    <a:lnTo>
                      <a:pt x="115" y="99"/>
                    </a:lnTo>
                    <a:lnTo>
                      <a:pt x="112" y="111"/>
                    </a:lnTo>
                    <a:lnTo>
                      <a:pt x="106" y="120"/>
                    </a:lnTo>
                    <a:lnTo>
                      <a:pt x="97" y="130"/>
                    </a:lnTo>
                    <a:lnTo>
                      <a:pt x="88" y="138"/>
                    </a:lnTo>
                    <a:lnTo>
                      <a:pt x="75" y="145"/>
                    </a:lnTo>
                    <a:lnTo>
                      <a:pt x="58" y="151"/>
                    </a:lnTo>
                    <a:lnTo>
                      <a:pt x="42" y="158"/>
                    </a:lnTo>
                    <a:lnTo>
                      <a:pt x="42" y="158"/>
                    </a:lnTo>
                    <a:lnTo>
                      <a:pt x="37" y="150"/>
                    </a:lnTo>
                    <a:lnTo>
                      <a:pt x="31" y="142"/>
                    </a:lnTo>
                    <a:lnTo>
                      <a:pt x="31" y="142"/>
                    </a:lnTo>
                    <a:lnTo>
                      <a:pt x="45" y="138"/>
                    </a:lnTo>
                    <a:lnTo>
                      <a:pt x="60" y="132"/>
                    </a:lnTo>
                    <a:lnTo>
                      <a:pt x="71" y="127"/>
                    </a:lnTo>
                    <a:lnTo>
                      <a:pt x="81" y="119"/>
                    </a:lnTo>
                    <a:lnTo>
                      <a:pt x="88" y="112"/>
                    </a:lnTo>
                    <a:lnTo>
                      <a:pt x="93" y="104"/>
                    </a:lnTo>
                    <a:lnTo>
                      <a:pt x="96" y="96"/>
                    </a:lnTo>
                    <a:lnTo>
                      <a:pt x="97" y="88"/>
                    </a:lnTo>
                    <a:lnTo>
                      <a:pt x="97" y="88"/>
                    </a:lnTo>
                    <a:lnTo>
                      <a:pt x="96" y="78"/>
                    </a:lnTo>
                    <a:lnTo>
                      <a:pt x="94" y="73"/>
                    </a:lnTo>
                    <a:lnTo>
                      <a:pt x="91" y="70"/>
                    </a:lnTo>
                    <a:lnTo>
                      <a:pt x="88" y="67"/>
                    </a:lnTo>
                    <a:lnTo>
                      <a:pt x="83" y="63"/>
                    </a:lnTo>
                    <a:lnTo>
                      <a:pt x="78" y="63"/>
                    </a:lnTo>
                    <a:lnTo>
                      <a:pt x="73" y="62"/>
                    </a:lnTo>
                    <a:lnTo>
                      <a:pt x="73" y="62"/>
                    </a:lnTo>
                    <a:lnTo>
                      <a:pt x="60" y="63"/>
                    </a:lnTo>
                    <a:lnTo>
                      <a:pt x="44" y="67"/>
                    </a:lnTo>
                    <a:lnTo>
                      <a:pt x="27" y="70"/>
                    </a:lnTo>
                    <a:lnTo>
                      <a:pt x="11" y="76"/>
                    </a:lnTo>
                    <a:lnTo>
                      <a:pt x="11" y="76"/>
                    </a:lnTo>
                    <a:lnTo>
                      <a:pt x="9" y="78"/>
                    </a:lnTo>
                    <a:lnTo>
                      <a:pt x="6" y="81"/>
                    </a:lnTo>
                    <a:lnTo>
                      <a:pt x="0" y="60"/>
                    </a:lnTo>
                    <a:close/>
                    <a:moveTo>
                      <a:pt x="26" y="0"/>
                    </a:moveTo>
                    <a:lnTo>
                      <a:pt x="26" y="0"/>
                    </a:lnTo>
                    <a:lnTo>
                      <a:pt x="63" y="5"/>
                    </a:lnTo>
                    <a:lnTo>
                      <a:pt x="81" y="8"/>
                    </a:lnTo>
                    <a:lnTo>
                      <a:pt x="96" y="13"/>
                    </a:lnTo>
                    <a:lnTo>
                      <a:pt x="91" y="29"/>
                    </a:lnTo>
                    <a:lnTo>
                      <a:pt x="91" y="29"/>
                    </a:lnTo>
                    <a:lnTo>
                      <a:pt x="76" y="26"/>
                    </a:lnTo>
                    <a:lnTo>
                      <a:pt x="58" y="21"/>
                    </a:lnTo>
                    <a:lnTo>
                      <a:pt x="40" y="18"/>
                    </a:lnTo>
                    <a:lnTo>
                      <a:pt x="22" y="16"/>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5" name="Freeform 399"/>
              <p:cNvSpPr>
                <a:spLocks noEditPoints="1"/>
              </p:cNvSpPr>
              <p:nvPr/>
            </p:nvSpPr>
            <p:spPr bwMode="auto">
              <a:xfrm>
                <a:off x="3243" y="2415"/>
                <a:ext cx="53" cy="103"/>
              </a:xfrm>
              <a:custGeom>
                <a:avLst/>
                <a:gdLst>
                  <a:gd name="T0" fmla="*/ 0 w 53"/>
                  <a:gd name="T1" fmla="*/ 103 h 103"/>
                  <a:gd name="T2" fmla="*/ 0 w 53"/>
                  <a:gd name="T3" fmla="*/ 92 h 103"/>
                  <a:gd name="T4" fmla="*/ 9 w 53"/>
                  <a:gd name="T5" fmla="*/ 92 h 103"/>
                  <a:gd name="T6" fmla="*/ 9 w 53"/>
                  <a:gd name="T7" fmla="*/ 13 h 103"/>
                  <a:gd name="T8" fmla="*/ 0 w 53"/>
                  <a:gd name="T9" fmla="*/ 13 h 103"/>
                  <a:gd name="T10" fmla="*/ 0 w 53"/>
                  <a:gd name="T11" fmla="*/ 0 h 103"/>
                  <a:gd name="T12" fmla="*/ 20 w 53"/>
                  <a:gd name="T13" fmla="*/ 0 h 103"/>
                  <a:gd name="T14" fmla="*/ 20 w 53"/>
                  <a:gd name="T15" fmla="*/ 0 h 103"/>
                  <a:gd name="T16" fmla="*/ 28 w 53"/>
                  <a:gd name="T17" fmla="*/ 2 h 103"/>
                  <a:gd name="T18" fmla="*/ 35 w 53"/>
                  <a:gd name="T19" fmla="*/ 4 h 103"/>
                  <a:gd name="T20" fmla="*/ 41 w 53"/>
                  <a:gd name="T21" fmla="*/ 9 h 103"/>
                  <a:gd name="T22" fmla="*/ 44 w 53"/>
                  <a:gd name="T23" fmla="*/ 13 h 103"/>
                  <a:gd name="T24" fmla="*/ 44 w 53"/>
                  <a:gd name="T25" fmla="*/ 13 h 103"/>
                  <a:gd name="T26" fmla="*/ 49 w 53"/>
                  <a:gd name="T27" fmla="*/ 22 h 103"/>
                  <a:gd name="T28" fmla="*/ 51 w 53"/>
                  <a:gd name="T29" fmla="*/ 30 h 103"/>
                  <a:gd name="T30" fmla="*/ 53 w 53"/>
                  <a:gd name="T31" fmla="*/ 41 h 103"/>
                  <a:gd name="T32" fmla="*/ 53 w 53"/>
                  <a:gd name="T33" fmla="*/ 53 h 103"/>
                  <a:gd name="T34" fmla="*/ 53 w 53"/>
                  <a:gd name="T35" fmla="*/ 53 h 103"/>
                  <a:gd name="T36" fmla="*/ 53 w 53"/>
                  <a:gd name="T37" fmla="*/ 66 h 103"/>
                  <a:gd name="T38" fmla="*/ 51 w 53"/>
                  <a:gd name="T39" fmla="*/ 75 h 103"/>
                  <a:gd name="T40" fmla="*/ 49 w 53"/>
                  <a:gd name="T41" fmla="*/ 83 h 103"/>
                  <a:gd name="T42" fmla="*/ 44 w 53"/>
                  <a:gd name="T43" fmla="*/ 92 h 103"/>
                  <a:gd name="T44" fmla="*/ 44 w 53"/>
                  <a:gd name="T45" fmla="*/ 92 h 103"/>
                  <a:gd name="T46" fmla="*/ 41 w 53"/>
                  <a:gd name="T47" fmla="*/ 97 h 103"/>
                  <a:gd name="T48" fmla="*/ 35 w 53"/>
                  <a:gd name="T49" fmla="*/ 100 h 103"/>
                  <a:gd name="T50" fmla="*/ 28 w 53"/>
                  <a:gd name="T51" fmla="*/ 103 h 103"/>
                  <a:gd name="T52" fmla="*/ 20 w 53"/>
                  <a:gd name="T53" fmla="*/ 103 h 103"/>
                  <a:gd name="T54" fmla="*/ 0 w 53"/>
                  <a:gd name="T55" fmla="*/ 103 h 103"/>
                  <a:gd name="T56" fmla="*/ 23 w 53"/>
                  <a:gd name="T57" fmla="*/ 13 h 103"/>
                  <a:gd name="T58" fmla="*/ 23 w 53"/>
                  <a:gd name="T59" fmla="*/ 92 h 103"/>
                  <a:gd name="T60" fmla="*/ 23 w 53"/>
                  <a:gd name="T61" fmla="*/ 92 h 103"/>
                  <a:gd name="T62" fmla="*/ 26 w 53"/>
                  <a:gd name="T63" fmla="*/ 90 h 103"/>
                  <a:gd name="T64" fmla="*/ 30 w 53"/>
                  <a:gd name="T65" fmla="*/ 88 h 103"/>
                  <a:gd name="T66" fmla="*/ 33 w 53"/>
                  <a:gd name="T67" fmla="*/ 87 h 103"/>
                  <a:gd name="T68" fmla="*/ 35 w 53"/>
                  <a:gd name="T69" fmla="*/ 83 h 103"/>
                  <a:gd name="T70" fmla="*/ 35 w 53"/>
                  <a:gd name="T71" fmla="*/ 83 h 103"/>
                  <a:gd name="T72" fmla="*/ 36 w 53"/>
                  <a:gd name="T73" fmla="*/ 72 h 103"/>
                  <a:gd name="T74" fmla="*/ 38 w 53"/>
                  <a:gd name="T75" fmla="*/ 54 h 103"/>
                  <a:gd name="T76" fmla="*/ 38 w 53"/>
                  <a:gd name="T77" fmla="*/ 54 h 103"/>
                  <a:gd name="T78" fmla="*/ 36 w 53"/>
                  <a:gd name="T79" fmla="*/ 30 h 103"/>
                  <a:gd name="T80" fmla="*/ 36 w 53"/>
                  <a:gd name="T81" fmla="*/ 30 h 103"/>
                  <a:gd name="T82" fmla="*/ 35 w 53"/>
                  <a:gd name="T83" fmla="*/ 22 h 103"/>
                  <a:gd name="T84" fmla="*/ 31 w 53"/>
                  <a:gd name="T85" fmla="*/ 17 h 103"/>
                  <a:gd name="T86" fmla="*/ 31 w 53"/>
                  <a:gd name="T87" fmla="*/ 17 h 103"/>
                  <a:gd name="T88" fmla="*/ 28 w 53"/>
                  <a:gd name="T89" fmla="*/ 15 h 103"/>
                  <a:gd name="T90" fmla="*/ 23 w 53"/>
                  <a:gd name="T91" fmla="*/ 13 h 103"/>
                  <a:gd name="T92" fmla="*/ 23 w 53"/>
                  <a:gd name="T9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103">
                    <a:moveTo>
                      <a:pt x="0" y="103"/>
                    </a:moveTo>
                    <a:lnTo>
                      <a:pt x="0" y="92"/>
                    </a:lnTo>
                    <a:lnTo>
                      <a:pt x="9" y="92"/>
                    </a:lnTo>
                    <a:lnTo>
                      <a:pt x="9" y="13"/>
                    </a:lnTo>
                    <a:lnTo>
                      <a:pt x="0" y="13"/>
                    </a:lnTo>
                    <a:lnTo>
                      <a:pt x="0" y="0"/>
                    </a:lnTo>
                    <a:lnTo>
                      <a:pt x="20" y="0"/>
                    </a:lnTo>
                    <a:lnTo>
                      <a:pt x="20" y="0"/>
                    </a:lnTo>
                    <a:lnTo>
                      <a:pt x="28" y="2"/>
                    </a:lnTo>
                    <a:lnTo>
                      <a:pt x="35" y="4"/>
                    </a:lnTo>
                    <a:lnTo>
                      <a:pt x="41" y="9"/>
                    </a:lnTo>
                    <a:lnTo>
                      <a:pt x="44" y="13"/>
                    </a:lnTo>
                    <a:lnTo>
                      <a:pt x="44" y="13"/>
                    </a:lnTo>
                    <a:lnTo>
                      <a:pt x="49" y="22"/>
                    </a:lnTo>
                    <a:lnTo>
                      <a:pt x="51" y="30"/>
                    </a:lnTo>
                    <a:lnTo>
                      <a:pt x="53" y="41"/>
                    </a:lnTo>
                    <a:lnTo>
                      <a:pt x="53" y="53"/>
                    </a:lnTo>
                    <a:lnTo>
                      <a:pt x="53" y="53"/>
                    </a:lnTo>
                    <a:lnTo>
                      <a:pt x="53" y="66"/>
                    </a:lnTo>
                    <a:lnTo>
                      <a:pt x="51" y="75"/>
                    </a:lnTo>
                    <a:lnTo>
                      <a:pt x="49" y="83"/>
                    </a:lnTo>
                    <a:lnTo>
                      <a:pt x="44" y="92"/>
                    </a:lnTo>
                    <a:lnTo>
                      <a:pt x="44" y="92"/>
                    </a:lnTo>
                    <a:lnTo>
                      <a:pt x="41" y="97"/>
                    </a:lnTo>
                    <a:lnTo>
                      <a:pt x="35" y="100"/>
                    </a:lnTo>
                    <a:lnTo>
                      <a:pt x="28" y="103"/>
                    </a:lnTo>
                    <a:lnTo>
                      <a:pt x="20" y="103"/>
                    </a:lnTo>
                    <a:lnTo>
                      <a:pt x="0" y="103"/>
                    </a:lnTo>
                    <a:close/>
                    <a:moveTo>
                      <a:pt x="23" y="13"/>
                    </a:moveTo>
                    <a:lnTo>
                      <a:pt x="23" y="92"/>
                    </a:lnTo>
                    <a:lnTo>
                      <a:pt x="23" y="92"/>
                    </a:lnTo>
                    <a:lnTo>
                      <a:pt x="26" y="90"/>
                    </a:lnTo>
                    <a:lnTo>
                      <a:pt x="30" y="88"/>
                    </a:lnTo>
                    <a:lnTo>
                      <a:pt x="33" y="87"/>
                    </a:lnTo>
                    <a:lnTo>
                      <a:pt x="35" y="83"/>
                    </a:lnTo>
                    <a:lnTo>
                      <a:pt x="35" y="83"/>
                    </a:lnTo>
                    <a:lnTo>
                      <a:pt x="36" y="72"/>
                    </a:lnTo>
                    <a:lnTo>
                      <a:pt x="38" y="54"/>
                    </a:lnTo>
                    <a:lnTo>
                      <a:pt x="38" y="54"/>
                    </a:lnTo>
                    <a:lnTo>
                      <a:pt x="36" y="30"/>
                    </a:lnTo>
                    <a:lnTo>
                      <a:pt x="36" y="30"/>
                    </a:lnTo>
                    <a:lnTo>
                      <a:pt x="35" y="22"/>
                    </a:lnTo>
                    <a:lnTo>
                      <a:pt x="31" y="17"/>
                    </a:lnTo>
                    <a:lnTo>
                      <a:pt x="31" y="17"/>
                    </a:lnTo>
                    <a:lnTo>
                      <a:pt x="28" y="15"/>
                    </a:lnTo>
                    <a:lnTo>
                      <a:pt x="23" y="13"/>
                    </a:lnTo>
                    <a:lnTo>
                      <a:pt x="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6" name="Freeform 400"/>
              <p:cNvSpPr>
                <a:spLocks noEditPoints="1"/>
              </p:cNvSpPr>
              <p:nvPr/>
            </p:nvSpPr>
            <p:spPr bwMode="auto">
              <a:xfrm>
                <a:off x="3304" y="2445"/>
                <a:ext cx="39" cy="75"/>
              </a:xfrm>
              <a:custGeom>
                <a:avLst/>
                <a:gdLst>
                  <a:gd name="T0" fmla="*/ 27 w 39"/>
                  <a:gd name="T1" fmla="*/ 52 h 75"/>
                  <a:gd name="T2" fmla="*/ 39 w 39"/>
                  <a:gd name="T3" fmla="*/ 57 h 75"/>
                  <a:gd name="T4" fmla="*/ 39 w 39"/>
                  <a:gd name="T5" fmla="*/ 57 h 75"/>
                  <a:gd name="T6" fmla="*/ 36 w 39"/>
                  <a:gd name="T7" fmla="*/ 65 h 75"/>
                  <a:gd name="T8" fmla="*/ 31 w 39"/>
                  <a:gd name="T9" fmla="*/ 70 h 75"/>
                  <a:gd name="T10" fmla="*/ 31 w 39"/>
                  <a:gd name="T11" fmla="*/ 70 h 75"/>
                  <a:gd name="T12" fmla="*/ 26 w 39"/>
                  <a:gd name="T13" fmla="*/ 75 h 75"/>
                  <a:gd name="T14" fmla="*/ 19 w 39"/>
                  <a:gd name="T15" fmla="*/ 75 h 75"/>
                  <a:gd name="T16" fmla="*/ 19 w 39"/>
                  <a:gd name="T17" fmla="*/ 75 h 75"/>
                  <a:gd name="T18" fmla="*/ 14 w 39"/>
                  <a:gd name="T19" fmla="*/ 75 h 75"/>
                  <a:gd name="T20" fmla="*/ 11 w 39"/>
                  <a:gd name="T21" fmla="*/ 73 h 75"/>
                  <a:gd name="T22" fmla="*/ 8 w 39"/>
                  <a:gd name="T23" fmla="*/ 70 h 75"/>
                  <a:gd name="T24" fmla="*/ 5 w 39"/>
                  <a:gd name="T25" fmla="*/ 67 h 75"/>
                  <a:gd name="T26" fmla="*/ 5 w 39"/>
                  <a:gd name="T27" fmla="*/ 67 h 75"/>
                  <a:gd name="T28" fmla="*/ 1 w 39"/>
                  <a:gd name="T29" fmla="*/ 55 h 75"/>
                  <a:gd name="T30" fmla="*/ 0 w 39"/>
                  <a:gd name="T31" fmla="*/ 39 h 75"/>
                  <a:gd name="T32" fmla="*/ 0 w 39"/>
                  <a:gd name="T33" fmla="*/ 39 h 75"/>
                  <a:gd name="T34" fmla="*/ 1 w 39"/>
                  <a:gd name="T35" fmla="*/ 21 h 75"/>
                  <a:gd name="T36" fmla="*/ 5 w 39"/>
                  <a:gd name="T37" fmla="*/ 9 h 75"/>
                  <a:gd name="T38" fmla="*/ 5 w 39"/>
                  <a:gd name="T39" fmla="*/ 9 h 75"/>
                  <a:gd name="T40" fmla="*/ 8 w 39"/>
                  <a:gd name="T41" fmla="*/ 6 h 75"/>
                  <a:gd name="T42" fmla="*/ 11 w 39"/>
                  <a:gd name="T43" fmla="*/ 3 h 75"/>
                  <a:gd name="T44" fmla="*/ 14 w 39"/>
                  <a:gd name="T45" fmla="*/ 1 h 75"/>
                  <a:gd name="T46" fmla="*/ 19 w 39"/>
                  <a:gd name="T47" fmla="*/ 0 h 75"/>
                  <a:gd name="T48" fmla="*/ 19 w 39"/>
                  <a:gd name="T49" fmla="*/ 0 h 75"/>
                  <a:gd name="T50" fmla="*/ 24 w 39"/>
                  <a:gd name="T51" fmla="*/ 1 h 75"/>
                  <a:gd name="T52" fmla="*/ 27 w 39"/>
                  <a:gd name="T53" fmla="*/ 3 h 75"/>
                  <a:gd name="T54" fmla="*/ 32 w 39"/>
                  <a:gd name="T55" fmla="*/ 8 h 75"/>
                  <a:gd name="T56" fmla="*/ 32 w 39"/>
                  <a:gd name="T57" fmla="*/ 8 h 75"/>
                  <a:gd name="T58" fmla="*/ 37 w 39"/>
                  <a:gd name="T59" fmla="*/ 18 h 75"/>
                  <a:gd name="T60" fmla="*/ 39 w 39"/>
                  <a:gd name="T61" fmla="*/ 31 h 75"/>
                  <a:gd name="T62" fmla="*/ 39 w 39"/>
                  <a:gd name="T63" fmla="*/ 42 h 75"/>
                  <a:gd name="T64" fmla="*/ 13 w 39"/>
                  <a:gd name="T65" fmla="*/ 42 h 75"/>
                  <a:gd name="T66" fmla="*/ 13 w 39"/>
                  <a:gd name="T67" fmla="*/ 44 h 75"/>
                  <a:gd name="T68" fmla="*/ 13 w 39"/>
                  <a:gd name="T69" fmla="*/ 44 h 75"/>
                  <a:gd name="T70" fmla="*/ 14 w 39"/>
                  <a:gd name="T71" fmla="*/ 53 h 75"/>
                  <a:gd name="T72" fmla="*/ 14 w 39"/>
                  <a:gd name="T73" fmla="*/ 58 h 75"/>
                  <a:gd name="T74" fmla="*/ 14 w 39"/>
                  <a:gd name="T75" fmla="*/ 58 h 75"/>
                  <a:gd name="T76" fmla="*/ 18 w 39"/>
                  <a:gd name="T77" fmla="*/ 62 h 75"/>
                  <a:gd name="T78" fmla="*/ 19 w 39"/>
                  <a:gd name="T79" fmla="*/ 63 h 75"/>
                  <a:gd name="T80" fmla="*/ 19 w 39"/>
                  <a:gd name="T81" fmla="*/ 63 h 75"/>
                  <a:gd name="T82" fmla="*/ 23 w 39"/>
                  <a:gd name="T83" fmla="*/ 63 h 75"/>
                  <a:gd name="T84" fmla="*/ 24 w 39"/>
                  <a:gd name="T85" fmla="*/ 60 h 75"/>
                  <a:gd name="T86" fmla="*/ 27 w 39"/>
                  <a:gd name="T87" fmla="*/ 52 h 75"/>
                  <a:gd name="T88" fmla="*/ 27 w 39"/>
                  <a:gd name="T89" fmla="*/ 52 h 75"/>
                  <a:gd name="T90" fmla="*/ 13 w 39"/>
                  <a:gd name="T91" fmla="*/ 31 h 75"/>
                  <a:gd name="T92" fmla="*/ 26 w 39"/>
                  <a:gd name="T93" fmla="*/ 31 h 75"/>
                  <a:gd name="T94" fmla="*/ 26 w 39"/>
                  <a:gd name="T95" fmla="*/ 24 h 75"/>
                  <a:gd name="T96" fmla="*/ 26 w 39"/>
                  <a:gd name="T97" fmla="*/ 24 h 75"/>
                  <a:gd name="T98" fmla="*/ 26 w 39"/>
                  <a:gd name="T99" fmla="*/ 19 h 75"/>
                  <a:gd name="T100" fmla="*/ 24 w 39"/>
                  <a:gd name="T101" fmla="*/ 14 h 75"/>
                  <a:gd name="T102" fmla="*/ 23 w 39"/>
                  <a:gd name="T103" fmla="*/ 13 h 75"/>
                  <a:gd name="T104" fmla="*/ 19 w 39"/>
                  <a:gd name="T105" fmla="*/ 11 h 75"/>
                  <a:gd name="T106" fmla="*/ 19 w 39"/>
                  <a:gd name="T107" fmla="*/ 11 h 75"/>
                  <a:gd name="T108" fmla="*/ 16 w 39"/>
                  <a:gd name="T109" fmla="*/ 13 h 75"/>
                  <a:gd name="T110" fmla="*/ 14 w 39"/>
                  <a:gd name="T111" fmla="*/ 16 h 75"/>
                  <a:gd name="T112" fmla="*/ 14 w 39"/>
                  <a:gd name="T113" fmla="*/ 16 h 75"/>
                  <a:gd name="T114" fmla="*/ 13 w 39"/>
                  <a:gd name="T115" fmla="*/ 27 h 75"/>
                  <a:gd name="T116" fmla="*/ 13 w 39"/>
                  <a:gd name="T117" fmla="*/ 3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75">
                    <a:moveTo>
                      <a:pt x="27" y="52"/>
                    </a:moveTo>
                    <a:lnTo>
                      <a:pt x="39" y="57"/>
                    </a:lnTo>
                    <a:lnTo>
                      <a:pt x="39" y="57"/>
                    </a:lnTo>
                    <a:lnTo>
                      <a:pt x="36" y="65"/>
                    </a:lnTo>
                    <a:lnTo>
                      <a:pt x="31" y="70"/>
                    </a:lnTo>
                    <a:lnTo>
                      <a:pt x="31" y="70"/>
                    </a:lnTo>
                    <a:lnTo>
                      <a:pt x="26" y="75"/>
                    </a:lnTo>
                    <a:lnTo>
                      <a:pt x="19" y="75"/>
                    </a:lnTo>
                    <a:lnTo>
                      <a:pt x="19" y="75"/>
                    </a:lnTo>
                    <a:lnTo>
                      <a:pt x="14" y="75"/>
                    </a:lnTo>
                    <a:lnTo>
                      <a:pt x="11" y="73"/>
                    </a:lnTo>
                    <a:lnTo>
                      <a:pt x="8" y="70"/>
                    </a:lnTo>
                    <a:lnTo>
                      <a:pt x="5" y="67"/>
                    </a:lnTo>
                    <a:lnTo>
                      <a:pt x="5" y="67"/>
                    </a:lnTo>
                    <a:lnTo>
                      <a:pt x="1" y="55"/>
                    </a:lnTo>
                    <a:lnTo>
                      <a:pt x="0" y="39"/>
                    </a:lnTo>
                    <a:lnTo>
                      <a:pt x="0" y="39"/>
                    </a:lnTo>
                    <a:lnTo>
                      <a:pt x="1" y="21"/>
                    </a:lnTo>
                    <a:lnTo>
                      <a:pt x="5" y="9"/>
                    </a:lnTo>
                    <a:lnTo>
                      <a:pt x="5" y="9"/>
                    </a:lnTo>
                    <a:lnTo>
                      <a:pt x="8" y="6"/>
                    </a:lnTo>
                    <a:lnTo>
                      <a:pt x="11" y="3"/>
                    </a:lnTo>
                    <a:lnTo>
                      <a:pt x="14" y="1"/>
                    </a:lnTo>
                    <a:lnTo>
                      <a:pt x="19" y="0"/>
                    </a:lnTo>
                    <a:lnTo>
                      <a:pt x="19" y="0"/>
                    </a:lnTo>
                    <a:lnTo>
                      <a:pt x="24" y="1"/>
                    </a:lnTo>
                    <a:lnTo>
                      <a:pt x="27" y="3"/>
                    </a:lnTo>
                    <a:lnTo>
                      <a:pt x="32" y="8"/>
                    </a:lnTo>
                    <a:lnTo>
                      <a:pt x="32" y="8"/>
                    </a:lnTo>
                    <a:lnTo>
                      <a:pt x="37" y="18"/>
                    </a:lnTo>
                    <a:lnTo>
                      <a:pt x="39" y="31"/>
                    </a:lnTo>
                    <a:lnTo>
                      <a:pt x="39" y="42"/>
                    </a:lnTo>
                    <a:lnTo>
                      <a:pt x="13" y="42"/>
                    </a:lnTo>
                    <a:lnTo>
                      <a:pt x="13" y="44"/>
                    </a:lnTo>
                    <a:lnTo>
                      <a:pt x="13" y="44"/>
                    </a:lnTo>
                    <a:lnTo>
                      <a:pt x="14" y="53"/>
                    </a:lnTo>
                    <a:lnTo>
                      <a:pt x="14" y="58"/>
                    </a:lnTo>
                    <a:lnTo>
                      <a:pt x="14" y="58"/>
                    </a:lnTo>
                    <a:lnTo>
                      <a:pt x="18" y="62"/>
                    </a:lnTo>
                    <a:lnTo>
                      <a:pt x="19" y="63"/>
                    </a:lnTo>
                    <a:lnTo>
                      <a:pt x="19" y="63"/>
                    </a:lnTo>
                    <a:lnTo>
                      <a:pt x="23" y="63"/>
                    </a:lnTo>
                    <a:lnTo>
                      <a:pt x="24" y="60"/>
                    </a:lnTo>
                    <a:lnTo>
                      <a:pt x="27" y="52"/>
                    </a:lnTo>
                    <a:lnTo>
                      <a:pt x="27" y="52"/>
                    </a:lnTo>
                    <a:close/>
                    <a:moveTo>
                      <a:pt x="13" y="31"/>
                    </a:moveTo>
                    <a:lnTo>
                      <a:pt x="26" y="31"/>
                    </a:lnTo>
                    <a:lnTo>
                      <a:pt x="26" y="24"/>
                    </a:lnTo>
                    <a:lnTo>
                      <a:pt x="26" y="24"/>
                    </a:lnTo>
                    <a:lnTo>
                      <a:pt x="26" y="19"/>
                    </a:lnTo>
                    <a:lnTo>
                      <a:pt x="24" y="14"/>
                    </a:lnTo>
                    <a:lnTo>
                      <a:pt x="23" y="13"/>
                    </a:lnTo>
                    <a:lnTo>
                      <a:pt x="19" y="11"/>
                    </a:lnTo>
                    <a:lnTo>
                      <a:pt x="19" y="11"/>
                    </a:lnTo>
                    <a:lnTo>
                      <a:pt x="16" y="13"/>
                    </a:lnTo>
                    <a:lnTo>
                      <a:pt x="14" y="16"/>
                    </a:lnTo>
                    <a:lnTo>
                      <a:pt x="14" y="16"/>
                    </a:lnTo>
                    <a:lnTo>
                      <a:pt x="13" y="27"/>
                    </a:lnTo>
                    <a:lnTo>
                      <a:pt x="13"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7" name="Freeform 401"/>
              <p:cNvSpPr>
                <a:spLocks/>
              </p:cNvSpPr>
              <p:nvPr/>
            </p:nvSpPr>
            <p:spPr bwMode="auto">
              <a:xfrm>
                <a:off x="3349" y="2415"/>
                <a:ext cx="48" cy="103"/>
              </a:xfrm>
              <a:custGeom>
                <a:avLst/>
                <a:gdLst>
                  <a:gd name="T0" fmla="*/ 0 w 48"/>
                  <a:gd name="T1" fmla="*/ 103 h 103"/>
                  <a:gd name="T2" fmla="*/ 0 w 48"/>
                  <a:gd name="T3" fmla="*/ 92 h 103"/>
                  <a:gd name="T4" fmla="*/ 5 w 48"/>
                  <a:gd name="T5" fmla="*/ 92 h 103"/>
                  <a:gd name="T6" fmla="*/ 5 w 48"/>
                  <a:gd name="T7" fmla="*/ 13 h 103"/>
                  <a:gd name="T8" fmla="*/ 0 w 48"/>
                  <a:gd name="T9" fmla="*/ 13 h 103"/>
                  <a:gd name="T10" fmla="*/ 0 w 48"/>
                  <a:gd name="T11" fmla="*/ 0 h 103"/>
                  <a:gd name="T12" fmla="*/ 18 w 48"/>
                  <a:gd name="T13" fmla="*/ 0 h 103"/>
                  <a:gd name="T14" fmla="*/ 18 w 48"/>
                  <a:gd name="T15" fmla="*/ 66 h 103"/>
                  <a:gd name="T16" fmla="*/ 18 w 48"/>
                  <a:gd name="T17" fmla="*/ 66 h 103"/>
                  <a:gd name="T18" fmla="*/ 30 w 48"/>
                  <a:gd name="T19" fmla="*/ 43 h 103"/>
                  <a:gd name="T20" fmla="*/ 23 w 48"/>
                  <a:gd name="T21" fmla="*/ 43 h 103"/>
                  <a:gd name="T22" fmla="*/ 23 w 48"/>
                  <a:gd name="T23" fmla="*/ 31 h 103"/>
                  <a:gd name="T24" fmla="*/ 46 w 48"/>
                  <a:gd name="T25" fmla="*/ 31 h 103"/>
                  <a:gd name="T26" fmla="*/ 46 w 48"/>
                  <a:gd name="T27" fmla="*/ 44 h 103"/>
                  <a:gd name="T28" fmla="*/ 41 w 48"/>
                  <a:gd name="T29" fmla="*/ 44 h 103"/>
                  <a:gd name="T30" fmla="*/ 31 w 48"/>
                  <a:gd name="T31" fmla="*/ 64 h 103"/>
                  <a:gd name="T32" fmla="*/ 43 w 48"/>
                  <a:gd name="T33" fmla="*/ 92 h 103"/>
                  <a:gd name="T34" fmla="*/ 48 w 48"/>
                  <a:gd name="T35" fmla="*/ 92 h 103"/>
                  <a:gd name="T36" fmla="*/ 48 w 48"/>
                  <a:gd name="T37" fmla="*/ 103 h 103"/>
                  <a:gd name="T38" fmla="*/ 33 w 48"/>
                  <a:gd name="T39" fmla="*/ 103 h 103"/>
                  <a:gd name="T40" fmla="*/ 18 w 48"/>
                  <a:gd name="T41" fmla="*/ 67 h 103"/>
                  <a:gd name="T42" fmla="*/ 18 w 48"/>
                  <a:gd name="T43" fmla="*/ 67 h 103"/>
                  <a:gd name="T44" fmla="*/ 18 w 48"/>
                  <a:gd name="T45" fmla="*/ 92 h 103"/>
                  <a:gd name="T46" fmla="*/ 25 w 48"/>
                  <a:gd name="T47" fmla="*/ 92 h 103"/>
                  <a:gd name="T48" fmla="*/ 25 w 48"/>
                  <a:gd name="T49" fmla="*/ 103 h 103"/>
                  <a:gd name="T50" fmla="*/ 0 w 48"/>
                  <a:gd name="T5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103">
                    <a:moveTo>
                      <a:pt x="0" y="103"/>
                    </a:moveTo>
                    <a:lnTo>
                      <a:pt x="0" y="92"/>
                    </a:lnTo>
                    <a:lnTo>
                      <a:pt x="5" y="92"/>
                    </a:lnTo>
                    <a:lnTo>
                      <a:pt x="5" y="13"/>
                    </a:lnTo>
                    <a:lnTo>
                      <a:pt x="0" y="13"/>
                    </a:lnTo>
                    <a:lnTo>
                      <a:pt x="0" y="0"/>
                    </a:lnTo>
                    <a:lnTo>
                      <a:pt x="18" y="0"/>
                    </a:lnTo>
                    <a:lnTo>
                      <a:pt x="18" y="66"/>
                    </a:lnTo>
                    <a:lnTo>
                      <a:pt x="18" y="66"/>
                    </a:lnTo>
                    <a:lnTo>
                      <a:pt x="30" y="43"/>
                    </a:lnTo>
                    <a:lnTo>
                      <a:pt x="23" y="43"/>
                    </a:lnTo>
                    <a:lnTo>
                      <a:pt x="23" y="31"/>
                    </a:lnTo>
                    <a:lnTo>
                      <a:pt x="46" y="31"/>
                    </a:lnTo>
                    <a:lnTo>
                      <a:pt x="46" y="44"/>
                    </a:lnTo>
                    <a:lnTo>
                      <a:pt x="41" y="44"/>
                    </a:lnTo>
                    <a:lnTo>
                      <a:pt x="31" y="64"/>
                    </a:lnTo>
                    <a:lnTo>
                      <a:pt x="43" y="92"/>
                    </a:lnTo>
                    <a:lnTo>
                      <a:pt x="48" y="92"/>
                    </a:lnTo>
                    <a:lnTo>
                      <a:pt x="48" y="103"/>
                    </a:lnTo>
                    <a:lnTo>
                      <a:pt x="33" y="103"/>
                    </a:lnTo>
                    <a:lnTo>
                      <a:pt x="18" y="67"/>
                    </a:lnTo>
                    <a:lnTo>
                      <a:pt x="18" y="67"/>
                    </a:lnTo>
                    <a:lnTo>
                      <a:pt x="18" y="92"/>
                    </a:lnTo>
                    <a:lnTo>
                      <a:pt x="25" y="92"/>
                    </a:lnTo>
                    <a:lnTo>
                      <a:pt x="25" y="103"/>
                    </a:ln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8" name="Freeform 402"/>
              <p:cNvSpPr>
                <a:spLocks/>
              </p:cNvSpPr>
              <p:nvPr/>
            </p:nvSpPr>
            <p:spPr bwMode="auto">
              <a:xfrm>
                <a:off x="3400" y="2446"/>
                <a:ext cx="47" cy="74"/>
              </a:xfrm>
              <a:custGeom>
                <a:avLst/>
                <a:gdLst>
                  <a:gd name="T0" fmla="*/ 41 w 47"/>
                  <a:gd name="T1" fmla="*/ 0 h 74"/>
                  <a:gd name="T2" fmla="*/ 41 w 47"/>
                  <a:gd name="T3" fmla="*/ 61 h 74"/>
                  <a:gd name="T4" fmla="*/ 47 w 47"/>
                  <a:gd name="T5" fmla="*/ 61 h 74"/>
                  <a:gd name="T6" fmla="*/ 47 w 47"/>
                  <a:gd name="T7" fmla="*/ 72 h 74"/>
                  <a:gd name="T8" fmla="*/ 29 w 47"/>
                  <a:gd name="T9" fmla="*/ 72 h 74"/>
                  <a:gd name="T10" fmla="*/ 29 w 47"/>
                  <a:gd name="T11" fmla="*/ 67 h 74"/>
                  <a:gd name="T12" fmla="*/ 28 w 47"/>
                  <a:gd name="T13" fmla="*/ 67 h 74"/>
                  <a:gd name="T14" fmla="*/ 28 w 47"/>
                  <a:gd name="T15" fmla="*/ 67 h 74"/>
                  <a:gd name="T16" fmla="*/ 23 w 47"/>
                  <a:gd name="T17" fmla="*/ 72 h 74"/>
                  <a:gd name="T18" fmla="*/ 18 w 47"/>
                  <a:gd name="T19" fmla="*/ 74 h 74"/>
                  <a:gd name="T20" fmla="*/ 18 w 47"/>
                  <a:gd name="T21" fmla="*/ 74 h 74"/>
                  <a:gd name="T22" fmla="*/ 13 w 47"/>
                  <a:gd name="T23" fmla="*/ 72 h 74"/>
                  <a:gd name="T24" fmla="*/ 8 w 47"/>
                  <a:gd name="T25" fmla="*/ 69 h 74"/>
                  <a:gd name="T26" fmla="*/ 6 w 47"/>
                  <a:gd name="T27" fmla="*/ 64 h 74"/>
                  <a:gd name="T28" fmla="*/ 5 w 47"/>
                  <a:gd name="T29" fmla="*/ 56 h 74"/>
                  <a:gd name="T30" fmla="*/ 5 w 47"/>
                  <a:gd name="T31" fmla="*/ 13 h 74"/>
                  <a:gd name="T32" fmla="*/ 0 w 47"/>
                  <a:gd name="T33" fmla="*/ 13 h 74"/>
                  <a:gd name="T34" fmla="*/ 0 w 47"/>
                  <a:gd name="T35" fmla="*/ 0 h 74"/>
                  <a:gd name="T36" fmla="*/ 18 w 47"/>
                  <a:gd name="T37" fmla="*/ 0 h 74"/>
                  <a:gd name="T38" fmla="*/ 18 w 47"/>
                  <a:gd name="T39" fmla="*/ 54 h 74"/>
                  <a:gd name="T40" fmla="*/ 18 w 47"/>
                  <a:gd name="T41" fmla="*/ 54 h 74"/>
                  <a:gd name="T42" fmla="*/ 19 w 47"/>
                  <a:gd name="T43" fmla="*/ 59 h 74"/>
                  <a:gd name="T44" fmla="*/ 19 w 47"/>
                  <a:gd name="T45" fmla="*/ 59 h 74"/>
                  <a:gd name="T46" fmla="*/ 21 w 47"/>
                  <a:gd name="T47" fmla="*/ 61 h 74"/>
                  <a:gd name="T48" fmla="*/ 23 w 47"/>
                  <a:gd name="T49" fmla="*/ 61 h 74"/>
                  <a:gd name="T50" fmla="*/ 23 w 47"/>
                  <a:gd name="T51" fmla="*/ 61 h 74"/>
                  <a:gd name="T52" fmla="*/ 24 w 47"/>
                  <a:gd name="T53" fmla="*/ 61 h 74"/>
                  <a:gd name="T54" fmla="*/ 26 w 47"/>
                  <a:gd name="T55" fmla="*/ 59 h 74"/>
                  <a:gd name="T56" fmla="*/ 26 w 47"/>
                  <a:gd name="T57" fmla="*/ 59 h 74"/>
                  <a:gd name="T58" fmla="*/ 29 w 47"/>
                  <a:gd name="T59" fmla="*/ 56 h 74"/>
                  <a:gd name="T60" fmla="*/ 29 w 47"/>
                  <a:gd name="T61" fmla="*/ 13 h 74"/>
                  <a:gd name="T62" fmla="*/ 23 w 47"/>
                  <a:gd name="T63" fmla="*/ 13 h 74"/>
                  <a:gd name="T64" fmla="*/ 23 w 47"/>
                  <a:gd name="T65" fmla="*/ 0 h 74"/>
                  <a:gd name="T66" fmla="*/ 41 w 47"/>
                  <a:gd name="T6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74">
                    <a:moveTo>
                      <a:pt x="41" y="0"/>
                    </a:moveTo>
                    <a:lnTo>
                      <a:pt x="41" y="61"/>
                    </a:lnTo>
                    <a:lnTo>
                      <a:pt x="47" y="61"/>
                    </a:lnTo>
                    <a:lnTo>
                      <a:pt x="47" y="72"/>
                    </a:lnTo>
                    <a:lnTo>
                      <a:pt x="29" y="72"/>
                    </a:lnTo>
                    <a:lnTo>
                      <a:pt x="29" y="67"/>
                    </a:lnTo>
                    <a:lnTo>
                      <a:pt x="28" y="67"/>
                    </a:lnTo>
                    <a:lnTo>
                      <a:pt x="28" y="67"/>
                    </a:lnTo>
                    <a:lnTo>
                      <a:pt x="23" y="72"/>
                    </a:lnTo>
                    <a:lnTo>
                      <a:pt x="18" y="74"/>
                    </a:lnTo>
                    <a:lnTo>
                      <a:pt x="18" y="74"/>
                    </a:lnTo>
                    <a:lnTo>
                      <a:pt x="13" y="72"/>
                    </a:lnTo>
                    <a:lnTo>
                      <a:pt x="8" y="69"/>
                    </a:lnTo>
                    <a:lnTo>
                      <a:pt x="6" y="64"/>
                    </a:lnTo>
                    <a:lnTo>
                      <a:pt x="5" y="56"/>
                    </a:lnTo>
                    <a:lnTo>
                      <a:pt x="5" y="13"/>
                    </a:lnTo>
                    <a:lnTo>
                      <a:pt x="0" y="13"/>
                    </a:lnTo>
                    <a:lnTo>
                      <a:pt x="0" y="0"/>
                    </a:lnTo>
                    <a:lnTo>
                      <a:pt x="18" y="0"/>
                    </a:lnTo>
                    <a:lnTo>
                      <a:pt x="18" y="54"/>
                    </a:lnTo>
                    <a:lnTo>
                      <a:pt x="18" y="54"/>
                    </a:lnTo>
                    <a:lnTo>
                      <a:pt x="19" y="59"/>
                    </a:lnTo>
                    <a:lnTo>
                      <a:pt x="19" y="59"/>
                    </a:lnTo>
                    <a:lnTo>
                      <a:pt x="21" y="61"/>
                    </a:lnTo>
                    <a:lnTo>
                      <a:pt x="23" y="61"/>
                    </a:lnTo>
                    <a:lnTo>
                      <a:pt x="23" y="61"/>
                    </a:lnTo>
                    <a:lnTo>
                      <a:pt x="24" y="61"/>
                    </a:lnTo>
                    <a:lnTo>
                      <a:pt x="26" y="59"/>
                    </a:lnTo>
                    <a:lnTo>
                      <a:pt x="26" y="59"/>
                    </a:lnTo>
                    <a:lnTo>
                      <a:pt x="29" y="56"/>
                    </a:lnTo>
                    <a:lnTo>
                      <a:pt x="29" y="13"/>
                    </a:lnTo>
                    <a:lnTo>
                      <a:pt x="23" y="13"/>
                    </a:lnTo>
                    <a:lnTo>
                      <a:pt x="23"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9" name="Freeform 403"/>
              <p:cNvSpPr>
                <a:spLocks noEditPoints="1"/>
              </p:cNvSpPr>
              <p:nvPr/>
            </p:nvSpPr>
            <p:spPr bwMode="auto">
              <a:xfrm>
                <a:off x="3449" y="2414"/>
                <a:ext cx="23" cy="128"/>
              </a:xfrm>
              <a:custGeom>
                <a:avLst/>
                <a:gdLst>
                  <a:gd name="T0" fmla="*/ 21 w 23"/>
                  <a:gd name="T1" fmla="*/ 32 h 128"/>
                  <a:gd name="T2" fmla="*/ 21 w 23"/>
                  <a:gd name="T3" fmla="*/ 107 h 128"/>
                  <a:gd name="T4" fmla="*/ 21 w 23"/>
                  <a:gd name="T5" fmla="*/ 107 h 128"/>
                  <a:gd name="T6" fmla="*/ 19 w 23"/>
                  <a:gd name="T7" fmla="*/ 117 h 128"/>
                  <a:gd name="T8" fmla="*/ 16 w 23"/>
                  <a:gd name="T9" fmla="*/ 124 h 128"/>
                  <a:gd name="T10" fmla="*/ 16 w 23"/>
                  <a:gd name="T11" fmla="*/ 124 h 128"/>
                  <a:gd name="T12" fmla="*/ 14 w 23"/>
                  <a:gd name="T13" fmla="*/ 125 h 128"/>
                  <a:gd name="T14" fmla="*/ 10 w 23"/>
                  <a:gd name="T15" fmla="*/ 127 h 128"/>
                  <a:gd name="T16" fmla="*/ 0 w 23"/>
                  <a:gd name="T17" fmla="*/ 128 h 128"/>
                  <a:gd name="T18" fmla="*/ 0 w 23"/>
                  <a:gd name="T19" fmla="*/ 117 h 128"/>
                  <a:gd name="T20" fmla="*/ 0 w 23"/>
                  <a:gd name="T21" fmla="*/ 117 h 128"/>
                  <a:gd name="T22" fmla="*/ 5 w 23"/>
                  <a:gd name="T23" fmla="*/ 115 h 128"/>
                  <a:gd name="T24" fmla="*/ 5 w 23"/>
                  <a:gd name="T25" fmla="*/ 115 h 128"/>
                  <a:gd name="T26" fmla="*/ 8 w 23"/>
                  <a:gd name="T27" fmla="*/ 114 h 128"/>
                  <a:gd name="T28" fmla="*/ 8 w 23"/>
                  <a:gd name="T29" fmla="*/ 114 h 128"/>
                  <a:gd name="T30" fmla="*/ 8 w 23"/>
                  <a:gd name="T31" fmla="*/ 107 h 128"/>
                  <a:gd name="T32" fmla="*/ 8 w 23"/>
                  <a:gd name="T33" fmla="*/ 45 h 128"/>
                  <a:gd name="T34" fmla="*/ 3 w 23"/>
                  <a:gd name="T35" fmla="*/ 45 h 128"/>
                  <a:gd name="T36" fmla="*/ 3 w 23"/>
                  <a:gd name="T37" fmla="*/ 32 h 128"/>
                  <a:gd name="T38" fmla="*/ 21 w 23"/>
                  <a:gd name="T39" fmla="*/ 32 h 128"/>
                  <a:gd name="T40" fmla="*/ 6 w 23"/>
                  <a:gd name="T41" fmla="*/ 8 h 128"/>
                  <a:gd name="T42" fmla="*/ 6 w 23"/>
                  <a:gd name="T43" fmla="*/ 8 h 128"/>
                  <a:gd name="T44" fmla="*/ 6 w 23"/>
                  <a:gd name="T45" fmla="*/ 6 h 128"/>
                  <a:gd name="T46" fmla="*/ 8 w 23"/>
                  <a:gd name="T47" fmla="*/ 3 h 128"/>
                  <a:gd name="T48" fmla="*/ 8 w 23"/>
                  <a:gd name="T49" fmla="*/ 3 h 128"/>
                  <a:gd name="T50" fmla="*/ 11 w 23"/>
                  <a:gd name="T51" fmla="*/ 1 h 128"/>
                  <a:gd name="T52" fmla="*/ 14 w 23"/>
                  <a:gd name="T53" fmla="*/ 0 h 128"/>
                  <a:gd name="T54" fmla="*/ 14 w 23"/>
                  <a:gd name="T55" fmla="*/ 0 h 128"/>
                  <a:gd name="T56" fmla="*/ 18 w 23"/>
                  <a:gd name="T57" fmla="*/ 1 h 128"/>
                  <a:gd name="T58" fmla="*/ 21 w 23"/>
                  <a:gd name="T59" fmla="*/ 3 h 128"/>
                  <a:gd name="T60" fmla="*/ 21 w 23"/>
                  <a:gd name="T61" fmla="*/ 3 h 128"/>
                  <a:gd name="T62" fmla="*/ 23 w 23"/>
                  <a:gd name="T63" fmla="*/ 6 h 128"/>
                  <a:gd name="T64" fmla="*/ 23 w 23"/>
                  <a:gd name="T65" fmla="*/ 8 h 128"/>
                  <a:gd name="T66" fmla="*/ 23 w 23"/>
                  <a:gd name="T67" fmla="*/ 8 h 128"/>
                  <a:gd name="T68" fmla="*/ 23 w 23"/>
                  <a:gd name="T69" fmla="*/ 11 h 128"/>
                  <a:gd name="T70" fmla="*/ 21 w 23"/>
                  <a:gd name="T71" fmla="*/ 14 h 128"/>
                  <a:gd name="T72" fmla="*/ 21 w 23"/>
                  <a:gd name="T73" fmla="*/ 14 h 128"/>
                  <a:gd name="T74" fmla="*/ 18 w 23"/>
                  <a:gd name="T75" fmla="*/ 16 h 128"/>
                  <a:gd name="T76" fmla="*/ 14 w 23"/>
                  <a:gd name="T77" fmla="*/ 16 h 128"/>
                  <a:gd name="T78" fmla="*/ 14 w 23"/>
                  <a:gd name="T79" fmla="*/ 16 h 128"/>
                  <a:gd name="T80" fmla="*/ 11 w 23"/>
                  <a:gd name="T81" fmla="*/ 16 h 128"/>
                  <a:gd name="T82" fmla="*/ 8 w 23"/>
                  <a:gd name="T83" fmla="*/ 14 h 128"/>
                  <a:gd name="T84" fmla="*/ 8 w 23"/>
                  <a:gd name="T85" fmla="*/ 14 h 128"/>
                  <a:gd name="T86" fmla="*/ 6 w 23"/>
                  <a:gd name="T87" fmla="*/ 11 h 128"/>
                  <a:gd name="T88" fmla="*/ 6 w 23"/>
                  <a:gd name="T89" fmla="*/ 8 h 128"/>
                  <a:gd name="T90" fmla="*/ 6 w 23"/>
                  <a:gd name="T91"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 h="128">
                    <a:moveTo>
                      <a:pt x="21" y="32"/>
                    </a:moveTo>
                    <a:lnTo>
                      <a:pt x="21" y="107"/>
                    </a:lnTo>
                    <a:lnTo>
                      <a:pt x="21" y="107"/>
                    </a:lnTo>
                    <a:lnTo>
                      <a:pt x="19" y="117"/>
                    </a:lnTo>
                    <a:lnTo>
                      <a:pt x="16" y="124"/>
                    </a:lnTo>
                    <a:lnTo>
                      <a:pt x="16" y="124"/>
                    </a:lnTo>
                    <a:lnTo>
                      <a:pt x="14" y="125"/>
                    </a:lnTo>
                    <a:lnTo>
                      <a:pt x="10" y="127"/>
                    </a:lnTo>
                    <a:lnTo>
                      <a:pt x="0" y="128"/>
                    </a:lnTo>
                    <a:lnTo>
                      <a:pt x="0" y="117"/>
                    </a:lnTo>
                    <a:lnTo>
                      <a:pt x="0" y="117"/>
                    </a:lnTo>
                    <a:lnTo>
                      <a:pt x="5" y="115"/>
                    </a:lnTo>
                    <a:lnTo>
                      <a:pt x="5" y="115"/>
                    </a:lnTo>
                    <a:lnTo>
                      <a:pt x="8" y="114"/>
                    </a:lnTo>
                    <a:lnTo>
                      <a:pt x="8" y="114"/>
                    </a:lnTo>
                    <a:lnTo>
                      <a:pt x="8" y="107"/>
                    </a:lnTo>
                    <a:lnTo>
                      <a:pt x="8" y="45"/>
                    </a:lnTo>
                    <a:lnTo>
                      <a:pt x="3" y="45"/>
                    </a:lnTo>
                    <a:lnTo>
                      <a:pt x="3" y="32"/>
                    </a:lnTo>
                    <a:lnTo>
                      <a:pt x="21" y="32"/>
                    </a:lnTo>
                    <a:close/>
                    <a:moveTo>
                      <a:pt x="6" y="8"/>
                    </a:moveTo>
                    <a:lnTo>
                      <a:pt x="6" y="8"/>
                    </a:lnTo>
                    <a:lnTo>
                      <a:pt x="6" y="6"/>
                    </a:lnTo>
                    <a:lnTo>
                      <a:pt x="8" y="3"/>
                    </a:lnTo>
                    <a:lnTo>
                      <a:pt x="8" y="3"/>
                    </a:lnTo>
                    <a:lnTo>
                      <a:pt x="11" y="1"/>
                    </a:lnTo>
                    <a:lnTo>
                      <a:pt x="14" y="0"/>
                    </a:lnTo>
                    <a:lnTo>
                      <a:pt x="14" y="0"/>
                    </a:lnTo>
                    <a:lnTo>
                      <a:pt x="18" y="1"/>
                    </a:lnTo>
                    <a:lnTo>
                      <a:pt x="21" y="3"/>
                    </a:lnTo>
                    <a:lnTo>
                      <a:pt x="21" y="3"/>
                    </a:lnTo>
                    <a:lnTo>
                      <a:pt x="23" y="6"/>
                    </a:lnTo>
                    <a:lnTo>
                      <a:pt x="23" y="8"/>
                    </a:lnTo>
                    <a:lnTo>
                      <a:pt x="23" y="8"/>
                    </a:lnTo>
                    <a:lnTo>
                      <a:pt x="23" y="11"/>
                    </a:lnTo>
                    <a:lnTo>
                      <a:pt x="21" y="14"/>
                    </a:lnTo>
                    <a:lnTo>
                      <a:pt x="21" y="14"/>
                    </a:lnTo>
                    <a:lnTo>
                      <a:pt x="18" y="16"/>
                    </a:lnTo>
                    <a:lnTo>
                      <a:pt x="14" y="16"/>
                    </a:lnTo>
                    <a:lnTo>
                      <a:pt x="14" y="16"/>
                    </a:lnTo>
                    <a:lnTo>
                      <a:pt x="11" y="16"/>
                    </a:lnTo>
                    <a:lnTo>
                      <a:pt x="8" y="14"/>
                    </a:lnTo>
                    <a:lnTo>
                      <a:pt x="8" y="14"/>
                    </a:lnTo>
                    <a:lnTo>
                      <a:pt x="6" y="11"/>
                    </a:lnTo>
                    <a:lnTo>
                      <a:pt x="6" y="8"/>
                    </a:lnTo>
                    <a:lnTo>
                      <a:pt x="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0" name="Freeform 404"/>
              <p:cNvSpPr>
                <a:spLocks noEditPoints="1"/>
              </p:cNvSpPr>
              <p:nvPr/>
            </p:nvSpPr>
            <p:spPr bwMode="auto">
              <a:xfrm>
                <a:off x="3481" y="2414"/>
                <a:ext cx="22" cy="104"/>
              </a:xfrm>
              <a:custGeom>
                <a:avLst/>
                <a:gdLst>
                  <a:gd name="T0" fmla="*/ 5 w 22"/>
                  <a:gd name="T1" fmla="*/ 93 h 104"/>
                  <a:gd name="T2" fmla="*/ 5 w 22"/>
                  <a:gd name="T3" fmla="*/ 45 h 104"/>
                  <a:gd name="T4" fmla="*/ 0 w 22"/>
                  <a:gd name="T5" fmla="*/ 45 h 104"/>
                  <a:gd name="T6" fmla="*/ 0 w 22"/>
                  <a:gd name="T7" fmla="*/ 32 h 104"/>
                  <a:gd name="T8" fmla="*/ 18 w 22"/>
                  <a:gd name="T9" fmla="*/ 32 h 104"/>
                  <a:gd name="T10" fmla="*/ 18 w 22"/>
                  <a:gd name="T11" fmla="*/ 93 h 104"/>
                  <a:gd name="T12" fmla="*/ 22 w 22"/>
                  <a:gd name="T13" fmla="*/ 93 h 104"/>
                  <a:gd name="T14" fmla="*/ 22 w 22"/>
                  <a:gd name="T15" fmla="*/ 104 h 104"/>
                  <a:gd name="T16" fmla="*/ 0 w 22"/>
                  <a:gd name="T17" fmla="*/ 104 h 104"/>
                  <a:gd name="T18" fmla="*/ 0 w 22"/>
                  <a:gd name="T19" fmla="*/ 93 h 104"/>
                  <a:gd name="T20" fmla="*/ 5 w 22"/>
                  <a:gd name="T21" fmla="*/ 93 h 104"/>
                  <a:gd name="T22" fmla="*/ 10 w 22"/>
                  <a:gd name="T23" fmla="*/ 0 h 104"/>
                  <a:gd name="T24" fmla="*/ 10 w 22"/>
                  <a:gd name="T25" fmla="*/ 0 h 104"/>
                  <a:gd name="T26" fmla="*/ 13 w 22"/>
                  <a:gd name="T27" fmla="*/ 1 h 104"/>
                  <a:gd name="T28" fmla="*/ 17 w 22"/>
                  <a:gd name="T29" fmla="*/ 3 h 104"/>
                  <a:gd name="T30" fmla="*/ 17 w 22"/>
                  <a:gd name="T31" fmla="*/ 3 h 104"/>
                  <a:gd name="T32" fmla="*/ 18 w 22"/>
                  <a:gd name="T33" fmla="*/ 6 h 104"/>
                  <a:gd name="T34" fmla="*/ 18 w 22"/>
                  <a:gd name="T35" fmla="*/ 8 h 104"/>
                  <a:gd name="T36" fmla="*/ 18 w 22"/>
                  <a:gd name="T37" fmla="*/ 8 h 104"/>
                  <a:gd name="T38" fmla="*/ 18 w 22"/>
                  <a:gd name="T39" fmla="*/ 11 h 104"/>
                  <a:gd name="T40" fmla="*/ 17 w 22"/>
                  <a:gd name="T41" fmla="*/ 14 h 104"/>
                  <a:gd name="T42" fmla="*/ 17 w 22"/>
                  <a:gd name="T43" fmla="*/ 14 h 104"/>
                  <a:gd name="T44" fmla="*/ 13 w 22"/>
                  <a:gd name="T45" fmla="*/ 16 h 104"/>
                  <a:gd name="T46" fmla="*/ 10 w 22"/>
                  <a:gd name="T47" fmla="*/ 16 h 104"/>
                  <a:gd name="T48" fmla="*/ 10 w 22"/>
                  <a:gd name="T49" fmla="*/ 16 h 104"/>
                  <a:gd name="T50" fmla="*/ 7 w 22"/>
                  <a:gd name="T51" fmla="*/ 16 h 104"/>
                  <a:gd name="T52" fmla="*/ 5 w 22"/>
                  <a:gd name="T53" fmla="*/ 14 h 104"/>
                  <a:gd name="T54" fmla="*/ 5 w 22"/>
                  <a:gd name="T55" fmla="*/ 14 h 104"/>
                  <a:gd name="T56" fmla="*/ 4 w 22"/>
                  <a:gd name="T57" fmla="*/ 11 h 104"/>
                  <a:gd name="T58" fmla="*/ 2 w 22"/>
                  <a:gd name="T59" fmla="*/ 8 h 104"/>
                  <a:gd name="T60" fmla="*/ 2 w 22"/>
                  <a:gd name="T61" fmla="*/ 8 h 104"/>
                  <a:gd name="T62" fmla="*/ 4 w 22"/>
                  <a:gd name="T63" fmla="*/ 6 h 104"/>
                  <a:gd name="T64" fmla="*/ 5 w 22"/>
                  <a:gd name="T65" fmla="*/ 3 h 104"/>
                  <a:gd name="T66" fmla="*/ 5 w 22"/>
                  <a:gd name="T67" fmla="*/ 3 h 104"/>
                  <a:gd name="T68" fmla="*/ 7 w 22"/>
                  <a:gd name="T69" fmla="*/ 1 h 104"/>
                  <a:gd name="T70" fmla="*/ 10 w 22"/>
                  <a:gd name="T71" fmla="*/ 0 h 104"/>
                  <a:gd name="T72" fmla="*/ 10 w 22"/>
                  <a:gd name="T7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04">
                    <a:moveTo>
                      <a:pt x="5" y="93"/>
                    </a:moveTo>
                    <a:lnTo>
                      <a:pt x="5" y="45"/>
                    </a:lnTo>
                    <a:lnTo>
                      <a:pt x="0" y="45"/>
                    </a:lnTo>
                    <a:lnTo>
                      <a:pt x="0" y="32"/>
                    </a:lnTo>
                    <a:lnTo>
                      <a:pt x="18" y="32"/>
                    </a:lnTo>
                    <a:lnTo>
                      <a:pt x="18" y="93"/>
                    </a:lnTo>
                    <a:lnTo>
                      <a:pt x="22" y="93"/>
                    </a:lnTo>
                    <a:lnTo>
                      <a:pt x="22" y="104"/>
                    </a:lnTo>
                    <a:lnTo>
                      <a:pt x="0" y="104"/>
                    </a:lnTo>
                    <a:lnTo>
                      <a:pt x="0" y="93"/>
                    </a:lnTo>
                    <a:lnTo>
                      <a:pt x="5" y="93"/>
                    </a:lnTo>
                    <a:close/>
                    <a:moveTo>
                      <a:pt x="10" y="0"/>
                    </a:moveTo>
                    <a:lnTo>
                      <a:pt x="10" y="0"/>
                    </a:lnTo>
                    <a:lnTo>
                      <a:pt x="13" y="1"/>
                    </a:lnTo>
                    <a:lnTo>
                      <a:pt x="17" y="3"/>
                    </a:lnTo>
                    <a:lnTo>
                      <a:pt x="17" y="3"/>
                    </a:lnTo>
                    <a:lnTo>
                      <a:pt x="18" y="6"/>
                    </a:lnTo>
                    <a:lnTo>
                      <a:pt x="18" y="8"/>
                    </a:lnTo>
                    <a:lnTo>
                      <a:pt x="18" y="8"/>
                    </a:lnTo>
                    <a:lnTo>
                      <a:pt x="18" y="11"/>
                    </a:lnTo>
                    <a:lnTo>
                      <a:pt x="17" y="14"/>
                    </a:lnTo>
                    <a:lnTo>
                      <a:pt x="17" y="14"/>
                    </a:lnTo>
                    <a:lnTo>
                      <a:pt x="13" y="16"/>
                    </a:lnTo>
                    <a:lnTo>
                      <a:pt x="10" y="16"/>
                    </a:lnTo>
                    <a:lnTo>
                      <a:pt x="10" y="16"/>
                    </a:lnTo>
                    <a:lnTo>
                      <a:pt x="7" y="16"/>
                    </a:lnTo>
                    <a:lnTo>
                      <a:pt x="5" y="14"/>
                    </a:lnTo>
                    <a:lnTo>
                      <a:pt x="5" y="14"/>
                    </a:lnTo>
                    <a:lnTo>
                      <a:pt x="4" y="11"/>
                    </a:lnTo>
                    <a:lnTo>
                      <a:pt x="2" y="8"/>
                    </a:lnTo>
                    <a:lnTo>
                      <a:pt x="2" y="8"/>
                    </a:lnTo>
                    <a:lnTo>
                      <a:pt x="4" y="6"/>
                    </a:lnTo>
                    <a:lnTo>
                      <a:pt x="5" y="3"/>
                    </a:lnTo>
                    <a:lnTo>
                      <a:pt x="5" y="3"/>
                    </a:lnTo>
                    <a:lnTo>
                      <a:pt x="7" y="1"/>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1" name="Freeform 405"/>
              <p:cNvSpPr>
                <a:spLocks/>
              </p:cNvSpPr>
              <p:nvPr/>
            </p:nvSpPr>
            <p:spPr bwMode="auto">
              <a:xfrm>
                <a:off x="3310" y="2415"/>
                <a:ext cx="28" cy="23"/>
              </a:xfrm>
              <a:custGeom>
                <a:avLst/>
                <a:gdLst>
                  <a:gd name="T0" fmla="*/ 10 w 28"/>
                  <a:gd name="T1" fmla="*/ 23 h 23"/>
                  <a:gd name="T2" fmla="*/ 0 w 28"/>
                  <a:gd name="T3" fmla="*/ 0 h 23"/>
                  <a:gd name="T4" fmla="*/ 8 w 28"/>
                  <a:gd name="T5" fmla="*/ 0 h 23"/>
                  <a:gd name="T6" fmla="*/ 13 w 28"/>
                  <a:gd name="T7" fmla="*/ 15 h 23"/>
                  <a:gd name="T8" fmla="*/ 15 w 28"/>
                  <a:gd name="T9" fmla="*/ 15 h 23"/>
                  <a:gd name="T10" fmla="*/ 21 w 28"/>
                  <a:gd name="T11" fmla="*/ 0 h 23"/>
                  <a:gd name="T12" fmla="*/ 28 w 28"/>
                  <a:gd name="T13" fmla="*/ 0 h 23"/>
                  <a:gd name="T14" fmla="*/ 18 w 28"/>
                  <a:gd name="T15" fmla="*/ 23 h 23"/>
                  <a:gd name="T16" fmla="*/ 10 w 2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10" y="23"/>
                    </a:moveTo>
                    <a:lnTo>
                      <a:pt x="0" y="0"/>
                    </a:lnTo>
                    <a:lnTo>
                      <a:pt x="8" y="0"/>
                    </a:lnTo>
                    <a:lnTo>
                      <a:pt x="13" y="15"/>
                    </a:lnTo>
                    <a:lnTo>
                      <a:pt x="15" y="15"/>
                    </a:lnTo>
                    <a:lnTo>
                      <a:pt x="21" y="0"/>
                    </a:lnTo>
                    <a:lnTo>
                      <a:pt x="28" y="0"/>
                    </a:lnTo>
                    <a:lnTo>
                      <a:pt x="18" y="23"/>
                    </a:lnTo>
                    <a:lnTo>
                      <a:pt x="1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11" name="Freeform 407"/>
            <p:cNvSpPr>
              <a:spLocks noEditPoints="1"/>
            </p:cNvSpPr>
            <p:nvPr/>
          </p:nvSpPr>
          <p:spPr bwMode="auto">
            <a:xfrm>
              <a:off x="3141" y="2160"/>
              <a:ext cx="60" cy="63"/>
            </a:xfrm>
            <a:custGeom>
              <a:avLst/>
              <a:gdLst>
                <a:gd name="T0" fmla="*/ 60 w 60"/>
                <a:gd name="T1" fmla="*/ 6 h 63"/>
                <a:gd name="T2" fmla="*/ 45 w 60"/>
                <a:gd name="T3" fmla="*/ 63 h 63"/>
                <a:gd name="T4" fmla="*/ 39 w 60"/>
                <a:gd name="T5" fmla="*/ 57 h 63"/>
                <a:gd name="T6" fmla="*/ 39 w 60"/>
                <a:gd name="T7" fmla="*/ 47 h 63"/>
                <a:gd name="T8" fmla="*/ 27 w 60"/>
                <a:gd name="T9" fmla="*/ 53 h 63"/>
                <a:gd name="T10" fmla="*/ 19 w 60"/>
                <a:gd name="T11" fmla="*/ 55 h 63"/>
                <a:gd name="T12" fmla="*/ 8 w 60"/>
                <a:gd name="T13" fmla="*/ 52 h 63"/>
                <a:gd name="T14" fmla="*/ 5 w 60"/>
                <a:gd name="T15" fmla="*/ 47 h 63"/>
                <a:gd name="T16" fmla="*/ 3 w 60"/>
                <a:gd name="T17" fmla="*/ 40 h 63"/>
                <a:gd name="T18" fmla="*/ 6 w 60"/>
                <a:gd name="T19" fmla="*/ 32 h 63"/>
                <a:gd name="T20" fmla="*/ 8 w 60"/>
                <a:gd name="T21" fmla="*/ 29 h 63"/>
                <a:gd name="T22" fmla="*/ 11 w 60"/>
                <a:gd name="T23" fmla="*/ 26 h 63"/>
                <a:gd name="T24" fmla="*/ 3 w 60"/>
                <a:gd name="T25" fmla="*/ 21 h 63"/>
                <a:gd name="T26" fmla="*/ 0 w 60"/>
                <a:gd name="T27" fmla="*/ 16 h 63"/>
                <a:gd name="T28" fmla="*/ 0 w 60"/>
                <a:gd name="T29" fmla="*/ 11 h 63"/>
                <a:gd name="T30" fmla="*/ 3 w 60"/>
                <a:gd name="T31" fmla="*/ 3 h 63"/>
                <a:gd name="T32" fmla="*/ 6 w 60"/>
                <a:gd name="T33" fmla="*/ 0 h 63"/>
                <a:gd name="T34" fmla="*/ 11 w 60"/>
                <a:gd name="T35" fmla="*/ 0 h 63"/>
                <a:gd name="T36" fmla="*/ 19 w 60"/>
                <a:gd name="T37" fmla="*/ 3 h 63"/>
                <a:gd name="T38" fmla="*/ 23 w 60"/>
                <a:gd name="T39" fmla="*/ 6 h 63"/>
                <a:gd name="T40" fmla="*/ 23 w 60"/>
                <a:gd name="T41" fmla="*/ 11 h 63"/>
                <a:gd name="T42" fmla="*/ 21 w 60"/>
                <a:gd name="T43" fmla="*/ 17 h 63"/>
                <a:gd name="T44" fmla="*/ 18 w 60"/>
                <a:gd name="T45" fmla="*/ 19 h 63"/>
                <a:gd name="T46" fmla="*/ 13 w 60"/>
                <a:gd name="T47" fmla="*/ 19 h 63"/>
                <a:gd name="T48" fmla="*/ 6 w 60"/>
                <a:gd name="T49" fmla="*/ 19 h 63"/>
                <a:gd name="T50" fmla="*/ 16 w 60"/>
                <a:gd name="T51" fmla="*/ 24 h 63"/>
                <a:gd name="T52" fmla="*/ 19 w 60"/>
                <a:gd name="T53" fmla="*/ 24 h 63"/>
                <a:gd name="T54" fmla="*/ 24 w 60"/>
                <a:gd name="T55" fmla="*/ 26 h 63"/>
                <a:gd name="T56" fmla="*/ 27 w 60"/>
                <a:gd name="T57" fmla="*/ 27 h 63"/>
                <a:gd name="T58" fmla="*/ 32 w 60"/>
                <a:gd name="T59" fmla="*/ 31 h 63"/>
                <a:gd name="T60" fmla="*/ 24 w 60"/>
                <a:gd name="T61" fmla="*/ 31 h 63"/>
                <a:gd name="T62" fmla="*/ 11 w 60"/>
                <a:gd name="T63" fmla="*/ 35 h 63"/>
                <a:gd name="T64" fmla="*/ 8 w 60"/>
                <a:gd name="T65" fmla="*/ 39 h 63"/>
                <a:gd name="T66" fmla="*/ 6 w 60"/>
                <a:gd name="T67" fmla="*/ 44 h 63"/>
                <a:gd name="T68" fmla="*/ 10 w 60"/>
                <a:gd name="T69" fmla="*/ 48 h 63"/>
                <a:gd name="T70" fmla="*/ 11 w 60"/>
                <a:gd name="T71" fmla="*/ 50 h 63"/>
                <a:gd name="T72" fmla="*/ 14 w 60"/>
                <a:gd name="T73" fmla="*/ 50 h 63"/>
                <a:gd name="T74" fmla="*/ 29 w 60"/>
                <a:gd name="T75" fmla="*/ 45 h 63"/>
                <a:gd name="T76" fmla="*/ 32 w 60"/>
                <a:gd name="T77" fmla="*/ 42 h 63"/>
                <a:gd name="T78" fmla="*/ 37 w 60"/>
                <a:gd name="T79" fmla="*/ 35 h 63"/>
                <a:gd name="T80" fmla="*/ 39 w 60"/>
                <a:gd name="T81" fmla="*/ 6 h 63"/>
                <a:gd name="T82" fmla="*/ 26 w 60"/>
                <a:gd name="T83" fmla="*/ 0 h 63"/>
                <a:gd name="T84" fmla="*/ 6 w 60"/>
                <a:gd name="T85" fmla="*/ 17 h 63"/>
                <a:gd name="T86" fmla="*/ 11 w 60"/>
                <a:gd name="T87" fmla="*/ 16 h 63"/>
                <a:gd name="T88" fmla="*/ 16 w 60"/>
                <a:gd name="T89" fmla="*/ 14 h 63"/>
                <a:gd name="T90" fmla="*/ 19 w 60"/>
                <a:gd name="T91" fmla="*/ 8 h 63"/>
                <a:gd name="T92" fmla="*/ 18 w 60"/>
                <a:gd name="T93" fmla="*/ 4 h 63"/>
                <a:gd name="T94" fmla="*/ 14 w 60"/>
                <a:gd name="T95" fmla="*/ 3 h 63"/>
                <a:gd name="T96" fmla="*/ 11 w 60"/>
                <a:gd name="T97" fmla="*/ 4 h 63"/>
                <a:gd name="T98" fmla="*/ 8 w 60"/>
                <a:gd name="T99" fmla="*/ 6 h 63"/>
                <a:gd name="T100" fmla="*/ 5 w 60"/>
                <a:gd name="T101" fmla="*/ 16 h 63"/>
                <a:gd name="T102" fmla="*/ 6 w 60"/>
                <a:gd name="T10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63">
                  <a:moveTo>
                    <a:pt x="60" y="0"/>
                  </a:moveTo>
                  <a:lnTo>
                    <a:pt x="60" y="6"/>
                  </a:lnTo>
                  <a:lnTo>
                    <a:pt x="45" y="6"/>
                  </a:lnTo>
                  <a:lnTo>
                    <a:pt x="45" y="63"/>
                  </a:lnTo>
                  <a:lnTo>
                    <a:pt x="44" y="63"/>
                  </a:lnTo>
                  <a:lnTo>
                    <a:pt x="39" y="57"/>
                  </a:lnTo>
                  <a:lnTo>
                    <a:pt x="39" y="47"/>
                  </a:lnTo>
                  <a:lnTo>
                    <a:pt x="39" y="47"/>
                  </a:lnTo>
                  <a:lnTo>
                    <a:pt x="27" y="53"/>
                  </a:lnTo>
                  <a:lnTo>
                    <a:pt x="27" y="53"/>
                  </a:lnTo>
                  <a:lnTo>
                    <a:pt x="19" y="55"/>
                  </a:lnTo>
                  <a:lnTo>
                    <a:pt x="19" y="55"/>
                  </a:lnTo>
                  <a:lnTo>
                    <a:pt x="13" y="55"/>
                  </a:lnTo>
                  <a:lnTo>
                    <a:pt x="8" y="52"/>
                  </a:lnTo>
                  <a:lnTo>
                    <a:pt x="8" y="52"/>
                  </a:lnTo>
                  <a:lnTo>
                    <a:pt x="5" y="47"/>
                  </a:lnTo>
                  <a:lnTo>
                    <a:pt x="3" y="40"/>
                  </a:lnTo>
                  <a:lnTo>
                    <a:pt x="3" y="40"/>
                  </a:lnTo>
                  <a:lnTo>
                    <a:pt x="5" y="35"/>
                  </a:lnTo>
                  <a:lnTo>
                    <a:pt x="6" y="32"/>
                  </a:lnTo>
                  <a:lnTo>
                    <a:pt x="6" y="32"/>
                  </a:lnTo>
                  <a:lnTo>
                    <a:pt x="8" y="29"/>
                  </a:lnTo>
                  <a:lnTo>
                    <a:pt x="11" y="26"/>
                  </a:lnTo>
                  <a:lnTo>
                    <a:pt x="11" y="26"/>
                  </a:lnTo>
                  <a:lnTo>
                    <a:pt x="6" y="24"/>
                  </a:lnTo>
                  <a:lnTo>
                    <a:pt x="3" y="21"/>
                  </a:lnTo>
                  <a:lnTo>
                    <a:pt x="3" y="21"/>
                  </a:lnTo>
                  <a:lnTo>
                    <a:pt x="0" y="16"/>
                  </a:lnTo>
                  <a:lnTo>
                    <a:pt x="0" y="11"/>
                  </a:lnTo>
                  <a:lnTo>
                    <a:pt x="0" y="11"/>
                  </a:lnTo>
                  <a:lnTo>
                    <a:pt x="0" y="8"/>
                  </a:lnTo>
                  <a:lnTo>
                    <a:pt x="3" y="3"/>
                  </a:lnTo>
                  <a:lnTo>
                    <a:pt x="3" y="3"/>
                  </a:lnTo>
                  <a:lnTo>
                    <a:pt x="6" y="0"/>
                  </a:lnTo>
                  <a:lnTo>
                    <a:pt x="11" y="0"/>
                  </a:lnTo>
                  <a:lnTo>
                    <a:pt x="11" y="0"/>
                  </a:lnTo>
                  <a:lnTo>
                    <a:pt x="16" y="0"/>
                  </a:lnTo>
                  <a:lnTo>
                    <a:pt x="19" y="3"/>
                  </a:lnTo>
                  <a:lnTo>
                    <a:pt x="19" y="3"/>
                  </a:lnTo>
                  <a:lnTo>
                    <a:pt x="23" y="6"/>
                  </a:lnTo>
                  <a:lnTo>
                    <a:pt x="23" y="11"/>
                  </a:lnTo>
                  <a:lnTo>
                    <a:pt x="23" y="11"/>
                  </a:lnTo>
                  <a:lnTo>
                    <a:pt x="23" y="14"/>
                  </a:lnTo>
                  <a:lnTo>
                    <a:pt x="21" y="17"/>
                  </a:lnTo>
                  <a:lnTo>
                    <a:pt x="21" y="17"/>
                  </a:lnTo>
                  <a:lnTo>
                    <a:pt x="18" y="19"/>
                  </a:lnTo>
                  <a:lnTo>
                    <a:pt x="13" y="19"/>
                  </a:lnTo>
                  <a:lnTo>
                    <a:pt x="13" y="19"/>
                  </a:lnTo>
                  <a:lnTo>
                    <a:pt x="6" y="19"/>
                  </a:lnTo>
                  <a:lnTo>
                    <a:pt x="6" y="19"/>
                  </a:lnTo>
                  <a:lnTo>
                    <a:pt x="10" y="22"/>
                  </a:lnTo>
                  <a:lnTo>
                    <a:pt x="16" y="24"/>
                  </a:lnTo>
                  <a:lnTo>
                    <a:pt x="16" y="24"/>
                  </a:lnTo>
                  <a:lnTo>
                    <a:pt x="19" y="24"/>
                  </a:lnTo>
                  <a:lnTo>
                    <a:pt x="19" y="24"/>
                  </a:lnTo>
                  <a:lnTo>
                    <a:pt x="24" y="26"/>
                  </a:lnTo>
                  <a:lnTo>
                    <a:pt x="24" y="26"/>
                  </a:lnTo>
                  <a:lnTo>
                    <a:pt x="27" y="27"/>
                  </a:lnTo>
                  <a:lnTo>
                    <a:pt x="32" y="31"/>
                  </a:lnTo>
                  <a:lnTo>
                    <a:pt x="32" y="31"/>
                  </a:lnTo>
                  <a:lnTo>
                    <a:pt x="24" y="31"/>
                  </a:lnTo>
                  <a:lnTo>
                    <a:pt x="24" y="31"/>
                  </a:lnTo>
                  <a:lnTo>
                    <a:pt x="16" y="32"/>
                  </a:lnTo>
                  <a:lnTo>
                    <a:pt x="11" y="35"/>
                  </a:lnTo>
                  <a:lnTo>
                    <a:pt x="11" y="35"/>
                  </a:lnTo>
                  <a:lnTo>
                    <a:pt x="8" y="39"/>
                  </a:lnTo>
                  <a:lnTo>
                    <a:pt x="6" y="44"/>
                  </a:lnTo>
                  <a:lnTo>
                    <a:pt x="6" y="44"/>
                  </a:lnTo>
                  <a:lnTo>
                    <a:pt x="8" y="47"/>
                  </a:lnTo>
                  <a:lnTo>
                    <a:pt x="10" y="48"/>
                  </a:lnTo>
                  <a:lnTo>
                    <a:pt x="10" y="48"/>
                  </a:lnTo>
                  <a:lnTo>
                    <a:pt x="11" y="50"/>
                  </a:lnTo>
                  <a:lnTo>
                    <a:pt x="14" y="50"/>
                  </a:lnTo>
                  <a:lnTo>
                    <a:pt x="14" y="50"/>
                  </a:lnTo>
                  <a:lnTo>
                    <a:pt x="21" y="48"/>
                  </a:lnTo>
                  <a:lnTo>
                    <a:pt x="29" y="45"/>
                  </a:lnTo>
                  <a:lnTo>
                    <a:pt x="29" y="45"/>
                  </a:lnTo>
                  <a:lnTo>
                    <a:pt x="32" y="42"/>
                  </a:lnTo>
                  <a:lnTo>
                    <a:pt x="36" y="39"/>
                  </a:lnTo>
                  <a:lnTo>
                    <a:pt x="37" y="35"/>
                  </a:lnTo>
                  <a:lnTo>
                    <a:pt x="39" y="31"/>
                  </a:lnTo>
                  <a:lnTo>
                    <a:pt x="39" y="6"/>
                  </a:lnTo>
                  <a:lnTo>
                    <a:pt x="31" y="6"/>
                  </a:lnTo>
                  <a:lnTo>
                    <a:pt x="26" y="0"/>
                  </a:lnTo>
                  <a:lnTo>
                    <a:pt x="60" y="0"/>
                  </a:lnTo>
                  <a:close/>
                  <a:moveTo>
                    <a:pt x="6" y="17"/>
                  </a:moveTo>
                  <a:lnTo>
                    <a:pt x="6" y="17"/>
                  </a:lnTo>
                  <a:lnTo>
                    <a:pt x="11" y="16"/>
                  </a:lnTo>
                  <a:lnTo>
                    <a:pt x="16" y="14"/>
                  </a:lnTo>
                  <a:lnTo>
                    <a:pt x="16" y="14"/>
                  </a:lnTo>
                  <a:lnTo>
                    <a:pt x="19" y="11"/>
                  </a:lnTo>
                  <a:lnTo>
                    <a:pt x="19" y="8"/>
                  </a:lnTo>
                  <a:lnTo>
                    <a:pt x="19" y="8"/>
                  </a:lnTo>
                  <a:lnTo>
                    <a:pt x="18" y="4"/>
                  </a:lnTo>
                  <a:lnTo>
                    <a:pt x="18" y="4"/>
                  </a:lnTo>
                  <a:lnTo>
                    <a:pt x="14" y="3"/>
                  </a:lnTo>
                  <a:lnTo>
                    <a:pt x="14" y="3"/>
                  </a:lnTo>
                  <a:lnTo>
                    <a:pt x="11" y="4"/>
                  </a:lnTo>
                  <a:lnTo>
                    <a:pt x="8" y="6"/>
                  </a:lnTo>
                  <a:lnTo>
                    <a:pt x="8" y="6"/>
                  </a:lnTo>
                  <a:lnTo>
                    <a:pt x="6" y="11"/>
                  </a:lnTo>
                  <a:lnTo>
                    <a:pt x="5" y="16"/>
                  </a:lnTo>
                  <a:lnTo>
                    <a:pt x="5" y="16"/>
                  </a:lnTo>
                  <a:lnTo>
                    <a:pt x="6" y="17"/>
                  </a:ln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 name="Freeform 408"/>
            <p:cNvSpPr>
              <a:spLocks/>
            </p:cNvSpPr>
            <p:nvPr/>
          </p:nvSpPr>
          <p:spPr bwMode="auto">
            <a:xfrm>
              <a:off x="3201" y="2160"/>
              <a:ext cx="60" cy="63"/>
            </a:xfrm>
            <a:custGeom>
              <a:avLst/>
              <a:gdLst>
                <a:gd name="T0" fmla="*/ 60 w 60"/>
                <a:gd name="T1" fmla="*/ 0 h 63"/>
                <a:gd name="T2" fmla="*/ 60 w 60"/>
                <a:gd name="T3" fmla="*/ 6 h 63"/>
                <a:gd name="T4" fmla="*/ 44 w 60"/>
                <a:gd name="T5" fmla="*/ 6 h 63"/>
                <a:gd name="T6" fmla="*/ 44 w 60"/>
                <a:gd name="T7" fmla="*/ 63 h 63"/>
                <a:gd name="T8" fmla="*/ 44 w 60"/>
                <a:gd name="T9" fmla="*/ 63 h 63"/>
                <a:gd name="T10" fmla="*/ 38 w 60"/>
                <a:gd name="T11" fmla="*/ 57 h 63"/>
                <a:gd name="T12" fmla="*/ 38 w 60"/>
                <a:gd name="T13" fmla="*/ 29 h 63"/>
                <a:gd name="T14" fmla="*/ 21 w 60"/>
                <a:gd name="T15" fmla="*/ 29 h 63"/>
                <a:gd name="T16" fmla="*/ 21 w 60"/>
                <a:gd name="T17" fmla="*/ 29 h 63"/>
                <a:gd name="T18" fmla="*/ 18 w 60"/>
                <a:gd name="T19" fmla="*/ 29 h 63"/>
                <a:gd name="T20" fmla="*/ 16 w 60"/>
                <a:gd name="T21" fmla="*/ 31 h 63"/>
                <a:gd name="T22" fmla="*/ 16 w 60"/>
                <a:gd name="T23" fmla="*/ 31 h 63"/>
                <a:gd name="T24" fmla="*/ 16 w 60"/>
                <a:gd name="T25" fmla="*/ 35 h 63"/>
                <a:gd name="T26" fmla="*/ 16 w 60"/>
                <a:gd name="T27" fmla="*/ 35 h 63"/>
                <a:gd name="T28" fmla="*/ 16 w 60"/>
                <a:gd name="T29" fmla="*/ 40 h 63"/>
                <a:gd name="T30" fmla="*/ 16 w 60"/>
                <a:gd name="T31" fmla="*/ 40 h 63"/>
                <a:gd name="T32" fmla="*/ 16 w 60"/>
                <a:gd name="T33" fmla="*/ 44 h 63"/>
                <a:gd name="T34" fmla="*/ 16 w 60"/>
                <a:gd name="T35" fmla="*/ 44 h 63"/>
                <a:gd name="T36" fmla="*/ 16 w 60"/>
                <a:gd name="T37" fmla="*/ 45 h 63"/>
                <a:gd name="T38" fmla="*/ 15 w 60"/>
                <a:gd name="T39" fmla="*/ 45 h 63"/>
                <a:gd name="T40" fmla="*/ 15 w 60"/>
                <a:gd name="T41" fmla="*/ 45 h 63"/>
                <a:gd name="T42" fmla="*/ 11 w 60"/>
                <a:gd name="T43" fmla="*/ 44 h 63"/>
                <a:gd name="T44" fmla="*/ 8 w 60"/>
                <a:gd name="T45" fmla="*/ 39 h 63"/>
                <a:gd name="T46" fmla="*/ 8 w 60"/>
                <a:gd name="T47" fmla="*/ 39 h 63"/>
                <a:gd name="T48" fmla="*/ 5 w 60"/>
                <a:gd name="T49" fmla="*/ 32 h 63"/>
                <a:gd name="T50" fmla="*/ 3 w 60"/>
                <a:gd name="T51" fmla="*/ 27 h 63"/>
                <a:gd name="T52" fmla="*/ 3 w 60"/>
                <a:gd name="T53" fmla="*/ 27 h 63"/>
                <a:gd name="T54" fmla="*/ 5 w 60"/>
                <a:gd name="T55" fmla="*/ 26 h 63"/>
                <a:gd name="T56" fmla="*/ 5 w 60"/>
                <a:gd name="T57" fmla="*/ 24 h 63"/>
                <a:gd name="T58" fmla="*/ 5 w 60"/>
                <a:gd name="T59" fmla="*/ 24 h 63"/>
                <a:gd name="T60" fmla="*/ 10 w 60"/>
                <a:gd name="T61" fmla="*/ 21 h 63"/>
                <a:gd name="T62" fmla="*/ 38 w 60"/>
                <a:gd name="T63" fmla="*/ 21 h 63"/>
                <a:gd name="T64" fmla="*/ 38 w 60"/>
                <a:gd name="T65" fmla="*/ 6 h 63"/>
                <a:gd name="T66" fmla="*/ 0 w 60"/>
                <a:gd name="T67" fmla="*/ 6 h 63"/>
                <a:gd name="T68" fmla="*/ 0 w 60"/>
                <a:gd name="T69" fmla="*/ 0 h 63"/>
                <a:gd name="T70" fmla="*/ 60 w 60"/>
                <a:gd name="T7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60" y="0"/>
                  </a:moveTo>
                  <a:lnTo>
                    <a:pt x="60" y="6"/>
                  </a:lnTo>
                  <a:lnTo>
                    <a:pt x="44" y="6"/>
                  </a:lnTo>
                  <a:lnTo>
                    <a:pt x="44" y="63"/>
                  </a:lnTo>
                  <a:lnTo>
                    <a:pt x="44" y="63"/>
                  </a:lnTo>
                  <a:lnTo>
                    <a:pt x="38" y="57"/>
                  </a:lnTo>
                  <a:lnTo>
                    <a:pt x="38" y="29"/>
                  </a:lnTo>
                  <a:lnTo>
                    <a:pt x="21" y="29"/>
                  </a:lnTo>
                  <a:lnTo>
                    <a:pt x="21" y="29"/>
                  </a:lnTo>
                  <a:lnTo>
                    <a:pt x="18" y="29"/>
                  </a:lnTo>
                  <a:lnTo>
                    <a:pt x="16" y="31"/>
                  </a:lnTo>
                  <a:lnTo>
                    <a:pt x="16" y="31"/>
                  </a:lnTo>
                  <a:lnTo>
                    <a:pt x="16" y="35"/>
                  </a:lnTo>
                  <a:lnTo>
                    <a:pt x="16" y="35"/>
                  </a:lnTo>
                  <a:lnTo>
                    <a:pt x="16" y="40"/>
                  </a:lnTo>
                  <a:lnTo>
                    <a:pt x="16" y="40"/>
                  </a:lnTo>
                  <a:lnTo>
                    <a:pt x="16" y="44"/>
                  </a:lnTo>
                  <a:lnTo>
                    <a:pt x="16" y="44"/>
                  </a:lnTo>
                  <a:lnTo>
                    <a:pt x="16" y="45"/>
                  </a:lnTo>
                  <a:lnTo>
                    <a:pt x="15" y="45"/>
                  </a:lnTo>
                  <a:lnTo>
                    <a:pt x="15" y="45"/>
                  </a:lnTo>
                  <a:lnTo>
                    <a:pt x="11" y="44"/>
                  </a:lnTo>
                  <a:lnTo>
                    <a:pt x="8" y="39"/>
                  </a:lnTo>
                  <a:lnTo>
                    <a:pt x="8" y="39"/>
                  </a:lnTo>
                  <a:lnTo>
                    <a:pt x="5" y="32"/>
                  </a:lnTo>
                  <a:lnTo>
                    <a:pt x="3" y="27"/>
                  </a:lnTo>
                  <a:lnTo>
                    <a:pt x="3" y="27"/>
                  </a:lnTo>
                  <a:lnTo>
                    <a:pt x="5" y="26"/>
                  </a:lnTo>
                  <a:lnTo>
                    <a:pt x="5" y="24"/>
                  </a:lnTo>
                  <a:lnTo>
                    <a:pt x="5" y="24"/>
                  </a:lnTo>
                  <a:lnTo>
                    <a:pt x="10" y="21"/>
                  </a:lnTo>
                  <a:lnTo>
                    <a:pt x="38" y="21"/>
                  </a:lnTo>
                  <a:lnTo>
                    <a:pt x="38" y="6"/>
                  </a:lnTo>
                  <a:lnTo>
                    <a:pt x="0" y="6"/>
                  </a:lnTo>
                  <a:lnTo>
                    <a:pt x="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 name="Freeform 409"/>
            <p:cNvSpPr>
              <a:spLocks/>
            </p:cNvSpPr>
            <p:nvPr/>
          </p:nvSpPr>
          <p:spPr bwMode="auto">
            <a:xfrm>
              <a:off x="3234" y="2223"/>
              <a:ext cx="29" cy="25"/>
            </a:xfrm>
            <a:custGeom>
              <a:avLst/>
              <a:gdLst>
                <a:gd name="T0" fmla="*/ 29 w 29"/>
                <a:gd name="T1" fmla="*/ 25 h 25"/>
                <a:gd name="T2" fmla="*/ 26 w 29"/>
                <a:gd name="T3" fmla="*/ 25 h 25"/>
                <a:gd name="T4" fmla="*/ 26 w 29"/>
                <a:gd name="T5" fmla="*/ 25 h 25"/>
                <a:gd name="T6" fmla="*/ 24 w 29"/>
                <a:gd name="T7" fmla="*/ 18 h 25"/>
                <a:gd name="T8" fmla="*/ 18 w 29"/>
                <a:gd name="T9" fmla="*/ 13 h 25"/>
                <a:gd name="T10" fmla="*/ 18 w 29"/>
                <a:gd name="T11" fmla="*/ 13 h 25"/>
                <a:gd name="T12" fmla="*/ 13 w 29"/>
                <a:gd name="T13" fmla="*/ 10 h 25"/>
                <a:gd name="T14" fmla="*/ 5 w 29"/>
                <a:gd name="T15" fmla="*/ 8 h 25"/>
                <a:gd name="T16" fmla="*/ 5 w 29"/>
                <a:gd name="T17" fmla="*/ 8 h 25"/>
                <a:gd name="T18" fmla="*/ 3 w 29"/>
                <a:gd name="T19" fmla="*/ 8 h 25"/>
                <a:gd name="T20" fmla="*/ 0 w 29"/>
                <a:gd name="T21" fmla="*/ 0 h 25"/>
                <a:gd name="T22" fmla="*/ 0 w 29"/>
                <a:gd name="T23" fmla="*/ 0 h 25"/>
                <a:gd name="T24" fmla="*/ 11 w 29"/>
                <a:gd name="T25" fmla="*/ 2 h 25"/>
                <a:gd name="T26" fmla="*/ 14 w 29"/>
                <a:gd name="T27" fmla="*/ 3 h 25"/>
                <a:gd name="T28" fmla="*/ 19 w 29"/>
                <a:gd name="T29" fmla="*/ 7 h 25"/>
                <a:gd name="T30" fmla="*/ 19 w 29"/>
                <a:gd name="T31" fmla="*/ 7 h 25"/>
                <a:gd name="T32" fmla="*/ 26 w 29"/>
                <a:gd name="T33" fmla="*/ 15 h 25"/>
                <a:gd name="T34" fmla="*/ 29 w 29"/>
                <a:gd name="T35" fmla="*/ 25 h 25"/>
                <a:gd name="T36" fmla="*/ 29 w 29"/>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5">
                  <a:moveTo>
                    <a:pt x="29" y="25"/>
                  </a:moveTo>
                  <a:lnTo>
                    <a:pt x="26" y="25"/>
                  </a:lnTo>
                  <a:lnTo>
                    <a:pt x="26" y="25"/>
                  </a:lnTo>
                  <a:lnTo>
                    <a:pt x="24" y="18"/>
                  </a:lnTo>
                  <a:lnTo>
                    <a:pt x="18" y="13"/>
                  </a:lnTo>
                  <a:lnTo>
                    <a:pt x="18" y="13"/>
                  </a:lnTo>
                  <a:lnTo>
                    <a:pt x="13" y="10"/>
                  </a:lnTo>
                  <a:lnTo>
                    <a:pt x="5" y="8"/>
                  </a:lnTo>
                  <a:lnTo>
                    <a:pt x="5" y="8"/>
                  </a:lnTo>
                  <a:lnTo>
                    <a:pt x="3" y="8"/>
                  </a:lnTo>
                  <a:lnTo>
                    <a:pt x="0" y="0"/>
                  </a:lnTo>
                  <a:lnTo>
                    <a:pt x="0" y="0"/>
                  </a:lnTo>
                  <a:lnTo>
                    <a:pt x="11" y="2"/>
                  </a:lnTo>
                  <a:lnTo>
                    <a:pt x="14" y="3"/>
                  </a:lnTo>
                  <a:lnTo>
                    <a:pt x="19" y="7"/>
                  </a:lnTo>
                  <a:lnTo>
                    <a:pt x="19" y="7"/>
                  </a:lnTo>
                  <a:lnTo>
                    <a:pt x="26" y="15"/>
                  </a:lnTo>
                  <a:lnTo>
                    <a:pt x="29" y="25"/>
                  </a:lnTo>
                  <a:lnTo>
                    <a:pt x="29"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 name="Freeform 410"/>
            <p:cNvSpPr>
              <a:spLocks noEditPoints="1"/>
            </p:cNvSpPr>
            <p:nvPr/>
          </p:nvSpPr>
          <p:spPr bwMode="auto">
            <a:xfrm>
              <a:off x="3260" y="2160"/>
              <a:ext cx="62" cy="63"/>
            </a:xfrm>
            <a:custGeom>
              <a:avLst/>
              <a:gdLst>
                <a:gd name="T0" fmla="*/ 62 w 62"/>
                <a:gd name="T1" fmla="*/ 0 h 63"/>
                <a:gd name="T2" fmla="*/ 62 w 62"/>
                <a:gd name="T3" fmla="*/ 6 h 63"/>
                <a:gd name="T4" fmla="*/ 47 w 62"/>
                <a:gd name="T5" fmla="*/ 6 h 63"/>
                <a:gd name="T6" fmla="*/ 47 w 62"/>
                <a:gd name="T7" fmla="*/ 63 h 63"/>
                <a:gd name="T8" fmla="*/ 45 w 62"/>
                <a:gd name="T9" fmla="*/ 63 h 63"/>
                <a:gd name="T10" fmla="*/ 39 w 62"/>
                <a:gd name="T11" fmla="*/ 57 h 63"/>
                <a:gd name="T12" fmla="*/ 39 w 62"/>
                <a:gd name="T13" fmla="*/ 42 h 63"/>
                <a:gd name="T14" fmla="*/ 39 w 62"/>
                <a:gd name="T15" fmla="*/ 42 h 63"/>
                <a:gd name="T16" fmla="*/ 34 w 62"/>
                <a:gd name="T17" fmla="*/ 45 h 63"/>
                <a:gd name="T18" fmla="*/ 27 w 62"/>
                <a:gd name="T19" fmla="*/ 45 h 63"/>
                <a:gd name="T20" fmla="*/ 27 w 62"/>
                <a:gd name="T21" fmla="*/ 45 h 63"/>
                <a:gd name="T22" fmla="*/ 23 w 62"/>
                <a:gd name="T23" fmla="*/ 45 h 63"/>
                <a:gd name="T24" fmla="*/ 18 w 62"/>
                <a:gd name="T25" fmla="*/ 42 h 63"/>
                <a:gd name="T26" fmla="*/ 18 w 62"/>
                <a:gd name="T27" fmla="*/ 42 h 63"/>
                <a:gd name="T28" fmla="*/ 11 w 62"/>
                <a:gd name="T29" fmla="*/ 37 h 63"/>
                <a:gd name="T30" fmla="*/ 3 w 62"/>
                <a:gd name="T31" fmla="*/ 29 h 63"/>
                <a:gd name="T32" fmla="*/ 3 w 62"/>
                <a:gd name="T33" fmla="*/ 27 h 63"/>
                <a:gd name="T34" fmla="*/ 3 w 62"/>
                <a:gd name="T35" fmla="*/ 27 h 63"/>
                <a:gd name="T36" fmla="*/ 11 w 62"/>
                <a:gd name="T37" fmla="*/ 27 h 63"/>
                <a:gd name="T38" fmla="*/ 14 w 62"/>
                <a:gd name="T39" fmla="*/ 24 h 63"/>
                <a:gd name="T40" fmla="*/ 14 w 62"/>
                <a:gd name="T41" fmla="*/ 24 h 63"/>
                <a:gd name="T42" fmla="*/ 18 w 62"/>
                <a:gd name="T43" fmla="*/ 19 h 63"/>
                <a:gd name="T44" fmla="*/ 19 w 62"/>
                <a:gd name="T45" fmla="*/ 14 h 63"/>
                <a:gd name="T46" fmla="*/ 19 w 62"/>
                <a:gd name="T47" fmla="*/ 14 h 63"/>
                <a:gd name="T48" fmla="*/ 18 w 62"/>
                <a:gd name="T49" fmla="*/ 11 h 63"/>
                <a:gd name="T50" fmla="*/ 16 w 62"/>
                <a:gd name="T51" fmla="*/ 6 h 63"/>
                <a:gd name="T52" fmla="*/ 0 w 62"/>
                <a:gd name="T53" fmla="*/ 6 h 63"/>
                <a:gd name="T54" fmla="*/ 0 w 62"/>
                <a:gd name="T55" fmla="*/ 0 h 63"/>
                <a:gd name="T56" fmla="*/ 62 w 62"/>
                <a:gd name="T57" fmla="*/ 0 h 63"/>
                <a:gd name="T58" fmla="*/ 39 w 62"/>
                <a:gd name="T59" fmla="*/ 6 h 63"/>
                <a:gd name="T60" fmla="*/ 19 w 62"/>
                <a:gd name="T61" fmla="*/ 6 h 63"/>
                <a:gd name="T62" fmla="*/ 19 w 62"/>
                <a:gd name="T63" fmla="*/ 6 h 63"/>
                <a:gd name="T64" fmla="*/ 24 w 62"/>
                <a:gd name="T65" fmla="*/ 13 h 63"/>
                <a:gd name="T66" fmla="*/ 26 w 62"/>
                <a:gd name="T67" fmla="*/ 19 h 63"/>
                <a:gd name="T68" fmla="*/ 26 w 62"/>
                <a:gd name="T69" fmla="*/ 19 h 63"/>
                <a:gd name="T70" fmla="*/ 24 w 62"/>
                <a:gd name="T71" fmla="*/ 24 h 63"/>
                <a:gd name="T72" fmla="*/ 23 w 62"/>
                <a:gd name="T73" fmla="*/ 29 h 63"/>
                <a:gd name="T74" fmla="*/ 23 w 62"/>
                <a:gd name="T75" fmla="*/ 29 h 63"/>
                <a:gd name="T76" fmla="*/ 18 w 62"/>
                <a:gd name="T77" fmla="*/ 32 h 63"/>
                <a:gd name="T78" fmla="*/ 11 w 62"/>
                <a:gd name="T79" fmla="*/ 34 h 63"/>
                <a:gd name="T80" fmla="*/ 11 w 62"/>
                <a:gd name="T81" fmla="*/ 34 h 63"/>
                <a:gd name="T82" fmla="*/ 18 w 62"/>
                <a:gd name="T83" fmla="*/ 39 h 63"/>
                <a:gd name="T84" fmla="*/ 18 w 62"/>
                <a:gd name="T85" fmla="*/ 39 h 63"/>
                <a:gd name="T86" fmla="*/ 24 w 62"/>
                <a:gd name="T87" fmla="*/ 40 h 63"/>
                <a:gd name="T88" fmla="*/ 24 w 62"/>
                <a:gd name="T89" fmla="*/ 40 h 63"/>
                <a:gd name="T90" fmla="*/ 27 w 62"/>
                <a:gd name="T91" fmla="*/ 39 h 63"/>
                <a:gd name="T92" fmla="*/ 32 w 62"/>
                <a:gd name="T93" fmla="*/ 37 h 63"/>
                <a:gd name="T94" fmla="*/ 32 w 62"/>
                <a:gd name="T95" fmla="*/ 37 h 63"/>
                <a:gd name="T96" fmla="*/ 37 w 62"/>
                <a:gd name="T97" fmla="*/ 32 h 63"/>
                <a:gd name="T98" fmla="*/ 37 w 62"/>
                <a:gd name="T99" fmla="*/ 32 h 63"/>
                <a:gd name="T100" fmla="*/ 39 w 62"/>
                <a:gd name="T101" fmla="*/ 24 h 63"/>
                <a:gd name="T102" fmla="*/ 39 w 62"/>
                <a:gd name="T103"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63">
                  <a:moveTo>
                    <a:pt x="62" y="0"/>
                  </a:moveTo>
                  <a:lnTo>
                    <a:pt x="62" y="6"/>
                  </a:lnTo>
                  <a:lnTo>
                    <a:pt x="47" y="6"/>
                  </a:lnTo>
                  <a:lnTo>
                    <a:pt x="47" y="63"/>
                  </a:lnTo>
                  <a:lnTo>
                    <a:pt x="45" y="63"/>
                  </a:lnTo>
                  <a:lnTo>
                    <a:pt x="39" y="57"/>
                  </a:lnTo>
                  <a:lnTo>
                    <a:pt x="39" y="42"/>
                  </a:lnTo>
                  <a:lnTo>
                    <a:pt x="39" y="42"/>
                  </a:lnTo>
                  <a:lnTo>
                    <a:pt x="34" y="45"/>
                  </a:lnTo>
                  <a:lnTo>
                    <a:pt x="27" y="45"/>
                  </a:lnTo>
                  <a:lnTo>
                    <a:pt x="27" y="45"/>
                  </a:lnTo>
                  <a:lnTo>
                    <a:pt x="23" y="45"/>
                  </a:lnTo>
                  <a:lnTo>
                    <a:pt x="18" y="42"/>
                  </a:lnTo>
                  <a:lnTo>
                    <a:pt x="18" y="42"/>
                  </a:lnTo>
                  <a:lnTo>
                    <a:pt x="11" y="37"/>
                  </a:lnTo>
                  <a:lnTo>
                    <a:pt x="3" y="29"/>
                  </a:lnTo>
                  <a:lnTo>
                    <a:pt x="3" y="27"/>
                  </a:lnTo>
                  <a:lnTo>
                    <a:pt x="3" y="27"/>
                  </a:lnTo>
                  <a:lnTo>
                    <a:pt x="11" y="27"/>
                  </a:lnTo>
                  <a:lnTo>
                    <a:pt x="14" y="24"/>
                  </a:lnTo>
                  <a:lnTo>
                    <a:pt x="14" y="24"/>
                  </a:lnTo>
                  <a:lnTo>
                    <a:pt x="18" y="19"/>
                  </a:lnTo>
                  <a:lnTo>
                    <a:pt x="19" y="14"/>
                  </a:lnTo>
                  <a:lnTo>
                    <a:pt x="19" y="14"/>
                  </a:lnTo>
                  <a:lnTo>
                    <a:pt x="18" y="11"/>
                  </a:lnTo>
                  <a:lnTo>
                    <a:pt x="16" y="6"/>
                  </a:lnTo>
                  <a:lnTo>
                    <a:pt x="0" y="6"/>
                  </a:lnTo>
                  <a:lnTo>
                    <a:pt x="0" y="0"/>
                  </a:lnTo>
                  <a:lnTo>
                    <a:pt x="62" y="0"/>
                  </a:lnTo>
                  <a:close/>
                  <a:moveTo>
                    <a:pt x="39" y="6"/>
                  </a:moveTo>
                  <a:lnTo>
                    <a:pt x="19" y="6"/>
                  </a:lnTo>
                  <a:lnTo>
                    <a:pt x="19" y="6"/>
                  </a:lnTo>
                  <a:lnTo>
                    <a:pt x="24" y="13"/>
                  </a:lnTo>
                  <a:lnTo>
                    <a:pt x="26" y="19"/>
                  </a:lnTo>
                  <a:lnTo>
                    <a:pt x="26" y="19"/>
                  </a:lnTo>
                  <a:lnTo>
                    <a:pt x="24" y="24"/>
                  </a:lnTo>
                  <a:lnTo>
                    <a:pt x="23" y="29"/>
                  </a:lnTo>
                  <a:lnTo>
                    <a:pt x="23" y="29"/>
                  </a:lnTo>
                  <a:lnTo>
                    <a:pt x="18" y="32"/>
                  </a:lnTo>
                  <a:lnTo>
                    <a:pt x="11" y="34"/>
                  </a:lnTo>
                  <a:lnTo>
                    <a:pt x="11" y="34"/>
                  </a:lnTo>
                  <a:lnTo>
                    <a:pt x="18" y="39"/>
                  </a:lnTo>
                  <a:lnTo>
                    <a:pt x="18" y="39"/>
                  </a:lnTo>
                  <a:lnTo>
                    <a:pt x="24" y="40"/>
                  </a:lnTo>
                  <a:lnTo>
                    <a:pt x="24" y="40"/>
                  </a:lnTo>
                  <a:lnTo>
                    <a:pt x="27" y="39"/>
                  </a:lnTo>
                  <a:lnTo>
                    <a:pt x="32" y="37"/>
                  </a:lnTo>
                  <a:lnTo>
                    <a:pt x="32" y="37"/>
                  </a:lnTo>
                  <a:lnTo>
                    <a:pt x="37" y="32"/>
                  </a:lnTo>
                  <a:lnTo>
                    <a:pt x="37" y="32"/>
                  </a:lnTo>
                  <a:lnTo>
                    <a:pt x="39" y="24"/>
                  </a:lnTo>
                  <a:lnTo>
                    <a:pt x="39"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 name="Freeform 411"/>
            <p:cNvSpPr>
              <a:spLocks noEditPoints="1"/>
            </p:cNvSpPr>
            <p:nvPr/>
          </p:nvSpPr>
          <p:spPr bwMode="auto">
            <a:xfrm>
              <a:off x="3320" y="2160"/>
              <a:ext cx="60" cy="63"/>
            </a:xfrm>
            <a:custGeom>
              <a:avLst/>
              <a:gdLst>
                <a:gd name="T0" fmla="*/ 60 w 60"/>
                <a:gd name="T1" fmla="*/ 0 h 63"/>
                <a:gd name="T2" fmla="*/ 60 w 60"/>
                <a:gd name="T3" fmla="*/ 6 h 63"/>
                <a:gd name="T4" fmla="*/ 46 w 60"/>
                <a:gd name="T5" fmla="*/ 6 h 63"/>
                <a:gd name="T6" fmla="*/ 46 w 60"/>
                <a:gd name="T7" fmla="*/ 63 h 63"/>
                <a:gd name="T8" fmla="*/ 44 w 60"/>
                <a:gd name="T9" fmla="*/ 63 h 63"/>
                <a:gd name="T10" fmla="*/ 37 w 60"/>
                <a:gd name="T11" fmla="*/ 57 h 63"/>
                <a:gd name="T12" fmla="*/ 37 w 60"/>
                <a:gd name="T13" fmla="*/ 40 h 63"/>
                <a:gd name="T14" fmla="*/ 37 w 60"/>
                <a:gd name="T15" fmla="*/ 40 h 63"/>
                <a:gd name="T16" fmla="*/ 31 w 60"/>
                <a:gd name="T17" fmla="*/ 44 h 63"/>
                <a:gd name="T18" fmla="*/ 23 w 60"/>
                <a:gd name="T19" fmla="*/ 45 h 63"/>
                <a:gd name="T20" fmla="*/ 23 w 60"/>
                <a:gd name="T21" fmla="*/ 45 h 63"/>
                <a:gd name="T22" fmla="*/ 18 w 60"/>
                <a:gd name="T23" fmla="*/ 44 h 63"/>
                <a:gd name="T24" fmla="*/ 11 w 60"/>
                <a:gd name="T25" fmla="*/ 40 h 63"/>
                <a:gd name="T26" fmla="*/ 11 w 60"/>
                <a:gd name="T27" fmla="*/ 40 h 63"/>
                <a:gd name="T28" fmla="*/ 7 w 60"/>
                <a:gd name="T29" fmla="*/ 34 h 63"/>
                <a:gd name="T30" fmla="*/ 5 w 60"/>
                <a:gd name="T31" fmla="*/ 29 h 63"/>
                <a:gd name="T32" fmla="*/ 5 w 60"/>
                <a:gd name="T33" fmla="*/ 29 h 63"/>
                <a:gd name="T34" fmla="*/ 7 w 60"/>
                <a:gd name="T35" fmla="*/ 26 h 63"/>
                <a:gd name="T36" fmla="*/ 8 w 60"/>
                <a:gd name="T37" fmla="*/ 22 h 63"/>
                <a:gd name="T38" fmla="*/ 8 w 60"/>
                <a:gd name="T39" fmla="*/ 22 h 63"/>
                <a:gd name="T40" fmla="*/ 11 w 60"/>
                <a:gd name="T41" fmla="*/ 19 h 63"/>
                <a:gd name="T42" fmla="*/ 16 w 60"/>
                <a:gd name="T43" fmla="*/ 17 h 63"/>
                <a:gd name="T44" fmla="*/ 16 w 60"/>
                <a:gd name="T45" fmla="*/ 17 h 63"/>
                <a:gd name="T46" fmla="*/ 24 w 60"/>
                <a:gd name="T47" fmla="*/ 16 h 63"/>
                <a:gd name="T48" fmla="*/ 24 w 60"/>
                <a:gd name="T49" fmla="*/ 16 h 63"/>
                <a:gd name="T50" fmla="*/ 31 w 60"/>
                <a:gd name="T51" fmla="*/ 17 h 63"/>
                <a:gd name="T52" fmla="*/ 37 w 60"/>
                <a:gd name="T53" fmla="*/ 22 h 63"/>
                <a:gd name="T54" fmla="*/ 37 w 60"/>
                <a:gd name="T55" fmla="*/ 6 h 63"/>
                <a:gd name="T56" fmla="*/ 0 w 60"/>
                <a:gd name="T57" fmla="*/ 6 h 63"/>
                <a:gd name="T58" fmla="*/ 0 w 60"/>
                <a:gd name="T59" fmla="*/ 0 h 63"/>
                <a:gd name="T60" fmla="*/ 60 w 60"/>
                <a:gd name="T61" fmla="*/ 0 h 63"/>
                <a:gd name="T62" fmla="*/ 37 w 60"/>
                <a:gd name="T63" fmla="*/ 29 h 63"/>
                <a:gd name="T64" fmla="*/ 37 w 60"/>
                <a:gd name="T65" fmla="*/ 26 h 63"/>
                <a:gd name="T66" fmla="*/ 37 w 60"/>
                <a:gd name="T67" fmla="*/ 26 h 63"/>
                <a:gd name="T68" fmla="*/ 34 w 60"/>
                <a:gd name="T69" fmla="*/ 24 h 63"/>
                <a:gd name="T70" fmla="*/ 29 w 60"/>
                <a:gd name="T71" fmla="*/ 22 h 63"/>
                <a:gd name="T72" fmla="*/ 29 w 60"/>
                <a:gd name="T73" fmla="*/ 22 h 63"/>
                <a:gd name="T74" fmla="*/ 24 w 60"/>
                <a:gd name="T75" fmla="*/ 24 h 63"/>
                <a:gd name="T76" fmla="*/ 18 w 60"/>
                <a:gd name="T77" fmla="*/ 26 h 63"/>
                <a:gd name="T78" fmla="*/ 18 w 60"/>
                <a:gd name="T79" fmla="*/ 26 h 63"/>
                <a:gd name="T80" fmla="*/ 13 w 60"/>
                <a:gd name="T81" fmla="*/ 29 h 63"/>
                <a:gd name="T82" fmla="*/ 11 w 60"/>
                <a:gd name="T83" fmla="*/ 32 h 63"/>
                <a:gd name="T84" fmla="*/ 11 w 60"/>
                <a:gd name="T85" fmla="*/ 32 h 63"/>
                <a:gd name="T86" fmla="*/ 11 w 60"/>
                <a:gd name="T87" fmla="*/ 35 h 63"/>
                <a:gd name="T88" fmla="*/ 13 w 60"/>
                <a:gd name="T89" fmla="*/ 39 h 63"/>
                <a:gd name="T90" fmla="*/ 13 w 60"/>
                <a:gd name="T91" fmla="*/ 39 h 63"/>
                <a:gd name="T92" fmla="*/ 16 w 60"/>
                <a:gd name="T93" fmla="*/ 40 h 63"/>
                <a:gd name="T94" fmla="*/ 18 w 60"/>
                <a:gd name="T95" fmla="*/ 40 h 63"/>
                <a:gd name="T96" fmla="*/ 18 w 60"/>
                <a:gd name="T97" fmla="*/ 40 h 63"/>
                <a:gd name="T98" fmla="*/ 23 w 60"/>
                <a:gd name="T99" fmla="*/ 39 h 63"/>
                <a:gd name="T100" fmla="*/ 29 w 60"/>
                <a:gd name="T101" fmla="*/ 35 h 63"/>
                <a:gd name="T102" fmla="*/ 29 w 60"/>
                <a:gd name="T103" fmla="*/ 35 h 63"/>
                <a:gd name="T104" fmla="*/ 36 w 60"/>
                <a:gd name="T105" fmla="*/ 32 h 63"/>
                <a:gd name="T106" fmla="*/ 37 w 60"/>
                <a:gd name="T107" fmla="*/ 29 h 63"/>
                <a:gd name="T108" fmla="*/ 37 w 60"/>
                <a:gd name="T109"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 h="63">
                  <a:moveTo>
                    <a:pt x="60" y="0"/>
                  </a:moveTo>
                  <a:lnTo>
                    <a:pt x="60" y="6"/>
                  </a:lnTo>
                  <a:lnTo>
                    <a:pt x="46" y="6"/>
                  </a:lnTo>
                  <a:lnTo>
                    <a:pt x="46" y="63"/>
                  </a:lnTo>
                  <a:lnTo>
                    <a:pt x="44" y="63"/>
                  </a:lnTo>
                  <a:lnTo>
                    <a:pt x="37" y="57"/>
                  </a:lnTo>
                  <a:lnTo>
                    <a:pt x="37" y="40"/>
                  </a:lnTo>
                  <a:lnTo>
                    <a:pt x="37" y="40"/>
                  </a:lnTo>
                  <a:lnTo>
                    <a:pt x="31" y="44"/>
                  </a:lnTo>
                  <a:lnTo>
                    <a:pt x="23" y="45"/>
                  </a:lnTo>
                  <a:lnTo>
                    <a:pt x="23" y="45"/>
                  </a:lnTo>
                  <a:lnTo>
                    <a:pt x="18" y="44"/>
                  </a:lnTo>
                  <a:lnTo>
                    <a:pt x="11" y="40"/>
                  </a:lnTo>
                  <a:lnTo>
                    <a:pt x="11" y="40"/>
                  </a:lnTo>
                  <a:lnTo>
                    <a:pt x="7" y="34"/>
                  </a:lnTo>
                  <a:lnTo>
                    <a:pt x="5" y="29"/>
                  </a:lnTo>
                  <a:lnTo>
                    <a:pt x="5" y="29"/>
                  </a:lnTo>
                  <a:lnTo>
                    <a:pt x="7" y="26"/>
                  </a:lnTo>
                  <a:lnTo>
                    <a:pt x="8" y="22"/>
                  </a:lnTo>
                  <a:lnTo>
                    <a:pt x="8" y="22"/>
                  </a:lnTo>
                  <a:lnTo>
                    <a:pt x="11" y="19"/>
                  </a:lnTo>
                  <a:lnTo>
                    <a:pt x="16" y="17"/>
                  </a:lnTo>
                  <a:lnTo>
                    <a:pt x="16" y="17"/>
                  </a:lnTo>
                  <a:lnTo>
                    <a:pt x="24" y="16"/>
                  </a:lnTo>
                  <a:lnTo>
                    <a:pt x="24" y="16"/>
                  </a:lnTo>
                  <a:lnTo>
                    <a:pt x="31" y="17"/>
                  </a:lnTo>
                  <a:lnTo>
                    <a:pt x="37" y="22"/>
                  </a:lnTo>
                  <a:lnTo>
                    <a:pt x="37" y="6"/>
                  </a:lnTo>
                  <a:lnTo>
                    <a:pt x="0" y="6"/>
                  </a:lnTo>
                  <a:lnTo>
                    <a:pt x="0" y="0"/>
                  </a:lnTo>
                  <a:lnTo>
                    <a:pt x="60" y="0"/>
                  </a:lnTo>
                  <a:close/>
                  <a:moveTo>
                    <a:pt x="37" y="29"/>
                  </a:moveTo>
                  <a:lnTo>
                    <a:pt x="37" y="26"/>
                  </a:lnTo>
                  <a:lnTo>
                    <a:pt x="37" y="26"/>
                  </a:lnTo>
                  <a:lnTo>
                    <a:pt x="34" y="24"/>
                  </a:lnTo>
                  <a:lnTo>
                    <a:pt x="29" y="22"/>
                  </a:lnTo>
                  <a:lnTo>
                    <a:pt x="29" y="22"/>
                  </a:lnTo>
                  <a:lnTo>
                    <a:pt x="24" y="24"/>
                  </a:lnTo>
                  <a:lnTo>
                    <a:pt x="18" y="26"/>
                  </a:lnTo>
                  <a:lnTo>
                    <a:pt x="18" y="26"/>
                  </a:lnTo>
                  <a:lnTo>
                    <a:pt x="13" y="29"/>
                  </a:lnTo>
                  <a:lnTo>
                    <a:pt x="11" y="32"/>
                  </a:lnTo>
                  <a:lnTo>
                    <a:pt x="11" y="32"/>
                  </a:lnTo>
                  <a:lnTo>
                    <a:pt x="11" y="35"/>
                  </a:lnTo>
                  <a:lnTo>
                    <a:pt x="13" y="39"/>
                  </a:lnTo>
                  <a:lnTo>
                    <a:pt x="13" y="39"/>
                  </a:lnTo>
                  <a:lnTo>
                    <a:pt x="16" y="40"/>
                  </a:lnTo>
                  <a:lnTo>
                    <a:pt x="18" y="40"/>
                  </a:lnTo>
                  <a:lnTo>
                    <a:pt x="18" y="40"/>
                  </a:lnTo>
                  <a:lnTo>
                    <a:pt x="23" y="39"/>
                  </a:lnTo>
                  <a:lnTo>
                    <a:pt x="29" y="35"/>
                  </a:lnTo>
                  <a:lnTo>
                    <a:pt x="29" y="35"/>
                  </a:lnTo>
                  <a:lnTo>
                    <a:pt x="36" y="32"/>
                  </a:lnTo>
                  <a:lnTo>
                    <a:pt x="37" y="29"/>
                  </a:lnTo>
                  <a:lnTo>
                    <a:pt x="3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412"/>
            <p:cNvSpPr>
              <a:spLocks/>
            </p:cNvSpPr>
            <p:nvPr/>
          </p:nvSpPr>
          <p:spPr bwMode="auto">
            <a:xfrm>
              <a:off x="3380" y="2160"/>
              <a:ext cx="33" cy="63"/>
            </a:xfrm>
            <a:custGeom>
              <a:avLst/>
              <a:gdLst>
                <a:gd name="T0" fmla="*/ 33 w 33"/>
                <a:gd name="T1" fmla="*/ 0 h 63"/>
                <a:gd name="T2" fmla="*/ 33 w 33"/>
                <a:gd name="T3" fmla="*/ 6 h 63"/>
                <a:gd name="T4" fmla="*/ 18 w 33"/>
                <a:gd name="T5" fmla="*/ 6 h 63"/>
                <a:gd name="T6" fmla="*/ 18 w 33"/>
                <a:gd name="T7" fmla="*/ 63 h 63"/>
                <a:gd name="T8" fmla="*/ 17 w 33"/>
                <a:gd name="T9" fmla="*/ 63 h 63"/>
                <a:gd name="T10" fmla="*/ 10 w 33"/>
                <a:gd name="T11" fmla="*/ 57 h 63"/>
                <a:gd name="T12" fmla="*/ 10 w 33"/>
                <a:gd name="T13" fmla="*/ 6 h 63"/>
                <a:gd name="T14" fmla="*/ 0 w 33"/>
                <a:gd name="T15" fmla="*/ 6 h 63"/>
                <a:gd name="T16" fmla="*/ 0 w 33"/>
                <a:gd name="T17" fmla="*/ 0 h 63"/>
                <a:gd name="T18" fmla="*/ 33 w 33"/>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63">
                  <a:moveTo>
                    <a:pt x="33" y="0"/>
                  </a:moveTo>
                  <a:lnTo>
                    <a:pt x="33" y="6"/>
                  </a:lnTo>
                  <a:lnTo>
                    <a:pt x="18" y="6"/>
                  </a:lnTo>
                  <a:lnTo>
                    <a:pt x="18" y="63"/>
                  </a:lnTo>
                  <a:lnTo>
                    <a:pt x="17" y="63"/>
                  </a:lnTo>
                  <a:lnTo>
                    <a:pt x="10" y="57"/>
                  </a:lnTo>
                  <a:lnTo>
                    <a:pt x="10" y="6"/>
                  </a:lnTo>
                  <a:lnTo>
                    <a:pt x="0" y="6"/>
                  </a:lnTo>
                  <a:lnTo>
                    <a:pt x="0" y="0"/>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413"/>
            <p:cNvSpPr>
              <a:spLocks/>
            </p:cNvSpPr>
            <p:nvPr/>
          </p:nvSpPr>
          <p:spPr bwMode="auto">
            <a:xfrm>
              <a:off x="3411" y="2160"/>
              <a:ext cx="56" cy="63"/>
            </a:xfrm>
            <a:custGeom>
              <a:avLst/>
              <a:gdLst>
                <a:gd name="T0" fmla="*/ 56 w 56"/>
                <a:gd name="T1" fmla="*/ 0 h 63"/>
                <a:gd name="T2" fmla="*/ 56 w 56"/>
                <a:gd name="T3" fmla="*/ 6 h 63"/>
                <a:gd name="T4" fmla="*/ 41 w 56"/>
                <a:gd name="T5" fmla="*/ 6 h 63"/>
                <a:gd name="T6" fmla="*/ 43 w 56"/>
                <a:gd name="T7" fmla="*/ 22 h 63"/>
                <a:gd name="T8" fmla="*/ 28 w 56"/>
                <a:gd name="T9" fmla="*/ 22 h 63"/>
                <a:gd name="T10" fmla="*/ 28 w 56"/>
                <a:gd name="T11" fmla="*/ 22 h 63"/>
                <a:gd name="T12" fmla="*/ 21 w 56"/>
                <a:gd name="T13" fmla="*/ 24 h 63"/>
                <a:gd name="T14" fmla="*/ 15 w 56"/>
                <a:gd name="T15" fmla="*/ 26 h 63"/>
                <a:gd name="T16" fmla="*/ 15 w 56"/>
                <a:gd name="T17" fmla="*/ 26 h 63"/>
                <a:gd name="T18" fmla="*/ 13 w 56"/>
                <a:gd name="T19" fmla="*/ 29 h 63"/>
                <a:gd name="T20" fmla="*/ 12 w 56"/>
                <a:gd name="T21" fmla="*/ 34 h 63"/>
                <a:gd name="T22" fmla="*/ 12 w 56"/>
                <a:gd name="T23" fmla="*/ 34 h 63"/>
                <a:gd name="T24" fmla="*/ 12 w 56"/>
                <a:gd name="T25" fmla="*/ 39 h 63"/>
                <a:gd name="T26" fmla="*/ 15 w 56"/>
                <a:gd name="T27" fmla="*/ 42 h 63"/>
                <a:gd name="T28" fmla="*/ 15 w 56"/>
                <a:gd name="T29" fmla="*/ 42 h 63"/>
                <a:gd name="T30" fmla="*/ 18 w 56"/>
                <a:gd name="T31" fmla="*/ 44 h 63"/>
                <a:gd name="T32" fmla="*/ 23 w 56"/>
                <a:gd name="T33" fmla="*/ 45 h 63"/>
                <a:gd name="T34" fmla="*/ 23 w 56"/>
                <a:gd name="T35" fmla="*/ 45 h 63"/>
                <a:gd name="T36" fmla="*/ 28 w 56"/>
                <a:gd name="T37" fmla="*/ 44 h 63"/>
                <a:gd name="T38" fmla="*/ 28 w 56"/>
                <a:gd name="T39" fmla="*/ 44 h 63"/>
                <a:gd name="T40" fmla="*/ 28 w 56"/>
                <a:gd name="T41" fmla="*/ 40 h 63"/>
                <a:gd name="T42" fmla="*/ 28 w 56"/>
                <a:gd name="T43" fmla="*/ 40 h 63"/>
                <a:gd name="T44" fmla="*/ 30 w 56"/>
                <a:gd name="T45" fmla="*/ 35 h 63"/>
                <a:gd name="T46" fmla="*/ 30 w 56"/>
                <a:gd name="T47" fmla="*/ 35 h 63"/>
                <a:gd name="T48" fmla="*/ 34 w 56"/>
                <a:gd name="T49" fmla="*/ 34 h 63"/>
                <a:gd name="T50" fmla="*/ 34 w 56"/>
                <a:gd name="T51" fmla="*/ 34 h 63"/>
                <a:gd name="T52" fmla="*/ 38 w 56"/>
                <a:gd name="T53" fmla="*/ 35 h 63"/>
                <a:gd name="T54" fmla="*/ 41 w 56"/>
                <a:gd name="T55" fmla="*/ 37 h 63"/>
                <a:gd name="T56" fmla="*/ 41 w 56"/>
                <a:gd name="T57" fmla="*/ 37 h 63"/>
                <a:gd name="T58" fmla="*/ 43 w 56"/>
                <a:gd name="T59" fmla="*/ 39 h 63"/>
                <a:gd name="T60" fmla="*/ 44 w 56"/>
                <a:gd name="T61" fmla="*/ 42 h 63"/>
                <a:gd name="T62" fmla="*/ 44 w 56"/>
                <a:gd name="T63" fmla="*/ 42 h 63"/>
                <a:gd name="T64" fmla="*/ 43 w 56"/>
                <a:gd name="T65" fmla="*/ 45 h 63"/>
                <a:gd name="T66" fmla="*/ 39 w 56"/>
                <a:gd name="T67" fmla="*/ 48 h 63"/>
                <a:gd name="T68" fmla="*/ 48 w 56"/>
                <a:gd name="T69" fmla="*/ 61 h 63"/>
                <a:gd name="T70" fmla="*/ 43 w 56"/>
                <a:gd name="T71" fmla="*/ 63 h 63"/>
                <a:gd name="T72" fmla="*/ 34 w 56"/>
                <a:gd name="T73" fmla="*/ 52 h 63"/>
                <a:gd name="T74" fmla="*/ 34 w 56"/>
                <a:gd name="T75" fmla="*/ 52 h 63"/>
                <a:gd name="T76" fmla="*/ 30 w 56"/>
                <a:gd name="T77" fmla="*/ 52 h 63"/>
                <a:gd name="T78" fmla="*/ 30 w 56"/>
                <a:gd name="T79" fmla="*/ 52 h 63"/>
                <a:gd name="T80" fmla="*/ 25 w 56"/>
                <a:gd name="T81" fmla="*/ 50 h 63"/>
                <a:gd name="T82" fmla="*/ 18 w 56"/>
                <a:gd name="T83" fmla="*/ 47 h 63"/>
                <a:gd name="T84" fmla="*/ 18 w 56"/>
                <a:gd name="T85" fmla="*/ 47 h 63"/>
                <a:gd name="T86" fmla="*/ 13 w 56"/>
                <a:gd name="T87" fmla="*/ 44 h 63"/>
                <a:gd name="T88" fmla="*/ 10 w 56"/>
                <a:gd name="T89" fmla="*/ 39 h 63"/>
                <a:gd name="T90" fmla="*/ 10 w 56"/>
                <a:gd name="T91" fmla="*/ 39 h 63"/>
                <a:gd name="T92" fmla="*/ 8 w 56"/>
                <a:gd name="T93" fmla="*/ 32 h 63"/>
                <a:gd name="T94" fmla="*/ 7 w 56"/>
                <a:gd name="T95" fmla="*/ 29 h 63"/>
                <a:gd name="T96" fmla="*/ 7 w 56"/>
                <a:gd name="T97" fmla="*/ 29 h 63"/>
                <a:gd name="T98" fmla="*/ 8 w 56"/>
                <a:gd name="T99" fmla="*/ 22 h 63"/>
                <a:gd name="T100" fmla="*/ 12 w 56"/>
                <a:gd name="T101" fmla="*/ 19 h 63"/>
                <a:gd name="T102" fmla="*/ 12 w 56"/>
                <a:gd name="T103" fmla="*/ 19 h 63"/>
                <a:gd name="T104" fmla="*/ 18 w 56"/>
                <a:gd name="T105" fmla="*/ 17 h 63"/>
                <a:gd name="T106" fmla="*/ 26 w 56"/>
                <a:gd name="T107" fmla="*/ 16 h 63"/>
                <a:gd name="T108" fmla="*/ 36 w 56"/>
                <a:gd name="T109" fmla="*/ 16 h 63"/>
                <a:gd name="T110" fmla="*/ 36 w 56"/>
                <a:gd name="T111" fmla="*/ 6 h 63"/>
                <a:gd name="T112" fmla="*/ 0 w 56"/>
                <a:gd name="T113" fmla="*/ 6 h 63"/>
                <a:gd name="T114" fmla="*/ 0 w 56"/>
                <a:gd name="T115" fmla="*/ 0 h 63"/>
                <a:gd name="T116" fmla="*/ 56 w 56"/>
                <a:gd name="T1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6" y="0"/>
                  </a:moveTo>
                  <a:lnTo>
                    <a:pt x="56" y="6"/>
                  </a:lnTo>
                  <a:lnTo>
                    <a:pt x="41" y="6"/>
                  </a:lnTo>
                  <a:lnTo>
                    <a:pt x="43" y="22"/>
                  </a:lnTo>
                  <a:lnTo>
                    <a:pt x="28" y="22"/>
                  </a:lnTo>
                  <a:lnTo>
                    <a:pt x="28" y="22"/>
                  </a:lnTo>
                  <a:lnTo>
                    <a:pt x="21" y="24"/>
                  </a:lnTo>
                  <a:lnTo>
                    <a:pt x="15" y="26"/>
                  </a:lnTo>
                  <a:lnTo>
                    <a:pt x="15" y="26"/>
                  </a:lnTo>
                  <a:lnTo>
                    <a:pt x="13" y="29"/>
                  </a:lnTo>
                  <a:lnTo>
                    <a:pt x="12" y="34"/>
                  </a:lnTo>
                  <a:lnTo>
                    <a:pt x="12" y="34"/>
                  </a:lnTo>
                  <a:lnTo>
                    <a:pt x="12" y="39"/>
                  </a:lnTo>
                  <a:lnTo>
                    <a:pt x="15" y="42"/>
                  </a:lnTo>
                  <a:lnTo>
                    <a:pt x="15" y="42"/>
                  </a:lnTo>
                  <a:lnTo>
                    <a:pt x="18" y="44"/>
                  </a:lnTo>
                  <a:lnTo>
                    <a:pt x="23" y="45"/>
                  </a:lnTo>
                  <a:lnTo>
                    <a:pt x="23" y="45"/>
                  </a:lnTo>
                  <a:lnTo>
                    <a:pt x="28" y="44"/>
                  </a:lnTo>
                  <a:lnTo>
                    <a:pt x="28" y="44"/>
                  </a:lnTo>
                  <a:lnTo>
                    <a:pt x="28" y="40"/>
                  </a:lnTo>
                  <a:lnTo>
                    <a:pt x="28" y="40"/>
                  </a:lnTo>
                  <a:lnTo>
                    <a:pt x="30" y="35"/>
                  </a:lnTo>
                  <a:lnTo>
                    <a:pt x="30" y="35"/>
                  </a:lnTo>
                  <a:lnTo>
                    <a:pt x="34" y="34"/>
                  </a:lnTo>
                  <a:lnTo>
                    <a:pt x="34" y="34"/>
                  </a:lnTo>
                  <a:lnTo>
                    <a:pt x="38" y="35"/>
                  </a:lnTo>
                  <a:lnTo>
                    <a:pt x="41" y="37"/>
                  </a:lnTo>
                  <a:lnTo>
                    <a:pt x="41" y="37"/>
                  </a:lnTo>
                  <a:lnTo>
                    <a:pt x="43" y="39"/>
                  </a:lnTo>
                  <a:lnTo>
                    <a:pt x="44" y="42"/>
                  </a:lnTo>
                  <a:lnTo>
                    <a:pt x="44" y="42"/>
                  </a:lnTo>
                  <a:lnTo>
                    <a:pt x="43" y="45"/>
                  </a:lnTo>
                  <a:lnTo>
                    <a:pt x="39" y="48"/>
                  </a:lnTo>
                  <a:lnTo>
                    <a:pt x="48" y="61"/>
                  </a:lnTo>
                  <a:lnTo>
                    <a:pt x="43" y="63"/>
                  </a:lnTo>
                  <a:lnTo>
                    <a:pt x="34" y="52"/>
                  </a:lnTo>
                  <a:lnTo>
                    <a:pt x="34" y="52"/>
                  </a:lnTo>
                  <a:lnTo>
                    <a:pt x="30" y="52"/>
                  </a:lnTo>
                  <a:lnTo>
                    <a:pt x="30" y="52"/>
                  </a:lnTo>
                  <a:lnTo>
                    <a:pt x="25" y="50"/>
                  </a:lnTo>
                  <a:lnTo>
                    <a:pt x="18" y="47"/>
                  </a:lnTo>
                  <a:lnTo>
                    <a:pt x="18" y="47"/>
                  </a:lnTo>
                  <a:lnTo>
                    <a:pt x="13" y="44"/>
                  </a:lnTo>
                  <a:lnTo>
                    <a:pt x="10" y="39"/>
                  </a:lnTo>
                  <a:lnTo>
                    <a:pt x="10" y="39"/>
                  </a:lnTo>
                  <a:lnTo>
                    <a:pt x="8" y="32"/>
                  </a:lnTo>
                  <a:lnTo>
                    <a:pt x="7" y="29"/>
                  </a:lnTo>
                  <a:lnTo>
                    <a:pt x="7" y="29"/>
                  </a:lnTo>
                  <a:lnTo>
                    <a:pt x="8" y="22"/>
                  </a:lnTo>
                  <a:lnTo>
                    <a:pt x="12" y="19"/>
                  </a:lnTo>
                  <a:lnTo>
                    <a:pt x="12" y="19"/>
                  </a:lnTo>
                  <a:lnTo>
                    <a:pt x="18" y="17"/>
                  </a:lnTo>
                  <a:lnTo>
                    <a:pt x="26" y="16"/>
                  </a:lnTo>
                  <a:lnTo>
                    <a:pt x="36" y="16"/>
                  </a:lnTo>
                  <a:lnTo>
                    <a:pt x="36" y="6"/>
                  </a:lnTo>
                  <a:lnTo>
                    <a:pt x="0" y="6"/>
                  </a:lnTo>
                  <a:lnTo>
                    <a:pt x="0"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 name="Freeform 414"/>
            <p:cNvSpPr>
              <a:spLocks/>
            </p:cNvSpPr>
            <p:nvPr/>
          </p:nvSpPr>
          <p:spPr bwMode="auto">
            <a:xfrm>
              <a:off x="2264" y="1816"/>
              <a:ext cx="80" cy="93"/>
            </a:xfrm>
            <a:custGeom>
              <a:avLst/>
              <a:gdLst>
                <a:gd name="T0" fmla="*/ 33 w 80"/>
                <a:gd name="T1" fmla="*/ 57 h 93"/>
                <a:gd name="T2" fmla="*/ 19 w 80"/>
                <a:gd name="T3" fmla="*/ 5 h 93"/>
                <a:gd name="T4" fmla="*/ 10 w 80"/>
                <a:gd name="T5" fmla="*/ 57 h 93"/>
                <a:gd name="T6" fmla="*/ 72 w 80"/>
                <a:gd name="T7" fmla="*/ 0 h 93"/>
                <a:gd name="T8" fmla="*/ 49 w 80"/>
                <a:gd name="T9" fmla="*/ 5 h 93"/>
                <a:gd name="T10" fmla="*/ 47 w 80"/>
                <a:gd name="T11" fmla="*/ 26 h 93"/>
                <a:gd name="T12" fmla="*/ 52 w 80"/>
                <a:gd name="T13" fmla="*/ 23 h 93"/>
                <a:gd name="T14" fmla="*/ 62 w 80"/>
                <a:gd name="T15" fmla="*/ 21 h 93"/>
                <a:gd name="T16" fmla="*/ 68 w 80"/>
                <a:gd name="T17" fmla="*/ 23 h 93"/>
                <a:gd name="T18" fmla="*/ 75 w 80"/>
                <a:gd name="T19" fmla="*/ 26 h 93"/>
                <a:gd name="T20" fmla="*/ 80 w 80"/>
                <a:gd name="T21" fmla="*/ 41 h 93"/>
                <a:gd name="T22" fmla="*/ 78 w 80"/>
                <a:gd name="T23" fmla="*/ 50 h 93"/>
                <a:gd name="T24" fmla="*/ 72 w 80"/>
                <a:gd name="T25" fmla="*/ 62 h 93"/>
                <a:gd name="T26" fmla="*/ 62 w 80"/>
                <a:gd name="T27" fmla="*/ 68 h 93"/>
                <a:gd name="T28" fmla="*/ 47 w 80"/>
                <a:gd name="T29" fmla="*/ 71 h 93"/>
                <a:gd name="T30" fmla="*/ 28 w 80"/>
                <a:gd name="T31" fmla="*/ 71 h 93"/>
                <a:gd name="T32" fmla="*/ 16 w 80"/>
                <a:gd name="T33" fmla="*/ 75 h 93"/>
                <a:gd name="T34" fmla="*/ 15 w 80"/>
                <a:gd name="T35" fmla="*/ 78 h 93"/>
                <a:gd name="T36" fmla="*/ 13 w 80"/>
                <a:gd name="T37" fmla="*/ 84 h 93"/>
                <a:gd name="T38" fmla="*/ 11 w 80"/>
                <a:gd name="T39" fmla="*/ 91 h 93"/>
                <a:gd name="T40" fmla="*/ 6 w 80"/>
                <a:gd name="T41" fmla="*/ 93 h 93"/>
                <a:gd name="T42" fmla="*/ 3 w 80"/>
                <a:gd name="T43" fmla="*/ 93 h 93"/>
                <a:gd name="T44" fmla="*/ 0 w 80"/>
                <a:gd name="T45" fmla="*/ 86 h 93"/>
                <a:gd name="T46" fmla="*/ 2 w 80"/>
                <a:gd name="T47" fmla="*/ 78 h 93"/>
                <a:gd name="T48" fmla="*/ 6 w 80"/>
                <a:gd name="T49" fmla="*/ 71 h 93"/>
                <a:gd name="T50" fmla="*/ 15 w 80"/>
                <a:gd name="T51" fmla="*/ 67 h 93"/>
                <a:gd name="T52" fmla="*/ 44 w 80"/>
                <a:gd name="T53" fmla="*/ 67 h 93"/>
                <a:gd name="T54" fmla="*/ 54 w 80"/>
                <a:gd name="T55" fmla="*/ 65 h 93"/>
                <a:gd name="T56" fmla="*/ 60 w 80"/>
                <a:gd name="T57" fmla="*/ 58 h 93"/>
                <a:gd name="T58" fmla="*/ 65 w 80"/>
                <a:gd name="T59" fmla="*/ 50 h 93"/>
                <a:gd name="T60" fmla="*/ 67 w 80"/>
                <a:gd name="T61" fmla="*/ 41 h 93"/>
                <a:gd name="T62" fmla="*/ 63 w 80"/>
                <a:gd name="T63" fmla="*/ 31 h 93"/>
                <a:gd name="T64" fmla="*/ 60 w 80"/>
                <a:gd name="T65" fmla="*/ 27 h 93"/>
                <a:gd name="T66" fmla="*/ 57 w 80"/>
                <a:gd name="T67" fmla="*/ 27 h 93"/>
                <a:gd name="T68" fmla="*/ 49 w 80"/>
                <a:gd name="T69" fmla="*/ 31 h 93"/>
                <a:gd name="T70" fmla="*/ 47 w 80"/>
                <a:gd name="T71" fmla="*/ 34 h 93"/>
                <a:gd name="T72" fmla="*/ 44 w 80"/>
                <a:gd name="T73"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93">
                  <a:moveTo>
                    <a:pt x="44" y="57"/>
                  </a:moveTo>
                  <a:lnTo>
                    <a:pt x="33" y="57"/>
                  </a:lnTo>
                  <a:lnTo>
                    <a:pt x="37" y="5"/>
                  </a:lnTo>
                  <a:lnTo>
                    <a:pt x="19" y="5"/>
                  </a:lnTo>
                  <a:lnTo>
                    <a:pt x="16" y="57"/>
                  </a:lnTo>
                  <a:lnTo>
                    <a:pt x="10" y="57"/>
                  </a:lnTo>
                  <a:lnTo>
                    <a:pt x="15" y="0"/>
                  </a:lnTo>
                  <a:lnTo>
                    <a:pt x="72" y="0"/>
                  </a:lnTo>
                  <a:lnTo>
                    <a:pt x="72" y="5"/>
                  </a:lnTo>
                  <a:lnTo>
                    <a:pt x="49" y="5"/>
                  </a:lnTo>
                  <a:lnTo>
                    <a:pt x="47" y="26"/>
                  </a:lnTo>
                  <a:lnTo>
                    <a:pt x="47" y="26"/>
                  </a:lnTo>
                  <a:lnTo>
                    <a:pt x="49" y="24"/>
                  </a:lnTo>
                  <a:lnTo>
                    <a:pt x="52" y="23"/>
                  </a:lnTo>
                  <a:lnTo>
                    <a:pt x="52" y="23"/>
                  </a:lnTo>
                  <a:lnTo>
                    <a:pt x="62" y="21"/>
                  </a:lnTo>
                  <a:lnTo>
                    <a:pt x="62" y="21"/>
                  </a:lnTo>
                  <a:lnTo>
                    <a:pt x="68" y="23"/>
                  </a:lnTo>
                  <a:lnTo>
                    <a:pt x="75" y="26"/>
                  </a:lnTo>
                  <a:lnTo>
                    <a:pt x="75" y="26"/>
                  </a:lnTo>
                  <a:lnTo>
                    <a:pt x="78" y="32"/>
                  </a:lnTo>
                  <a:lnTo>
                    <a:pt x="80" y="41"/>
                  </a:lnTo>
                  <a:lnTo>
                    <a:pt x="80" y="41"/>
                  </a:lnTo>
                  <a:lnTo>
                    <a:pt x="78" y="50"/>
                  </a:lnTo>
                  <a:lnTo>
                    <a:pt x="72" y="62"/>
                  </a:lnTo>
                  <a:lnTo>
                    <a:pt x="72" y="62"/>
                  </a:lnTo>
                  <a:lnTo>
                    <a:pt x="68" y="65"/>
                  </a:lnTo>
                  <a:lnTo>
                    <a:pt x="62" y="68"/>
                  </a:lnTo>
                  <a:lnTo>
                    <a:pt x="55" y="70"/>
                  </a:lnTo>
                  <a:lnTo>
                    <a:pt x="47" y="71"/>
                  </a:lnTo>
                  <a:lnTo>
                    <a:pt x="28" y="71"/>
                  </a:lnTo>
                  <a:lnTo>
                    <a:pt x="28" y="71"/>
                  </a:lnTo>
                  <a:lnTo>
                    <a:pt x="21" y="71"/>
                  </a:lnTo>
                  <a:lnTo>
                    <a:pt x="16" y="75"/>
                  </a:lnTo>
                  <a:lnTo>
                    <a:pt x="16" y="75"/>
                  </a:lnTo>
                  <a:lnTo>
                    <a:pt x="15" y="78"/>
                  </a:lnTo>
                  <a:lnTo>
                    <a:pt x="13" y="84"/>
                  </a:lnTo>
                  <a:lnTo>
                    <a:pt x="13" y="84"/>
                  </a:lnTo>
                  <a:lnTo>
                    <a:pt x="11" y="91"/>
                  </a:lnTo>
                  <a:lnTo>
                    <a:pt x="11" y="91"/>
                  </a:lnTo>
                  <a:lnTo>
                    <a:pt x="10" y="93"/>
                  </a:lnTo>
                  <a:lnTo>
                    <a:pt x="6" y="93"/>
                  </a:lnTo>
                  <a:lnTo>
                    <a:pt x="6" y="93"/>
                  </a:lnTo>
                  <a:lnTo>
                    <a:pt x="3" y="93"/>
                  </a:lnTo>
                  <a:lnTo>
                    <a:pt x="2" y="91"/>
                  </a:lnTo>
                  <a:lnTo>
                    <a:pt x="0" y="86"/>
                  </a:lnTo>
                  <a:lnTo>
                    <a:pt x="0" y="86"/>
                  </a:lnTo>
                  <a:lnTo>
                    <a:pt x="2" y="78"/>
                  </a:lnTo>
                  <a:lnTo>
                    <a:pt x="6" y="71"/>
                  </a:lnTo>
                  <a:lnTo>
                    <a:pt x="6" y="71"/>
                  </a:lnTo>
                  <a:lnTo>
                    <a:pt x="10" y="70"/>
                  </a:lnTo>
                  <a:lnTo>
                    <a:pt x="15" y="67"/>
                  </a:lnTo>
                  <a:lnTo>
                    <a:pt x="24" y="67"/>
                  </a:lnTo>
                  <a:lnTo>
                    <a:pt x="44" y="67"/>
                  </a:lnTo>
                  <a:lnTo>
                    <a:pt x="44" y="67"/>
                  </a:lnTo>
                  <a:lnTo>
                    <a:pt x="54" y="65"/>
                  </a:lnTo>
                  <a:lnTo>
                    <a:pt x="57" y="62"/>
                  </a:lnTo>
                  <a:lnTo>
                    <a:pt x="60" y="58"/>
                  </a:lnTo>
                  <a:lnTo>
                    <a:pt x="60" y="58"/>
                  </a:lnTo>
                  <a:lnTo>
                    <a:pt x="65" y="50"/>
                  </a:lnTo>
                  <a:lnTo>
                    <a:pt x="67" y="41"/>
                  </a:lnTo>
                  <a:lnTo>
                    <a:pt x="67" y="41"/>
                  </a:lnTo>
                  <a:lnTo>
                    <a:pt x="65" y="34"/>
                  </a:lnTo>
                  <a:lnTo>
                    <a:pt x="63" y="31"/>
                  </a:lnTo>
                  <a:lnTo>
                    <a:pt x="63" y="31"/>
                  </a:lnTo>
                  <a:lnTo>
                    <a:pt x="60" y="27"/>
                  </a:lnTo>
                  <a:lnTo>
                    <a:pt x="57" y="27"/>
                  </a:lnTo>
                  <a:lnTo>
                    <a:pt x="57" y="27"/>
                  </a:lnTo>
                  <a:lnTo>
                    <a:pt x="52" y="27"/>
                  </a:lnTo>
                  <a:lnTo>
                    <a:pt x="49" y="31"/>
                  </a:lnTo>
                  <a:lnTo>
                    <a:pt x="49" y="31"/>
                  </a:lnTo>
                  <a:lnTo>
                    <a:pt x="47" y="34"/>
                  </a:lnTo>
                  <a:lnTo>
                    <a:pt x="46" y="37"/>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 name="Freeform 415"/>
            <p:cNvSpPr>
              <a:spLocks noEditPoints="1"/>
            </p:cNvSpPr>
            <p:nvPr/>
          </p:nvSpPr>
          <p:spPr bwMode="auto">
            <a:xfrm>
              <a:off x="2358" y="1814"/>
              <a:ext cx="131" cy="60"/>
            </a:xfrm>
            <a:custGeom>
              <a:avLst/>
              <a:gdLst>
                <a:gd name="T0" fmla="*/ 113 w 131"/>
                <a:gd name="T1" fmla="*/ 7 h 60"/>
                <a:gd name="T2" fmla="*/ 100 w 131"/>
                <a:gd name="T3" fmla="*/ 7 h 60"/>
                <a:gd name="T4" fmla="*/ 77 w 131"/>
                <a:gd name="T5" fmla="*/ 7 h 60"/>
                <a:gd name="T6" fmla="*/ 75 w 131"/>
                <a:gd name="T7" fmla="*/ 15 h 60"/>
                <a:gd name="T8" fmla="*/ 82 w 131"/>
                <a:gd name="T9" fmla="*/ 34 h 60"/>
                <a:gd name="T10" fmla="*/ 77 w 131"/>
                <a:gd name="T11" fmla="*/ 52 h 60"/>
                <a:gd name="T12" fmla="*/ 67 w 131"/>
                <a:gd name="T13" fmla="*/ 59 h 60"/>
                <a:gd name="T14" fmla="*/ 57 w 131"/>
                <a:gd name="T15" fmla="*/ 59 h 60"/>
                <a:gd name="T16" fmla="*/ 49 w 131"/>
                <a:gd name="T17" fmla="*/ 46 h 60"/>
                <a:gd name="T18" fmla="*/ 49 w 131"/>
                <a:gd name="T19" fmla="*/ 31 h 60"/>
                <a:gd name="T20" fmla="*/ 57 w 131"/>
                <a:gd name="T21" fmla="*/ 13 h 60"/>
                <a:gd name="T22" fmla="*/ 36 w 131"/>
                <a:gd name="T23" fmla="*/ 7 h 60"/>
                <a:gd name="T24" fmla="*/ 17 w 131"/>
                <a:gd name="T25" fmla="*/ 12 h 60"/>
                <a:gd name="T26" fmla="*/ 7 w 131"/>
                <a:gd name="T27" fmla="*/ 28 h 60"/>
                <a:gd name="T28" fmla="*/ 22 w 131"/>
                <a:gd name="T29" fmla="*/ 23 h 60"/>
                <a:gd name="T30" fmla="*/ 33 w 131"/>
                <a:gd name="T31" fmla="*/ 28 h 60"/>
                <a:gd name="T32" fmla="*/ 38 w 131"/>
                <a:gd name="T33" fmla="*/ 41 h 60"/>
                <a:gd name="T34" fmla="*/ 33 w 131"/>
                <a:gd name="T35" fmla="*/ 54 h 60"/>
                <a:gd name="T36" fmla="*/ 20 w 131"/>
                <a:gd name="T37" fmla="*/ 60 h 60"/>
                <a:gd name="T38" fmla="*/ 5 w 131"/>
                <a:gd name="T39" fmla="*/ 52 h 60"/>
                <a:gd name="T40" fmla="*/ 0 w 131"/>
                <a:gd name="T41" fmla="*/ 34 h 60"/>
                <a:gd name="T42" fmla="*/ 4 w 131"/>
                <a:gd name="T43" fmla="*/ 21 h 60"/>
                <a:gd name="T44" fmla="*/ 12 w 131"/>
                <a:gd name="T45" fmla="*/ 10 h 60"/>
                <a:gd name="T46" fmla="*/ 33 w 131"/>
                <a:gd name="T47" fmla="*/ 0 h 60"/>
                <a:gd name="T48" fmla="*/ 54 w 131"/>
                <a:gd name="T49" fmla="*/ 2 h 60"/>
                <a:gd name="T50" fmla="*/ 66 w 131"/>
                <a:gd name="T51" fmla="*/ 7 h 60"/>
                <a:gd name="T52" fmla="*/ 131 w 131"/>
                <a:gd name="T53" fmla="*/ 2 h 60"/>
                <a:gd name="T54" fmla="*/ 13 w 131"/>
                <a:gd name="T55" fmla="*/ 29 h 60"/>
                <a:gd name="T56" fmla="*/ 7 w 131"/>
                <a:gd name="T57" fmla="*/ 34 h 60"/>
                <a:gd name="T58" fmla="*/ 7 w 131"/>
                <a:gd name="T59" fmla="*/ 43 h 60"/>
                <a:gd name="T60" fmla="*/ 13 w 131"/>
                <a:gd name="T61" fmla="*/ 47 h 60"/>
                <a:gd name="T62" fmla="*/ 20 w 131"/>
                <a:gd name="T63" fmla="*/ 47 h 60"/>
                <a:gd name="T64" fmla="*/ 27 w 131"/>
                <a:gd name="T65" fmla="*/ 43 h 60"/>
                <a:gd name="T66" fmla="*/ 27 w 131"/>
                <a:gd name="T67" fmla="*/ 34 h 60"/>
                <a:gd name="T68" fmla="*/ 20 w 131"/>
                <a:gd name="T69" fmla="*/ 29 h 60"/>
                <a:gd name="T70" fmla="*/ 62 w 131"/>
                <a:gd name="T71" fmla="*/ 18 h 60"/>
                <a:gd name="T72" fmla="*/ 56 w 131"/>
                <a:gd name="T73" fmla="*/ 26 h 60"/>
                <a:gd name="T74" fmla="*/ 54 w 131"/>
                <a:gd name="T75" fmla="*/ 38 h 60"/>
                <a:gd name="T76" fmla="*/ 56 w 131"/>
                <a:gd name="T77" fmla="*/ 46 h 60"/>
                <a:gd name="T78" fmla="*/ 61 w 131"/>
                <a:gd name="T79" fmla="*/ 51 h 60"/>
                <a:gd name="T80" fmla="*/ 67 w 131"/>
                <a:gd name="T81" fmla="*/ 46 h 60"/>
                <a:gd name="T82" fmla="*/ 69 w 131"/>
                <a:gd name="T83" fmla="*/ 36 h 60"/>
                <a:gd name="T84" fmla="*/ 62 w 131"/>
                <a:gd name="T8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 h="60">
                  <a:moveTo>
                    <a:pt x="131" y="2"/>
                  </a:moveTo>
                  <a:lnTo>
                    <a:pt x="131" y="7"/>
                  </a:lnTo>
                  <a:lnTo>
                    <a:pt x="113" y="7"/>
                  </a:lnTo>
                  <a:lnTo>
                    <a:pt x="108" y="59"/>
                  </a:lnTo>
                  <a:lnTo>
                    <a:pt x="95" y="59"/>
                  </a:lnTo>
                  <a:lnTo>
                    <a:pt x="100" y="7"/>
                  </a:lnTo>
                  <a:lnTo>
                    <a:pt x="85" y="7"/>
                  </a:lnTo>
                  <a:lnTo>
                    <a:pt x="85" y="7"/>
                  </a:lnTo>
                  <a:lnTo>
                    <a:pt x="77" y="7"/>
                  </a:lnTo>
                  <a:lnTo>
                    <a:pt x="71" y="10"/>
                  </a:lnTo>
                  <a:lnTo>
                    <a:pt x="71" y="10"/>
                  </a:lnTo>
                  <a:lnTo>
                    <a:pt x="75" y="15"/>
                  </a:lnTo>
                  <a:lnTo>
                    <a:pt x="79" y="21"/>
                  </a:lnTo>
                  <a:lnTo>
                    <a:pt x="82" y="28"/>
                  </a:lnTo>
                  <a:lnTo>
                    <a:pt x="82" y="34"/>
                  </a:lnTo>
                  <a:lnTo>
                    <a:pt x="82" y="34"/>
                  </a:lnTo>
                  <a:lnTo>
                    <a:pt x="80" y="44"/>
                  </a:lnTo>
                  <a:lnTo>
                    <a:pt x="77" y="52"/>
                  </a:lnTo>
                  <a:lnTo>
                    <a:pt x="77" y="52"/>
                  </a:lnTo>
                  <a:lnTo>
                    <a:pt x="71" y="57"/>
                  </a:lnTo>
                  <a:lnTo>
                    <a:pt x="67" y="59"/>
                  </a:lnTo>
                  <a:lnTo>
                    <a:pt x="64" y="60"/>
                  </a:lnTo>
                  <a:lnTo>
                    <a:pt x="64" y="60"/>
                  </a:lnTo>
                  <a:lnTo>
                    <a:pt x="57" y="59"/>
                  </a:lnTo>
                  <a:lnTo>
                    <a:pt x="53" y="54"/>
                  </a:lnTo>
                  <a:lnTo>
                    <a:pt x="53" y="54"/>
                  </a:lnTo>
                  <a:lnTo>
                    <a:pt x="49" y="46"/>
                  </a:lnTo>
                  <a:lnTo>
                    <a:pt x="48" y="38"/>
                  </a:lnTo>
                  <a:lnTo>
                    <a:pt x="48" y="38"/>
                  </a:lnTo>
                  <a:lnTo>
                    <a:pt x="49" y="31"/>
                  </a:lnTo>
                  <a:lnTo>
                    <a:pt x="51" y="25"/>
                  </a:lnTo>
                  <a:lnTo>
                    <a:pt x="54" y="18"/>
                  </a:lnTo>
                  <a:lnTo>
                    <a:pt x="57" y="13"/>
                  </a:lnTo>
                  <a:lnTo>
                    <a:pt x="57" y="13"/>
                  </a:lnTo>
                  <a:lnTo>
                    <a:pt x="48" y="8"/>
                  </a:lnTo>
                  <a:lnTo>
                    <a:pt x="36" y="7"/>
                  </a:lnTo>
                  <a:lnTo>
                    <a:pt x="36" y="7"/>
                  </a:lnTo>
                  <a:lnTo>
                    <a:pt x="27" y="8"/>
                  </a:lnTo>
                  <a:lnTo>
                    <a:pt x="17" y="12"/>
                  </a:lnTo>
                  <a:lnTo>
                    <a:pt x="17" y="12"/>
                  </a:lnTo>
                  <a:lnTo>
                    <a:pt x="10" y="20"/>
                  </a:lnTo>
                  <a:lnTo>
                    <a:pt x="7" y="28"/>
                  </a:lnTo>
                  <a:lnTo>
                    <a:pt x="7" y="28"/>
                  </a:lnTo>
                  <a:lnTo>
                    <a:pt x="13" y="23"/>
                  </a:lnTo>
                  <a:lnTo>
                    <a:pt x="22" y="23"/>
                  </a:lnTo>
                  <a:lnTo>
                    <a:pt x="22" y="23"/>
                  </a:lnTo>
                  <a:lnTo>
                    <a:pt x="28" y="23"/>
                  </a:lnTo>
                  <a:lnTo>
                    <a:pt x="33" y="28"/>
                  </a:lnTo>
                  <a:lnTo>
                    <a:pt x="33" y="28"/>
                  </a:lnTo>
                  <a:lnTo>
                    <a:pt x="38" y="34"/>
                  </a:lnTo>
                  <a:lnTo>
                    <a:pt x="38" y="41"/>
                  </a:lnTo>
                  <a:lnTo>
                    <a:pt x="38" y="41"/>
                  </a:lnTo>
                  <a:lnTo>
                    <a:pt x="38" y="49"/>
                  </a:lnTo>
                  <a:lnTo>
                    <a:pt x="33" y="54"/>
                  </a:lnTo>
                  <a:lnTo>
                    <a:pt x="33" y="54"/>
                  </a:lnTo>
                  <a:lnTo>
                    <a:pt x="28" y="59"/>
                  </a:lnTo>
                  <a:lnTo>
                    <a:pt x="20" y="60"/>
                  </a:lnTo>
                  <a:lnTo>
                    <a:pt x="20" y="60"/>
                  </a:lnTo>
                  <a:lnTo>
                    <a:pt x="12" y="57"/>
                  </a:lnTo>
                  <a:lnTo>
                    <a:pt x="5" y="52"/>
                  </a:lnTo>
                  <a:lnTo>
                    <a:pt x="5" y="52"/>
                  </a:lnTo>
                  <a:lnTo>
                    <a:pt x="2" y="44"/>
                  </a:lnTo>
                  <a:lnTo>
                    <a:pt x="0" y="34"/>
                  </a:lnTo>
                  <a:lnTo>
                    <a:pt x="0" y="34"/>
                  </a:lnTo>
                  <a:lnTo>
                    <a:pt x="0" y="28"/>
                  </a:lnTo>
                  <a:lnTo>
                    <a:pt x="4" y="21"/>
                  </a:lnTo>
                  <a:lnTo>
                    <a:pt x="7" y="15"/>
                  </a:lnTo>
                  <a:lnTo>
                    <a:pt x="12" y="10"/>
                  </a:lnTo>
                  <a:lnTo>
                    <a:pt x="12" y="10"/>
                  </a:lnTo>
                  <a:lnTo>
                    <a:pt x="18" y="5"/>
                  </a:lnTo>
                  <a:lnTo>
                    <a:pt x="25" y="2"/>
                  </a:lnTo>
                  <a:lnTo>
                    <a:pt x="33" y="0"/>
                  </a:lnTo>
                  <a:lnTo>
                    <a:pt x="41" y="0"/>
                  </a:lnTo>
                  <a:lnTo>
                    <a:pt x="41" y="0"/>
                  </a:lnTo>
                  <a:lnTo>
                    <a:pt x="54" y="2"/>
                  </a:lnTo>
                  <a:lnTo>
                    <a:pt x="61" y="3"/>
                  </a:lnTo>
                  <a:lnTo>
                    <a:pt x="66" y="7"/>
                  </a:lnTo>
                  <a:lnTo>
                    <a:pt x="66" y="7"/>
                  </a:lnTo>
                  <a:lnTo>
                    <a:pt x="75" y="2"/>
                  </a:lnTo>
                  <a:lnTo>
                    <a:pt x="88" y="2"/>
                  </a:lnTo>
                  <a:lnTo>
                    <a:pt x="131" y="2"/>
                  </a:lnTo>
                  <a:close/>
                  <a:moveTo>
                    <a:pt x="17" y="29"/>
                  </a:moveTo>
                  <a:lnTo>
                    <a:pt x="17" y="29"/>
                  </a:lnTo>
                  <a:lnTo>
                    <a:pt x="13" y="29"/>
                  </a:lnTo>
                  <a:lnTo>
                    <a:pt x="10" y="31"/>
                  </a:lnTo>
                  <a:lnTo>
                    <a:pt x="10" y="31"/>
                  </a:lnTo>
                  <a:lnTo>
                    <a:pt x="7" y="34"/>
                  </a:lnTo>
                  <a:lnTo>
                    <a:pt x="7" y="39"/>
                  </a:lnTo>
                  <a:lnTo>
                    <a:pt x="7" y="39"/>
                  </a:lnTo>
                  <a:lnTo>
                    <a:pt x="7" y="43"/>
                  </a:lnTo>
                  <a:lnTo>
                    <a:pt x="10" y="46"/>
                  </a:lnTo>
                  <a:lnTo>
                    <a:pt x="10" y="46"/>
                  </a:lnTo>
                  <a:lnTo>
                    <a:pt x="13" y="47"/>
                  </a:lnTo>
                  <a:lnTo>
                    <a:pt x="17" y="49"/>
                  </a:lnTo>
                  <a:lnTo>
                    <a:pt x="17" y="49"/>
                  </a:lnTo>
                  <a:lnTo>
                    <a:pt x="20" y="47"/>
                  </a:lnTo>
                  <a:lnTo>
                    <a:pt x="23" y="46"/>
                  </a:lnTo>
                  <a:lnTo>
                    <a:pt x="23" y="46"/>
                  </a:lnTo>
                  <a:lnTo>
                    <a:pt x="27" y="43"/>
                  </a:lnTo>
                  <a:lnTo>
                    <a:pt x="27" y="39"/>
                  </a:lnTo>
                  <a:lnTo>
                    <a:pt x="27" y="39"/>
                  </a:lnTo>
                  <a:lnTo>
                    <a:pt x="27" y="34"/>
                  </a:lnTo>
                  <a:lnTo>
                    <a:pt x="23" y="31"/>
                  </a:lnTo>
                  <a:lnTo>
                    <a:pt x="23" y="31"/>
                  </a:lnTo>
                  <a:lnTo>
                    <a:pt x="20" y="29"/>
                  </a:lnTo>
                  <a:lnTo>
                    <a:pt x="17" y="29"/>
                  </a:lnTo>
                  <a:lnTo>
                    <a:pt x="17" y="29"/>
                  </a:lnTo>
                  <a:close/>
                  <a:moveTo>
                    <a:pt x="62" y="18"/>
                  </a:moveTo>
                  <a:lnTo>
                    <a:pt x="62" y="18"/>
                  </a:lnTo>
                  <a:lnTo>
                    <a:pt x="57" y="21"/>
                  </a:lnTo>
                  <a:lnTo>
                    <a:pt x="56" y="26"/>
                  </a:lnTo>
                  <a:lnTo>
                    <a:pt x="54" y="31"/>
                  </a:lnTo>
                  <a:lnTo>
                    <a:pt x="54" y="38"/>
                  </a:lnTo>
                  <a:lnTo>
                    <a:pt x="54" y="38"/>
                  </a:lnTo>
                  <a:lnTo>
                    <a:pt x="54" y="43"/>
                  </a:lnTo>
                  <a:lnTo>
                    <a:pt x="56" y="46"/>
                  </a:lnTo>
                  <a:lnTo>
                    <a:pt x="56" y="46"/>
                  </a:lnTo>
                  <a:lnTo>
                    <a:pt x="57" y="49"/>
                  </a:lnTo>
                  <a:lnTo>
                    <a:pt x="61" y="51"/>
                  </a:lnTo>
                  <a:lnTo>
                    <a:pt x="61" y="51"/>
                  </a:lnTo>
                  <a:lnTo>
                    <a:pt x="64" y="49"/>
                  </a:lnTo>
                  <a:lnTo>
                    <a:pt x="67" y="46"/>
                  </a:lnTo>
                  <a:lnTo>
                    <a:pt x="67" y="46"/>
                  </a:lnTo>
                  <a:lnTo>
                    <a:pt x="67" y="41"/>
                  </a:lnTo>
                  <a:lnTo>
                    <a:pt x="69" y="36"/>
                  </a:lnTo>
                  <a:lnTo>
                    <a:pt x="69" y="36"/>
                  </a:lnTo>
                  <a:lnTo>
                    <a:pt x="67" y="25"/>
                  </a:lnTo>
                  <a:lnTo>
                    <a:pt x="64" y="21"/>
                  </a:lnTo>
                  <a:lnTo>
                    <a:pt x="62" y="18"/>
                  </a:lnTo>
                  <a:lnTo>
                    <a:pt x="6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 name="Freeform 416"/>
            <p:cNvSpPr>
              <a:spLocks/>
            </p:cNvSpPr>
            <p:nvPr/>
          </p:nvSpPr>
          <p:spPr bwMode="auto">
            <a:xfrm>
              <a:off x="2440" y="1783"/>
              <a:ext cx="16" cy="18"/>
            </a:xfrm>
            <a:custGeom>
              <a:avLst/>
              <a:gdLst>
                <a:gd name="T0" fmla="*/ 8 w 16"/>
                <a:gd name="T1" fmla="*/ 18 h 18"/>
                <a:gd name="T2" fmla="*/ 8 w 16"/>
                <a:gd name="T3" fmla="*/ 18 h 18"/>
                <a:gd name="T4" fmla="*/ 5 w 16"/>
                <a:gd name="T5" fmla="*/ 16 h 18"/>
                <a:gd name="T6" fmla="*/ 2 w 16"/>
                <a:gd name="T7" fmla="*/ 15 h 18"/>
                <a:gd name="T8" fmla="*/ 2 w 16"/>
                <a:gd name="T9" fmla="*/ 15 h 18"/>
                <a:gd name="T10" fmla="*/ 0 w 16"/>
                <a:gd name="T11" fmla="*/ 13 h 18"/>
                <a:gd name="T12" fmla="*/ 0 w 16"/>
                <a:gd name="T13" fmla="*/ 10 h 18"/>
                <a:gd name="T14" fmla="*/ 0 w 16"/>
                <a:gd name="T15" fmla="*/ 10 h 18"/>
                <a:gd name="T16" fmla="*/ 0 w 16"/>
                <a:gd name="T17" fmla="*/ 5 h 18"/>
                <a:gd name="T18" fmla="*/ 2 w 16"/>
                <a:gd name="T19" fmla="*/ 3 h 18"/>
                <a:gd name="T20" fmla="*/ 2 w 16"/>
                <a:gd name="T21" fmla="*/ 3 h 18"/>
                <a:gd name="T22" fmla="*/ 5 w 16"/>
                <a:gd name="T23" fmla="*/ 0 h 18"/>
                <a:gd name="T24" fmla="*/ 8 w 16"/>
                <a:gd name="T25" fmla="*/ 0 h 18"/>
                <a:gd name="T26" fmla="*/ 8 w 16"/>
                <a:gd name="T27" fmla="*/ 0 h 18"/>
                <a:gd name="T28" fmla="*/ 11 w 16"/>
                <a:gd name="T29" fmla="*/ 0 h 18"/>
                <a:gd name="T30" fmla="*/ 15 w 16"/>
                <a:gd name="T31" fmla="*/ 3 h 18"/>
                <a:gd name="T32" fmla="*/ 15 w 16"/>
                <a:gd name="T33" fmla="*/ 3 h 18"/>
                <a:gd name="T34" fmla="*/ 16 w 16"/>
                <a:gd name="T35" fmla="*/ 5 h 18"/>
                <a:gd name="T36" fmla="*/ 16 w 16"/>
                <a:gd name="T37" fmla="*/ 10 h 18"/>
                <a:gd name="T38" fmla="*/ 16 w 16"/>
                <a:gd name="T39" fmla="*/ 10 h 18"/>
                <a:gd name="T40" fmla="*/ 16 w 16"/>
                <a:gd name="T41" fmla="*/ 12 h 18"/>
                <a:gd name="T42" fmla="*/ 15 w 16"/>
                <a:gd name="T43" fmla="*/ 15 h 18"/>
                <a:gd name="T44" fmla="*/ 15 w 16"/>
                <a:gd name="T45" fmla="*/ 15 h 18"/>
                <a:gd name="T46" fmla="*/ 11 w 16"/>
                <a:gd name="T47" fmla="*/ 16 h 18"/>
                <a:gd name="T48" fmla="*/ 8 w 16"/>
                <a:gd name="T49" fmla="*/ 18 h 18"/>
                <a:gd name="T50" fmla="*/ 8 w 16"/>
                <a:gd name="T5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18">
                  <a:moveTo>
                    <a:pt x="8" y="18"/>
                  </a:moveTo>
                  <a:lnTo>
                    <a:pt x="8" y="18"/>
                  </a:lnTo>
                  <a:lnTo>
                    <a:pt x="5" y="16"/>
                  </a:lnTo>
                  <a:lnTo>
                    <a:pt x="2" y="15"/>
                  </a:lnTo>
                  <a:lnTo>
                    <a:pt x="2" y="15"/>
                  </a:lnTo>
                  <a:lnTo>
                    <a:pt x="0" y="13"/>
                  </a:lnTo>
                  <a:lnTo>
                    <a:pt x="0" y="10"/>
                  </a:lnTo>
                  <a:lnTo>
                    <a:pt x="0" y="10"/>
                  </a:lnTo>
                  <a:lnTo>
                    <a:pt x="0" y="5"/>
                  </a:lnTo>
                  <a:lnTo>
                    <a:pt x="2" y="3"/>
                  </a:lnTo>
                  <a:lnTo>
                    <a:pt x="2" y="3"/>
                  </a:lnTo>
                  <a:lnTo>
                    <a:pt x="5" y="0"/>
                  </a:lnTo>
                  <a:lnTo>
                    <a:pt x="8" y="0"/>
                  </a:lnTo>
                  <a:lnTo>
                    <a:pt x="8" y="0"/>
                  </a:lnTo>
                  <a:lnTo>
                    <a:pt x="11" y="0"/>
                  </a:lnTo>
                  <a:lnTo>
                    <a:pt x="15" y="3"/>
                  </a:lnTo>
                  <a:lnTo>
                    <a:pt x="15" y="3"/>
                  </a:lnTo>
                  <a:lnTo>
                    <a:pt x="16" y="5"/>
                  </a:lnTo>
                  <a:lnTo>
                    <a:pt x="16" y="10"/>
                  </a:lnTo>
                  <a:lnTo>
                    <a:pt x="16" y="10"/>
                  </a:lnTo>
                  <a:lnTo>
                    <a:pt x="16" y="12"/>
                  </a:lnTo>
                  <a:lnTo>
                    <a:pt x="15" y="15"/>
                  </a:lnTo>
                  <a:lnTo>
                    <a:pt x="15" y="15"/>
                  </a:lnTo>
                  <a:lnTo>
                    <a:pt x="11" y="16"/>
                  </a:lnTo>
                  <a:lnTo>
                    <a:pt x="8" y="18"/>
                  </a:lnTo>
                  <a:lnTo>
                    <a:pt x="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 name="Freeform 417"/>
            <p:cNvSpPr>
              <a:spLocks/>
            </p:cNvSpPr>
            <p:nvPr/>
          </p:nvSpPr>
          <p:spPr bwMode="auto">
            <a:xfrm>
              <a:off x="2489" y="1814"/>
              <a:ext cx="89" cy="95"/>
            </a:xfrm>
            <a:custGeom>
              <a:avLst/>
              <a:gdLst>
                <a:gd name="T0" fmla="*/ 32 w 89"/>
                <a:gd name="T1" fmla="*/ 59 h 95"/>
                <a:gd name="T2" fmla="*/ 36 w 89"/>
                <a:gd name="T3" fmla="*/ 23 h 95"/>
                <a:gd name="T4" fmla="*/ 36 w 89"/>
                <a:gd name="T5" fmla="*/ 15 h 95"/>
                <a:gd name="T6" fmla="*/ 34 w 89"/>
                <a:gd name="T7" fmla="*/ 8 h 95"/>
                <a:gd name="T8" fmla="*/ 32 w 89"/>
                <a:gd name="T9" fmla="*/ 7 h 95"/>
                <a:gd name="T10" fmla="*/ 29 w 89"/>
                <a:gd name="T11" fmla="*/ 7 h 95"/>
                <a:gd name="T12" fmla="*/ 21 w 89"/>
                <a:gd name="T13" fmla="*/ 10 h 95"/>
                <a:gd name="T14" fmla="*/ 19 w 89"/>
                <a:gd name="T15" fmla="*/ 13 h 95"/>
                <a:gd name="T16" fmla="*/ 16 w 89"/>
                <a:gd name="T17" fmla="*/ 59 h 95"/>
                <a:gd name="T18" fmla="*/ 15 w 89"/>
                <a:gd name="T19" fmla="*/ 16 h 95"/>
                <a:gd name="T20" fmla="*/ 16 w 89"/>
                <a:gd name="T21" fmla="*/ 8 h 95"/>
                <a:gd name="T22" fmla="*/ 19 w 89"/>
                <a:gd name="T23" fmla="*/ 3 h 95"/>
                <a:gd name="T24" fmla="*/ 32 w 89"/>
                <a:gd name="T25" fmla="*/ 0 h 95"/>
                <a:gd name="T26" fmla="*/ 39 w 89"/>
                <a:gd name="T27" fmla="*/ 0 h 95"/>
                <a:gd name="T28" fmla="*/ 44 w 89"/>
                <a:gd name="T29" fmla="*/ 2 h 95"/>
                <a:gd name="T30" fmla="*/ 49 w 89"/>
                <a:gd name="T31" fmla="*/ 10 h 95"/>
                <a:gd name="T32" fmla="*/ 50 w 89"/>
                <a:gd name="T33" fmla="*/ 5 h 95"/>
                <a:gd name="T34" fmla="*/ 55 w 89"/>
                <a:gd name="T35" fmla="*/ 2 h 95"/>
                <a:gd name="T36" fmla="*/ 67 w 89"/>
                <a:gd name="T37" fmla="*/ 0 h 95"/>
                <a:gd name="T38" fmla="*/ 72 w 89"/>
                <a:gd name="T39" fmla="*/ 0 h 95"/>
                <a:gd name="T40" fmla="*/ 80 w 89"/>
                <a:gd name="T41" fmla="*/ 3 h 95"/>
                <a:gd name="T42" fmla="*/ 83 w 89"/>
                <a:gd name="T43" fmla="*/ 8 h 95"/>
                <a:gd name="T44" fmla="*/ 88 w 89"/>
                <a:gd name="T45" fmla="*/ 16 h 95"/>
                <a:gd name="T46" fmla="*/ 89 w 89"/>
                <a:gd name="T47" fmla="*/ 28 h 95"/>
                <a:gd name="T48" fmla="*/ 88 w 89"/>
                <a:gd name="T49" fmla="*/ 47 h 95"/>
                <a:gd name="T50" fmla="*/ 81 w 89"/>
                <a:gd name="T51" fmla="*/ 62 h 95"/>
                <a:gd name="T52" fmla="*/ 76 w 89"/>
                <a:gd name="T53" fmla="*/ 67 h 95"/>
                <a:gd name="T54" fmla="*/ 63 w 89"/>
                <a:gd name="T55" fmla="*/ 72 h 95"/>
                <a:gd name="T56" fmla="*/ 26 w 89"/>
                <a:gd name="T57" fmla="*/ 73 h 95"/>
                <a:gd name="T58" fmla="*/ 21 w 89"/>
                <a:gd name="T59" fmla="*/ 73 h 95"/>
                <a:gd name="T60" fmla="*/ 16 w 89"/>
                <a:gd name="T61" fmla="*/ 75 h 95"/>
                <a:gd name="T62" fmla="*/ 13 w 89"/>
                <a:gd name="T63" fmla="*/ 85 h 95"/>
                <a:gd name="T64" fmla="*/ 13 w 89"/>
                <a:gd name="T65" fmla="*/ 90 h 95"/>
                <a:gd name="T66" fmla="*/ 10 w 89"/>
                <a:gd name="T67" fmla="*/ 95 h 95"/>
                <a:gd name="T68" fmla="*/ 6 w 89"/>
                <a:gd name="T69" fmla="*/ 95 h 95"/>
                <a:gd name="T70" fmla="*/ 1 w 89"/>
                <a:gd name="T71" fmla="*/ 93 h 95"/>
                <a:gd name="T72" fmla="*/ 0 w 89"/>
                <a:gd name="T73" fmla="*/ 88 h 95"/>
                <a:gd name="T74" fmla="*/ 6 w 89"/>
                <a:gd name="T75" fmla="*/ 73 h 95"/>
                <a:gd name="T76" fmla="*/ 13 w 89"/>
                <a:gd name="T77" fmla="*/ 69 h 95"/>
                <a:gd name="T78" fmla="*/ 50 w 89"/>
                <a:gd name="T79" fmla="*/ 69 h 95"/>
                <a:gd name="T80" fmla="*/ 59 w 89"/>
                <a:gd name="T81" fmla="*/ 67 h 95"/>
                <a:gd name="T82" fmla="*/ 65 w 89"/>
                <a:gd name="T83" fmla="*/ 64 h 95"/>
                <a:gd name="T84" fmla="*/ 73 w 89"/>
                <a:gd name="T85" fmla="*/ 51 h 95"/>
                <a:gd name="T86" fmla="*/ 75 w 89"/>
                <a:gd name="T87" fmla="*/ 39 h 95"/>
                <a:gd name="T88" fmla="*/ 76 w 89"/>
                <a:gd name="T89" fmla="*/ 26 h 95"/>
                <a:gd name="T90" fmla="*/ 72 w 89"/>
                <a:gd name="T91" fmla="*/ 13 h 95"/>
                <a:gd name="T92" fmla="*/ 68 w 89"/>
                <a:gd name="T93" fmla="*/ 8 h 95"/>
                <a:gd name="T94" fmla="*/ 62 w 89"/>
                <a:gd name="T95" fmla="*/ 8 h 95"/>
                <a:gd name="T96" fmla="*/ 52 w 89"/>
                <a:gd name="T97" fmla="*/ 13 h 95"/>
                <a:gd name="T98" fmla="*/ 49 w 89"/>
                <a:gd name="T99" fmla="*/ 20 h 95"/>
                <a:gd name="T100" fmla="*/ 44 w 89"/>
                <a:gd name="T101"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95">
                  <a:moveTo>
                    <a:pt x="44" y="59"/>
                  </a:moveTo>
                  <a:lnTo>
                    <a:pt x="32" y="59"/>
                  </a:lnTo>
                  <a:lnTo>
                    <a:pt x="36" y="23"/>
                  </a:lnTo>
                  <a:lnTo>
                    <a:pt x="36" y="23"/>
                  </a:lnTo>
                  <a:lnTo>
                    <a:pt x="36" y="15"/>
                  </a:lnTo>
                  <a:lnTo>
                    <a:pt x="36" y="15"/>
                  </a:lnTo>
                  <a:lnTo>
                    <a:pt x="36" y="12"/>
                  </a:lnTo>
                  <a:lnTo>
                    <a:pt x="34" y="8"/>
                  </a:lnTo>
                  <a:lnTo>
                    <a:pt x="34" y="8"/>
                  </a:lnTo>
                  <a:lnTo>
                    <a:pt x="32" y="7"/>
                  </a:lnTo>
                  <a:lnTo>
                    <a:pt x="29" y="7"/>
                  </a:lnTo>
                  <a:lnTo>
                    <a:pt x="29" y="7"/>
                  </a:lnTo>
                  <a:lnTo>
                    <a:pt x="24" y="7"/>
                  </a:lnTo>
                  <a:lnTo>
                    <a:pt x="21" y="10"/>
                  </a:lnTo>
                  <a:lnTo>
                    <a:pt x="21" y="10"/>
                  </a:lnTo>
                  <a:lnTo>
                    <a:pt x="19" y="13"/>
                  </a:lnTo>
                  <a:lnTo>
                    <a:pt x="19" y="18"/>
                  </a:lnTo>
                  <a:lnTo>
                    <a:pt x="16" y="59"/>
                  </a:lnTo>
                  <a:lnTo>
                    <a:pt x="10" y="59"/>
                  </a:lnTo>
                  <a:lnTo>
                    <a:pt x="15" y="16"/>
                  </a:lnTo>
                  <a:lnTo>
                    <a:pt x="15" y="16"/>
                  </a:lnTo>
                  <a:lnTo>
                    <a:pt x="16" y="8"/>
                  </a:lnTo>
                  <a:lnTo>
                    <a:pt x="19" y="3"/>
                  </a:lnTo>
                  <a:lnTo>
                    <a:pt x="19" y="3"/>
                  </a:lnTo>
                  <a:lnTo>
                    <a:pt x="24" y="0"/>
                  </a:lnTo>
                  <a:lnTo>
                    <a:pt x="32" y="0"/>
                  </a:lnTo>
                  <a:lnTo>
                    <a:pt x="32" y="0"/>
                  </a:lnTo>
                  <a:lnTo>
                    <a:pt x="39" y="0"/>
                  </a:lnTo>
                  <a:lnTo>
                    <a:pt x="44" y="2"/>
                  </a:lnTo>
                  <a:lnTo>
                    <a:pt x="44" y="2"/>
                  </a:lnTo>
                  <a:lnTo>
                    <a:pt x="45" y="5"/>
                  </a:lnTo>
                  <a:lnTo>
                    <a:pt x="49" y="10"/>
                  </a:lnTo>
                  <a:lnTo>
                    <a:pt x="49" y="10"/>
                  </a:lnTo>
                  <a:lnTo>
                    <a:pt x="50" y="5"/>
                  </a:lnTo>
                  <a:lnTo>
                    <a:pt x="55" y="2"/>
                  </a:lnTo>
                  <a:lnTo>
                    <a:pt x="55" y="2"/>
                  </a:lnTo>
                  <a:lnTo>
                    <a:pt x="60" y="0"/>
                  </a:lnTo>
                  <a:lnTo>
                    <a:pt x="67" y="0"/>
                  </a:lnTo>
                  <a:lnTo>
                    <a:pt x="67" y="0"/>
                  </a:lnTo>
                  <a:lnTo>
                    <a:pt x="72" y="0"/>
                  </a:lnTo>
                  <a:lnTo>
                    <a:pt x="75" y="2"/>
                  </a:lnTo>
                  <a:lnTo>
                    <a:pt x="80" y="3"/>
                  </a:lnTo>
                  <a:lnTo>
                    <a:pt x="83" y="8"/>
                  </a:lnTo>
                  <a:lnTo>
                    <a:pt x="83" y="8"/>
                  </a:lnTo>
                  <a:lnTo>
                    <a:pt x="86" y="12"/>
                  </a:lnTo>
                  <a:lnTo>
                    <a:pt x="88" y="16"/>
                  </a:lnTo>
                  <a:lnTo>
                    <a:pt x="89" y="28"/>
                  </a:lnTo>
                  <a:lnTo>
                    <a:pt x="89" y="28"/>
                  </a:lnTo>
                  <a:lnTo>
                    <a:pt x="89" y="38"/>
                  </a:lnTo>
                  <a:lnTo>
                    <a:pt x="88" y="47"/>
                  </a:lnTo>
                  <a:lnTo>
                    <a:pt x="85" y="56"/>
                  </a:lnTo>
                  <a:lnTo>
                    <a:pt x="81" y="62"/>
                  </a:lnTo>
                  <a:lnTo>
                    <a:pt x="81" y="62"/>
                  </a:lnTo>
                  <a:lnTo>
                    <a:pt x="76" y="67"/>
                  </a:lnTo>
                  <a:lnTo>
                    <a:pt x="70" y="70"/>
                  </a:lnTo>
                  <a:lnTo>
                    <a:pt x="63" y="72"/>
                  </a:lnTo>
                  <a:lnTo>
                    <a:pt x="57" y="73"/>
                  </a:lnTo>
                  <a:lnTo>
                    <a:pt x="26" y="73"/>
                  </a:lnTo>
                  <a:lnTo>
                    <a:pt x="26" y="73"/>
                  </a:lnTo>
                  <a:lnTo>
                    <a:pt x="21" y="73"/>
                  </a:lnTo>
                  <a:lnTo>
                    <a:pt x="16" y="75"/>
                  </a:lnTo>
                  <a:lnTo>
                    <a:pt x="16" y="75"/>
                  </a:lnTo>
                  <a:lnTo>
                    <a:pt x="15" y="80"/>
                  </a:lnTo>
                  <a:lnTo>
                    <a:pt x="13" y="85"/>
                  </a:lnTo>
                  <a:lnTo>
                    <a:pt x="13" y="85"/>
                  </a:lnTo>
                  <a:lnTo>
                    <a:pt x="13" y="90"/>
                  </a:lnTo>
                  <a:lnTo>
                    <a:pt x="11" y="93"/>
                  </a:lnTo>
                  <a:lnTo>
                    <a:pt x="10" y="95"/>
                  </a:lnTo>
                  <a:lnTo>
                    <a:pt x="6" y="95"/>
                  </a:lnTo>
                  <a:lnTo>
                    <a:pt x="6" y="95"/>
                  </a:lnTo>
                  <a:lnTo>
                    <a:pt x="3" y="95"/>
                  </a:lnTo>
                  <a:lnTo>
                    <a:pt x="1" y="93"/>
                  </a:lnTo>
                  <a:lnTo>
                    <a:pt x="0" y="88"/>
                  </a:lnTo>
                  <a:lnTo>
                    <a:pt x="0" y="88"/>
                  </a:lnTo>
                  <a:lnTo>
                    <a:pt x="1" y="80"/>
                  </a:lnTo>
                  <a:lnTo>
                    <a:pt x="6" y="73"/>
                  </a:lnTo>
                  <a:lnTo>
                    <a:pt x="6" y="73"/>
                  </a:lnTo>
                  <a:lnTo>
                    <a:pt x="13" y="69"/>
                  </a:lnTo>
                  <a:lnTo>
                    <a:pt x="21" y="69"/>
                  </a:lnTo>
                  <a:lnTo>
                    <a:pt x="50" y="69"/>
                  </a:lnTo>
                  <a:lnTo>
                    <a:pt x="50" y="69"/>
                  </a:lnTo>
                  <a:lnTo>
                    <a:pt x="59" y="67"/>
                  </a:lnTo>
                  <a:lnTo>
                    <a:pt x="65" y="64"/>
                  </a:lnTo>
                  <a:lnTo>
                    <a:pt x="65" y="64"/>
                  </a:lnTo>
                  <a:lnTo>
                    <a:pt x="70" y="59"/>
                  </a:lnTo>
                  <a:lnTo>
                    <a:pt x="73" y="51"/>
                  </a:lnTo>
                  <a:lnTo>
                    <a:pt x="73" y="51"/>
                  </a:lnTo>
                  <a:lnTo>
                    <a:pt x="75" y="39"/>
                  </a:lnTo>
                  <a:lnTo>
                    <a:pt x="76" y="26"/>
                  </a:lnTo>
                  <a:lnTo>
                    <a:pt x="76" y="26"/>
                  </a:lnTo>
                  <a:lnTo>
                    <a:pt x="75" y="18"/>
                  </a:lnTo>
                  <a:lnTo>
                    <a:pt x="72" y="13"/>
                  </a:lnTo>
                  <a:lnTo>
                    <a:pt x="72" y="13"/>
                  </a:lnTo>
                  <a:lnTo>
                    <a:pt x="68" y="8"/>
                  </a:lnTo>
                  <a:lnTo>
                    <a:pt x="62" y="8"/>
                  </a:lnTo>
                  <a:lnTo>
                    <a:pt x="62" y="8"/>
                  </a:lnTo>
                  <a:lnTo>
                    <a:pt x="57" y="10"/>
                  </a:lnTo>
                  <a:lnTo>
                    <a:pt x="52" y="13"/>
                  </a:lnTo>
                  <a:lnTo>
                    <a:pt x="52" y="13"/>
                  </a:lnTo>
                  <a:lnTo>
                    <a:pt x="49" y="20"/>
                  </a:lnTo>
                  <a:lnTo>
                    <a:pt x="47" y="28"/>
                  </a:lnTo>
                  <a:lnTo>
                    <a:pt x="4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 name="Freeform 418"/>
            <p:cNvSpPr>
              <a:spLocks/>
            </p:cNvSpPr>
            <p:nvPr/>
          </p:nvSpPr>
          <p:spPr bwMode="auto">
            <a:xfrm>
              <a:off x="2554" y="1777"/>
              <a:ext cx="49" cy="96"/>
            </a:xfrm>
            <a:custGeom>
              <a:avLst/>
              <a:gdLst>
                <a:gd name="T0" fmla="*/ 8 w 49"/>
                <a:gd name="T1" fmla="*/ 40 h 96"/>
                <a:gd name="T2" fmla="*/ 8 w 49"/>
                <a:gd name="T3" fmla="*/ 40 h 96"/>
                <a:gd name="T4" fmla="*/ 2 w 49"/>
                <a:gd name="T5" fmla="*/ 32 h 96"/>
                <a:gd name="T6" fmla="*/ 0 w 49"/>
                <a:gd name="T7" fmla="*/ 24 h 96"/>
                <a:gd name="T8" fmla="*/ 0 w 49"/>
                <a:gd name="T9" fmla="*/ 24 h 96"/>
                <a:gd name="T10" fmla="*/ 0 w 49"/>
                <a:gd name="T11" fmla="*/ 19 h 96"/>
                <a:gd name="T12" fmla="*/ 2 w 49"/>
                <a:gd name="T13" fmla="*/ 14 h 96"/>
                <a:gd name="T14" fmla="*/ 5 w 49"/>
                <a:gd name="T15" fmla="*/ 9 h 96"/>
                <a:gd name="T16" fmla="*/ 8 w 49"/>
                <a:gd name="T17" fmla="*/ 6 h 96"/>
                <a:gd name="T18" fmla="*/ 8 w 49"/>
                <a:gd name="T19" fmla="*/ 6 h 96"/>
                <a:gd name="T20" fmla="*/ 11 w 49"/>
                <a:gd name="T21" fmla="*/ 3 h 96"/>
                <a:gd name="T22" fmla="*/ 16 w 49"/>
                <a:gd name="T23" fmla="*/ 1 h 96"/>
                <a:gd name="T24" fmla="*/ 28 w 49"/>
                <a:gd name="T25" fmla="*/ 0 h 96"/>
                <a:gd name="T26" fmla="*/ 28 w 49"/>
                <a:gd name="T27" fmla="*/ 0 h 96"/>
                <a:gd name="T28" fmla="*/ 36 w 49"/>
                <a:gd name="T29" fmla="*/ 1 h 96"/>
                <a:gd name="T30" fmla="*/ 44 w 49"/>
                <a:gd name="T31" fmla="*/ 5 h 96"/>
                <a:gd name="T32" fmla="*/ 44 w 49"/>
                <a:gd name="T33" fmla="*/ 5 h 96"/>
                <a:gd name="T34" fmla="*/ 47 w 49"/>
                <a:gd name="T35" fmla="*/ 11 h 96"/>
                <a:gd name="T36" fmla="*/ 49 w 49"/>
                <a:gd name="T37" fmla="*/ 19 h 96"/>
                <a:gd name="T38" fmla="*/ 49 w 49"/>
                <a:gd name="T39" fmla="*/ 19 h 96"/>
                <a:gd name="T40" fmla="*/ 49 w 49"/>
                <a:gd name="T41" fmla="*/ 24 h 96"/>
                <a:gd name="T42" fmla="*/ 42 w 49"/>
                <a:gd name="T43" fmla="*/ 96 h 96"/>
                <a:gd name="T44" fmla="*/ 38 w 49"/>
                <a:gd name="T45" fmla="*/ 96 h 96"/>
                <a:gd name="T46" fmla="*/ 42 w 49"/>
                <a:gd name="T47" fmla="*/ 32 h 96"/>
                <a:gd name="T48" fmla="*/ 42 w 49"/>
                <a:gd name="T49" fmla="*/ 29 h 96"/>
                <a:gd name="T50" fmla="*/ 42 w 49"/>
                <a:gd name="T51" fmla="*/ 29 h 96"/>
                <a:gd name="T52" fmla="*/ 41 w 49"/>
                <a:gd name="T53" fmla="*/ 22 h 96"/>
                <a:gd name="T54" fmla="*/ 38 w 49"/>
                <a:gd name="T55" fmla="*/ 16 h 96"/>
                <a:gd name="T56" fmla="*/ 38 w 49"/>
                <a:gd name="T57" fmla="*/ 16 h 96"/>
                <a:gd name="T58" fmla="*/ 31 w 49"/>
                <a:gd name="T59" fmla="*/ 11 h 96"/>
                <a:gd name="T60" fmla="*/ 23 w 49"/>
                <a:gd name="T61" fmla="*/ 9 h 96"/>
                <a:gd name="T62" fmla="*/ 23 w 49"/>
                <a:gd name="T63" fmla="*/ 9 h 96"/>
                <a:gd name="T64" fmla="*/ 16 w 49"/>
                <a:gd name="T65" fmla="*/ 11 h 96"/>
                <a:gd name="T66" fmla="*/ 10 w 49"/>
                <a:gd name="T67" fmla="*/ 14 h 96"/>
                <a:gd name="T68" fmla="*/ 10 w 49"/>
                <a:gd name="T69" fmla="*/ 14 h 96"/>
                <a:gd name="T70" fmla="*/ 7 w 49"/>
                <a:gd name="T71" fmla="*/ 19 h 96"/>
                <a:gd name="T72" fmla="*/ 7 w 49"/>
                <a:gd name="T73" fmla="*/ 26 h 96"/>
                <a:gd name="T74" fmla="*/ 7 w 49"/>
                <a:gd name="T75" fmla="*/ 26 h 96"/>
                <a:gd name="T76" fmla="*/ 7 w 49"/>
                <a:gd name="T77" fmla="*/ 32 h 96"/>
                <a:gd name="T78" fmla="*/ 10 w 49"/>
                <a:gd name="T79" fmla="*/ 39 h 96"/>
                <a:gd name="T80" fmla="*/ 8 w 49"/>
                <a:gd name="T81"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96">
                  <a:moveTo>
                    <a:pt x="8" y="40"/>
                  </a:moveTo>
                  <a:lnTo>
                    <a:pt x="8" y="40"/>
                  </a:lnTo>
                  <a:lnTo>
                    <a:pt x="2" y="32"/>
                  </a:lnTo>
                  <a:lnTo>
                    <a:pt x="0" y="24"/>
                  </a:lnTo>
                  <a:lnTo>
                    <a:pt x="0" y="24"/>
                  </a:lnTo>
                  <a:lnTo>
                    <a:pt x="0" y="19"/>
                  </a:lnTo>
                  <a:lnTo>
                    <a:pt x="2" y="14"/>
                  </a:lnTo>
                  <a:lnTo>
                    <a:pt x="5" y="9"/>
                  </a:lnTo>
                  <a:lnTo>
                    <a:pt x="8" y="6"/>
                  </a:lnTo>
                  <a:lnTo>
                    <a:pt x="8" y="6"/>
                  </a:lnTo>
                  <a:lnTo>
                    <a:pt x="11" y="3"/>
                  </a:lnTo>
                  <a:lnTo>
                    <a:pt x="16" y="1"/>
                  </a:lnTo>
                  <a:lnTo>
                    <a:pt x="28" y="0"/>
                  </a:lnTo>
                  <a:lnTo>
                    <a:pt x="28" y="0"/>
                  </a:lnTo>
                  <a:lnTo>
                    <a:pt x="36" y="1"/>
                  </a:lnTo>
                  <a:lnTo>
                    <a:pt x="44" y="5"/>
                  </a:lnTo>
                  <a:lnTo>
                    <a:pt x="44" y="5"/>
                  </a:lnTo>
                  <a:lnTo>
                    <a:pt x="47" y="11"/>
                  </a:lnTo>
                  <a:lnTo>
                    <a:pt x="49" y="19"/>
                  </a:lnTo>
                  <a:lnTo>
                    <a:pt x="49" y="19"/>
                  </a:lnTo>
                  <a:lnTo>
                    <a:pt x="49" y="24"/>
                  </a:lnTo>
                  <a:lnTo>
                    <a:pt x="42" y="96"/>
                  </a:lnTo>
                  <a:lnTo>
                    <a:pt x="38" y="96"/>
                  </a:lnTo>
                  <a:lnTo>
                    <a:pt x="42" y="32"/>
                  </a:lnTo>
                  <a:lnTo>
                    <a:pt x="42" y="29"/>
                  </a:lnTo>
                  <a:lnTo>
                    <a:pt x="42" y="29"/>
                  </a:lnTo>
                  <a:lnTo>
                    <a:pt x="41" y="22"/>
                  </a:lnTo>
                  <a:lnTo>
                    <a:pt x="38" y="16"/>
                  </a:lnTo>
                  <a:lnTo>
                    <a:pt x="38" y="16"/>
                  </a:lnTo>
                  <a:lnTo>
                    <a:pt x="31" y="11"/>
                  </a:lnTo>
                  <a:lnTo>
                    <a:pt x="23" y="9"/>
                  </a:lnTo>
                  <a:lnTo>
                    <a:pt x="23" y="9"/>
                  </a:lnTo>
                  <a:lnTo>
                    <a:pt x="16" y="11"/>
                  </a:lnTo>
                  <a:lnTo>
                    <a:pt x="10" y="14"/>
                  </a:lnTo>
                  <a:lnTo>
                    <a:pt x="10" y="14"/>
                  </a:lnTo>
                  <a:lnTo>
                    <a:pt x="7" y="19"/>
                  </a:lnTo>
                  <a:lnTo>
                    <a:pt x="7" y="26"/>
                  </a:lnTo>
                  <a:lnTo>
                    <a:pt x="7" y="26"/>
                  </a:lnTo>
                  <a:lnTo>
                    <a:pt x="7" y="32"/>
                  </a:lnTo>
                  <a:lnTo>
                    <a:pt x="10" y="39"/>
                  </a:lnTo>
                  <a:lnTo>
                    <a:pt x="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 name="Freeform 419"/>
            <p:cNvSpPr>
              <a:spLocks noEditPoints="1"/>
            </p:cNvSpPr>
            <p:nvPr/>
          </p:nvSpPr>
          <p:spPr bwMode="auto">
            <a:xfrm>
              <a:off x="3998" y="2880"/>
              <a:ext cx="72" cy="73"/>
            </a:xfrm>
            <a:custGeom>
              <a:avLst/>
              <a:gdLst>
                <a:gd name="T0" fmla="*/ 72 w 72"/>
                <a:gd name="T1" fmla="*/ 58 h 73"/>
                <a:gd name="T2" fmla="*/ 68 w 72"/>
                <a:gd name="T3" fmla="*/ 70 h 73"/>
                <a:gd name="T4" fmla="*/ 64 w 72"/>
                <a:gd name="T5" fmla="*/ 71 h 73"/>
                <a:gd name="T6" fmla="*/ 23 w 72"/>
                <a:gd name="T7" fmla="*/ 73 h 73"/>
                <a:gd name="T8" fmla="*/ 31 w 72"/>
                <a:gd name="T9" fmla="*/ 63 h 73"/>
                <a:gd name="T10" fmla="*/ 31 w 72"/>
                <a:gd name="T11" fmla="*/ 31 h 73"/>
                <a:gd name="T12" fmla="*/ 37 w 72"/>
                <a:gd name="T13" fmla="*/ 18 h 73"/>
                <a:gd name="T14" fmla="*/ 36 w 72"/>
                <a:gd name="T15" fmla="*/ 14 h 73"/>
                <a:gd name="T16" fmla="*/ 34 w 72"/>
                <a:gd name="T17" fmla="*/ 11 h 73"/>
                <a:gd name="T18" fmla="*/ 24 w 72"/>
                <a:gd name="T19" fmla="*/ 6 h 73"/>
                <a:gd name="T20" fmla="*/ 20 w 72"/>
                <a:gd name="T21" fmla="*/ 8 h 73"/>
                <a:gd name="T22" fmla="*/ 15 w 72"/>
                <a:gd name="T23" fmla="*/ 10 h 73"/>
                <a:gd name="T24" fmla="*/ 10 w 72"/>
                <a:gd name="T25" fmla="*/ 14 h 73"/>
                <a:gd name="T26" fmla="*/ 15 w 72"/>
                <a:gd name="T27" fmla="*/ 14 h 73"/>
                <a:gd name="T28" fmla="*/ 20 w 72"/>
                <a:gd name="T29" fmla="*/ 14 h 73"/>
                <a:gd name="T30" fmla="*/ 23 w 72"/>
                <a:gd name="T31" fmla="*/ 18 h 73"/>
                <a:gd name="T32" fmla="*/ 26 w 72"/>
                <a:gd name="T33" fmla="*/ 24 h 73"/>
                <a:gd name="T34" fmla="*/ 26 w 72"/>
                <a:gd name="T35" fmla="*/ 29 h 73"/>
                <a:gd name="T36" fmla="*/ 23 w 72"/>
                <a:gd name="T37" fmla="*/ 32 h 73"/>
                <a:gd name="T38" fmla="*/ 15 w 72"/>
                <a:gd name="T39" fmla="*/ 36 h 73"/>
                <a:gd name="T40" fmla="*/ 10 w 72"/>
                <a:gd name="T41" fmla="*/ 36 h 73"/>
                <a:gd name="T42" fmla="*/ 5 w 72"/>
                <a:gd name="T43" fmla="*/ 31 h 73"/>
                <a:gd name="T44" fmla="*/ 0 w 72"/>
                <a:gd name="T45" fmla="*/ 19 h 73"/>
                <a:gd name="T46" fmla="*/ 0 w 72"/>
                <a:gd name="T47" fmla="*/ 14 h 73"/>
                <a:gd name="T48" fmla="*/ 3 w 72"/>
                <a:gd name="T49" fmla="*/ 8 h 73"/>
                <a:gd name="T50" fmla="*/ 6 w 72"/>
                <a:gd name="T51" fmla="*/ 5 h 73"/>
                <a:gd name="T52" fmla="*/ 24 w 72"/>
                <a:gd name="T53" fmla="*/ 0 h 73"/>
                <a:gd name="T54" fmla="*/ 33 w 72"/>
                <a:gd name="T55" fmla="*/ 0 h 73"/>
                <a:gd name="T56" fmla="*/ 41 w 72"/>
                <a:gd name="T57" fmla="*/ 5 h 73"/>
                <a:gd name="T58" fmla="*/ 47 w 72"/>
                <a:gd name="T59" fmla="*/ 18 h 73"/>
                <a:gd name="T60" fmla="*/ 44 w 72"/>
                <a:gd name="T61" fmla="*/ 24 h 73"/>
                <a:gd name="T62" fmla="*/ 42 w 72"/>
                <a:gd name="T63" fmla="*/ 63 h 73"/>
                <a:gd name="T64" fmla="*/ 57 w 72"/>
                <a:gd name="T65" fmla="*/ 63 h 73"/>
                <a:gd name="T66" fmla="*/ 60 w 72"/>
                <a:gd name="T67" fmla="*/ 58 h 73"/>
                <a:gd name="T68" fmla="*/ 72 w 72"/>
                <a:gd name="T69" fmla="*/ 0 h 73"/>
                <a:gd name="T70" fmla="*/ 15 w 72"/>
                <a:gd name="T71" fmla="*/ 29 h 73"/>
                <a:gd name="T72" fmla="*/ 18 w 72"/>
                <a:gd name="T73" fmla="*/ 27 h 73"/>
                <a:gd name="T74" fmla="*/ 20 w 72"/>
                <a:gd name="T75" fmla="*/ 24 h 73"/>
                <a:gd name="T76" fmla="*/ 18 w 72"/>
                <a:gd name="T77" fmla="*/ 23 h 73"/>
                <a:gd name="T78" fmla="*/ 15 w 72"/>
                <a:gd name="T79" fmla="*/ 21 h 73"/>
                <a:gd name="T80" fmla="*/ 13 w 72"/>
                <a:gd name="T81" fmla="*/ 23 h 73"/>
                <a:gd name="T82" fmla="*/ 11 w 72"/>
                <a:gd name="T83" fmla="*/ 24 h 73"/>
                <a:gd name="T84" fmla="*/ 13 w 72"/>
                <a:gd name="T85" fmla="*/ 27 h 73"/>
                <a:gd name="T86" fmla="*/ 15 w 72"/>
                <a:gd name="T87"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 h="73">
                  <a:moveTo>
                    <a:pt x="72" y="58"/>
                  </a:moveTo>
                  <a:lnTo>
                    <a:pt x="72" y="58"/>
                  </a:lnTo>
                  <a:lnTo>
                    <a:pt x="70" y="67"/>
                  </a:lnTo>
                  <a:lnTo>
                    <a:pt x="68" y="70"/>
                  </a:lnTo>
                  <a:lnTo>
                    <a:pt x="68" y="70"/>
                  </a:lnTo>
                  <a:lnTo>
                    <a:pt x="64" y="71"/>
                  </a:lnTo>
                  <a:lnTo>
                    <a:pt x="55" y="73"/>
                  </a:lnTo>
                  <a:lnTo>
                    <a:pt x="23" y="73"/>
                  </a:lnTo>
                  <a:lnTo>
                    <a:pt x="23" y="63"/>
                  </a:lnTo>
                  <a:lnTo>
                    <a:pt x="31" y="63"/>
                  </a:lnTo>
                  <a:lnTo>
                    <a:pt x="31" y="31"/>
                  </a:lnTo>
                  <a:lnTo>
                    <a:pt x="31" y="31"/>
                  </a:lnTo>
                  <a:lnTo>
                    <a:pt x="33" y="24"/>
                  </a:lnTo>
                  <a:lnTo>
                    <a:pt x="37" y="18"/>
                  </a:lnTo>
                  <a:lnTo>
                    <a:pt x="37" y="18"/>
                  </a:lnTo>
                  <a:lnTo>
                    <a:pt x="36" y="14"/>
                  </a:lnTo>
                  <a:lnTo>
                    <a:pt x="34" y="11"/>
                  </a:lnTo>
                  <a:lnTo>
                    <a:pt x="34" y="11"/>
                  </a:lnTo>
                  <a:lnTo>
                    <a:pt x="29" y="8"/>
                  </a:lnTo>
                  <a:lnTo>
                    <a:pt x="24" y="6"/>
                  </a:lnTo>
                  <a:lnTo>
                    <a:pt x="24" y="6"/>
                  </a:lnTo>
                  <a:lnTo>
                    <a:pt x="20" y="8"/>
                  </a:lnTo>
                  <a:lnTo>
                    <a:pt x="15" y="10"/>
                  </a:lnTo>
                  <a:lnTo>
                    <a:pt x="15" y="10"/>
                  </a:lnTo>
                  <a:lnTo>
                    <a:pt x="11" y="11"/>
                  </a:lnTo>
                  <a:lnTo>
                    <a:pt x="10" y="14"/>
                  </a:lnTo>
                  <a:lnTo>
                    <a:pt x="10" y="14"/>
                  </a:lnTo>
                  <a:lnTo>
                    <a:pt x="15" y="14"/>
                  </a:lnTo>
                  <a:lnTo>
                    <a:pt x="15" y="14"/>
                  </a:lnTo>
                  <a:lnTo>
                    <a:pt x="20" y="14"/>
                  </a:lnTo>
                  <a:lnTo>
                    <a:pt x="23" y="18"/>
                  </a:lnTo>
                  <a:lnTo>
                    <a:pt x="23" y="18"/>
                  </a:lnTo>
                  <a:lnTo>
                    <a:pt x="26" y="21"/>
                  </a:lnTo>
                  <a:lnTo>
                    <a:pt x="26" y="24"/>
                  </a:lnTo>
                  <a:lnTo>
                    <a:pt x="26" y="24"/>
                  </a:lnTo>
                  <a:lnTo>
                    <a:pt x="26" y="29"/>
                  </a:lnTo>
                  <a:lnTo>
                    <a:pt x="23" y="32"/>
                  </a:lnTo>
                  <a:lnTo>
                    <a:pt x="23" y="32"/>
                  </a:lnTo>
                  <a:lnTo>
                    <a:pt x="20" y="36"/>
                  </a:lnTo>
                  <a:lnTo>
                    <a:pt x="15" y="36"/>
                  </a:lnTo>
                  <a:lnTo>
                    <a:pt x="15" y="36"/>
                  </a:lnTo>
                  <a:lnTo>
                    <a:pt x="10" y="36"/>
                  </a:lnTo>
                  <a:lnTo>
                    <a:pt x="5" y="31"/>
                  </a:lnTo>
                  <a:lnTo>
                    <a:pt x="5" y="31"/>
                  </a:lnTo>
                  <a:lnTo>
                    <a:pt x="2" y="26"/>
                  </a:lnTo>
                  <a:lnTo>
                    <a:pt x="0" y="19"/>
                  </a:lnTo>
                  <a:lnTo>
                    <a:pt x="0" y="19"/>
                  </a:lnTo>
                  <a:lnTo>
                    <a:pt x="0" y="14"/>
                  </a:lnTo>
                  <a:lnTo>
                    <a:pt x="2" y="11"/>
                  </a:lnTo>
                  <a:lnTo>
                    <a:pt x="3" y="8"/>
                  </a:lnTo>
                  <a:lnTo>
                    <a:pt x="6" y="5"/>
                  </a:lnTo>
                  <a:lnTo>
                    <a:pt x="6" y="5"/>
                  </a:lnTo>
                  <a:lnTo>
                    <a:pt x="15" y="0"/>
                  </a:lnTo>
                  <a:lnTo>
                    <a:pt x="24" y="0"/>
                  </a:lnTo>
                  <a:lnTo>
                    <a:pt x="24" y="0"/>
                  </a:lnTo>
                  <a:lnTo>
                    <a:pt x="33" y="0"/>
                  </a:lnTo>
                  <a:lnTo>
                    <a:pt x="41" y="5"/>
                  </a:lnTo>
                  <a:lnTo>
                    <a:pt x="41" y="5"/>
                  </a:lnTo>
                  <a:lnTo>
                    <a:pt x="46" y="11"/>
                  </a:lnTo>
                  <a:lnTo>
                    <a:pt x="47" y="18"/>
                  </a:lnTo>
                  <a:lnTo>
                    <a:pt x="47" y="18"/>
                  </a:lnTo>
                  <a:lnTo>
                    <a:pt x="44" y="24"/>
                  </a:lnTo>
                  <a:lnTo>
                    <a:pt x="42" y="31"/>
                  </a:lnTo>
                  <a:lnTo>
                    <a:pt x="42" y="63"/>
                  </a:lnTo>
                  <a:lnTo>
                    <a:pt x="57" y="63"/>
                  </a:lnTo>
                  <a:lnTo>
                    <a:pt x="57" y="63"/>
                  </a:lnTo>
                  <a:lnTo>
                    <a:pt x="60" y="62"/>
                  </a:lnTo>
                  <a:lnTo>
                    <a:pt x="60" y="58"/>
                  </a:lnTo>
                  <a:lnTo>
                    <a:pt x="60" y="0"/>
                  </a:lnTo>
                  <a:lnTo>
                    <a:pt x="72" y="0"/>
                  </a:lnTo>
                  <a:lnTo>
                    <a:pt x="72" y="58"/>
                  </a:lnTo>
                  <a:close/>
                  <a:moveTo>
                    <a:pt x="15" y="29"/>
                  </a:moveTo>
                  <a:lnTo>
                    <a:pt x="15" y="29"/>
                  </a:lnTo>
                  <a:lnTo>
                    <a:pt x="18" y="27"/>
                  </a:lnTo>
                  <a:lnTo>
                    <a:pt x="18" y="27"/>
                  </a:lnTo>
                  <a:lnTo>
                    <a:pt x="20" y="24"/>
                  </a:lnTo>
                  <a:lnTo>
                    <a:pt x="20" y="24"/>
                  </a:lnTo>
                  <a:lnTo>
                    <a:pt x="18" y="23"/>
                  </a:lnTo>
                  <a:lnTo>
                    <a:pt x="18" y="23"/>
                  </a:lnTo>
                  <a:lnTo>
                    <a:pt x="15" y="21"/>
                  </a:lnTo>
                  <a:lnTo>
                    <a:pt x="15" y="21"/>
                  </a:lnTo>
                  <a:lnTo>
                    <a:pt x="13" y="23"/>
                  </a:lnTo>
                  <a:lnTo>
                    <a:pt x="13" y="23"/>
                  </a:lnTo>
                  <a:lnTo>
                    <a:pt x="11" y="24"/>
                  </a:lnTo>
                  <a:lnTo>
                    <a:pt x="11" y="24"/>
                  </a:lnTo>
                  <a:lnTo>
                    <a:pt x="13" y="27"/>
                  </a:lnTo>
                  <a:lnTo>
                    <a:pt x="13" y="27"/>
                  </a:lnTo>
                  <a:lnTo>
                    <a:pt x="15" y="29"/>
                  </a:lnTo>
                  <a:lnTo>
                    <a:pt x="1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 name="Freeform 420"/>
            <p:cNvSpPr>
              <a:spLocks noEditPoints="1"/>
            </p:cNvSpPr>
            <p:nvPr/>
          </p:nvSpPr>
          <p:spPr bwMode="auto">
            <a:xfrm>
              <a:off x="4084" y="2880"/>
              <a:ext cx="59" cy="73"/>
            </a:xfrm>
            <a:custGeom>
              <a:avLst/>
              <a:gdLst>
                <a:gd name="T0" fmla="*/ 59 w 59"/>
                <a:gd name="T1" fmla="*/ 58 h 73"/>
                <a:gd name="T2" fmla="*/ 57 w 59"/>
                <a:gd name="T3" fmla="*/ 70 h 73"/>
                <a:gd name="T4" fmla="*/ 53 w 59"/>
                <a:gd name="T5" fmla="*/ 71 h 73"/>
                <a:gd name="T6" fmla="*/ 20 w 59"/>
                <a:gd name="T7" fmla="*/ 73 h 73"/>
                <a:gd name="T8" fmla="*/ 12 w 59"/>
                <a:gd name="T9" fmla="*/ 71 h 73"/>
                <a:gd name="T10" fmla="*/ 8 w 59"/>
                <a:gd name="T11" fmla="*/ 70 h 73"/>
                <a:gd name="T12" fmla="*/ 5 w 59"/>
                <a:gd name="T13" fmla="*/ 58 h 73"/>
                <a:gd name="T14" fmla="*/ 5 w 59"/>
                <a:gd name="T15" fmla="*/ 45 h 73"/>
                <a:gd name="T16" fmla="*/ 8 w 59"/>
                <a:gd name="T17" fmla="*/ 32 h 73"/>
                <a:gd name="T18" fmla="*/ 13 w 59"/>
                <a:gd name="T19" fmla="*/ 29 h 73"/>
                <a:gd name="T20" fmla="*/ 20 w 59"/>
                <a:gd name="T21" fmla="*/ 27 h 73"/>
                <a:gd name="T22" fmla="*/ 28 w 59"/>
                <a:gd name="T23" fmla="*/ 31 h 73"/>
                <a:gd name="T24" fmla="*/ 30 w 59"/>
                <a:gd name="T25" fmla="*/ 36 h 73"/>
                <a:gd name="T26" fmla="*/ 31 w 59"/>
                <a:gd name="T27" fmla="*/ 39 h 73"/>
                <a:gd name="T28" fmla="*/ 28 w 59"/>
                <a:gd name="T29" fmla="*/ 47 h 73"/>
                <a:gd name="T30" fmla="*/ 23 w 59"/>
                <a:gd name="T31" fmla="*/ 50 h 73"/>
                <a:gd name="T32" fmla="*/ 20 w 59"/>
                <a:gd name="T33" fmla="*/ 50 h 73"/>
                <a:gd name="T34" fmla="*/ 15 w 59"/>
                <a:gd name="T35" fmla="*/ 60 h 73"/>
                <a:gd name="T36" fmla="*/ 17 w 59"/>
                <a:gd name="T37" fmla="*/ 62 h 73"/>
                <a:gd name="T38" fmla="*/ 46 w 59"/>
                <a:gd name="T39" fmla="*/ 63 h 73"/>
                <a:gd name="T40" fmla="*/ 48 w 59"/>
                <a:gd name="T41" fmla="*/ 62 h 73"/>
                <a:gd name="T42" fmla="*/ 49 w 59"/>
                <a:gd name="T43" fmla="*/ 26 h 73"/>
                <a:gd name="T44" fmla="*/ 48 w 59"/>
                <a:gd name="T45" fmla="*/ 19 h 73"/>
                <a:gd name="T46" fmla="*/ 44 w 59"/>
                <a:gd name="T47" fmla="*/ 13 h 73"/>
                <a:gd name="T48" fmla="*/ 30 w 59"/>
                <a:gd name="T49" fmla="*/ 10 h 73"/>
                <a:gd name="T50" fmla="*/ 23 w 59"/>
                <a:gd name="T51" fmla="*/ 10 h 73"/>
                <a:gd name="T52" fmla="*/ 13 w 59"/>
                <a:gd name="T53" fmla="*/ 16 h 73"/>
                <a:gd name="T54" fmla="*/ 0 w 59"/>
                <a:gd name="T55" fmla="*/ 21 h 73"/>
                <a:gd name="T56" fmla="*/ 4 w 59"/>
                <a:gd name="T57" fmla="*/ 11 h 73"/>
                <a:gd name="T58" fmla="*/ 20 w 59"/>
                <a:gd name="T59" fmla="*/ 0 h 73"/>
                <a:gd name="T60" fmla="*/ 31 w 59"/>
                <a:gd name="T61" fmla="*/ 0 h 73"/>
                <a:gd name="T62" fmla="*/ 49 w 59"/>
                <a:gd name="T63" fmla="*/ 3 h 73"/>
                <a:gd name="T64" fmla="*/ 53 w 59"/>
                <a:gd name="T65" fmla="*/ 5 h 73"/>
                <a:gd name="T66" fmla="*/ 57 w 59"/>
                <a:gd name="T67" fmla="*/ 13 h 73"/>
                <a:gd name="T68" fmla="*/ 59 w 59"/>
                <a:gd name="T69" fmla="*/ 58 h 73"/>
                <a:gd name="T70" fmla="*/ 20 w 59"/>
                <a:gd name="T71" fmla="*/ 44 h 73"/>
                <a:gd name="T72" fmla="*/ 22 w 59"/>
                <a:gd name="T73" fmla="*/ 42 h 73"/>
                <a:gd name="T74" fmla="*/ 23 w 59"/>
                <a:gd name="T75" fmla="*/ 39 h 73"/>
                <a:gd name="T76" fmla="*/ 22 w 59"/>
                <a:gd name="T77" fmla="*/ 37 h 73"/>
                <a:gd name="T78" fmla="*/ 20 w 59"/>
                <a:gd name="T79" fmla="*/ 36 h 73"/>
                <a:gd name="T80" fmla="*/ 17 w 59"/>
                <a:gd name="T81" fmla="*/ 37 h 73"/>
                <a:gd name="T82" fmla="*/ 15 w 59"/>
                <a:gd name="T83" fmla="*/ 39 h 73"/>
                <a:gd name="T84" fmla="*/ 17 w 59"/>
                <a:gd name="T85" fmla="*/ 42 h 73"/>
                <a:gd name="T86" fmla="*/ 20 w 59"/>
                <a:gd name="T87" fmla="*/ 4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73">
                  <a:moveTo>
                    <a:pt x="59" y="58"/>
                  </a:moveTo>
                  <a:lnTo>
                    <a:pt x="59" y="58"/>
                  </a:lnTo>
                  <a:lnTo>
                    <a:pt x="59" y="67"/>
                  </a:lnTo>
                  <a:lnTo>
                    <a:pt x="57" y="70"/>
                  </a:lnTo>
                  <a:lnTo>
                    <a:pt x="57" y="70"/>
                  </a:lnTo>
                  <a:lnTo>
                    <a:pt x="53" y="71"/>
                  </a:lnTo>
                  <a:lnTo>
                    <a:pt x="44" y="73"/>
                  </a:lnTo>
                  <a:lnTo>
                    <a:pt x="20" y="73"/>
                  </a:lnTo>
                  <a:lnTo>
                    <a:pt x="20" y="73"/>
                  </a:lnTo>
                  <a:lnTo>
                    <a:pt x="12" y="71"/>
                  </a:lnTo>
                  <a:lnTo>
                    <a:pt x="8" y="70"/>
                  </a:lnTo>
                  <a:lnTo>
                    <a:pt x="8" y="70"/>
                  </a:lnTo>
                  <a:lnTo>
                    <a:pt x="5" y="67"/>
                  </a:lnTo>
                  <a:lnTo>
                    <a:pt x="5" y="58"/>
                  </a:lnTo>
                  <a:lnTo>
                    <a:pt x="5" y="45"/>
                  </a:lnTo>
                  <a:lnTo>
                    <a:pt x="5" y="45"/>
                  </a:lnTo>
                  <a:lnTo>
                    <a:pt x="5" y="39"/>
                  </a:lnTo>
                  <a:lnTo>
                    <a:pt x="8" y="32"/>
                  </a:lnTo>
                  <a:lnTo>
                    <a:pt x="8" y="32"/>
                  </a:lnTo>
                  <a:lnTo>
                    <a:pt x="13" y="29"/>
                  </a:lnTo>
                  <a:lnTo>
                    <a:pt x="20" y="27"/>
                  </a:lnTo>
                  <a:lnTo>
                    <a:pt x="20" y="27"/>
                  </a:lnTo>
                  <a:lnTo>
                    <a:pt x="23" y="29"/>
                  </a:lnTo>
                  <a:lnTo>
                    <a:pt x="28" y="31"/>
                  </a:lnTo>
                  <a:lnTo>
                    <a:pt x="28" y="31"/>
                  </a:lnTo>
                  <a:lnTo>
                    <a:pt x="30" y="36"/>
                  </a:lnTo>
                  <a:lnTo>
                    <a:pt x="31" y="39"/>
                  </a:lnTo>
                  <a:lnTo>
                    <a:pt x="31" y="39"/>
                  </a:lnTo>
                  <a:lnTo>
                    <a:pt x="30" y="44"/>
                  </a:lnTo>
                  <a:lnTo>
                    <a:pt x="28" y="47"/>
                  </a:lnTo>
                  <a:lnTo>
                    <a:pt x="28" y="47"/>
                  </a:lnTo>
                  <a:lnTo>
                    <a:pt x="23" y="50"/>
                  </a:lnTo>
                  <a:lnTo>
                    <a:pt x="20" y="50"/>
                  </a:lnTo>
                  <a:lnTo>
                    <a:pt x="20" y="50"/>
                  </a:lnTo>
                  <a:lnTo>
                    <a:pt x="15" y="50"/>
                  </a:lnTo>
                  <a:lnTo>
                    <a:pt x="15" y="60"/>
                  </a:lnTo>
                  <a:lnTo>
                    <a:pt x="15" y="60"/>
                  </a:lnTo>
                  <a:lnTo>
                    <a:pt x="17" y="62"/>
                  </a:lnTo>
                  <a:lnTo>
                    <a:pt x="18" y="63"/>
                  </a:lnTo>
                  <a:lnTo>
                    <a:pt x="46" y="63"/>
                  </a:lnTo>
                  <a:lnTo>
                    <a:pt x="46" y="63"/>
                  </a:lnTo>
                  <a:lnTo>
                    <a:pt x="48" y="62"/>
                  </a:lnTo>
                  <a:lnTo>
                    <a:pt x="49" y="60"/>
                  </a:lnTo>
                  <a:lnTo>
                    <a:pt x="49" y="26"/>
                  </a:lnTo>
                  <a:lnTo>
                    <a:pt x="49" y="26"/>
                  </a:lnTo>
                  <a:lnTo>
                    <a:pt x="48" y="19"/>
                  </a:lnTo>
                  <a:lnTo>
                    <a:pt x="44" y="13"/>
                  </a:lnTo>
                  <a:lnTo>
                    <a:pt x="44" y="13"/>
                  </a:lnTo>
                  <a:lnTo>
                    <a:pt x="39" y="10"/>
                  </a:lnTo>
                  <a:lnTo>
                    <a:pt x="30" y="10"/>
                  </a:lnTo>
                  <a:lnTo>
                    <a:pt x="30" y="10"/>
                  </a:lnTo>
                  <a:lnTo>
                    <a:pt x="23" y="10"/>
                  </a:lnTo>
                  <a:lnTo>
                    <a:pt x="17" y="13"/>
                  </a:lnTo>
                  <a:lnTo>
                    <a:pt x="13" y="16"/>
                  </a:lnTo>
                  <a:lnTo>
                    <a:pt x="10" y="21"/>
                  </a:lnTo>
                  <a:lnTo>
                    <a:pt x="0" y="21"/>
                  </a:lnTo>
                  <a:lnTo>
                    <a:pt x="0" y="21"/>
                  </a:lnTo>
                  <a:lnTo>
                    <a:pt x="4" y="11"/>
                  </a:lnTo>
                  <a:lnTo>
                    <a:pt x="10" y="5"/>
                  </a:lnTo>
                  <a:lnTo>
                    <a:pt x="20" y="0"/>
                  </a:lnTo>
                  <a:lnTo>
                    <a:pt x="31" y="0"/>
                  </a:lnTo>
                  <a:lnTo>
                    <a:pt x="31" y="0"/>
                  </a:lnTo>
                  <a:lnTo>
                    <a:pt x="44" y="1"/>
                  </a:lnTo>
                  <a:lnTo>
                    <a:pt x="49" y="3"/>
                  </a:lnTo>
                  <a:lnTo>
                    <a:pt x="53" y="5"/>
                  </a:lnTo>
                  <a:lnTo>
                    <a:pt x="53" y="5"/>
                  </a:lnTo>
                  <a:lnTo>
                    <a:pt x="56" y="8"/>
                  </a:lnTo>
                  <a:lnTo>
                    <a:pt x="57" y="13"/>
                  </a:lnTo>
                  <a:lnTo>
                    <a:pt x="59" y="24"/>
                  </a:lnTo>
                  <a:lnTo>
                    <a:pt x="59" y="58"/>
                  </a:lnTo>
                  <a:close/>
                  <a:moveTo>
                    <a:pt x="20" y="44"/>
                  </a:moveTo>
                  <a:lnTo>
                    <a:pt x="20" y="44"/>
                  </a:lnTo>
                  <a:lnTo>
                    <a:pt x="22" y="42"/>
                  </a:lnTo>
                  <a:lnTo>
                    <a:pt x="22" y="42"/>
                  </a:lnTo>
                  <a:lnTo>
                    <a:pt x="23" y="39"/>
                  </a:lnTo>
                  <a:lnTo>
                    <a:pt x="23" y="39"/>
                  </a:lnTo>
                  <a:lnTo>
                    <a:pt x="22" y="37"/>
                  </a:lnTo>
                  <a:lnTo>
                    <a:pt x="22" y="37"/>
                  </a:lnTo>
                  <a:lnTo>
                    <a:pt x="20" y="36"/>
                  </a:lnTo>
                  <a:lnTo>
                    <a:pt x="20" y="36"/>
                  </a:lnTo>
                  <a:lnTo>
                    <a:pt x="17" y="37"/>
                  </a:lnTo>
                  <a:lnTo>
                    <a:pt x="17" y="37"/>
                  </a:lnTo>
                  <a:lnTo>
                    <a:pt x="15" y="39"/>
                  </a:lnTo>
                  <a:lnTo>
                    <a:pt x="15" y="39"/>
                  </a:lnTo>
                  <a:lnTo>
                    <a:pt x="17" y="42"/>
                  </a:lnTo>
                  <a:lnTo>
                    <a:pt x="17" y="42"/>
                  </a:lnTo>
                  <a:lnTo>
                    <a:pt x="20" y="44"/>
                  </a:lnTo>
                  <a:lnTo>
                    <a:pt x="2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 name="Freeform 421"/>
            <p:cNvSpPr>
              <a:spLocks noEditPoints="1"/>
            </p:cNvSpPr>
            <p:nvPr/>
          </p:nvSpPr>
          <p:spPr bwMode="auto">
            <a:xfrm>
              <a:off x="4158" y="2880"/>
              <a:ext cx="71" cy="73"/>
            </a:xfrm>
            <a:custGeom>
              <a:avLst/>
              <a:gdLst>
                <a:gd name="T0" fmla="*/ 71 w 71"/>
                <a:gd name="T1" fmla="*/ 58 h 73"/>
                <a:gd name="T2" fmla="*/ 68 w 71"/>
                <a:gd name="T3" fmla="*/ 70 h 73"/>
                <a:gd name="T4" fmla="*/ 63 w 71"/>
                <a:gd name="T5" fmla="*/ 71 h 73"/>
                <a:gd name="T6" fmla="*/ 23 w 71"/>
                <a:gd name="T7" fmla="*/ 73 h 73"/>
                <a:gd name="T8" fmla="*/ 31 w 71"/>
                <a:gd name="T9" fmla="*/ 63 h 73"/>
                <a:gd name="T10" fmla="*/ 31 w 71"/>
                <a:gd name="T11" fmla="*/ 31 h 73"/>
                <a:gd name="T12" fmla="*/ 37 w 71"/>
                <a:gd name="T13" fmla="*/ 18 h 73"/>
                <a:gd name="T14" fmla="*/ 36 w 71"/>
                <a:gd name="T15" fmla="*/ 14 h 73"/>
                <a:gd name="T16" fmla="*/ 34 w 71"/>
                <a:gd name="T17" fmla="*/ 11 h 73"/>
                <a:gd name="T18" fmla="*/ 24 w 71"/>
                <a:gd name="T19" fmla="*/ 6 h 73"/>
                <a:gd name="T20" fmla="*/ 19 w 71"/>
                <a:gd name="T21" fmla="*/ 8 h 73"/>
                <a:gd name="T22" fmla="*/ 14 w 71"/>
                <a:gd name="T23" fmla="*/ 10 h 73"/>
                <a:gd name="T24" fmla="*/ 9 w 71"/>
                <a:gd name="T25" fmla="*/ 14 h 73"/>
                <a:gd name="T26" fmla="*/ 14 w 71"/>
                <a:gd name="T27" fmla="*/ 14 h 73"/>
                <a:gd name="T28" fmla="*/ 19 w 71"/>
                <a:gd name="T29" fmla="*/ 14 h 73"/>
                <a:gd name="T30" fmla="*/ 23 w 71"/>
                <a:gd name="T31" fmla="*/ 18 h 73"/>
                <a:gd name="T32" fmla="*/ 26 w 71"/>
                <a:gd name="T33" fmla="*/ 24 h 73"/>
                <a:gd name="T34" fmla="*/ 26 w 71"/>
                <a:gd name="T35" fmla="*/ 29 h 73"/>
                <a:gd name="T36" fmla="*/ 23 w 71"/>
                <a:gd name="T37" fmla="*/ 32 h 73"/>
                <a:gd name="T38" fmla="*/ 14 w 71"/>
                <a:gd name="T39" fmla="*/ 36 h 73"/>
                <a:gd name="T40" fmla="*/ 9 w 71"/>
                <a:gd name="T41" fmla="*/ 36 h 73"/>
                <a:gd name="T42" fmla="*/ 5 w 71"/>
                <a:gd name="T43" fmla="*/ 31 h 73"/>
                <a:gd name="T44" fmla="*/ 0 w 71"/>
                <a:gd name="T45" fmla="*/ 19 h 73"/>
                <a:gd name="T46" fmla="*/ 0 w 71"/>
                <a:gd name="T47" fmla="*/ 14 h 73"/>
                <a:gd name="T48" fmla="*/ 6 w 71"/>
                <a:gd name="T49" fmla="*/ 5 h 73"/>
                <a:gd name="T50" fmla="*/ 14 w 71"/>
                <a:gd name="T51" fmla="*/ 0 h 73"/>
                <a:gd name="T52" fmla="*/ 24 w 71"/>
                <a:gd name="T53" fmla="*/ 0 h 73"/>
                <a:gd name="T54" fmla="*/ 40 w 71"/>
                <a:gd name="T55" fmla="*/ 5 h 73"/>
                <a:gd name="T56" fmla="*/ 45 w 71"/>
                <a:gd name="T57" fmla="*/ 11 h 73"/>
                <a:gd name="T58" fmla="*/ 47 w 71"/>
                <a:gd name="T59" fmla="*/ 18 h 73"/>
                <a:gd name="T60" fmla="*/ 42 w 71"/>
                <a:gd name="T61" fmla="*/ 31 h 73"/>
                <a:gd name="T62" fmla="*/ 57 w 71"/>
                <a:gd name="T63" fmla="*/ 63 h 73"/>
                <a:gd name="T64" fmla="*/ 60 w 71"/>
                <a:gd name="T65" fmla="*/ 62 h 73"/>
                <a:gd name="T66" fmla="*/ 60 w 71"/>
                <a:gd name="T67" fmla="*/ 0 h 73"/>
                <a:gd name="T68" fmla="*/ 71 w 71"/>
                <a:gd name="T69" fmla="*/ 58 h 73"/>
                <a:gd name="T70" fmla="*/ 14 w 71"/>
                <a:gd name="T71" fmla="*/ 29 h 73"/>
                <a:gd name="T72" fmla="*/ 18 w 71"/>
                <a:gd name="T73" fmla="*/ 27 h 73"/>
                <a:gd name="T74" fmla="*/ 19 w 71"/>
                <a:gd name="T75" fmla="*/ 24 h 73"/>
                <a:gd name="T76" fmla="*/ 18 w 71"/>
                <a:gd name="T77" fmla="*/ 23 h 73"/>
                <a:gd name="T78" fmla="*/ 14 w 71"/>
                <a:gd name="T79" fmla="*/ 21 h 73"/>
                <a:gd name="T80" fmla="*/ 13 w 71"/>
                <a:gd name="T81" fmla="*/ 23 h 73"/>
                <a:gd name="T82" fmla="*/ 11 w 71"/>
                <a:gd name="T83" fmla="*/ 24 h 73"/>
                <a:gd name="T84" fmla="*/ 13 w 71"/>
                <a:gd name="T85" fmla="*/ 27 h 73"/>
                <a:gd name="T86" fmla="*/ 14 w 71"/>
                <a:gd name="T87"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73">
                  <a:moveTo>
                    <a:pt x="71" y="58"/>
                  </a:moveTo>
                  <a:lnTo>
                    <a:pt x="71" y="58"/>
                  </a:lnTo>
                  <a:lnTo>
                    <a:pt x="70" y="67"/>
                  </a:lnTo>
                  <a:lnTo>
                    <a:pt x="68" y="70"/>
                  </a:lnTo>
                  <a:lnTo>
                    <a:pt x="68" y="70"/>
                  </a:lnTo>
                  <a:lnTo>
                    <a:pt x="63" y="71"/>
                  </a:lnTo>
                  <a:lnTo>
                    <a:pt x="55" y="73"/>
                  </a:lnTo>
                  <a:lnTo>
                    <a:pt x="23" y="73"/>
                  </a:lnTo>
                  <a:lnTo>
                    <a:pt x="23" y="63"/>
                  </a:lnTo>
                  <a:lnTo>
                    <a:pt x="31" y="63"/>
                  </a:lnTo>
                  <a:lnTo>
                    <a:pt x="31" y="31"/>
                  </a:lnTo>
                  <a:lnTo>
                    <a:pt x="31" y="31"/>
                  </a:lnTo>
                  <a:lnTo>
                    <a:pt x="32" y="24"/>
                  </a:lnTo>
                  <a:lnTo>
                    <a:pt x="37" y="18"/>
                  </a:lnTo>
                  <a:lnTo>
                    <a:pt x="37" y="18"/>
                  </a:lnTo>
                  <a:lnTo>
                    <a:pt x="36" y="14"/>
                  </a:lnTo>
                  <a:lnTo>
                    <a:pt x="34" y="11"/>
                  </a:lnTo>
                  <a:lnTo>
                    <a:pt x="34" y="11"/>
                  </a:lnTo>
                  <a:lnTo>
                    <a:pt x="29" y="8"/>
                  </a:lnTo>
                  <a:lnTo>
                    <a:pt x="24" y="6"/>
                  </a:lnTo>
                  <a:lnTo>
                    <a:pt x="24" y="6"/>
                  </a:lnTo>
                  <a:lnTo>
                    <a:pt x="19" y="8"/>
                  </a:lnTo>
                  <a:lnTo>
                    <a:pt x="14" y="10"/>
                  </a:lnTo>
                  <a:lnTo>
                    <a:pt x="14" y="10"/>
                  </a:lnTo>
                  <a:lnTo>
                    <a:pt x="11" y="11"/>
                  </a:lnTo>
                  <a:lnTo>
                    <a:pt x="9" y="14"/>
                  </a:lnTo>
                  <a:lnTo>
                    <a:pt x="9" y="14"/>
                  </a:lnTo>
                  <a:lnTo>
                    <a:pt x="14" y="14"/>
                  </a:lnTo>
                  <a:lnTo>
                    <a:pt x="14" y="14"/>
                  </a:lnTo>
                  <a:lnTo>
                    <a:pt x="19" y="14"/>
                  </a:lnTo>
                  <a:lnTo>
                    <a:pt x="23" y="18"/>
                  </a:lnTo>
                  <a:lnTo>
                    <a:pt x="23" y="18"/>
                  </a:lnTo>
                  <a:lnTo>
                    <a:pt x="26" y="21"/>
                  </a:lnTo>
                  <a:lnTo>
                    <a:pt x="26" y="24"/>
                  </a:lnTo>
                  <a:lnTo>
                    <a:pt x="26" y="24"/>
                  </a:lnTo>
                  <a:lnTo>
                    <a:pt x="26" y="29"/>
                  </a:lnTo>
                  <a:lnTo>
                    <a:pt x="23" y="32"/>
                  </a:lnTo>
                  <a:lnTo>
                    <a:pt x="23" y="32"/>
                  </a:lnTo>
                  <a:lnTo>
                    <a:pt x="19" y="36"/>
                  </a:lnTo>
                  <a:lnTo>
                    <a:pt x="14" y="36"/>
                  </a:lnTo>
                  <a:lnTo>
                    <a:pt x="14" y="36"/>
                  </a:lnTo>
                  <a:lnTo>
                    <a:pt x="9" y="36"/>
                  </a:lnTo>
                  <a:lnTo>
                    <a:pt x="5" y="31"/>
                  </a:lnTo>
                  <a:lnTo>
                    <a:pt x="5" y="31"/>
                  </a:lnTo>
                  <a:lnTo>
                    <a:pt x="0" y="26"/>
                  </a:lnTo>
                  <a:lnTo>
                    <a:pt x="0" y="19"/>
                  </a:lnTo>
                  <a:lnTo>
                    <a:pt x="0" y="19"/>
                  </a:lnTo>
                  <a:lnTo>
                    <a:pt x="0" y="14"/>
                  </a:lnTo>
                  <a:lnTo>
                    <a:pt x="1" y="11"/>
                  </a:lnTo>
                  <a:lnTo>
                    <a:pt x="6" y="5"/>
                  </a:lnTo>
                  <a:lnTo>
                    <a:pt x="6" y="5"/>
                  </a:lnTo>
                  <a:lnTo>
                    <a:pt x="14" y="0"/>
                  </a:lnTo>
                  <a:lnTo>
                    <a:pt x="24" y="0"/>
                  </a:lnTo>
                  <a:lnTo>
                    <a:pt x="24" y="0"/>
                  </a:lnTo>
                  <a:lnTo>
                    <a:pt x="32" y="0"/>
                  </a:lnTo>
                  <a:lnTo>
                    <a:pt x="40" y="5"/>
                  </a:lnTo>
                  <a:lnTo>
                    <a:pt x="40" y="5"/>
                  </a:lnTo>
                  <a:lnTo>
                    <a:pt x="45" y="11"/>
                  </a:lnTo>
                  <a:lnTo>
                    <a:pt x="47" y="18"/>
                  </a:lnTo>
                  <a:lnTo>
                    <a:pt x="47" y="18"/>
                  </a:lnTo>
                  <a:lnTo>
                    <a:pt x="44" y="24"/>
                  </a:lnTo>
                  <a:lnTo>
                    <a:pt x="42" y="31"/>
                  </a:lnTo>
                  <a:lnTo>
                    <a:pt x="42" y="63"/>
                  </a:lnTo>
                  <a:lnTo>
                    <a:pt x="57" y="63"/>
                  </a:lnTo>
                  <a:lnTo>
                    <a:pt x="57" y="63"/>
                  </a:lnTo>
                  <a:lnTo>
                    <a:pt x="60" y="62"/>
                  </a:lnTo>
                  <a:lnTo>
                    <a:pt x="60" y="58"/>
                  </a:lnTo>
                  <a:lnTo>
                    <a:pt x="60" y="0"/>
                  </a:lnTo>
                  <a:lnTo>
                    <a:pt x="71" y="0"/>
                  </a:lnTo>
                  <a:lnTo>
                    <a:pt x="71" y="58"/>
                  </a:lnTo>
                  <a:close/>
                  <a:moveTo>
                    <a:pt x="14" y="29"/>
                  </a:moveTo>
                  <a:lnTo>
                    <a:pt x="14" y="29"/>
                  </a:lnTo>
                  <a:lnTo>
                    <a:pt x="18" y="27"/>
                  </a:lnTo>
                  <a:lnTo>
                    <a:pt x="18" y="27"/>
                  </a:lnTo>
                  <a:lnTo>
                    <a:pt x="19" y="24"/>
                  </a:lnTo>
                  <a:lnTo>
                    <a:pt x="19" y="24"/>
                  </a:lnTo>
                  <a:lnTo>
                    <a:pt x="18" y="23"/>
                  </a:lnTo>
                  <a:lnTo>
                    <a:pt x="18" y="23"/>
                  </a:lnTo>
                  <a:lnTo>
                    <a:pt x="14" y="21"/>
                  </a:lnTo>
                  <a:lnTo>
                    <a:pt x="14" y="21"/>
                  </a:lnTo>
                  <a:lnTo>
                    <a:pt x="13" y="23"/>
                  </a:lnTo>
                  <a:lnTo>
                    <a:pt x="13" y="23"/>
                  </a:lnTo>
                  <a:lnTo>
                    <a:pt x="11" y="24"/>
                  </a:lnTo>
                  <a:lnTo>
                    <a:pt x="11" y="24"/>
                  </a:lnTo>
                  <a:lnTo>
                    <a:pt x="13" y="27"/>
                  </a:lnTo>
                  <a:lnTo>
                    <a:pt x="13" y="27"/>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 name="Freeform 422"/>
            <p:cNvSpPr>
              <a:spLocks noEditPoints="1"/>
            </p:cNvSpPr>
            <p:nvPr/>
          </p:nvSpPr>
          <p:spPr bwMode="auto">
            <a:xfrm>
              <a:off x="4244" y="2880"/>
              <a:ext cx="59" cy="73"/>
            </a:xfrm>
            <a:custGeom>
              <a:avLst/>
              <a:gdLst>
                <a:gd name="T0" fmla="*/ 59 w 59"/>
                <a:gd name="T1" fmla="*/ 58 h 73"/>
                <a:gd name="T2" fmla="*/ 57 w 59"/>
                <a:gd name="T3" fmla="*/ 70 h 73"/>
                <a:gd name="T4" fmla="*/ 52 w 59"/>
                <a:gd name="T5" fmla="*/ 71 h 73"/>
                <a:gd name="T6" fmla="*/ 20 w 59"/>
                <a:gd name="T7" fmla="*/ 73 h 73"/>
                <a:gd name="T8" fmla="*/ 11 w 59"/>
                <a:gd name="T9" fmla="*/ 71 h 73"/>
                <a:gd name="T10" fmla="*/ 8 w 59"/>
                <a:gd name="T11" fmla="*/ 70 h 73"/>
                <a:gd name="T12" fmla="*/ 5 w 59"/>
                <a:gd name="T13" fmla="*/ 58 h 73"/>
                <a:gd name="T14" fmla="*/ 5 w 59"/>
                <a:gd name="T15" fmla="*/ 45 h 73"/>
                <a:gd name="T16" fmla="*/ 8 w 59"/>
                <a:gd name="T17" fmla="*/ 32 h 73"/>
                <a:gd name="T18" fmla="*/ 13 w 59"/>
                <a:gd name="T19" fmla="*/ 29 h 73"/>
                <a:gd name="T20" fmla="*/ 20 w 59"/>
                <a:gd name="T21" fmla="*/ 27 h 73"/>
                <a:gd name="T22" fmla="*/ 28 w 59"/>
                <a:gd name="T23" fmla="*/ 31 h 73"/>
                <a:gd name="T24" fmla="*/ 29 w 59"/>
                <a:gd name="T25" fmla="*/ 36 h 73"/>
                <a:gd name="T26" fmla="*/ 31 w 59"/>
                <a:gd name="T27" fmla="*/ 39 h 73"/>
                <a:gd name="T28" fmla="*/ 28 w 59"/>
                <a:gd name="T29" fmla="*/ 47 h 73"/>
                <a:gd name="T30" fmla="*/ 23 w 59"/>
                <a:gd name="T31" fmla="*/ 50 h 73"/>
                <a:gd name="T32" fmla="*/ 20 w 59"/>
                <a:gd name="T33" fmla="*/ 50 h 73"/>
                <a:gd name="T34" fmla="*/ 15 w 59"/>
                <a:gd name="T35" fmla="*/ 60 h 73"/>
                <a:gd name="T36" fmla="*/ 16 w 59"/>
                <a:gd name="T37" fmla="*/ 62 h 73"/>
                <a:gd name="T38" fmla="*/ 46 w 59"/>
                <a:gd name="T39" fmla="*/ 63 h 73"/>
                <a:gd name="T40" fmla="*/ 47 w 59"/>
                <a:gd name="T41" fmla="*/ 62 h 73"/>
                <a:gd name="T42" fmla="*/ 49 w 59"/>
                <a:gd name="T43" fmla="*/ 26 h 73"/>
                <a:gd name="T44" fmla="*/ 47 w 59"/>
                <a:gd name="T45" fmla="*/ 19 h 73"/>
                <a:gd name="T46" fmla="*/ 44 w 59"/>
                <a:gd name="T47" fmla="*/ 13 h 73"/>
                <a:gd name="T48" fmla="*/ 29 w 59"/>
                <a:gd name="T49" fmla="*/ 10 h 73"/>
                <a:gd name="T50" fmla="*/ 23 w 59"/>
                <a:gd name="T51" fmla="*/ 10 h 73"/>
                <a:gd name="T52" fmla="*/ 13 w 59"/>
                <a:gd name="T53" fmla="*/ 16 h 73"/>
                <a:gd name="T54" fmla="*/ 0 w 59"/>
                <a:gd name="T55" fmla="*/ 21 h 73"/>
                <a:gd name="T56" fmla="*/ 3 w 59"/>
                <a:gd name="T57" fmla="*/ 11 h 73"/>
                <a:gd name="T58" fmla="*/ 20 w 59"/>
                <a:gd name="T59" fmla="*/ 0 h 73"/>
                <a:gd name="T60" fmla="*/ 31 w 59"/>
                <a:gd name="T61" fmla="*/ 0 h 73"/>
                <a:gd name="T62" fmla="*/ 49 w 59"/>
                <a:gd name="T63" fmla="*/ 3 h 73"/>
                <a:gd name="T64" fmla="*/ 52 w 59"/>
                <a:gd name="T65" fmla="*/ 5 h 73"/>
                <a:gd name="T66" fmla="*/ 57 w 59"/>
                <a:gd name="T67" fmla="*/ 13 h 73"/>
                <a:gd name="T68" fmla="*/ 59 w 59"/>
                <a:gd name="T69" fmla="*/ 58 h 73"/>
                <a:gd name="T70" fmla="*/ 20 w 59"/>
                <a:gd name="T71" fmla="*/ 44 h 73"/>
                <a:gd name="T72" fmla="*/ 21 w 59"/>
                <a:gd name="T73" fmla="*/ 42 h 73"/>
                <a:gd name="T74" fmla="*/ 23 w 59"/>
                <a:gd name="T75" fmla="*/ 39 h 73"/>
                <a:gd name="T76" fmla="*/ 21 w 59"/>
                <a:gd name="T77" fmla="*/ 37 h 73"/>
                <a:gd name="T78" fmla="*/ 20 w 59"/>
                <a:gd name="T79" fmla="*/ 36 h 73"/>
                <a:gd name="T80" fmla="*/ 16 w 59"/>
                <a:gd name="T81" fmla="*/ 37 h 73"/>
                <a:gd name="T82" fmla="*/ 15 w 59"/>
                <a:gd name="T83" fmla="*/ 39 h 73"/>
                <a:gd name="T84" fmla="*/ 16 w 59"/>
                <a:gd name="T85" fmla="*/ 42 h 73"/>
                <a:gd name="T86" fmla="*/ 20 w 59"/>
                <a:gd name="T87" fmla="*/ 4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73">
                  <a:moveTo>
                    <a:pt x="59" y="58"/>
                  </a:moveTo>
                  <a:lnTo>
                    <a:pt x="59" y="58"/>
                  </a:lnTo>
                  <a:lnTo>
                    <a:pt x="59" y="67"/>
                  </a:lnTo>
                  <a:lnTo>
                    <a:pt x="57" y="70"/>
                  </a:lnTo>
                  <a:lnTo>
                    <a:pt x="57" y="70"/>
                  </a:lnTo>
                  <a:lnTo>
                    <a:pt x="52" y="71"/>
                  </a:lnTo>
                  <a:lnTo>
                    <a:pt x="44" y="73"/>
                  </a:lnTo>
                  <a:lnTo>
                    <a:pt x="20" y="73"/>
                  </a:lnTo>
                  <a:lnTo>
                    <a:pt x="20" y="73"/>
                  </a:lnTo>
                  <a:lnTo>
                    <a:pt x="11" y="71"/>
                  </a:lnTo>
                  <a:lnTo>
                    <a:pt x="8" y="70"/>
                  </a:lnTo>
                  <a:lnTo>
                    <a:pt x="8" y="70"/>
                  </a:lnTo>
                  <a:lnTo>
                    <a:pt x="5" y="67"/>
                  </a:lnTo>
                  <a:lnTo>
                    <a:pt x="5" y="58"/>
                  </a:lnTo>
                  <a:lnTo>
                    <a:pt x="5" y="45"/>
                  </a:lnTo>
                  <a:lnTo>
                    <a:pt x="5" y="45"/>
                  </a:lnTo>
                  <a:lnTo>
                    <a:pt x="5" y="39"/>
                  </a:lnTo>
                  <a:lnTo>
                    <a:pt x="8" y="32"/>
                  </a:lnTo>
                  <a:lnTo>
                    <a:pt x="8" y="32"/>
                  </a:lnTo>
                  <a:lnTo>
                    <a:pt x="13" y="29"/>
                  </a:lnTo>
                  <a:lnTo>
                    <a:pt x="20" y="27"/>
                  </a:lnTo>
                  <a:lnTo>
                    <a:pt x="20" y="27"/>
                  </a:lnTo>
                  <a:lnTo>
                    <a:pt x="23" y="29"/>
                  </a:lnTo>
                  <a:lnTo>
                    <a:pt x="28" y="31"/>
                  </a:lnTo>
                  <a:lnTo>
                    <a:pt x="28" y="31"/>
                  </a:lnTo>
                  <a:lnTo>
                    <a:pt x="29" y="36"/>
                  </a:lnTo>
                  <a:lnTo>
                    <a:pt x="31" y="39"/>
                  </a:lnTo>
                  <a:lnTo>
                    <a:pt x="31" y="39"/>
                  </a:lnTo>
                  <a:lnTo>
                    <a:pt x="29" y="44"/>
                  </a:lnTo>
                  <a:lnTo>
                    <a:pt x="28" y="47"/>
                  </a:lnTo>
                  <a:lnTo>
                    <a:pt x="28" y="47"/>
                  </a:lnTo>
                  <a:lnTo>
                    <a:pt x="23" y="50"/>
                  </a:lnTo>
                  <a:lnTo>
                    <a:pt x="20" y="50"/>
                  </a:lnTo>
                  <a:lnTo>
                    <a:pt x="20" y="50"/>
                  </a:lnTo>
                  <a:lnTo>
                    <a:pt x="15" y="50"/>
                  </a:lnTo>
                  <a:lnTo>
                    <a:pt x="15" y="60"/>
                  </a:lnTo>
                  <a:lnTo>
                    <a:pt x="15" y="60"/>
                  </a:lnTo>
                  <a:lnTo>
                    <a:pt x="16" y="62"/>
                  </a:lnTo>
                  <a:lnTo>
                    <a:pt x="18" y="63"/>
                  </a:lnTo>
                  <a:lnTo>
                    <a:pt x="46" y="63"/>
                  </a:lnTo>
                  <a:lnTo>
                    <a:pt x="46" y="63"/>
                  </a:lnTo>
                  <a:lnTo>
                    <a:pt x="47" y="62"/>
                  </a:lnTo>
                  <a:lnTo>
                    <a:pt x="49" y="60"/>
                  </a:lnTo>
                  <a:lnTo>
                    <a:pt x="49" y="26"/>
                  </a:lnTo>
                  <a:lnTo>
                    <a:pt x="49" y="26"/>
                  </a:lnTo>
                  <a:lnTo>
                    <a:pt x="47" y="19"/>
                  </a:lnTo>
                  <a:lnTo>
                    <a:pt x="44" y="13"/>
                  </a:lnTo>
                  <a:lnTo>
                    <a:pt x="44" y="13"/>
                  </a:lnTo>
                  <a:lnTo>
                    <a:pt x="39" y="10"/>
                  </a:lnTo>
                  <a:lnTo>
                    <a:pt x="29" y="10"/>
                  </a:lnTo>
                  <a:lnTo>
                    <a:pt x="29" y="10"/>
                  </a:lnTo>
                  <a:lnTo>
                    <a:pt x="23" y="10"/>
                  </a:lnTo>
                  <a:lnTo>
                    <a:pt x="16" y="13"/>
                  </a:lnTo>
                  <a:lnTo>
                    <a:pt x="13" y="16"/>
                  </a:lnTo>
                  <a:lnTo>
                    <a:pt x="10" y="21"/>
                  </a:lnTo>
                  <a:lnTo>
                    <a:pt x="0" y="21"/>
                  </a:lnTo>
                  <a:lnTo>
                    <a:pt x="0" y="21"/>
                  </a:lnTo>
                  <a:lnTo>
                    <a:pt x="3" y="11"/>
                  </a:lnTo>
                  <a:lnTo>
                    <a:pt x="10" y="5"/>
                  </a:lnTo>
                  <a:lnTo>
                    <a:pt x="20" y="0"/>
                  </a:lnTo>
                  <a:lnTo>
                    <a:pt x="31" y="0"/>
                  </a:lnTo>
                  <a:lnTo>
                    <a:pt x="31" y="0"/>
                  </a:lnTo>
                  <a:lnTo>
                    <a:pt x="44" y="1"/>
                  </a:lnTo>
                  <a:lnTo>
                    <a:pt x="49" y="3"/>
                  </a:lnTo>
                  <a:lnTo>
                    <a:pt x="52" y="5"/>
                  </a:lnTo>
                  <a:lnTo>
                    <a:pt x="52" y="5"/>
                  </a:lnTo>
                  <a:lnTo>
                    <a:pt x="55" y="8"/>
                  </a:lnTo>
                  <a:lnTo>
                    <a:pt x="57" y="13"/>
                  </a:lnTo>
                  <a:lnTo>
                    <a:pt x="59" y="24"/>
                  </a:lnTo>
                  <a:lnTo>
                    <a:pt x="59" y="58"/>
                  </a:lnTo>
                  <a:close/>
                  <a:moveTo>
                    <a:pt x="20" y="44"/>
                  </a:moveTo>
                  <a:lnTo>
                    <a:pt x="20" y="44"/>
                  </a:lnTo>
                  <a:lnTo>
                    <a:pt x="21" y="42"/>
                  </a:lnTo>
                  <a:lnTo>
                    <a:pt x="21" y="42"/>
                  </a:lnTo>
                  <a:lnTo>
                    <a:pt x="23" y="39"/>
                  </a:lnTo>
                  <a:lnTo>
                    <a:pt x="23" y="39"/>
                  </a:lnTo>
                  <a:lnTo>
                    <a:pt x="21" y="37"/>
                  </a:lnTo>
                  <a:lnTo>
                    <a:pt x="21" y="37"/>
                  </a:lnTo>
                  <a:lnTo>
                    <a:pt x="20" y="36"/>
                  </a:lnTo>
                  <a:lnTo>
                    <a:pt x="20" y="36"/>
                  </a:lnTo>
                  <a:lnTo>
                    <a:pt x="16" y="37"/>
                  </a:lnTo>
                  <a:lnTo>
                    <a:pt x="16" y="37"/>
                  </a:lnTo>
                  <a:lnTo>
                    <a:pt x="15" y="39"/>
                  </a:lnTo>
                  <a:lnTo>
                    <a:pt x="15" y="39"/>
                  </a:lnTo>
                  <a:lnTo>
                    <a:pt x="16" y="42"/>
                  </a:lnTo>
                  <a:lnTo>
                    <a:pt x="16" y="42"/>
                  </a:lnTo>
                  <a:lnTo>
                    <a:pt x="20" y="44"/>
                  </a:lnTo>
                  <a:lnTo>
                    <a:pt x="2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7" name="Freeform 423"/>
            <p:cNvSpPr>
              <a:spLocks noEditPoints="1"/>
            </p:cNvSpPr>
            <p:nvPr/>
          </p:nvSpPr>
          <p:spPr bwMode="auto">
            <a:xfrm>
              <a:off x="4317" y="2880"/>
              <a:ext cx="66" cy="73"/>
            </a:xfrm>
            <a:custGeom>
              <a:avLst/>
              <a:gdLst>
                <a:gd name="T0" fmla="*/ 66 w 66"/>
                <a:gd name="T1" fmla="*/ 58 h 73"/>
                <a:gd name="T2" fmla="*/ 66 w 66"/>
                <a:gd name="T3" fmla="*/ 58 h 73"/>
                <a:gd name="T4" fmla="*/ 66 w 66"/>
                <a:gd name="T5" fmla="*/ 67 h 73"/>
                <a:gd name="T6" fmla="*/ 64 w 66"/>
                <a:gd name="T7" fmla="*/ 70 h 73"/>
                <a:gd name="T8" fmla="*/ 64 w 66"/>
                <a:gd name="T9" fmla="*/ 70 h 73"/>
                <a:gd name="T10" fmla="*/ 59 w 66"/>
                <a:gd name="T11" fmla="*/ 71 h 73"/>
                <a:gd name="T12" fmla="*/ 51 w 66"/>
                <a:gd name="T13" fmla="*/ 73 h 73"/>
                <a:gd name="T14" fmla="*/ 7 w 66"/>
                <a:gd name="T15" fmla="*/ 73 h 73"/>
                <a:gd name="T16" fmla="*/ 7 w 66"/>
                <a:gd name="T17" fmla="*/ 63 h 73"/>
                <a:gd name="T18" fmla="*/ 15 w 66"/>
                <a:gd name="T19" fmla="*/ 63 h 73"/>
                <a:gd name="T20" fmla="*/ 15 w 66"/>
                <a:gd name="T21" fmla="*/ 21 h 73"/>
                <a:gd name="T22" fmla="*/ 15 w 66"/>
                <a:gd name="T23" fmla="*/ 21 h 73"/>
                <a:gd name="T24" fmla="*/ 12 w 66"/>
                <a:gd name="T25" fmla="*/ 21 h 73"/>
                <a:gd name="T26" fmla="*/ 12 w 66"/>
                <a:gd name="T27" fmla="*/ 21 h 73"/>
                <a:gd name="T28" fmla="*/ 7 w 66"/>
                <a:gd name="T29" fmla="*/ 21 h 73"/>
                <a:gd name="T30" fmla="*/ 4 w 66"/>
                <a:gd name="T31" fmla="*/ 18 h 73"/>
                <a:gd name="T32" fmla="*/ 4 w 66"/>
                <a:gd name="T33" fmla="*/ 18 h 73"/>
                <a:gd name="T34" fmla="*/ 0 w 66"/>
                <a:gd name="T35" fmla="*/ 14 h 73"/>
                <a:gd name="T36" fmla="*/ 0 w 66"/>
                <a:gd name="T37" fmla="*/ 11 h 73"/>
                <a:gd name="T38" fmla="*/ 0 w 66"/>
                <a:gd name="T39" fmla="*/ 11 h 73"/>
                <a:gd name="T40" fmla="*/ 0 w 66"/>
                <a:gd name="T41" fmla="*/ 6 h 73"/>
                <a:gd name="T42" fmla="*/ 4 w 66"/>
                <a:gd name="T43" fmla="*/ 3 h 73"/>
                <a:gd name="T44" fmla="*/ 4 w 66"/>
                <a:gd name="T45" fmla="*/ 3 h 73"/>
                <a:gd name="T46" fmla="*/ 7 w 66"/>
                <a:gd name="T47" fmla="*/ 0 h 73"/>
                <a:gd name="T48" fmla="*/ 12 w 66"/>
                <a:gd name="T49" fmla="*/ 0 h 73"/>
                <a:gd name="T50" fmla="*/ 12 w 66"/>
                <a:gd name="T51" fmla="*/ 0 h 73"/>
                <a:gd name="T52" fmla="*/ 17 w 66"/>
                <a:gd name="T53" fmla="*/ 0 h 73"/>
                <a:gd name="T54" fmla="*/ 22 w 66"/>
                <a:gd name="T55" fmla="*/ 5 h 73"/>
                <a:gd name="T56" fmla="*/ 22 w 66"/>
                <a:gd name="T57" fmla="*/ 5 h 73"/>
                <a:gd name="T58" fmla="*/ 25 w 66"/>
                <a:gd name="T59" fmla="*/ 10 h 73"/>
                <a:gd name="T60" fmla="*/ 26 w 66"/>
                <a:gd name="T61" fmla="*/ 18 h 73"/>
                <a:gd name="T62" fmla="*/ 26 w 66"/>
                <a:gd name="T63" fmla="*/ 63 h 73"/>
                <a:gd name="T64" fmla="*/ 53 w 66"/>
                <a:gd name="T65" fmla="*/ 63 h 73"/>
                <a:gd name="T66" fmla="*/ 53 w 66"/>
                <a:gd name="T67" fmla="*/ 63 h 73"/>
                <a:gd name="T68" fmla="*/ 54 w 66"/>
                <a:gd name="T69" fmla="*/ 62 h 73"/>
                <a:gd name="T70" fmla="*/ 56 w 66"/>
                <a:gd name="T71" fmla="*/ 60 h 73"/>
                <a:gd name="T72" fmla="*/ 56 w 66"/>
                <a:gd name="T73" fmla="*/ 0 h 73"/>
                <a:gd name="T74" fmla="*/ 66 w 66"/>
                <a:gd name="T75" fmla="*/ 0 h 73"/>
                <a:gd name="T76" fmla="*/ 66 w 66"/>
                <a:gd name="T77" fmla="*/ 58 h 73"/>
                <a:gd name="T78" fmla="*/ 12 w 66"/>
                <a:gd name="T79" fmla="*/ 14 h 73"/>
                <a:gd name="T80" fmla="*/ 12 w 66"/>
                <a:gd name="T81" fmla="*/ 14 h 73"/>
                <a:gd name="T82" fmla="*/ 13 w 66"/>
                <a:gd name="T83" fmla="*/ 13 h 73"/>
                <a:gd name="T84" fmla="*/ 13 w 66"/>
                <a:gd name="T85" fmla="*/ 13 h 73"/>
                <a:gd name="T86" fmla="*/ 15 w 66"/>
                <a:gd name="T87" fmla="*/ 11 h 73"/>
                <a:gd name="T88" fmla="*/ 15 w 66"/>
                <a:gd name="T89" fmla="*/ 11 h 73"/>
                <a:gd name="T90" fmla="*/ 13 w 66"/>
                <a:gd name="T91" fmla="*/ 8 h 73"/>
                <a:gd name="T92" fmla="*/ 13 w 66"/>
                <a:gd name="T93" fmla="*/ 8 h 73"/>
                <a:gd name="T94" fmla="*/ 12 w 66"/>
                <a:gd name="T95" fmla="*/ 6 h 73"/>
                <a:gd name="T96" fmla="*/ 12 w 66"/>
                <a:gd name="T97" fmla="*/ 6 h 73"/>
                <a:gd name="T98" fmla="*/ 9 w 66"/>
                <a:gd name="T99" fmla="*/ 8 h 73"/>
                <a:gd name="T100" fmla="*/ 9 w 66"/>
                <a:gd name="T101" fmla="*/ 8 h 73"/>
                <a:gd name="T102" fmla="*/ 7 w 66"/>
                <a:gd name="T103" fmla="*/ 11 h 73"/>
                <a:gd name="T104" fmla="*/ 7 w 66"/>
                <a:gd name="T105" fmla="*/ 11 h 73"/>
                <a:gd name="T106" fmla="*/ 9 w 66"/>
                <a:gd name="T107" fmla="*/ 13 h 73"/>
                <a:gd name="T108" fmla="*/ 9 w 66"/>
                <a:gd name="T109" fmla="*/ 13 h 73"/>
                <a:gd name="T110" fmla="*/ 12 w 66"/>
                <a:gd name="T111" fmla="*/ 14 h 73"/>
                <a:gd name="T112" fmla="*/ 12 w 66"/>
                <a:gd name="T113" fmla="*/ 1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 h="73">
                  <a:moveTo>
                    <a:pt x="66" y="58"/>
                  </a:moveTo>
                  <a:lnTo>
                    <a:pt x="66" y="58"/>
                  </a:lnTo>
                  <a:lnTo>
                    <a:pt x="66" y="67"/>
                  </a:lnTo>
                  <a:lnTo>
                    <a:pt x="64" y="70"/>
                  </a:lnTo>
                  <a:lnTo>
                    <a:pt x="64" y="70"/>
                  </a:lnTo>
                  <a:lnTo>
                    <a:pt x="59" y="71"/>
                  </a:lnTo>
                  <a:lnTo>
                    <a:pt x="51" y="73"/>
                  </a:lnTo>
                  <a:lnTo>
                    <a:pt x="7" y="73"/>
                  </a:lnTo>
                  <a:lnTo>
                    <a:pt x="7" y="63"/>
                  </a:lnTo>
                  <a:lnTo>
                    <a:pt x="15" y="63"/>
                  </a:lnTo>
                  <a:lnTo>
                    <a:pt x="15" y="21"/>
                  </a:lnTo>
                  <a:lnTo>
                    <a:pt x="15" y="21"/>
                  </a:lnTo>
                  <a:lnTo>
                    <a:pt x="12" y="21"/>
                  </a:lnTo>
                  <a:lnTo>
                    <a:pt x="12" y="21"/>
                  </a:lnTo>
                  <a:lnTo>
                    <a:pt x="7" y="21"/>
                  </a:lnTo>
                  <a:lnTo>
                    <a:pt x="4" y="18"/>
                  </a:lnTo>
                  <a:lnTo>
                    <a:pt x="4" y="18"/>
                  </a:lnTo>
                  <a:lnTo>
                    <a:pt x="0" y="14"/>
                  </a:lnTo>
                  <a:lnTo>
                    <a:pt x="0" y="11"/>
                  </a:lnTo>
                  <a:lnTo>
                    <a:pt x="0" y="11"/>
                  </a:lnTo>
                  <a:lnTo>
                    <a:pt x="0" y="6"/>
                  </a:lnTo>
                  <a:lnTo>
                    <a:pt x="4" y="3"/>
                  </a:lnTo>
                  <a:lnTo>
                    <a:pt x="4" y="3"/>
                  </a:lnTo>
                  <a:lnTo>
                    <a:pt x="7" y="0"/>
                  </a:lnTo>
                  <a:lnTo>
                    <a:pt x="12" y="0"/>
                  </a:lnTo>
                  <a:lnTo>
                    <a:pt x="12" y="0"/>
                  </a:lnTo>
                  <a:lnTo>
                    <a:pt x="17" y="0"/>
                  </a:lnTo>
                  <a:lnTo>
                    <a:pt x="22" y="5"/>
                  </a:lnTo>
                  <a:lnTo>
                    <a:pt x="22" y="5"/>
                  </a:lnTo>
                  <a:lnTo>
                    <a:pt x="25" y="10"/>
                  </a:lnTo>
                  <a:lnTo>
                    <a:pt x="26" y="18"/>
                  </a:lnTo>
                  <a:lnTo>
                    <a:pt x="26" y="63"/>
                  </a:lnTo>
                  <a:lnTo>
                    <a:pt x="53" y="63"/>
                  </a:lnTo>
                  <a:lnTo>
                    <a:pt x="53" y="63"/>
                  </a:lnTo>
                  <a:lnTo>
                    <a:pt x="54" y="62"/>
                  </a:lnTo>
                  <a:lnTo>
                    <a:pt x="56" y="60"/>
                  </a:lnTo>
                  <a:lnTo>
                    <a:pt x="56" y="0"/>
                  </a:lnTo>
                  <a:lnTo>
                    <a:pt x="66" y="0"/>
                  </a:lnTo>
                  <a:lnTo>
                    <a:pt x="66" y="58"/>
                  </a:lnTo>
                  <a:close/>
                  <a:moveTo>
                    <a:pt x="12" y="14"/>
                  </a:moveTo>
                  <a:lnTo>
                    <a:pt x="12" y="14"/>
                  </a:lnTo>
                  <a:lnTo>
                    <a:pt x="13" y="13"/>
                  </a:lnTo>
                  <a:lnTo>
                    <a:pt x="13" y="13"/>
                  </a:lnTo>
                  <a:lnTo>
                    <a:pt x="15" y="11"/>
                  </a:lnTo>
                  <a:lnTo>
                    <a:pt x="15" y="11"/>
                  </a:lnTo>
                  <a:lnTo>
                    <a:pt x="13" y="8"/>
                  </a:lnTo>
                  <a:lnTo>
                    <a:pt x="13" y="8"/>
                  </a:lnTo>
                  <a:lnTo>
                    <a:pt x="12" y="6"/>
                  </a:lnTo>
                  <a:lnTo>
                    <a:pt x="12" y="6"/>
                  </a:lnTo>
                  <a:lnTo>
                    <a:pt x="9" y="8"/>
                  </a:lnTo>
                  <a:lnTo>
                    <a:pt x="9" y="8"/>
                  </a:lnTo>
                  <a:lnTo>
                    <a:pt x="7" y="11"/>
                  </a:lnTo>
                  <a:lnTo>
                    <a:pt x="7" y="11"/>
                  </a:lnTo>
                  <a:lnTo>
                    <a:pt x="9" y="13"/>
                  </a:lnTo>
                  <a:lnTo>
                    <a:pt x="9" y="13"/>
                  </a:lnTo>
                  <a:lnTo>
                    <a:pt x="12" y="14"/>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 name="Freeform 424"/>
            <p:cNvSpPr>
              <a:spLocks noEditPoints="1"/>
            </p:cNvSpPr>
            <p:nvPr/>
          </p:nvSpPr>
          <p:spPr bwMode="auto">
            <a:xfrm>
              <a:off x="4401" y="2880"/>
              <a:ext cx="61" cy="73"/>
            </a:xfrm>
            <a:custGeom>
              <a:avLst/>
              <a:gdLst>
                <a:gd name="T0" fmla="*/ 52 w 61"/>
                <a:gd name="T1" fmla="*/ 73 h 73"/>
                <a:gd name="T2" fmla="*/ 52 w 61"/>
                <a:gd name="T3" fmla="*/ 24 h 73"/>
                <a:gd name="T4" fmla="*/ 45 w 61"/>
                <a:gd name="T5" fmla="*/ 13 h 73"/>
                <a:gd name="T6" fmla="*/ 39 w 61"/>
                <a:gd name="T7" fmla="*/ 10 h 73"/>
                <a:gd name="T8" fmla="*/ 30 w 61"/>
                <a:gd name="T9" fmla="*/ 10 h 73"/>
                <a:gd name="T10" fmla="*/ 16 w 61"/>
                <a:gd name="T11" fmla="*/ 14 h 73"/>
                <a:gd name="T12" fmla="*/ 11 w 61"/>
                <a:gd name="T13" fmla="*/ 19 h 73"/>
                <a:gd name="T14" fmla="*/ 9 w 61"/>
                <a:gd name="T15" fmla="*/ 26 h 73"/>
                <a:gd name="T16" fmla="*/ 11 w 61"/>
                <a:gd name="T17" fmla="*/ 40 h 73"/>
                <a:gd name="T18" fmla="*/ 13 w 61"/>
                <a:gd name="T19" fmla="*/ 44 h 73"/>
                <a:gd name="T20" fmla="*/ 16 w 61"/>
                <a:gd name="T21" fmla="*/ 36 h 73"/>
                <a:gd name="T22" fmla="*/ 19 w 61"/>
                <a:gd name="T23" fmla="*/ 29 h 73"/>
                <a:gd name="T24" fmla="*/ 30 w 61"/>
                <a:gd name="T25" fmla="*/ 23 h 73"/>
                <a:gd name="T26" fmla="*/ 34 w 61"/>
                <a:gd name="T27" fmla="*/ 24 h 73"/>
                <a:gd name="T28" fmla="*/ 39 w 61"/>
                <a:gd name="T29" fmla="*/ 26 h 73"/>
                <a:gd name="T30" fmla="*/ 42 w 61"/>
                <a:gd name="T31" fmla="*/ 34 h 73"/>
                <a:gd name="T32" fmla="*/ 40 w 61"/>
                <a:gd name="T33" fmla="*/ 39 h 73"/>
                <a:gd name="T34" fmla="*/ 39 w 61"/>
                <a:gd name="T35" fmla="*/ 42 h 73"/>
                <a:gd name="T36" fmla="*/ 30 w 61"/>
                <a:gd name="T37" fmla="*/ 45 h 73"/>
                <a:gd name="T38" fmla="*/ 26 w 61"/>
                <a:gd name="T39" fmla="*/ 44 h 73"/>
                <a:gd name="T40" fmla="*/ 22 w 61"/>
                <a:gd name="T41" fmla="*/ 42 h 73"/>
                <a:gd name="T42" fmla="*/ 16 w 61"/>
                <a:gd name="T43" fmla="*/ 57 h 73"/>
                <a:gd name="T44" fmla="*/ 6 w 61"/>
                <a:gd name="T45" fmla="*/ 73 h 73"/>
                <a:gd name="T46" fmla="*/ 6 w 61"/>
                <a:gd name="T47" fmla="*/ 62 h 73"/>
                <a:gd name="T48" fmla="*/ 3 w 61"/>
                <a:gd name="T49" fmla="*/ 44 h 73"/>
                <a:gd name="T50" fmla="*/ 0 w 61"/>
                <a:gd name="T51" fmla="*/ 26 h 73"/>
                <a:gd name="T52" fmla="*/ 1 w 61"/>
                <a:gd name="T53" fmla="*/ 16 h 73"/>
                <a:gd name="T54" fmla="*/ 8 w 61"/>
                <a:gd name="T55" fmla="*/ 6 h 73"/>
                <a:gd name="T56" fmla="*/ 13 w 61"/>
                <a:gd name="T57" fmla="*/ 3 h 73"/>
                <a:gd name="T58" fmla="*/ 24 w 61"/>
                <a:gd name="T59" fmla="*/ 0 h 73"/>
                <a:gd name="T60" fmla="*/ 30 w 61"/>
                <a:gd name="T61" fmla="*/ 0 h 73"/>
                <a:gd name="T62" fmla="*/ 48 w 61"/>
                <a:gd name="T63" fmla="*/ 3 h 73"/>
                <a:gd name="T64" fmla="*/ 53 w 61"/>
                <a:gd name="T65" fmla="*/ 6 h 73"/>
                <a:gd name="T66" fmla="*/ 60 w 61"/>
                <a:gd name="T67" fmla="*/ 14 h 73"/>
                <a:gd name="T68" fmla="*/ 61 w 61"/>
                <a:gd name="T69" fmla="*/ 23 h 73"/>
                <a:gd name="T70" fmla="*/ 30 w 61"/>
                <a:gd name="T71" fmla="*/ 37 h 73"/>
                <a:gd name="T72" fmla="*/ 32 w 61"/>
                <a:gd name="T73" fmla="*/ 37 h 73"/>
                <a:gd name="T74" fmla="*/ 34 w 61"/>
                <a:gd name="T75" fmla="*/ 34 h 73"/>
                <a:gd name="T76" fmla="*/ 32 w 61"/>
                <a:gd name="T77" fmla="*/ 31 h 73"/>
                <a:gd name="T78" fmla="*/ 30 w 61"/>
                <a:gd name="T79" fmla="*/ 31 h 73"/>
                <a:gd name="T80" fmla="*/ 27 w 61"/>
                <a:gd name="T81" fmla="*/ 31 h 73"/>
                <a:gd name="T82" fmla="*/ 26 w 61"/>
                <a:gd name="T83" fmla="*/ 34 h 73"/>
                <a:gd name="T84" fmla="*/ 27 w 61"/>
                <a:gd name="T85" fmla="*/ 37 h 73"/>
                <a:gd name="T86" fmla="*/ 30 w 61"/>
                <a:gd name="T87"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73">
                  <a:moveTo>
                    <a:pt x="61" y="73"/>
                  </a:moveTo>
                  <a:lnTo>
                    <a:pt x="52" y="73"/>
                  </a:lnTo>
                  <a:lnTo>
                    <a:pt x="52" y="24"/>
                  </a:lnTo>
                  <a:lnTo>
                    <a:pt x="52" y="24"/>
                  </a:lnTo>
                  <a:lnTo>
                    <a:pt x="50" y="18"/>
                  </a:lnTo>
                  <a:lnTo>
                    <a:pt x="45" y="13"/>
                  </a:lnTo>
                  <a:lnTo>
                    <a:pt x="45" y="13"/>
                  </a:lnTo>
                  <a:lnTo>
                    <a:pt x="39" y="10"/>
                  </a:lnTo>
                  <a:lnTo>
                    <a:pt x="30" y="10"/>
                  </a:lnTo>
                  <a:lnTo>
                    <a:pt x="30" y="10"/>
                  </a:lnTo>
                  <a:lnTo>
                    <a:pt x="22" y="10"/>
                  </a:lnTo>
                  <a:lnTo>
                    <a:pt x="16" y="14"/>
                  </a:lnTo>
                  <a:lnTo>
                    <a:pt x="16" y="14"/>
                  </a:lnTo>
                  <a:lnTo>
                    <a:pt x="11" y="19"/>
                  </a:lnTo>
                  <a:lnTo>
                    <a:pt x="9" y="26"/>
                  </a:lnTo>
                  <a:lnTo>
                    <a:pt x="9" y="26"/>
                  </a:lnTo>
                  <a:lnTo>
                    <a:pt x="9" y="32"/>
                  </a:lnTo>
                  <a:lnTo>
                    <a:pt x="11" y="40"/>
                  </a:lnTo>
                  <a:lnTo>
                    <a:pt x="11" y="40"/>
                  </a:lnTo>
                  <a:lnTo>
                    <a:pt x="13" y="44"/>
                  </a:lnTo>
                  <a:lnTo>
                    <a:pt x="13" y="44"/>
                  </a:lnTo>
                  <a:lnTo>
                    <a:pt x="16" y="36"/>
                  </a:lnTo>
                  <a:lnTo>
                    <a:pt x="19" y="29"/>
                  </a:lnTo>
                  <a:lnTo>
                    <a:pt x="19" y="29"/>
                  </a:lnTo>
                  <a:lnTo>
                    <a:pt x="24" y="24"/>
                  </a:lnTo>
                  <a:lnTo>
                    <a:pt x="30" y="23"/>
                  </a:lnTo>
                  <a:lnTo>
                    <a:pt x="30" y="23"/>
                  </a:lnTo>
                  <a:lnTo>
                    <a:pt x="34" y="24"/>
                  </a:lnTo>
                  <a:lnTo>
                    <a:pt x="39" y="26"/>
                  </a:lnTo>
                  <a:lnTo>
                    <a:pt x="39" y="26"/>
                  </a:lnTo>
                  <a:lnTo>
                    <a:pt x="40" y="29"/>
                  </a:lnTo>
                  <a:lnTo>
                    <a:pt x="42" y="34"/>
                  </a:lnTo>
                  <a:lnTo>
                    <a:pt x="42" y="34"/>
                  </a:lnTo>
                  <a:lnTo>
                    <a:pt x="40" y="39"/>
                  </a:lnTo>
                  <a:lnTo>
                    <a:pt x="39" y="42"/>
                  </a:lnTo>
                  <a:lnTo>
                    <a:pt x="39" y="42"/>
                  </a:lnTo>
                  <a:lnTo>
                    <a:pt x="34" y="44"/>
                  </a:lnTo>
                  <a:lnTo>
                    <a:pt x="30" y="45"/>
                  </a:lnTo>
                  <a:lnTo>
                    <a:pt x="30" y="45"/>
                  </a:lnTo>
                  <a:lnTo>
                    <a:pt x="26" y="44"/>
                  </a:lnTo>
                  <a:lnTo>
                    <a:pt x="22" y="42"/>
                  </a:lnTo>
                  <a:lnTo>
                    <a:pt x="22" y="42"/>
                  </a:lnTo>
                  <a:lnTo>
                    <a:pt x="17" y="47"/>
                  </a:lnTo>
                  <a:lnTo>
                    <a:pt x="16" y="57"/>
                  </a:lnTo>
                  <a:lnTo>
                    <a:pt x="16" y="73"/>
                  </a:lnTo>
                  <a:lnTo>
                    <a:pt x="6" y="73"/>
                  </a:lnTo>
                  <a:lnTo>
                    <a:pt x="6" y="62"/>
                  </a:lnTo>
                  <a:lnTo>
                    <a:pt x="6" y="62"/>
                  </a:lnTo>
                  <a:lnTo>
                    <a:pt x="3" y="44"/>
                  </a:lnTo>
                  <a:lnTo>
                    <a:pt x="3" y="44"/>
                  </a:lnTo>
                  <a:lnTo>
                    <a:pt x="0" y="26"/>
                  </a:lnTo>
                  <a:lnTo>
                    <a:pt x="0" y="26"/>
                  </a:lnTo>
                  <a:lnTo>
                    <a:pt x="0" y="21"/>
                  </a:lnTo>
                  <a:lnTo>
                    <a:pt x="1" y="16"/>
                  </a:lnTo>
                  <a:lnTo>
                    <a:pt x="4" y="11"/>
                  </a:lnTo>
                  <a:lnTo>
                    <a:pt x="8" y="6"/>
                  </a:lnTo>
                  <a:lnTo>
                    <a:pt x="8" y="6"/>
                  </a:lnTo>
                  <a:lnTo>
                    <a:pt x="13" y="3"/>
                  </a:lnTo>
                  <a:lnTo>
                    <a:pt x="17" y="1"/>
                  </a:lnTo>
                  <a:lnTo>
                    <a:pt x="24" y="0"/>
                  </a:lnTo>
                  <a:lnTo>
                    <a:pt x="30" y="0"/>
                  </a:lnTo>
                  <a:lnTo>
                    <a:pt x="30" y="0"/>
                  </a:lnTo>
                  <a:lnTo>
                    <a:pt x="44" y="1"/>
                  </a:lnTo>
                  <a:lnTo>
                    <a:pt x="48" y="3"/>
                  </a:lnTo>
                  <a:lnTo>
                    <a:pt x="53" y="6"/>
                  </a:lnTo>
                  <a:lnTo>
                    <a:pt x="53" y="6"/>
                  </a:lnTo>
                  <a:lnTo>
                    <a:pt x="57" y="10"/>
                  </a:lnTo>
                  <a:lnTo>
                    <a:pt x="60" y="14"/>
                  </a:lnTo>
                  <a:lnTo>
                    <a:pt x="61" y="18"/>
                  </a:lnTo>
                  <a:lnTo>
                    <a:pt x="61" y="23"/>
                  </a:lnTo>
                  <a:lnTo>
                    <a:pt x="61" y="73"/>
                  </a:lnTo>
                  <a:close/>
                  <a:moveTo>
                    <a:pt x="30" y="37"/>
                  </a:moveTo>
                  <a:lnTo>
                    <a:pt x="30" y="37"/>
                  </a:lnTo>
                  <a:lnTo>
                    <a:pt x="32" y="37"/>
                  </a:lnTo>
                  <a:lnTo>
                    <a:pt x="32" y="37"/>
                  </a:lnTo>
                  <a:lnTo>
                    <a:pt x="34" y="34"/>
                  </a:lnTo>
                  <a:lnTo>
                    <a:pt x="34" y="34"/>
                  </a:lnTo>
                  <a:lnTo>
                    <a:pt x="32" y="31"/>
                  </a:lnTo>
                  <a:lnTo>
                    <a:pt x="32" y="31"/>
                  </a:lnTo>
                  <a:lnTo>
                    <a:pt x="30" y="31"/>
                  </a:lnTo>
                  <a:lnTo>
                    <a:pt x="30" y="31"/>
                  </a:lnTo>
                  <a:lnTo>
                    <a:pt x="27" y="31"/>
                  </a:lnTo>
                  <a:lnTo>
                    <a:pt x="27" y="31"/>
                  </a:lnTo>
                  <a:lnTo>
                    <a:pt x="26" y="34"/>
                  </a:lnTo>
                  <a:lnTo>
                    <a:pt x="26" y="34"/>
                  </a:lnTo>
                  <a:lnTo>
                    <a:pt x="27" y="37"/>
                  </a:lnTo>
                  <a:lnTo>
                    <a:pt x="27" y="37"/>
                  </a:lnTo>
                  <a:lnTo>
                    <a:pt x="30" y="37"/>
                  </a:lnTo>
                  <a:lnTo>
                    <a:pt x="3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 name="Freeform 425"/>
            <p:cNvSpPr>
              <a:spLocks noEditPoints="1"/>
            </p:cNvSpPr>
            <p:nvPr/>
          </p:nvSpPr>
          <p:spPr bwMode="auto">
            <a:xfrm>
              <a:off x="4446" y="2956"/>
              <a:ext cx="16" cy="23"/>
            </a:xfrm>
            <a:custGeom>
              <a:avLst/>
              <a:gdLst>
                <a:gd name="T0" fmla="*/ 16 w 16"/>
                <a:gd name="T1" fmla="*/ 23 h 23"/>
                <a:gd name="T2" fmla="*/ 8 w 16"/>
                <a:gd name="T3" fmla="*/ 23 h 23"/>
                <a:gd name="T4" fmla="*/ 8 w 16"/>
                <a:gd name="T5" fmla="*/ 17 h 23"/>
                <a:gd name="T6" fmla="*/ 8 w 16"/>
                <a:gd name="T7" fmla="*/ 17 h 23"/>
                <a:gd name="T8" fmla="*/ 5 w 16"/>
                <a:gd name="T9" fmla="*/ 15 h 23"/>
                <a:gd name="T10" fmla="*/ 3 w 16"/>
                <a:gd name="T11" fmla="*/ 13 h 23"/>
                <a:gd name="T12" fmla="*/ 3 w 16"/>
                <a:gd name="T13" fmla="*/ 13 h 23"/>
                <a:gd name="T14" fmla="*/ 2 w 16"/>
                <a:gd name="T15" fmla="*/ 12 h 23"/>
                <a:gd name="T16" fmla="*/ 0 w 16"/>
                <a:gd name="T17" fmla="*/ 8 h 23"/>
                <a:gd name="T18" fmla="*/ 0 w 16"/>
                <a:gd name="T19" fmla="*/ 8 h 23"/>
                <a:gd name="T20" fmla="*/ 2 w 16"/>
                <a:gd name="T21" fmla="*/ 5 h 23"/>
                <a:gd name="T22" fmla="*/ 3 w 16"/>
                <a:gd name="T23" fmla="*/ 4 h 23"/>
                <a:gd name="T24" fmla="*/ 3 w 16"/>
                <a:gd name="T25" fmla="*/ 4 h 23"/>
                <a:gd name="T26" fmla="*/ 5 w 16"/>
                <a:gd name="T27" fmla="*/ 2 h 23"/>
                <a:gd name="T28" fmla="*/ 8 w 16"/>
                <a:gd name="T29" fmla="*/ 0 h 23"/>
                <a:gd name="T30" fmla="*/ 8 w 16"/>
                <a:gd name="T31" fmla="*/ 0 h 23"/>
                <a:gd name="T32" fmla="*/ 12 w 16"/>
                <a:gd name="T33" fmla="*/ 2 h 23"/>
                <a:gd name="T34" fmla="*/ 13 w 16"/>
                <a:gd name="T35" fmla="*/ 4 h 23"/>
                <a:gd name="T36" fmla="*/ 13 w 16"/>
                <a:gd name="T37" fmla="*/ 4 h 23"/>
                <a:gd name="T38" fmla="*/ 15 w 16"/>
                <a:gd name="T39" fmla="*/ 5 h 23"/>
                <a:gd name="T40" fmla="*/ 16 w 16"/>
                <a:gd name="T41" fmla="*/ 8 h 23"/>
                <a:gd name="T42" fmla="*/ 16 w 16"/>
                <a:gd name="T43" fmla="*/ 23 h 23"/>
                <a:gd name="T44" fmla="*/ 8 w 16"/>
                <a:gd name="T45" fmla="*/ 12 h 23"/>
                <a:gd name="T46" fmla="*/ 8 w 16"/>
                <a:gd name="T47" fmla="*/ 12 h 23"/>
                <a:gd name="T48" fmla="*/ 10 w 16"/>
                <a:gd name="T49" fmla="*/ 10 h 23"/>
                <a:gd name="T50" fmla="*/ 10 w 16"/>
                <a:gd name="T51" fmla="*/ 10 h 23"/>
                <a:gd name="T52" fmla="*/ 12 w 16"/>
                <a:gd name="T53" fmla="*/ 8 h 23"/>
                <a:gd name="T54" fmla="*/ 12 w 16"/>
                <a:gd name="T55" fmla="*/ 8 h 23"/>
                <a:gd name="T56" fmla="*/ 10 w 16"/>
                <a:gd name="T57" fmla="*/ 7 h 23"/>
                <a:gd name="T58" fmla="*/ 10 w 16"/>
                <a:gd name="T59" fmla="*/ 7 h 23"/>
                <a:gd name="T60" fmla="*/ 8 w 16"/>
                <a:gd name="T61" fmla="*/ 5 h 23"/>
                <a:gd name="T62" fmla="*/ 8 w 16"/>
                <a:gd name="T63" fmla="*/ 5 h 23"/>
                <a:gd name="T64" fmla="*/ 7 w 16"/>
                <a:gd name="T65" fmla="*/ 7 h 23"/>
                <a:gd name="T66" fmla="*/ 7 w 16"/>
                <a:gd name="T67" fmla="*/ 7 h 23"/>
                <a:gd name="T68" fmla="*/ 5 w 16"/>
                <a:gd name="T69" fmla="*/ 8 h 23"/>
                <a:gd name="T70" fmla="*/ 5 w 16"/>
                <a:gd name="T71" fmla="*/ 8 h 23"/>
                <a:gd name="T72" fmla="*/ 7 w 16"/>
                <a:gd name="T73" fmla="*/ 10 h 23"/>
                <a:gd name="T74" fmla="*/ 7 w 16"/>
                <a:gd name="T75" fmla="*/ 10 h 23"/>
                <a:gd name="T76" fmla="*/ 8 w 16"/>
                <a:gd name="T77" fmla="*/ 12 h 23"/>
                <a:gd name="T78" fmla="*/ 8 w 16"/>
                <a:gd name="T7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 h="23">
                  <a:moveTo>
                    <a:pt x="16" y="23"/>
                  </a:moveTo>
                  <a:lnTo>
                    <a:pt x="8" y="23"/>
                  </a:lnTo>
                  <a:lnTo>
                    <a:pt x="8" y="17"/>
                  </a:lnTo>
                  <a:lnTo>
                    <a:pt x="8" y="17"/>
                  </a:lnTo>
                  <a:lnTo>
                    <a:pt x="5" y="15"/>
                  </a:lnTo>
                  <a:lnTo>
                    <a:pt x="3" y="13"/>
                  </a:lnTo>
                  <a:lnTo>
                    <a:pt x="3" y="13"/>
                  </a:lnTo>
                  <a:lnTo>
                    <a:pt x="2" y="12"/>
                  </a:lnTo>
                  <a:lnTo>
                    <a:pt x="0" y="8"/>
                  </a:lnTo>
                  <a:lnTo>
                    <a:pt x="0" y="8"/>
                  </a:lnTo>
                  <a:lnTo>
                    <a:pt x="2" y="5"/>
                  </a:lnTo>
                  <a:lnTo>
                    <a:pt x="3" y="4"/>
                  </a:lnTo>
                  <a:lnTo>
                    <a:pt x="3" y="4"/>
                  </a:lnTo>
                  <a:lnTo>
                    <a:pt x="5" y="2"/>
                  </a:lnTo>
                  <a:lnTo>
                    <a:pt x="8" y="0"/>
                  </a:lnTo>
                  <a:lnTo>
                    <a:pt x="8" y="0"/>
                  </a:lnTo>
                  <a:lnTo>
                    <a:pt x="12" y="2"/>
                  </a:lnTo>
                  <a:lnTo>
                    <a:pt x="13" y="4"/>
                  </a:lnTo>
                  <a:lnTo>
                    <a:pt x="13" y="4"/>
                  </a:lnTo>
                  <a:lnTo>
                    <a:pt x="15" y="5"/>
                  </a:lnTo>
                  <a:lnTo>
                    <a:pt x="16" y="8"/>
                  </a:lnTo>
                  <a:lnTo>
                    <a:pt x="16" y="23"/>
                  </a:lnTo>
                  <a:close/>
                  <a:moveTo>
                    <a:pt x="8" y="12"/>
                  </a:moveTo>
                  <a:lnTo>
                    <a:pt x="8" y="12"/>
                  </a:lnTo>
                  <a:lnTo>
                    <a:pt x="10" y="10"/>
                  </a:lnTo>
                  <a:lnTo>
                    <a:pt x="10" y="10"/>
                  </a:lnTo>
                  <a:lnTo>
                    <a:pt x="12" y="8"/>
                  </a:lnTo>
                  <a:lnTo>
                    <a:pt x="12" y="8"/>
                  </a:lnTo>
                  <a:lnTo>
                    <a:pt x="10" y="7"/>
                  </a:lnTo>
                  <a:lnTo>
                    <a:pt x="10" y="7"/>
                  </a:lnTo>
                  <a:lnTo>
                    <a:pt x="8" y="5"/>
                  </a:lnTo>
                  <a:lnTo>
                    <a:pt x="8" y="5"/>
                  </a:lnTo>
                  <a:lnTo>
                    <a:pt x="7" y="7"/>
                  </a:lnTo>
                  <a:lnTo>
                    <a:pt x="7" y="7"/>
                  </a:lnTo>
                  <a:lnTo>
                    <a:pt x="5" y="8"/>
                  </a:lnTo>
                  <a:lnTo>
                    <a:pt x="5" y="8"/>
                  </a:lnTo>
                  <a:lnTo>
                    <a:pt x="7" y="10"/>
                  </a:lnTo>
                  <a:lnTo>
                    <a:pt x="7" y="10"/>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 name="Freeform 426"/>
            <p:cNvSpPr>
              <a:spLocks noEditPoints="1"/>
            </p:cNvSpPr>
            <p:nvPr/>
          </p:nvSpPr>
          <p:spPr bwMode="auto">
            <a:xfrm>
              <a:off x="4480" y="2880"/>
              <a:ext cx="106" cy="73"/>
            </a:xfrm>
            <a:custGeom>
              <a:avLst/>
              <a:gdLst>
                <a:gd name="T0" fmla="*/ 97 w 106"/>
                <a:gd name="T1" fmla="*/ 49 h 73"/>
                <a:gd name="T2" fmla="*/ 105 w 106"/>
                <a:gd name="T3" fmla="*/ 57 h 73"/>
                <a:gd name="T4" fmla="*/ 105 w 106"/>
                <a:gd name="T5" fmla="*/ 67 h 73"/>
                <a:gd name="T6" fmla="*/ 100 w 106"/>
                <a:gd name="T7" fmla="*/ 73 h 73"/>
                <a:gd name="T8" fmla="*/ 88 w 106"/>
                <a:gd name="T9" fmla="*/ 71 h 73"/>
                <a:gd name="T10" fmla="*/ 80 w 106"/>
                <a:gd name="T11" fmla="*/ 55 h 73"/>
                <a:gd name="T12" fmla="*/ 61 w 106"/>
                <a:gd name="T13" fmla="*/ 73 h 73"/>
                <a:gd name="T14" fmla="*/ 51 w 106"/>
                <a:gd name="T15" fmla="*/ 24 h 73"/>
                <a:gd name="T16" fmla="*/ 44 w 106"/>
                <a:gd name="T17" fmla="*/ 13 h 73"/>
                <a:gd name="T18" fmla="*/ 31 w 106"/>
                <a:gd name="T19" fmla="*/ 10 h 73"/>
                <a:gd name="T20" fmla="*/ 20 w 106"/>
                <a:gd name="T21" fmla="*/ 11 h 73"/>
                <a:gd name="T22" fmla="*/ 13 w 106"/>
                <a:gd name="T23" fmla="*/ 16 h 73"/>
                <a:gd name="T24" fmla="*/ 25 w 106"/>
                <a:gd name="T25" fmla="*/ 23 h 73"/>
                <a:gd name="T26" fmla="*/ 22 w 106"/>
                <a:gd name="T27" fmla="*/ 27 h 73"/>
                <a:gd name="T28" fmla="*/ 15 w 106"/>
                <a:gd name="T29" fmla="*/ 36 h 73"/>
                <a:gd name="T30" fmla="*/ 15 w 106"/>
                <a:gd name="T31" fmla="*/ 52 h 73"/>
                <a:gd name="T32" fmla="*/ 23 w 106"/>
                <a:gd name="T33" fmla="*/ 52 h 73"/>
                <a:gd name="T34" fmla="*/ 28 w 106"/>
                <a:gd name="T35" fmla="*/ 57 h 73"/>
                <a:gd name="T36" fmla="*/ 28 w 106"/>
                <a:gd name="T37" fmla="*/ 67 h 73"/>
                <a:gd name="T38" fmla="*/ 23 w 106"/>
                <a:gd name="T39" fmla="*/ 73 h 73"/>
                <a:gd name="T40" fmla="*/ 12 w 106"/>
                <a:gd name="T41" fmla="*/ 71 h 73"/>
                <a:gd name="T42" fmla="*/ 5 w 106"/>
                <a:gd name="T43" fmla="*/ 63 h 73"/>
                <a:gd name="T44" fmla="*/ 4 w 106"/>
                <a:gd name="T45" fmla="*/ 40 h 73"/>
                <a:gd name="T46" fmla="*/ 10 w 106"/>
                <a:gd name="T47" fmla="*/ 27 h 73"/>
                <a:gd name="T48" fmla="*/ 10 w 106"/>
                <a:gd name="T49" fmla="*/ 24 h 73"/>
                <a:gd name="T50" fmla="*/ 0 w 106"/>
                <a:gd name="T51" fmla="*/ 19 h 73"/>
                <a:gd name="T52" fmla="*/ 9 w 106"/>
                <a:gd name="T53" fmla="*/ 6 h 73"/>
                <a:gd name="T54" fmla="*/ 18 w 106"/>
                <a:gd name="T55" fmla="*/ 1 h 73"/>
                <a:gd name="T56" fmla="*/ 43 w 106"/>
                <a:gd name="T57" fmla="*/ 1 h 73"/>
                <a:gd name="T58" fmla="*/ 53 w 106"/>
                <a:gd name="T59" fmla="*/ 6 h 73"/>
                <a:gd name="T60" fmla="*/ 61 w 106"/>
                <a:gd name="T61" fmla="*/ 18 h 73"/>
                <a:gd name="T62" fmla="*/ 61 w 106"/>
                <a:gd name="T63" fmla="*/ 60 h 73"/>
                <a:gd name="T64" fmla="*/ 80 w 106"/>
                <a:gd name="T65" fmla="*/ 0 h 73"/>
                <a:gd name="T66" fmla="*/ 18 w 106"/>
                <a:gd name="T67" fmla="*/ 67 h 73"/>
                <a:gd name="T68" fmla="*/ 22 w 106"/>
                <a:gd name="T69" fmla="*/ 65 h 73"/>
                <a:gd name="T70" fmla="*/ 22 w 106"/>
                <a:gd name="T71" fmla="*/ 58 h 73"/>
                <a:gd name="T72" fmla="*/ 18 w 106"/>
                <a:gd name="T73" fmla="*/ 58 h 73"/>
                <a:gd name="T74" fmla="*/ 15 w 106"/>
                <a:gd name="T75" fmla="*/ 62 h 73"/>
                <a:gd name="T76" fmla="*/ 15 w 106"/>
                <a:gd name="T77" fmla="*/ 65 h 73"/>
                <a:gd name="T78" fmla="*/ 98 w 106"/>
                <a:gd name="T79" fmla="*/ 62 h 73"/>
                <a:gd name="T80" fmla="*/ 97 w 106"/>
                <a:gd name="T81" fmla="*/ 57 h 73"/>
                <a:gd name="T82" fmla="*/ 90 w 106"/>
                <a:gd name="T83" fmla="*/ 60 h 73"/>
                <a:gd name="T84" fmla="*/ 92 w 106"/>
                <a:gd name="T85" fmla="*/ 65 h 73"/>
                <a:gd name="T86" fmla="*/ 97 w 106"/>
                <a:gd name="T87" fmla="*/ 65 h 73"/>
                <a:gd name="T88" fmla="*/ 98 w 106"/>
                <a:gd name="T89"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73">
                  <a:moveTo>
                    <a:pt x="90" y="47"/>
                  </a:moveTo>
                  <a:lnTo>
                    <a:pt x="90" y="47"/>
                  </a:lnTo>
                  <a:lnTo>
                    <a:pt x="97" y="49"/>
                  </a:lnTo>
                  <a:lnTo>
                    <a:pt x="101" y="52"/>
                  </a:lnTo>
                  <a:lnTo>
                    <a:pt x="101" y="52"/>
                  </a:lnTo>
                  <a:lnTo>
                    <a:pt x="105" y="57"/>
                  </a:lnTo>
                  <a:lnTo>
                    <a:pt x="106" y="62"/>
                  </a:lnTo>
                  <a:lnTo>
                    <a:pt x="106" y="62"/>
                  </a:lnTo>
                  <a:lnTo>
                    <a:pt x="105" y="67"/>
                  </a:lnTo>
                  <a:lnTo>
                    <a:pt x="103" y="70"/>
                  </a:lnTo>
                  <a:lnTo>
                    <a:pt x="103" y="70"/>
                  </a:lnTo>
                  <a:lnTo>
                    <a:pt x="100" y="73"/>
                  </a:lnTo>
                  <a:lnTo>
                    <a:pt x="95" y="73"/>
                  </a:lnTo>
                  <a:lnTo>
                    <a:pt x="95" y="73"/>
                  </a:lnTo>
                  <a:lnTo>
                    <a:pt x="88" y="71"/>
                  </a:lnTo>
                  <a:lnTo>
                    <a:pt x="83" y="68"/>
                  </a:lnTo>
                  <a:lnTo>
                    <a:pt x="80" y="63"/>
                  </a:lnTo>
                  <a:lnTo>
                    <a:pt x="80" y="55"/>
                  </a:lnTo>
                  <a:lnTo>
                    <a:pt x="80" y="55"/>
                  </a:lnTo>
                  <a:lnTo>
                    <a:pt x="70" y="62"/>
                  </a:lnTo>
                  <a:lnTo>
                    <a:pt x="61" y="73"/>
                  </a:lnTo>
                  <a:lnTo>
                    <a:pt x="51" y="73"/>
                  </a:lnTo>
                  <a:lnTo>
                    <a:pt x="51" y="24"/>
                  </a:lnTo>
                  <a:lnTo>
                    <a:pt x="51" y="24"/>
                  </a:lnTo>
                  <a:lnTo>
                    <a:pt x="49" y="18"/>
                  </a:lnTo>
                  <a:lnTo>
                    <a:pt x="44" y="13"/>
                  </a:lnTo>
                  <a:lnTo>
                    <a:pt x="44" y="13"/>
                  </a:lnTo>
                  <a:lnTo>
                    <a:pt x="38" y="10"/>
                  </a:lnTo>
                  <a:lnTo>
                    <a:pt x="31" y="10"/>
                  </a:lnTo>
                  <a:lnTo>
                    <a:pt x="31" y="10"/>
                  </a:lnTo>
                  <a:lnTo>
                    <a:pt x="25" y="10"/>
                  </a:lnTo>
                  <a:lnTo>
                    <a:pt x="20" y="11"/>
                  </a:lnTo>
                  <a:lnTo>
                    <a:pt x="20" y="11"/>
                  </a:lnTo>
                  <a:lnTo>
                    <a:pt x="17" y="13"/>
                  </a:lnTo>
                  <a:lnTo>
                    <a:pt x="13" y="16"/>
                  </a:lnTo>
                  <a:lnTo>
                    <a:pt x="13" y="16"/>
                  </a:lnTo>
                  <a:lnTo>
                    <a:pt x="18" y="18"/>
                  </a:lnTo>
                  <a:lnTo>
                    <a:pt x="22" y="19"/>
                  </a:lnTo>
                  <a:lnTo>
                    <a:pt x="25" y="23"/>
                  </a:lnTo>
                  <a:lnTo>
                    <a:pt x="26" y="26"/>
                  </a:lnTo>
                  <a:lnTo>
                    <a:pt x="26" y="26"/>
                  </a:lnTo>
                  <a:lnTo>
                    <a:pt x="22" y="27"/>
                  </a:lnTo>
                  <a:lnTo>
                    <a:pt x="18" y="31"/>
                  </a:lnTo>
                  <a:lnTo>
                    <a:pt x="18" y="31"/>
                  </a:lnTo>
                  <a:lnTo>
                    <a:pt x="15" y="36"/>
                  </a:lnTo>
                  <a:lnTo>
                    <a:pt x="15" y="40"/>
                  </a:lnTo>
                  <a:lnTo>
                    <a:pt x="15" y="52"/>
                  </a:lnTo>
                  <a:lnTo>
                    <a:pt x="15" y="52"/>
                  </a:lnTo>
                  <a:lnTo>
                    <a:pt x="18" y="50"/>
                  </a:lnTo>
                  <a:lnTo>
                    <a:pt x="18" y="50"/>
                  </a:lnTo>
                  <a:lnTo>
                    <a:pt x="23" y="52"/>
                  </a:lnTo>
                  <a:lnTo>
                    <a:pt x="26" y="54"/>
                  </a:lnTo>
                  <a:lnTo>
                    <a:pt x="26" y="54"/>
                  </a:lnTo>
                  <a:lnTo>
                    <a:pt x="28" y="57"/>
                  </a:lnTo>
                  <a:lnTo>
                    <a:pt x="30" y="62"/>
                  </a:lnTo>
                  <a:lnTo>
                    <a:pt x="30" y="62"/>
                  </a:lnTo>
                  <a:lnTo>
                    <a:pt x="28" y="67"/>
                  </a:lnTo>
                  <a:lnTo>
                    <a:pt x="26" y="70"/>
                  </a:lnTo>
                  <a:lnTo>
                    <a:pt x="26" y="70"/>
                  </a:lnTo>
                  <a:lnTo>
                    <a:pt x="23" y="73"/>
                  </a:lnTo>
                  <a:lnTo>
                    <a:pt x="18" y="73"/>
                  </a:lnTo>
                  <a:lnTo>
                    <a:pt x="18" y="73"/>
                  </a:lnTo>
                  <a:lnTo>
                    <a:pt x="12" y="71"/>
                  </a:lnTo>
                  <a:lnTo>
                    <a:pt x="7" y="68"/>
                  </a:lnTo>
                  <a:lnTo>
                    <a:pt x="7" y="68"/>
                  </a:lnTo>
                  <a:lnTo>
                    <a:pt x="5" y="63"/>
                  </a:lnTo>
                  <a:lnTo>
                    <a:pt x="4" y="55"/>
                  </a:lnTo>
                  <a:lnTo>
                    <a:pt x="4" y="40"/>
                  </a:lnTo>
                  <a:lnTo>
                    <a:pt x="4" y="40"/>
                  </a:lnTo>
                  <a:lnTo>
                    <a:pt x="4" y="36"/>
                  </a:lnTo>
                  <a:lnTo>
                    <a:pt x="7" y="31"/>
                  </a:lnTo>
                  <a:lnTo>
                    <a:pt x="10" y="27"/>
                  </a:lnTo>
                  <a:lnTo>
                    <a:pt x="13" y="26"/>
                  </a:lnTo>
                  <a:lnTo>
                    <a:pt x="13" y="26"/>
                  </a:lnTo>
                  <a:lnTo>
                    <a:pt x="10" y="24"/>
                  </a:lnTo>
                  <a:lnTo>
                    <a:pt x="0" y="24"/>
                  </a:lnTo>
                  <a:lnTo>
                    <a:pt x="0" y="24"/>
                  </a:lnTo>
                  <a:lnTo>
                    <a:pt x="0" y="19"/>
                  </a:lnTo>
                  <a:lnTo>
                    <a:pt x="2" y="14"/>
                  </a:lnTo>
                  <a:lnTo>
                    <a:pt x="5" y="10"/>
                  </a:lnTo>
                  <a:lnTo>
                    <a:pt x="9" y="6"/>
                  </a:lnTo>
                  <a:lnTo>
                    <a:pt x="9" y="6"/>
                  </a:lnTo>
                  <a:lnTo>
                    <a:pt x="13" y="3"/>
                  </a:lnTo>
                  <a:lnTo>
                    <a:pt x="18" y="1"/>
                  </a:lnTo>
                  <a:lnTo>
                    <a:pt x="31" y="0"/>
                  </a:lnTo>
                  <a:lnTo>
                    <a:pt x="31" y="0"/>
                  </a:lnTo>
                  <a:lnTo>
                    <a:pt x="43" y="1"/>
                  </a:lnTo>
                  <a:lnTo>
                    <a:pt x="48" y="3"/>
                  </a:lnTo>
                  <a:lnTo>
                    <a:pt x="53" y="6"/>
                  </a:lnTo>
                  <a:lnTo>
                    <a:pt x="53" y="6"/>
                  </a:lnTo>
                  <a:lnTo>
                    <a:pt x="57" y="10"/>
                  </a:lnTo>
                  <a:lnTo>
                    <a:pt x="59" y="14"/>
                  </a:lnTo>
                  <a:lnTo>
                    <a:pt x="61" y="18"/>
                  </a:lnTo>
                  <a:lnTo>
                    <a:pt x="61" y="23"/>
                  </a:lnTo>
                  <a:lnTo>
                    <a:pt x="61" y="60"/>
                  </a:lnTo>
                  <a:lnTo>
                    <a:pt x="61" y="60"/>
                  </a:lnTo>
                  <a:lnTo>
                    <a:pt x="70" y="54"/>
                  </a:lnTo>
                  <a:lnTo>
                    <a:pt x="80" y="47"/>
                  </a:lnTo>
                  <a:lnTo>
                    <a:pt x="80" y="0"/>
                  </a:lnTo>
                  <a:lnTo>
                    <a:pt x="90" y="0"/>
                  </a:lnTo>
                  <a:lnTo>
                    <a:pt x="90" y="47"/>
                  </a:lnTo>
                  <a:close/>
                  <a:moveTo>
                    <a:pt x="18" y="67"/>
                  </a:moveTo>
                  <a:lnTo>
                    <a:pt x="18" y="67"/>
                  </a:lnTo>
                  <a:lnTo>
                    <a:pt x="22" y="65"/>
                  </a:lnTo>
                  <a:lnTo>
                    <a:pt x="22" y="65"/>
                  </a:lnTo>
                  <a:lnTo>
                    <a:pt x="22" y="62"/>
                  </a:lnTo>
                  <a:lnTo>
                    <a:pt x="22" y="62"/>
                  </a:lnTo>
                  <a:lnTo>
                    <a:pt x="22" y="58"/>
                  </a:lnTo>
                  <a:lnTo>
                    <a:pt x="22" y="58"/>
                  </a:lnTo>
                  <a:lnTo>
                    <a:pt x="18" y="58"/>
                  </a:lnTo>
                  <a:lnTo>
                    <a:pt x="18" y="58"/>
                  </a:lnTo>
                  <a:lnTo>
                    <a:pt x="15" y="58"/>
                  </a:lnTo>
                  <a:lnTo>
                    <a:pt x="15" y="58"/>
                  </a:lnTo>
                  <a:lnTo>
                    <a:pt x="15" y="62"/>
                  </a:lnTo>
                  <a:lnTo>
                    <a:pt x="15" y="62"/>
                  </a:lnTo>
                  <a:lnTo>
                    <a:pt x="15" y="65"/>
                  </a:lnTo>
                  <a:lnTo>
                    <a:pt x="15" y="65"/>
                  </a:lnTo>
                  <a:lnTo>
                    <a:pt x="18" y="67"/>
                  </a:lnTo>
                  <a:lnTo>
                    <a:pt x="18" y="67"/>
                  </a:lnTo>
                  <a:close/>
                  <a:moveTo>
                    <a:pt x="98" y="62"/>
                  </a:moveTo>
                  <a:lnTo>
                    <a:pt x="98" y="62"/>
                  </a:lnTo>
                  <a:lnTo>
                    <a:pt x="98" y="58"/>
                  </a:lnTo>
                  <a:lnTo>
                    <a:pt x="97" y="57"/>
                  </a:lnTo>
                  <a:lnTo>
                    <a:pt x="97" y="57"/>
                  </a:lnTo>
                  <a:lnTo>
                    <a:pt x="90" y="54"/>
                  </a:lnTo>
                  <a:lnTo>
                    <a:pt x="90" y="60"/>
                  </a:lnTo>
                  <a:lnTo>
                    <a:pt x="90" y="60"/>
                  </a:lnTo>
                  <a:lnTo>
                    <a:pt x="92" y="65"/>
                  </a:lnTo>
                  <a:lnTo>
                    <a:pt x="92" y="65"/>
                  </a:lnTo>
                  <a:lnTo>
                    <a:pt x="95" y="67"/>
                  </a:lnTo>
                  <a:lnTo>
                    <a:pt x="95" y="67"/>
                  </a:lnTo>
                  <a:lnTo>
                    <a:pt x="97" y="65"/>
                  </a:lnTo>
                  <a:lnTo>
                    <a:pt x="97" y="65"/>
                  </a:lnTo>
                  <a:lnTo>
                    <a:pt x="98" y="62"/>
                  </a:lnTo>
                  <a:lnTo>
                    <a:pt x="9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 name="Freeform 427"/>
            <p:cNvSpPr>
              <a:spLocks noEditPoints="1"/>
            </p:cNvSpPr>
            <p:nvPr/>
          </p:nvSpPr>
          <p:spPr bwMode="auto">
            <a:xfrm>
              <a:off x="4596" y="2880"/>
              <a:ext cx="64" cy="73"/>
            </a:xfrm>
            <a:custGeom>
              <a:avLst/>
              <a:gdLst>
                <a:gd name="T0" fmla="*/ 52 w 64"/>
                <a:gd name="T1" fmla="*/ 73 h 73"/>
                <a:gd name="T2" fmla="*/ 52 w 64"/>
                <a:gd name="T3" fmla="*/ 24 h 73"/>
                <a:gd name="T4" fmla="*/ 47 w 64"/>
                <a:gd name="T5" fmla="*/ 13 h 73"/>
                <a:gd name="T6" fmla="*/ 41 w 64"/>
                <a:gd name="T7" fmla="*/ 10 h 73"/>
                <a:gd name="T8" fmla="*/ 33 w 64"/>
                <a:gd name="T9" fmla="*/ 10 h 73"/>
                <a:gd name="T10" fmla="*/ 18 w 64"/>
                <a:gd name="T11" fmla="*/ 14 h 73"/>
                <a:gd name="T12" fmla="*/ 13 w 64"/>
                <a:gd name="T13" fmla="*/ 19 h 73"/>
                <a:gd name="T14" fmla="*/ 11 w 64"/>
                <a:gd name="T15" fmla="*/ 26 h 73"/>
                <a:gd name="T16" fmla="*/ 13 w 64"/>
                <a:gd name="T17" fmla="*/ 40 h 73"/>
                <a:gd name="T18" fmla="*/ 15 w 64"/>
                <a:gd name="T19" fmla="*/ 44 h 73"/>
                <a:gd name="T20" fmla="*/ 16 w 64"/>
                <a:gd name="T21" fmla="*/ 36 h 73"/>
                <a:gd name="T22" fmla="*/ 21 w 64"/>
                <a:gd name="T23" fmla="*/ 29 h 73"/>
                <a:gd name="T24" fmla="*/ 31 w 64"/>
                <a:gd name="T25" fmla="*/ 23 h 73"/>
                <a:gd name="T26" fmla="*/ 36 w 64"/>
                <a:gd name="T27" fmla="*/ 24 h 73"/>
                <a:gd name="T28" fmla="*/ 39 w 64"/>
                <a:gd name="T29" fmla="*/ 26 h 73"/>
                <a:gd name="T30" fmla="*/ 42 w 64"/>
                <a:gd name="T31" fmla="*/ 34 h 73"/>
                <a:gd name="T32" fmla="*/ 42 w 64"/>
                <a:gd name="T33" fmla="*/ 39 h 73"/>
                <a:gd name="T34" fmla="*/ 39 w 64"/>
                <a:gd name="T35" fmla="*/ 42 h 73"/>
                <a:gd name="T36" fmla="*/ 31 w 64"/>
                <a:gd name="T37" fmla="*/ 45 h 73"/>
                <a:gd name="T38" fmla="*/ 28 w 64"/>
                <a:gd name="T39" fmla="*/ 44 h 73"/>
                <a:gd name="T40" fmla="*/ 23 w 64"/>
                <a:gd name="T41" fmla="*/ 42 h 73"/>
                <a:gd name="T42" fmla="*/ 18 w 64"/>
                <a:gd name="T43" fmla="*/ 57 h 73"/>
                <a:gd name="T44" fmla="*/ 7 w 64"/>
                <a:gd name="T45" fmla="*/ 73 h 73"/>
                <a:gd name="T46" fmla="*/ 7 w 64"/>
                <a:gd name="T47" fmla="*/ 62 h 73"/>
                <a:gd name="T48" fmla="*/ 3 w 64"/>
                <a:gd name="T49" fmla="*/ 44 h 73"/>
                <a:gd name="T50" fmla="*/ 0 w 64"/>
                <a:gd name="T51" fmla="*/ 26 h 73"/>
                <a:gd name="T52" fmla="*/ 3 w 64"/>
                <a:gd name="T53" fmla="*/ 16 h 73"/>
                <a:gd name="T54" fmla="*/ 8 w 64"/>
                <a:gd name="T55" fmla="*/ 6 h 73"/>
                <a:gd name="T56" fmla="*/ 13 w 64"/>
                <a:gd name="T57" fmla="*/ 3 h 73"/>
                <a:gd name="T58" fmla="*/ 25 w 64"/>
                <a:gd name="T59" fmla="*/ 0 h 73"/>
                <a:gd name="T60" fmla="*/ 33 w 64"/>
                <a:gd name="T61" fmla="*/ 0 h 73"/>
                <a:gd name="T62" fmla="*/ 51 w 64"/>
                <a:gd name="T63" fmla="*/ 3 h 73"/>
                <a:gd name="T64" fmla="*/ 55 w 64"/>
                <a:gd name="T65" fmla="*/ 6 h 73"/>
                <a:gd name="T66" fmla="*/ 62 w 64"/>
                <a:gd name="T67" fmla="*/ 14 h 73"/>
                <a:gd name="T68" fmla="*/ 64 w 64"/>
                <a:gd name="T69" fmla="*/ 23 h 73"/>
                <a:gd name="T70" fmla="*/ 31 w 64"/>
                <a:gd name="T71" fmla="*/ 37 h 73"/>
                <a:gd name="T72" fmla="*/ 34 w 64"/>
                <a:gd name="T73" fmla="*/ 37 h 73"/>
                <a:gd name="T74" fmla="*/ 36 w 64"/>
                <a:gd name="T75" fmla="*/ 34 h 73"/>
                <a:gd name="T76" fmla="*/ 34 w 64"/>
                <a:gd name="T77" fmla="*/ 31 h 73"/>
                <a:gd name="T78" fmla="*/ 31 w 64"/>
                <a:gd name="T79" fmla="*/ 31 h 73"/>
                <a:gd name="T80" fmla="*/ 29 w 64"/>
                <a:gd name="T81" fmla="*/ 31 h 73"/>
                <a:gd name="T82" fmla="*/ 28 w 64"/>
                <a:gd name="T83" fmla="*/ 34 h 73"/>
                <a:gd name="T84" fmla="*/ 29 w 64"/>
                <a:gd name="T85" fmla="*/ 37 h 73"/>
                <a:gd name="T86" fmla="*/ 31 w 64"/>
                <a:gd name="T87"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3">
                  <a:moveTo>
                    <a:pt x="64" y="73"/>
                  </a:moveTo>
                  <a:lnTo>
                    <a:pt x="52" y="73"/>
                  </a:lnTo>
                  <a:lnTo>
                    <a:pt x="52" y="24"/>
                  </a:lnTo>
                  <a:lnTo>
                    <a:pt x="52" y="24"/>
                  </a:lnTo>
                  <a:lnTo>
                    <a:pt x="51" y="18"/>
                  </a:lnTo>
                  <a:lnTo>
                    <a:pt x="47" y="13"/>
                  </a:lnTo>
                  <a:lnTo>
                    <a:pt x="47" y="13"/>
                  </a:lnTo>
                  <a:lnTo>
                    <a:pt x="41" y="10"/>
                  </a:lnTo>
                  <a:lnTo>
                    <a:pt x="33" y="10"/>
                  </a:lnTo>
                  <a:lnTo>
                    <a:pt x="33" y="10"/>
                  </a:lnTo>
                  <a:lnTo>
                    <a:pt x="25" y="10"/>
                  </a:lnTo>
                  <a:lnTo>
                    <a:pt x="18" y="14"/>
                  </a:lnTo>
                  <a:lnTo>
                    <a:pt x="18" y="14"/>
                  </a:lnTo>
                  <a:lnTo>
                    <a:pt x="13" y="19"/>
                  </a:lnTo>
                  <a:lnTo>
                    <a:pt x="11" y="26"/>
                  </a:lnTo>
                  <a:lnTo>
                    <a:pt x="11" y="26"/>
                  </a:lnTo>
                  <a:lnTo>
                    <a:pt x="11" y="32"/>
                  </a:lnTo>
                  <a:lnTo>
                    <a:pt x="13" y="40"/>
                  </a:lnTo>
                  <a:lnTo>
                    <a:pt x="13" y="40"/>
                  </a:lnTo>
                  <a:lnTo>
                    <a:pt x="15" y="44"/>
                  </a:lnTo>
                  <a:lnTo>
                    <a:pt x="15" y="44"/>
                  </a:lnTo>
                  <a:lnTo>
                    <a:pt x="16" y="36"/>
                  </a:lnTo>
                  <a:lnTo>
                    <a:pt x="21" y="29"/>
                  </a:lnTo>
                  <a:lnTo>
                    <a:pt x="21" y="29"/>
                  </a:lnTo>
                  <a:lnTo>
                    <a:pt x="26" y="24"/>
                  </a:lnTo>
                  <a:lnTo>
                    <a:pt x="31" y="23"/>
                  </a:lnTo>
                  <a:lnTo>
                    <a:pt x="31" y="23"/>
                  </a:lnTo>
                  <a:lnTo>
                    <a:pt x="36" y="24"/>
                  </a:lnTo>
                  <a:lnTo>
                    <a:pt x="39" y="26"/>
                  </a:lnTo>
                  <a:lnTo>
                    <a:pt x="39" y="26"/>
                  </a:lnTo>
                  <a:lnTo>
                    <a:pt x="42" y="29"/>
                  </a:lnTo>
                  <a:lnTo>
                    <a:pt x="42" y="34"/>
                  </a:lnTo>
                  <a:lnTo>
                    <a:pt x="42" y="34"/>
                  </a:lnTo>
                  <a:lnTo>
                    <a:pt x="42" y="39"/>
                  </a:lnTo>
                  <a:lnTo>
                    <a:pt x="39" y="42"/>
                  </a:lnTo>
                  <a:lnTo>
                    <a:pt x="39" y="42"/>
                  </a:lnTo>
                  <a:lnTo>
                    <a:pt x="36" y="44"/>
                  </a:lnTo>
                  <a:lnTo>
                    <a:pt x="31" y="45"/>
                  </a:lnTo>
                  <a:lnTo>
                    <a:pt x="31" y="45"/>
                  </a:lnTo>
                  <a:lnTo>
                    <a:pt x="28" y="44"/>
                  </a:lnTo>
                  <a:lnTo>
                    <a:pt x="23" y="42"/>
                  </a:lnTo>
                  <a:lnTo>
                    <a:pt x="23" y="42"/>
                  </a:lnTo>
                  <a:lnTo>
                    <a:pt x="20" y="47"/>
                  </a:lnTo>
                  <a:lnTo>
                    <a:pt x="18" y="57"/>
                  </a:lnTo>
                  <a:lnTo>
                    <a:pt x="18" y="73"/>
                  </a:lnTo>
                  <a:lnTo>
                    <a:pt x="7" y="73"/>
                  </a:lnTo>
                  <a:lnTo>
                    <a:pt x="7" y="62"/>
                  </a:lnTo>
                  <a:lnTo>
                    <a:pt x="7" y="62"/>
                  </a:lnTo>
                  <a:lnTo>
                    <a:pt x="3" y="44"/>
                  </a:lnTo>
                  <a:lnTo>
                    <a:pt x="3" y="44"/>
                  </a:lnTo>
                  <a:lnTo>
                    <a:pt x="0" y="26"/>
                  </a:lnTo>
                  <a:lnTo>
                    <a:pt x="0" y="26"/>
                  </a:lnTo>
                  <a:lnTo>
                    <a:pt x="2" y="21"/>
                  </a:lnTo>
                  <a:lnTo>
                    <a:pt x="3" y="16"/>
                  </a:lnTo>
                  <a:lnTo>
                    <a:pt x="5" y="11"/>
                  </a:lnTo>
                  <a:lnTo>
                    <a:pt x="8" y="6"/>
                  </a:lnTo>
                  <a:lnTo>
                    <a:pt x="8" y="6"/>
                  </a:lnTo>
                  <a:lnTo>
                    <a:pt x="13" y="3"/>
                  </a:lnTo>
                  <a:lnTo>
                    <a:pt x="20" y="1"/>
                  </a:lnTo>
                  <a:lnTo>
                    <a:pt x="25" y="0"/>
                  </a:lnTo>
                  <a:lnTo>
                    <a:pt x="33" y="0"/>
                  </a:lnTo>
                  <a:lnTo>
                    <a:pt x="33" y="0"/>
                  </a:lnTo>
                  <a:lnTo>
                    <a:pt x="46" y="1"/>
                  </a:lnTo>
                  <a:lnTo>
                    <a:pt x="51" y="3"/>
                  </a:lnTo>
                  <a:lnTo>
                    <a:pt x="55" y="6"/>
                  </a:lnTo>
                  <a:lnTo>
                    <a:pt x="55" y="6"/>
                  </a:lnTo>
                  <a:lnTo>
                    <a:pt x="59" y="10"/>
                  </a:lnTo>
                  <a:lnTo>
                    <a:pt x="62" y="14"/>
                  </a:lnTo>
                  <a:lnTo>
                    <a:pt x="62" y="18"/>
                  </a:lnTo>
                  <a:lnTo>
                    <a:pt x="64" y="23"/>
                  </a:lnTo>
                  <a:lnTo>
                    <a:pt x="64" y="73"/>
                  </a:lnTo>
                  <a:close/>
                  <a:moveTo>
                    <a:pt x="31" y="37"/>
                  </a:moveTo>
                  <a:lnTo>
                    <a:pt x="31" y="37"/>
                  </a:lnTo>
                  <a:lnTo>
                    <a:pt x="34" y="37"/>
                  </a:lnTo>
                  <a:lnTo>
                    <a:pt x="34" y="37"/>
                  </a:lnTo>
                  <a:lnTo>
                    <a:pt x="36" y="34"/>
                  </a:lnTo>
                  <a:lnTo>
                    <a:pt x="36" y="34"/>
                  </a:lnTo>
                  <a:lnTo>
                    <a:pt x="34" y="31"/>
                  </a:lnTo>
                  <a:lnTo>
                    <a:pt x="34" y="31"/>
                  </a:lnTo>
                  <a:lnTo>
                    <a:pt x="31" y="31"/>
                  </a:lnTo>
                  <a:lnTo>
                    <a:pt x="31" y="31"/>
                  </a:lnTo>
                  <a:lnTo>
                    <a:pt x="29" y="31"/>
                  </a:lnTo>
                  <a:lnTo>
                    <a:pt x="29" y="31"/>
                  </a:lnTo>
                  <a:lnTo>
                    <a:pt x="28" y="34"/>
                  </a:lnTo>
                  <a:lnTo>
                    <a:pt x="28" y="34"/>
                  </a:lnTo>
                  <a:lnTo>
                    <a:pt x="29" y="37"/>
                  </a:lnTo>
                  <a:lnTo>
                    <a:pt x="29" y="37"/>
                  </a:lnTo>
                  <a:lnTo>
                    <a:pt x="31" y="37"/>
                  </a:lnTo>
                  <a:lnTo>
                    <a:pt x="31"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 name="Freeform 428"/>
            <p:cNvSpPr>
              <a:spLocks noEditPoints="1"/>
            </p:cNvSpPr>
            <p:nvPr/>
          </p:nvSpPr>
          <p:spPr bwMode="auto">
            <a:xfrm>
              <a:off x="4643" y="2956"/>
              <a:ext cx="15" cy="23"/>
            </a:xfrm>
            <a:custGeom>
              <a:avLst/>
              <a:gdLst>
                <a:gd name="T0" fmla="*/ 15 w 15"/>
                <a:gd name="T1" fmla="*/ 23 h 23"/>
                <a:gd name="T2" fmla="*/ 8 w 15"/>
                <a:gd name="T3" fmla="*/ 23 h 23"/>
                <a:gd name="T4" fmla="*/ 8 w 15"/>
                <a:gd name="T5" fmla="*/ 17 h 23"/>
                <a:gd name="T6" fmla="*/ 8 w 15"/>
                <a:gd name="T7" fmla="*/ 17 h 23"/>
                <a:gd name="T8" fmla="*/ 5 w 15"/>
                <a:gd name="T9" fmla="*/ 15 h 23"/>
                <a:gd name="T10" fmla="*/ 2 w 15"/>
                <a:gd name="T11" fmla="*/ 13 h 23"/>
                <a:gd name="T12" fmla="*/ 2 w 15"/>
                <a:gd name="T13" fmla="*/ 13 h 23"/>
                <a:gd name="T14" fmla="*/ 0 w 15"/>
                <a:gd name="T15" fmla="*/ 12 h 23"/>
                <a:gd name="T16" fmla="*/ 0 w 15"/>
                <a:gd name="T17" fmla="*/ 8 h 23"/>
                <a:gd name="T18" fmla="*/ 0 w 15"/>
                <a:gd name="T19" fmla="*/ 8 h 23"/>
                <a:gd name="T20" fmla="*/ 0 w 15"/>
                <a:gd name="T21" fmla="*/ 5 h 23"/>
                <a:gd name="T22" fmla="*/ 2 w 15"/>
                <a:gd name="T23" fmla="*/ 4 h 23"/>
                <a:gd name="T24" fmla="*/ 2 w 15"/>
                <a:gd name="T25" fmla="*/ 4 h 23"/>
                <a:gd name="T26" fmla="*/ 5 w 15"/>
                <a:gd name="T27" fmla="*/ 2 h 23"/>
                <a:gd name="T28" fmla="*/ 8 w 15"/>
                <a:gd name="T29" fmla="*/ 0 h 23"/>
                <a:gd name="T30" fmla="*/ 8 w 15"/>
                <a:gd name="T31" fmla="*/ 0 h 23"/>
                <a:gd name="T32" fmla="*/ 10 w 15"/>
                <a:gd name="T33" fmla="*/ 2 h 23"/>
                <a:gd name="T34" fmla="*/ 13 w 15"/>
                <a:gd name="T35" fmla="*/ 4 h 23"/>
                <a:gd name="T36" fmla="*/ 13 w 15"/>
                <a:gd name="T37" fmla="*/ 4 h 23"/>
                <a:gd name="T38" fmla="*/ 15 w 15"/>
                <a:gd name="T39" fmla="*/ 5 h 23"/>
                <a:gd name="T40" fmla="*/ 15 w 15"/>
                <a:gd name="T41" fmla="*/ 8 h 23"/>
                <a:gd name="T42" fmla="*/ 15 w 15"/>
                <a:gd name="T43" fmla="*/ 23 h 23"/>
                <a:gd name="T44" fmla="*/ 8 w 15"/>
                <a:gd name="T45" fmla="*/ 12 h 23"/>
                <a:gd name="T46" fmla="*/ 8 w 15"/>
                <a:gd name="T47" fmla="*/ 12 h 23"/>
                <a:gd name="T48" fmla="*/ 10 w 15"/>
                <a:gd name="T49" fmla="*/ 10 h 23"/>
                <a:gd name="T50" fmla="*/ 10 w 15"/>
                <a:gd name="T51" fmla="*/ 10 h 23"/>
                <a:gd name="T52" fmla="*/ 10 w 15"/>
                <a:gd name="T53" fmla="*/ 8 h 23"/>
                <a:gd name="T54" fmla="*/ 10 w 15"/>
                <a:gd name="T55" fmla="*/ 8 h 23"/>
                <a:gd name="T56" fmla="*/ 10 w 15"/>
                <a:gd name="T57" fmla="*/ 7 h 23"/>
                <a:gd name="T58" fmla="*/ 10 w 15"/>
                <a:gd name="T59" fmla="*/ 7 h 23"/>
                <a:gd name="T60" fmla="*/ 8 w 15"/>
                <a:gd name="T61" fmla="*/ 5 h 23"/>
                <a:gd name="T62" fmla="*/ 8 w 15"/>
                <a:gd name="T63" fmla="*/ 5 h 23"/>
                <a:gd name="T64" fmla="*/ 5 w 15"/>
                <a:gd name="T65" fmla="*/ 7 h 23"/>
                <a:gd name="T66" fmla="*/ 5 w 15"/>
                <a:gd name="T67" fmla="*/ 7 h 23"/>
                <a:gd name="T68" fmla="*/ 5 w 15"/>
                <a:gd name="T69" fmla="*/ 8 h 23"/>
                <a:gd name="T70" fmla="*/ 5 w 15"/>
                <a:gd name="T71" fmla="*/ 8 h 23"/>
                <a:gd name="T72" fmla="*/ 5 w 15"/>
                <a:gd name="T73" fmla="*/ 10 h 23"/>
                <a:gd name="T74" fmla="*/ 5 w 15"/>
                <a:gd name="T75" fmla="*/ 10 h 23"/>
                <a:gd name="T76" fmla="*/ 8 w 15"/>
                <a:gd name="T77" fmla="*/ 12 h 23"/>
                <a:gd name="T78" fmla="*/ 8 w 15"/>
                <a:gd name="T7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23">
                  <a:moveTo>
                    <a:pt x="15" y="23"/>
                  </a:moveTo>
                  <a:lnTo>
                    <a:pt x="8" y="23"/>
                  </a:lnTo>
                  <a:lnTo>
                    <a:pt x="8" y="17"/>
                  </a:lnTo>
                  <a:lnTo>
                    <a:pt x="8" y="17"/>
                  </a:lnTo>
                  <a:lnTo>
                    <a:pt x="5" y="15"/>
                  </a:lnTo>
                  <a:lnTo>
                    <a:pt x="2" y="13"/>
                  </a:lnTo>
                  <a:lnTo>
                    <a:pt x="2" y="13"/>
                  </a:lnTo>
                  <a:lnTo>
                    <a:pt x="0" y="12"/>
                  </a:lnTo>
                  <a:lnTo>
                    <a:pt x="0" y="8"/>
                  </a:lnTo>
                  <a:lnTo>
                    <a:pt x="0" y="8"/>
                  </a:lnTo>
                  <a:lnTo>
                    <a:pt x="0" y="5"/>
                  </a:lnTo>
                  <a:lnTo>
                    <a:pt x="2" y="4"/>
                  </a:lnTo>
                  <a:lnTo>
                    <a:pt x="2" y="4"/>
                  </a:lnTo>
                  <a:lnTo>
                    <a:pt x="5" y="2"/>
                  </a:lnTo>
                  <a:lnTo>
                    <a:pt x="8" y="0"/>
                  </a:lnTo>
                  <a:lnTo>
                    <a:pt x="8" y="0"/>
                  </a:lnTo>
                  <a:lnTo>
                    <a:pt x="10" y="2"/>
                  </a:lnTo>
                  <a:lnTo>
                    <a:pt x="13" y="4"/>
                  </a:lnTo>
                  <a:lnTo>
                    <a:pt x="13" y="4"/>
                  </a:lnTo>
                  <a:lnTo>
                    <a:pt x="15" y="5"/>
                  </a:lnTo>
                  <a:lnTo>
                    <a:pt x="15" y="8"/>
                  </a:lnTo>
                  <a:lnTo>
                    <a:pt x="15" y="23"/>
                  </a:lnTo>
                  <a:close/>
                  <a:moveTo>
                    <a:pt x="8" y="12"/>
                  </a:moveTo>
                  <a:lnTo>
                    <a:pt x="8" y="12"/>
                  </a:lnTo>
                  <a:lnTo>
                    <a:pt x="10" y="10"/>
                  </a:lnTo>
                  <a:lnTo>
                    <a:pt x="10" y="10"/>
                  </a:lnTo>
                  <a:lnTo>
                    <a:pt x="10" y="8"/>
                  </a:lnTo>
                  <a:lnTo>
                    <a:pt x="10" y="8"/>
                  </a:lnTo>
                  <a:lnTo>
                    <a:pt x="10" y="7"/>
                  </a:lnTo>
                  <a:lnTo>
                    <a:pt x="10" y="7"/>
                  </a:lnTo>
                  <a:lnTo>
                    <a:pt x="8" y="5"/>
                  </a:lnTo>
                  <a:lnTo>
                    <a:pt x="8" y="5"/>
                  </a:lnTo>
                  <a:lnTo>
                    <a:pt x="5" y="7"/>
                  </a:lnTo>
                  <a:lnTo>
                    <a:pt x="5" y="7"/>
                  </a:lnTo>
                  <a:lnTo>
                    <a:pt x="5" y="8"/>
                  </a:lnTo>
                  <a:lnTo>
                    <a:pt x="5" y="8"/>
                  </a:lnTo>
                  <a:lnTo>
                    <a:pt x="5" y="10"/>
                  </a:lnTo>
                  <a:lnTo>
                    <a:pt x="5" y="10"/>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 name="Freeform 429"/>
            <p:cNvSpPr>
              <a:spLocks noEditPoints="1"/>
            </p:cNvSpPr>
            <p:nvPr/>
          </p:nvSpPr>
          <p:spPr bwMode="auto">
            <a:xfrm>
              <a:off x="4676" y="2880"/>
              <a:ext cx="106" cy="73"/>
            </a:xfrm>
            <a:custGeom>
              <a:avLst/>
              <a:gdLst>
                <a:gd name="T0" fmla="*/ 98 w 106"/>
                <a:gd name="T1" fmla="*/ 49 h 73"/>
                <a:gd name="T2" fmla="*/ 106 w 106"/>
                <a:gd name="T3" fmla="*/ 57 h 73"/>
                <a:gd name="T4" fmla="*/ 106 w 106"/>
                <a:gd name="T5" fmla="*/ 67 h 73"/>
                <a:gd name="T6" fmla="*/ 99 w 106"/>
                <a:gd name="T7" fmla="*/ 73 h 73"/>
                <a:gd name="T8" fmla="*/ 88 w 106"/>
                <a:gd name="T9" fmla="*/ 71 h 73"/>
                <a:gd name="T10" fmla="*/ 80 w 106"/>
                <a:gd name="T11" fmla="*/ 55 h 73"/>
                <a:gd name="T12" fmla="*/ 62 w 106"/>
                <a:gd name="T13" fmla="*/ 73 h 73"/>
                <a:gd name="T14" fmla="*/ 52 w 106"/>
                <a:gd name="T15" fmla="*/ 24 h 73"/>
                <a:gd name="T16" fmla="*/ 46 w 106"/>
                <a:gd name="T17" fmla="*/ 13 h 73"/>
                <a:gd name="T18" fmla="*/ 31 w 106"/>
                <a:gd name="T19" fmla="*/ 10 h 73"/>
                <a:gd name="T20" fmla="*/ 21 w 106"/>
                <a:gd name="T21" fmla="*/ 11 h 73"/>
                <a:gd name="T22" fmla="*/ 15 w 106"/>
                <a:gd name="T23" fmla="*/ 16 h 73"/>
                <a:gd name="T24" fmla="*/ 24 w 106"/>
                <a:gd name="T25" fmla="*/ 23 h 73"/>
                <a:gd name="T26" fmla="*/ 23 w 106"/>
                <a:gd name="T27" fmla="*/ 27 h 73"/>
                <a:gd name="T28" fmla="*/ 16 w 106"/>
                <a:gd name="T29" fmla="*/ 36 h 73"/>
                <a:gd name="T30" fmla="*/ 15 w 106"/>
                <a:gd name="T31" fmla="*/ 52 h 73"/>
                <a:gd name="T32" fmla="*/ 23 w 106"/>
                <a:gd name="T33" fmla="*/ 52 h 73"/>
                <a:gd name="T34" fmla="*/ 29 w 106"/>
                <a:gd name="T35" fmla="*/ 57 h 73"/>
                <a:gd name="T36" fmla="*/ 29 w 106"/>
                <a:gd name="T37" fmla="*/ 67 h 73"/>
                <a:gd name="T38" fmla="*/ 23 w 106"/>
                <a:gd name="T39" fmla="*/ 73 h 73"/>
                <a:gd name="T40" fmla="*/ 13 w 106"/>
                <a:gd name="T41" fmla="*/ 71 h 73"/>
                <a:gd name="T42" fmla="*/ 5 w 106"/>
                <a:gd name="T43" fmla="*/ 63 h 73"/>
                <a:gd name="T44" fmla="*/ 5 w 106"/>
                <a:gd name="T45" fmla="*/ 40 h 73"/>
                <a:gd name="T46" fmla="*/ 10 w 106"/>
                <a:gd name="T47" fmla="*/ 27 h 73"/>
                <a:gd name="T48" fmla="*/ 10 w 106"/>
                <a:gd name="T49" fmla="*/ 24 h 73"/>
                <a:gd name="T50" fmla="*/ 2 w 106"/>
                <a:gd name="T51" fmla="*/ 19 h 73"/>
                <a:gd name="T52" fmla="*/ 10 w 106"/>
                <a:gd name="T53" fmla="*/ 6 h 73"/>
                <a:gd name="T54" fmla="*/ 20 w 106"/>
                <a:gd name="T55" fmla="*/ 1 h 73"/>
                <a:gd name="T56" fmla="*/ 44 w 106"/>
                <a:gd name="T57" fmla="*/ 1 h 73"/>
                <a:gd name="T58" fmla="*/ 54 w 106"/>
                <a:gd name="T59" fmla="*/ 6 h 73"/>
                <a:gd name="T60" fmla="*/ 62 w 106"/>
                <a:gd name="T61" fmla="*/ 18 h 73"/>
                <a:gd name="T62" fmla="*/ 62 w 106"/>
                <a:gd name="T63" fmla="*/ 60 h 73"/>
                <a:gd name="T64" fmla="*/ 80 w 106"/>
                <a:gd name="T65" fmla="*/ 0 h 73"/>
                <a:gd name="T66" fmla="*/ 20 w 106"/>
                <a:gd name="T67" fmla="*/ 67 h 73"/>
                <a:gd name="T68" fmla="*/ 21 w 106"/>
                <a:gd name="T69" fmla="*/ 65 h 73"/>
                <a:gd name="T70" fmla="*/ 21 w 106"/>
                <a:gd name="T71" fmla="*/ 58 h 73"/>
                <a:gd name="T72" fmla="*/ 20 w 106"/>
                <a:gd name="T73" fmla="*/ 58 h 73"/>
                <a:gd name="T74" fmla="*/ 15 w 106"/>
                <a:gd name="T75" fmla="*/ 62 h 73"/>
                <a:gd name="T76" fmla="*/ 16 w 106"/>
                <a:gd name="T77" fmla="*/ 65 h 73"/>
                <a:gd name="T78" fmla="*/ 99 w 106"/>
                <a:gd name="T79" fmla="*/ 62 h 73"/>
                <a:gd name="T80" fmla="*/ 96 w 106"/>
                <a:gd name="T81" fmla="*/ 57 h 73"/>
                <a:gd name="T82" fmla="*/ 91 w 106"/>
                <a:gd name="T83" fmla="*/ 60 h 73"/>
                <a:gd name="T84" fmla="*/ 93 w 106"/>
                <a:gd name="T85" fmla="*/ 65 h 73"/>
                <a:gd name="T86" fmla="*/ 98 w 106"/>
                <a:gd name="T87" fmla="*/ 65 h 73"/>
                <a:gd name="T88" fmla="*/ 99 w 106"/>
                <a:gd name="T89"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73">
                  <a:moveTo>
                    <a:pt x="91" y="47"/>
                  </a:moveTo>
                  <a:lnTo>
                    <a:pt x="91" y="47"/>
                  </a:lnTo>
                  <a:lnTo>
                    <a:pt x="98" y="49"/>
                  </a:lnTo>
                  <a:lnTo>
                    <a:pt x="103" y="52"/>
                  </a:lnTo>
                  <a:lnTo>
                    <a:pt x="103" y="52"/>
                  </a:lnTo>
                  <a:lnTo>
                    <a:pt x="106" y="57"/>
                  </a:lnTo>
                  <a:lnTo>
                    <a:pt x="106" y="62"/>
                  </a:lnTo>
                  <a:lnTo>
                    <a:pt x="106" y="62"/>
                  </a:lnTo>
                  <a:lnTo>
                    <a:pt x="106" y="67"/>
                  </a:lnTo>
                  <a:lnTo>
                    <a:pt x="103" y="70"/>
                  </a:lnTo>
                  <a:lnTo>
                    <a:pt x="103" y="70"/>
                  </a:lnTo>
                  <a:lnTo>
                    <a:pt x="99" y="73"/>
                  </a:lnTo>
                  <a:lnTo>
                    <a:pt x="94" y="73"/>
                  </a:lnTo>
                  <a:lnTo>
                    <a:pt x="94" y="73"/>
                  </a:lnTo>
                  <a:lnTo>
                    <a:pt x="88" y="71"/>
                  </a:lnTo>
                  <a:lnTo>
                    <a:pt x="85" y="68"/>
                  </a:lnTo>
                  <a:lnTo>
                    <a:pt x="81" y="63"/>
                  </a:lnTo>
                  <a:lnTo>
                    <a:pt x="80" y="55"/>
                  </a:lnTo>
                  <a:lnTo>
                    <a:pt x="80" y="55"/>
                  </a:lnTo>
                  <a:lnTo>
                    <a:pt x="72" y="62"/>
                  </a:lnTo>
                  <a:lnTo>
                    <a:pt x="62" y="73"/>
                  </a:lnTo>
                  <a:lnTo>
                    <a:pt x="52" y="73"/>
                  </a:lnTo>
                  <a:lnTo>
                    <a:pt x="52" y="24"/>
                  </a:lnTo>
                  <a:lnTo>
                    <a:pt x="52" y="24"/>
                  </a:lnTo>
                  <a:lnTo>
                    <a:pt x="50" y="18"/>
                  </a:lnTo>
                  <a:lnTo>
                    <a:pt x="46" y="13"/>
                  </a:lnTo>
                  <a:lnTo>
                    <a:pt x="46" y="13"/>
                  </a:lnTo>
                  <a:lnTo>
                    <a:pt x="39" y="10"/>
                  </a:lnTo>
                  <a:lnTo>
                    <a:pt x="31" y="10"/>
                  </a:lnTo>
                  <a:lnTo>
                    <a:pt x="31" y="10"/>
                  </a:lnTo>
                  <a:lnTo>
                    <a:pt x="26" y="10"/>
                  </a:lnTo>
                  <a:lnTo>
                    <a:pt x="21" y="11"/>
                  </a:lnTo>
                  <a:lnTo>
                    <a:pt x="21" y="11"/>
                  </a:lnTo>
                  <a:lnTo>
                    <a:pt x="16" y="13"/>
                  </a:lnTo>
                  <a:lnTo>
                    <a:pt x="15" y="16"/>
                  </a:lnTo>
                  <a:lnTo>
                    <a:pt x="15" y="16"/>
                  </a:lnTo>
                  <a:lnTo>
                    <a:pt x="18" y="18"/>
                  </a:lnTo>
                  <a:lnTo>
                    <a:pt x="23" y="19"/>
                  </a:lnTo>
                  <a:lnTo>
                    <a:pt x="24" y="23"/>
                  </a:lnTo>
                  <a:lnTo>
                    <a:pt x="28" y="26"/>
                  </a:lnTo>
                  <a:lnTo>
                    <a:pt x="28" y="26"/>
                  </a:lnTo>
                  <a:lnTo>
                    <a:pt x="23" y="27"/>
                  </a:lnTo>
                  <a:lnTo>
                    <a:pt x="18" y="31"/>
                  </a:lnTo>
                  <a:lnTo>
                    <a:pt x="18" y="31"/>
                  </a:lnTo>
                  <a:lnTo>
                    <a:pt x="16" y="36"/>
                  </a:lnTo>
                  <a:lnTo>
                    <a:pt x="15" y="40"/>
                  </a:lnTo>
                  <a:lnTo>
                    <a:pt x="15" y="52"/>
                  </a:lnTo>
                  <a:lnTo>
                    <a:pt x="15" y="52"/>
                  </a:lnTo>
                  <a:lnTo>
                    <a:pt x="20" y="50"/>
                  </a:lnTo>
                  <a:lnTo>
                    <a:pt x="20" y="50"/>
                  </a:lnTo>
                  <a:lnTo>
                    <a:pt x="23" y="52"/>
                  </a:lnTo>
                  <a:lnTo>
                    <a:pt x="26" y="54"/>
                  </a:lnTo>
                  <a:lnTo>
                    <a:pt x="26" y="54"/>
                  </a:lnTo>
                  <a:lnTo>
                    <a:pt x="29" y="57"/>
                  </a:lnTo>
                  <a:lnTo>
                    <a:pt x="31" y="62"/>
                  </a:lnTo>
                  <a:lnTo>
                    <a:pt x="31" y="62"/>
                  </a:lnTo>
                  <a:lnTo>
                    <a:pt x="29" y="67"/>
                  </a:lnTo>
                  <a:lnTo>
                    <a:pt x="26" y="70"/>
                  </a:lnTo>
                  <a:lnTo>
                    <a:pt x="26" y="70"/>
                  </a:lnTo>
                  <a:lnTo>
                    <a:pt x="23" y="73"/>
                  </a:lnTo>
                  <a:lnTo>
                    <a:pt x="20" y="73"/>
                  </a:lnTo>
                  <a:lnTo>
                    <a:pt x="20" y="73"/>
                  </a:lnTo>
                  <a:lnTo>
                    <a:pt x="13" y="71"/>
                  </a:lnTo>
                  <a:lnTo>
                    <a:pt x="8" y="68"/>
                  </a:lnTo>
                  <a:lnTo>
                    <a:pt x="8" y="68"/>
                  </a:lnTo>
                  <a:lnTo>
                    <a:pt x="5" y="63"/>
                  </a:lnTo>
                  <a:lnTo>
                    <a:pt x="5" y="55"/>
                  </a:lnTo>
                  <a:lnTo>
                    <a:pt x="5" y="40"/>
                  </a:lnTo>
                  <a:lnTo>
                    <a:pt x="5" y="40"/>
                  </a:lnTo>
                  <a:lnTo>
                    <a:pt x="5" y="36"/>
                  </a:lnTo>
                  <a:lnTo>
                    <a:pt x="6" y="31"/>
                  </a:lnTo>
                  <a:lnTo>
                    <a:pt x="10" y="27"/>
                  </a:lnTo>
                  <a:lnTo>
                    <a:pt x="15" y="26"/>
                  </a:lnTo>
                  <a:lnTo>
                    <a:pt x="15" y="26"/>
                  </a:lnTo>
                  <a:lnTo>
                    <a:pt x="10" y="24"/>
                  </a:lnTo>
                  <a:lnTo>
                    <a:pt x="0" y="24"/>
                  </a:lnTo>
                  <a:lnTo>
                    <a:pt x="0" y="24"/>
                  </a:lnTo>
                  <a:lnTo>
                    <a:pt x="2" y="19"/>
                  </a:lnTo>
                  <a:lnTo>
                    <a:pt x="3" y="14"/>
                  </a:lnTo>
                  <a:lnTo>
                    <a:pt x="5" y="10"/>
                  </a:lnTo>
                  <a:lnTo>
                    <a:pt x="10" y="6"/>
                  </a:lnTo>
                  <a:lnTo>
                    <a:pt x="10" y="6"/>
                  </a:lnTo>
                  <a:lnTo>
                    <a:pt x="13" y="3"/>
                  </a:lnTo>
                  <a:lnTo>
                    <a:pt x="20" y="1"/>
                  </a:lnTo>
                  <a:lnTo>
                    <a:pt x="31" y="0"/>
                  </a:lnTo>
                  <a:lnTo>
                    <a:pt x="31" y="0"/>
                  </a:lnTo>
                  <a:lnTo>
                    <a:pt x="44" y="1"/>
                  </a:lnTo>
                  <a:lnTo>
                    <a:pt x="49" y="3"/>
                  </a:lnTo>
                  <a:lnTo>
                    <a:pt x="54" y="6"/>
                  </a:lnTo>
                  <a:lnTo>
                    <a:pt x="54" y="6"/>
                  </a:lnTo>
                  <a:lnTo>
                    <a:pt x="57" y="10"/>
                  </a:lnTo>
                  <a:lnTo>
                    <a:pt x="60" y="14"/>
                  </a:lnTo>
                  <a:lnTo>
                    <a:pt x="62" y="18"/>
                  </a:lnTo>
                  <a:lnTo>
                    <a:pt x="62" y="23"/>
                  </a:lnTo>
                  <a:lnTo>
                    <a:pt x="62" y="60"/>
                  </a:lnTo>
                  <a:lnTo>
                    <a:pt x="62" y="60"/>
                  </a:lnTo>
                  <a:lnTo>
                    <a:pt x="72" y="54"/>
                  </a:lnTo>
                  <a:lnTo>
                    <a:pt x="80" y="47"/>
                  </a:lnTo>
                  <a:lnTo>
                    <a:pt x="80" y="0"/>
                  </a:lnTo>
                  <a:lnTo>
                    <a:pt x="91" y="0"/>
                  </a:lnTo>
                  <a:lnTo>
                    <a:pt x="91" y="47"/>
                  </a:lnTo>
                  <a:close/>
                  <a:moveTo>
                    <a:pt x="20" y="67"/>
                  </a:moveTo>
                  <a:lnTo>
                    <a:pt x="20" y="67"/>
                  </a:lnTo>
                  <a:lnTo>
                    <a:pt x="21" y="65"/>
                  </a:lnTo>
                  <a:lnTo>
                    <a:pt x="21" y="65"/>
                  </a:lnTo>
                  <a:lnTo>
                    <a:pt x="23" y="62"/>
                  </a:lnTo>
                  <a:lnTo>
                    <a:pt x="23" y="62"/>
                  </a:lnTo>
                  <a:lnTo>
                    <a:pt x="21" y="58"/>
                  </a:lnTo>
                  <a:lnTo>
                    <a:pt x="21" y="58"/>
                  </a:lnTo>
                  <a:lnTo>
                    <a:pt x="20" y="58"/>
                  </a:lnTo>
                  <a:lnTo>
                    <a:pt x="20" y="58"/>
                  </a:lnTo>
                  <a:lnTo>
                    <a:pt x="16" y="58"/>
                  </a:lnTo>
                  <a:lnTo>
                    <a:pt x="16" y="58"/>
                  </a:lnTo>
                  <a:lnTo>
                    <a:pt x="15" y="62"/>
                  </a:lnTo>
                  <a:lnTo>
                    <a:pt x="15" y="62"/>
                  </a:lnTo>
                  <a:lnTo>
                    <a:pt x="16" y="65"/>
                  </a:lnTo>
                  <a:lnTo>
                    <a:pt x="16" y="65"/>
                  </a:lnTo>
                  <a:lnTo>
                    <a:pt x="20" y="67"/>
                  </a:lnTo>
                  <a:lnTo>
                    <a:pt x="20" y="67"/>
                  </a:lnTo>
                  <a:close/>
                  <a:moveTo>
                    <a:pt x="99" y="62"/>
                  </a:moveTo>
                  <a:lnTo>
                    <a:pt x="99" y="62"/>
                  </a:lnTo>
                  <a:lnTo>
                    <a:pt x="98" y="58"/>
                  </a:lnTo>
                  <a:lnTo>
                    <a:pt x="96" y="57"/>
                  </a:lnTo>
                  <a:lnTo>
                    <a:pt x="96" y="57"/>
                  </a:lnTo>
                  <a:lnTo>
                    <a:pt x="91" y="54"/>
                  </a:lnTo>
                  <a:lnTo>
                    <a:pt x="91" y="60"/>
                  </a:lnTo>
                  <a:lnTo>
                    <a:pt x="91" y="60"/>
                  </a:lnTo>
                  <a:lnTo>
                    <a:pt x="93" y="65"/>
                  </a:lnTo>
                  <a:lnTo>
                    <a:pt x="93" y="65"/>
                  </a:lnTo>
                  <a:lnTo>
                    <a:pt x="94" y="67"/>
                  </a:lnTo>
                  <a:lnTo>
                    <a:pt x="94" y="67"/>
                  </a:lnTo>
                  <a:lnTo>
                    <a:pt x="98" y="65"/>
                  </a:lnTo>
                  <a:lnTo>
                    <a:pt x="98" y="65"/>
                  </a:lnTo>
                  <a:lnTo>
                    <a:pt x="99" y="62"/>
                  </a:lnTo>
                  <a:lnTo>
                    <a:pt x="99"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4" name="Freeform 430"/>
            <p:cNvSpPr>
              <a:spLocks/>
            </p:cNvSpPr>
            <p:nvPr/>
          </p:nvSpPr>
          <p:spPr bwMode="auto">
            <a:xfrm>
              <a:off x="4022" y="2204"/>
              <a:ext cx="49" cy="57"/>
            </a:xfrm>
            <a:custGeom>
              <a:avLst/>
              <a:gdLst>
                <a:gd name="T0" fmla="*/ 49 w 49"/>
                <a:gd name="T1" fmla="*/ 37 h 57"/>
                <a:gd name="T2" fmla="*/ 49 w 49"/>
                <a:gd name="T3" fmla="*/ 37 h 57"/>
                <a:gd name="T4" fmla="*/ 46 w 49"/>
                <a:gd name="T5" fmla="*/ 45 h 57"/>
                <a:gd name="T6" fmla="*/ 40 w 49"/>
                <a:gd name="T7" fmla="*/ 52 h 57"/>
                <a:gd name="T8" fmla="*/ 40 w 49"/>
                <a:gd name="T9" fmla="*/ 52 h 57"/>
                <a:gd name="T10" fmla="*/ 33 w 49"/>
                <a:gd name="T11" fmla="*/ 55 h 57"/>
                <a:gd name="T12" fmla="*/ 25 w 49"/>
                <a:gd name="T13" fmla="*/ 57 h 57"/>
                <a:gd name="T14" fmla="*/ 25 w 49"/>
                <a:gd name="T15" fmla="*/ 57 h 57"/>
                <a:gd name="T16" fmla="*/ 20 w 49"/>
                <a:gd name="T17" fmla="*/ 57 h 57"/>
                <a:gd name="T18" fmla="*/ 15 w 49"/>
                <a:gd name="T19" fmla="*/ 55 h 57"/>
                <a:gd name="T20" fmla="*/ 10 w 49"/>
                <a:gd name="T21" fmla="*/ 52 h 57"/>
                <a:gd name="T22" fmla="*/ 7 w 49"/>
                <a:gd name="T23" fmla="*/ 48 h 57"/>
                <a:gd name="T24" fmla="*/ 7 w 49"/>
                <a:gd name="T25" fmla="*/ 48 h 57"/>
                <a:gd name="T26" fmla="*/ 4 w 49"/>
                <a:gd name="T27" fmla="*/ 45 h 57"/>
                <a:gd name="T28" fmla="*/ 2 w 49"/>
                <a:gd name="T29" fmla="*/ 40 h 57"/>
                <a:gd name="T30" fmla="*/ 0 w 49"/>
                <a:gd name="T31" fmla="*/ 29 h 57"/>
                <a:gd name="T32" fmla="*/ 0 w 49"/>
                <a:gd name="T33" fmla="*/ 29 h 57"/>
                <a:gd name="T34" fmla="*/ 2 w 49"/>
                <a:gd name="T35" fmla="*/ 19 h 57"/>
                <a:gd name="T36" fmla="*/ 4 w 49"/>
                <a:gd name="T37" fmla="*/ 11 h 57"/>
                <a:gd name="T38" fmla="*/ 4 w 49"/>
                <a:gd name="T39" fmla="*/ 11 h 57"/>
                <a:gd name="T40" fmla="*/ 9 w 49"/>
                <a:gd name="T41" fmla="*/ 6 h 57"/>
                <a:gd name="T42" fmla="*/ 13 w 49"/>
                <a:gd name="T43" fmla="*/ 1 h 57"/>
                <a:gd name="T44" fmla="*/ 13 w 49"/>
                <a:gd name="T45" fmla="*/ 1 h 57"/>
                <a:gd name="T46" fmla="*/ 20 w 49"/>
                <a:gd name="T47" fmla="*/ 0 h 57"/>
                <a:gd name="T48" fmla="*/ 25 w 49"/>
                <a:gd name="T49" fmla="*/ 0 h 57"/>
                <a:gd name="T50" fmla="*/ 25 w 49"/>
                <a:gd name="T51" fmla="*/ 0 h 57"/>
                <a:gd name="T52" fmla="*/ 33 w 49"/>
                <a:gd name="T53" fmla="*/ 1 h 57"/>
                <a:gd name="T54" fmla="*/ 40 w 49"/>
                <a:gd name="T55" fmla="*/ 4 h 57"/>
                <a:gd name="T56" fmla="*/ 40 w 49"/>
                <a:gd name="T57" fmla="*/ 4 h 57"/>
                <a:gd name="T58" fmla="*/ 44 w 49"/>
                <a:gd name="T59" fmla="*/ 9 h 57"/>
                <a:gd name="T60" fmla="*/ 48 w 49"/>
                <a:gd name="T61" fmla="*/ 16 h 57"/>
                <a:gd name="T62" fmla="*/ 38 w 49"/>
                <a:gd name="T63" fmla="*/ 17 h 57"/>
                <a:gd name="T64" fmla="*/ 38 w 49"/>
                <a:gd name="T65" fmla="*/ 17 h 57"/>
                <a:gd name="T66" fmla="*/ 36 w 49"/>
                <a:gd name="T67" fmla="*/ 13 h 57"/>
                <a:gd name="T68" fmla="*/ 35 w 49"/>
                <a:gd name="T69" fmla="*/ 9 h 57"/>
                <a:gd name="T70" fmla="*/ 35 w 49"/>
                <a:gd name="T71" fmla="*/ 9 h 57"/>
                <a:gd name="T72" fmla="*/ 30 w 49"/>
                <a:gd name="T73" fmla="*/ 8 h 57"/>
                <a:gd name="T74" fmla="*/ 26 w 49"/>
                <a:gd name="T75" fmla="*/ 8 h 57"/>
                <a:gd name="T76" fmla="*/ 26 w 49"/>
                <a:gd name="T77" fmla="*/ 8 h 57"/>
                <a:gd name="T78" fmla="*/ 18 w 49"/>
                <a:gd name="T79" fmla="*/ 8 h 57"/>
                <a:gd name="T80" fmla="*/ 13 w 49"/>
                <a:gd name="T81" fmla="*/ 13 h 57"/>
                <a:gd name="T82" fmla="*/ 13 w 49"/>
                <a:gd name="T83" fmla="*/ 13 h 57"/>
                <a:gd name="T84" fmla="*/ 10 w 49"/>
                <a:gd name="T85" fmla="*/ 19 h 57"/>
                <a:gd name="T86" fmla="*/ 10 w 49"/>
                <a:gd name="T87" fmla="*/ 27 h 57"/>
                <a:gd name="T88" fmla="*/ 10 w 49"/>
                <a:gd name="T89" fmla="*/ 27 h 57"/>
                <a:gd name="T90" fmla="*/ 10 w 49"/>
                <a:gd name="T91" fmla="*/ 37 h 57"/>
                <a:gd name="T92" fmla="*/ 13 w 49"/>
                <a:gd name="T93" fmla="*/ 44 h 57"/>
                <a:gd name="T94" fmla="*/ 13 w 49"/>
                <a:gd name="T95" fmla="*/ 44 h 57"/>
                <a:gd name="T96" fmla="*/ 18 w 49"/>
                <a:gd name="T97" fmla="*/ 48 h 57"/>
                <a:gd name="T98" fmla="*/ 25 w 49"/>
                <a:gd name="T99" fmla="*/ 48 h 57"/>
                <a:gd name="T100" fmla="*/ 25 w 49"/>
                <a:gd name="T101" fmla="*/ 48 h 57"/>
                <a:gd name="T102" fmla="*/ 31 w 49"/>
                <a:gd name="T103" fmla="*/ 48 h 57"/>
                <a:gd name="T104" fmla="*/ 35 w 49"/>
                <a:gd name="T105" fmla="*/ 45 h 57"/>
                <a:gd name="T106" fmla="*/ 35 w 49"/>
                <a:gd name="T107" fmla="*/ 45 h 57"/>
                <a:gd name="T108" fmla="*/ 38 w 49"/>
                <a:gd name="T109" fmla="*/ 42 h 57"/>
                <a:gd name="T110" fmla="*/ 40 w 49"/>
                <a:gd name="T111" fmla="*/ 35 h 57"/>
                <a:gd name="T112" fmla="*/ 49 w 49"/>
                <a:gd name="T113"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57">
                  <a:moveTo>
                    <a:pt x="49" y="37"/>
                  </a:moveTo>
                  <a:lnTo>
                    <a:pt x="49" y="37"/>
                  </a:lnTo>
                  <a:lnTo>
                    <a:pt x="46" y="45"/>
                  </a:lnTo>
                  <a:lnTo>
                    <a:pt x="40" y="52"/>
                  </a:lnTo>
                  <a:lnTo>
                    <a:pt x="40" y="52"/>
                  </a:lnTo>
                  <a:lnTo>
                    <a:pt x="33" y="55"/>
                  </a:lnTo>
                  <a:lnTo>
                    <a:pt x="25" y="57"/>
                  </a:lnTo>
                  <a:lnTo>
                    <a:pt x="25" y="57"/>
                  </a:lnTo>
                  <a:lnTo>
                    <a:pt x="20" y="57"/>
                  </a:lnTo>
                  <a:lnTo>
                    <a:pt x="15" y="55"/>
                  </a:lnTo>
                  <a:lnTo>
                    <a:pt x="10" y="52"/>
                  </a:lnTo>
                  <a:lnTo>
                    <a:pt x="7" y="48"/>
                  </a:lnTo>
                  <a:lnTo>
                    <a:pt x="7" y="48"/>
                  </a:lnTo>
                  <a:lnTo>
                    <a:pt x="4" y="45"/>
                  </a:lnTo>
                  <a:lnTo>
                    <a:pt x="2" y="40"/>
                  </a:lnTo>
                  <a:lnTo>
                    <a:pt x="0" y="29"/>
                  </a:lnTo>
                  <a:lnTo>
                    <a:pt x="0" y="29"/>
                  </a:lnTo>
                  <a:lnTo>
                    <a:pt x="2" y="19"/>
                  </a:lnTo>
                  <a:lnTo>
                    <a:pt x="4" y="11"/>
                  </a:lnTo>
                  <a:lnTo>
                    <a:pt x="4" y="11"/>
                  </a:lnTo>
                  <a:lnTo>
                    <a:pt x="9" y="6"/>
                  </a:lnTo>
                  <a:lnTo>
                    <a:pt x="13" y="1"/>
                  </a:lnTo>
                  <a:lnTo>
                    <a:pt x="13" y="1"/>
                  </a:lnTo>
                  <a:lnTo>
                    <a:pt x="20" y="0"/>
                  </a:lnTo>
                  <a:lnTo>
                    <a:pt x="25" y="0"/>
                  </a:lnTo>
                  <a:lnTo>
                    <a:pt x="25" y="0"/>
                  </a:lnTo>
                  <a:lnTo>
                    <a:pt x="33" y="1"/>
                  </a:lnTo>
                  <a:lnTo>
                    <a:pt x="40" y="4"/>
                  </a:lnTo>
                  <a:lnTo>
                    <a:pt x="40" y="4"/>
                  </a:lnTo>
                  <a:lnTo>
                    <a:pt x="44" y="9"/>
                  </a:lnTo>
                  <a:lnTo>
                    <a:pt x="48" y="16"/>
                  </a:lnTo>
                  <a:lnTo>
                    <a:pt x="38" y="17"/>
                  </a:lnTo>
                  <a:lnTo>
                    <a:pt x="38" y="17"/>
                  </a:lnTo>
                  <a:lnTo>
                    <a:pt x="36" y="13"/>
                  </a:lnTo>
                  <a:lnTo>
                    <a:pt x="35" y="9"/>
                  </a:lnTo>
                  <a:lnTo>
                    <a:pt x="35" y="9"/>
                  </a:lnTo>
                  <a:lnTo>
                    <a:pt x="30" y="8"/>
                  </a:lnTo>
                  <a:lnTo>
                    <a:pt x="26" y="8"/>
                  </a:lnTo>
                  <a:lnTo>
                    <a:pt x="26" y="8"/>
                  </a:lnTo>
                  <a:lnTo>
                    <a:pt x="18" y="8"/>
                  </a:lnTo>
                  <a:lnTo>
                    <a:pt x="13" y="13"/>
                  </a:lnTo>
                  <a:lnTo>
                    <a:pt x="13" y="13"/>
                  </a:lnTo>
                  <a:lnTo>
                    <a:pt x="10" y="19"/>
                  </a:lnTo>
                  <a:lnTo>
                    <a:pt x="10" y="27"/>
                  </a:lnTo>
                  <a:lnTo>
                    <a:pt x="10" y="27"/>
                  </a:lnTo>
                  <a:lnTo>
                    <a:pt x="10" y="37"/>
                  </a:lnTo>
                  <a:lnTo>
                    <a:pt x="13" y="44"/>
                  </a:lnTo>
                  <a:lnTo>
                    <a:pt x="13" y="44"/>
                  </a:lnTo>
                  <a:lnTo>
                    <a:pt x="18" y="48"/>
                  </a:lnTo>
                  <a:lnTo>
                    <a:pt x="25" y="48"/>
                  </a:lnTo>
                  <a:lnTo>
                    <a:pt x="25" y="48"/>
                  </a:lnTo>
                  <a:lnTo>
                    <a:pt x="31" y="48"/>
                  </a:lnTo>
                  <a:lnTo>
                    <a:pt x="35" y="45"/>
                  </a:lnTo>
                  <a:lnTo>
                    <a:pt x="35" y="45"/>
                  </a:lnTo>
                  <a:lnTo>
                    <a:pt x="38" y="42"/>
                  </a:lnTo>
                  <a:lnTo>
                    <a:pt x="40" y="35"/>
                  </a:lnTo>
                  <a:lnTo>
                    <a:pt x="49"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5" name="Freeform 431"/>
            <p:cNvSpPr>
              <a:spLocks noEditPoints="1"/>
            </p:cNvSpPr>
            <p:nvPr/>
          </p:nvSpPr>
          <p:spPr bwMode="auto">
            <a:xfrm>
              <a:off x="4076" y="2179"/>
              <a:ext cx="51" cy="82"/>
            </a:xfrm>
            <a:custGeom>
              <a:avLst/>
              <a:gdLst>
                <a:gd name="T0" fmla="*/ 41 w 51"/>
                <a:gd name="T1" fmla="*/ 80 h 82"/>
                <a:gd name="T2" fmla="*/ 39 w 51"/>
                <a:gd name="T3" fmla="*/ 73 h 82"/>
                <a:gd name="T4" fmla="*/ 30 w 51"/>
                <a:gd name="T5" fmla="*/ 80 h 82"/>
                <a:gd name="T6" fmla="*/ 18 w 51"/>
                <a:gd name="T7" fmla="*/ 82 h 82"/>
                <a:gd name="T8" fmla="*/ 10 w 51"/>
                <a:gd name="T9" fmla="*/ 82 h 82"/>
                <a:gd name="T10" fmla="*/ 5 w 51"/>
                <a:gd name="T11" fmla="*/ 78 h 82"/>
                <a:gd name="T12" fmla="*/ 0 w 51"/>
                <a:gd name="T13" fmla="*/ 65 h 82"/>
                <a:gd name="T14" fmla="*/ 0 w 51"/>
                <a:gd name="T15" fmla="*/ 60 h 82"/>
                <a:gd name="T16" fmla="*/ 5 w 51"/>
                <a:gd name="T17" fmla="*/ 56 h 82"/>
                <a:gd name="T18" fmla="*/ 21 w 51"/>
                <a:gd name="T19" fmla="*/ 49 h 82"/>
                <a:gd name="T20" fmla="*/ 30 w 51"/>
                <a:gd name="T21" fmla="*/ 47 h 82"/>
                <a:gd name="T22" fmla="*/ 38 w 51"/>
                <a:gd name="T23" fmla="*/ 46 h 82"/>
                <a:gd name="T24" fmla="*/ 38 w 51"/>
                <a:gd name="T25" fmla="*/ 39 h 82"/>
                <a:gd name="T26" fmla="*/ 36 w 51"/>
                <a:gd name="T27" fmla="*/ 36 h 82"/>
                <a:gd name="T28" fmla="*/ 33 w 51"/>
                <a:gd name="T29" fmla="*/ 33 h 82"/>
                <a:gd name="T30" fmla="*/ 25 w 51"/>
                <a:gd name="T31" fmla="*/ 33 h 82"/>
                <a:gd name="T32" fmla="*/ 15 w 51"/>
                <a:gd name="T33" fmla="*/ 34 h 82"/>
                <a:gd name="T34" fmla="*/ 12 w 51"/>
                <a:gd name="T35" fmla="*/ 38 h 82"/>
                <a:gd name="T36" fmla="*/ 2 w 51"/>
                <a:gd name="T37" fmla="*/ 41 h 82"/>
                <a:gd name="T38" fmla="*/ 3 w 51"/>
                <a:gd name="T39" fmla="*/ 34 h 82"/>
                <a:gd name="T40" fmla="*/ 8 w 51"/>
                <a:gd name="T41" fmla="*/ 28 h 82"/>
                <a:gd name="T42" fmla="*/ 26 w 51"/>
                <a:gd name="T43" fmla="*/ 25 h 82"/>
                <a:gd name="T44" fmla="*/ 34 w 51"/>
                <a:gd name="T45" fmla="*/ 25 h 82"/>
                <a:gd name="T46" fmla="*/ 41 w 51"/>
                <a:gd name="T47" fmla="*/ 28 h 82"/>
                <a:gd name="T48" fmla="*/ 46 w 51"/>
                <a:gd name="T49" fmla="*/ 34 h 82"/>
                <a:gd name="T50" fmla="*/ 47 w 51"/>
                <a:gd name="T51" fmla="*/ 46 h 82"/>
                <a:gd name="T52" fmla="*/ 47 w 51"/>
                <a:gd name="T53" fmla="*/ 57 h 82"/>
                <a:gd name="T54" fmla="*/ 47 w 51"/>
                <a:gd name="T55" fmla="*/ 73 h 82"/>
                <a:gd name="T56" fmla="*/ 51 w 51"/>
                <a:gd name="T57" fmla="*/ 80 h 82"/>
                <a:gd name="T58" fmla="*/ 38 w 51"/>
                <a:gd name="T59" fmla="*/ 52 h 82"/>
                <a:gd name="T60" fmla="*/ 20 w 51"/>
                <a:gd name="T61" fmla="*/ 57 h 82"/>
                <a:gd name="T62" fmla="*/ 15 w 51"/>
                <a:gd name="T63" fmla="*/ 57 h 82"/>
                <a:gd name="T64" fmla="*/ 10 w 51"/>
                <a:gd name="T65" fmla="*/ 62 h 82"/>
                <a:gd name="T66" fmla="*/ 10 w 51"/>
                <a:gd name="T67" fmla="*/ 65 h 82"/>
                <a:gd name="T68" fmla="*/ 12 w 51"/>
                <a:gd name="T69" fmla="*/ 72 h 82"/>
                <a:gd name="T70" fmla="*/ 16 w 51"/>
                <a:gd name="T71" fmla="*/ 73 h 82"/>
                <a:gd name="T72" fmla="*/ 20 w 51"/>
                <a:gd name="T73" fmla="*/ 75 h 82"/>
                <a:gd name="T74" fmla="*/ 33 w 51"/>
                <a:gd name="T75" fmla="*/ 70 h 82"/>
                <a:gd name="T76" fmla="*/ 36 w 51"/>
                <a:gd name="T77" fmla="*/ 65 h 82"/>
                <a:gd name="T78" fmla="*/ 38 w 51"/>
                <a:gd name="T79" fmla="*/ 57 h 82"/>
                <a:gd name="T80" fmla="*/ 16 w 51"/>
                <a:gd name="T81" fmla="*/ 0 h 82"/>
                <a:gd name="T82" fmla="*/ 23 w 51"/>
                <a:gd name="T83" fmla="*/ 0 h 82"/>
                <a:gd name="T84" fmla="*/ 34 w 51"/>
                <a:gd name="T85" fmla="*/ 3 h 82"/>
                <a:gd name="T86" fmla="*/ 38 w 51"/>
                <a:gd name="T87" fmla="*/ 5 h 82"/>
                <a:gd name="T88" fmla="*/ 39 w 51"/>
                <a:gd name="T89" fmla="*/ 8 h 82"/>
                <a:gd name="T90" fmla="*/ 36 w 51"/>
                <a:gd name="T91" fmla="*/ 13 h 82"/>
                <a:gd name="T92" fmla="*/ 30 w 51"/>
                <a:gd name="T93" fmla="*/ 16 h 82"/>
                <a:gd name="T94" fmla="*/ 23 w 51"/>
                <a:gd name="T95" fmla="*/ 18 h 82"/>
                <a:gd name="T96" fmla="*/ 23 w 51"/>
                <a:gd name="T97" fmla="*/ 12 h 82"/>
                <a:gd name="T98" fmla="*/ 28 w 51"/>
                <a:gd name="T99" fmla="*/ 12 h 82"/>
                <a:gd name="T100" fmla="*/ 30 w 51"/>
                <a:gd name="T101" fmla="*/ 8 h 82"/>
                <a:gd name="T102" fmla="*/ 28 w 51"/>
                <a:gd name="T103" fmla="*/ 7 h 82"/>
                <a:gd name="T104" fmla="*/ 21 w 51"/>
                <a:gd name="T105" fmla="*/ 5 h 82"/>
                <a:gd name="T106" fmla="*/ 16 w 51"/>
                <a:gd name="T10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82">
                  <a:moveTo>
                    <a:pt x="51" y="80"/>
                  </a:moveTo>
                  <a:lnTo>
                    <a:pt x="41" y="80"/>
                  </a:lnTo>
                  <a:lnTo>
                    <a:pt x="41" y="80"/>
                  </a:lnTo>
                  <a:lnTo>
                    <a:pt x="39" y="73"/>
                  </a:lnTo>
                  <a:lnTo>
                    <a:pt x="39" y="73"/>
                  </a:lnTo>
                  <a:lnTo>
                    <a:pt x="30" y="80"/>
                  </a:lnTo>
                  <a:lnTo>
                    <a:pt x="23" y="82"/>
                  </a:lnTo>
                  <a:lnTo>
                    <a:pt x="18" y="82"/>
                  </a:lnTo>
                  <a:lnTo>
                    <a:pt x="18" y="82"/>
                  </a:lnTo>
                  <a:lnTo>
                    <a:pt x="10" y="82"/>
                  </a:lnTo>
                  <a:lnTo>
                    <a:pt x="5" y="78"/>
                  </a:lnTo>
                  <a:lnTo>
                    <a:pt x="5" y="78"/>
                  </a:lnTo>
                  <a:lnTo>
                    <a:pt x="0" y="72"/>
                  </a:lnTo>
                  <a:lnTo>
                    <a:pt x="0" y="65"/>
                  </a:lnTo>
                  <a:lnTo>
                    <a:pt x="0" y="65"/>
                  </a:lnTo>
                  <a:lnTo>
                    <a:pt x="0" y="60"/>
                  </a:lnTo>
                  <a:lnTo>
                    <a:pt x="5" y="56"/>
                  </a:lnTo>
                  <a:lnTo>
                    <a:pt x="5" y="56"/>
                  </a:lnTo>
                  <a:lnTo>
                    <a:pt x="12" y="51"/>
                  </a:lnTo>
                  <a:lnTo>
                    <a:pt x="21" y="49"/>
                  </a:lnTo>
                  <a:lnTo>
                    <a:pt x="30" y="47"/>
                  </a:lnTo>
                  <a:lnTo>
                    <a:pt x="30" y="47"/>
                  </a:lnTo>
                  <a:lnTo>
                    <a:pt x="38" y="46"/>
                  </a:lnTo>
                  <a:lnTo>
                    <a:pt x="38" y="46"/>
                  </a:lnTo>
                  <a:lnTo>
                    <a:pt x="38" y="39"/>
                  </a:lnTo>
                  <a:lnTo>
                    <a:pt x="38" y="39"/>
                  </a:lnTo>
                  <a:lnTo>
                    <a:pt x="36" y="36"/>
                  </a:lnTo>
                  <a:lnTo>
                    <a:pt x="36" y="36"/>
                  </a:lnTo>
                  <a:lnTo>
                    <a:pt x="33" y="33"/>
                  </a:lnTo>
                  <a:lnTo>
                    <a:pt x="33" y="33"/>
                  </a:lnTo>
                  <a:lnTo>
                    <a:pt x="25" y="33"/>
                  </a:lnTo>
                  <a:lnTo>
                    <a:pt x="25" y="33"/>
                  </a:lnTo>
                  <a:lnTo>
                    <a:pt x="20" y="33"/>
                  </a:lnTo>
                  <a:lnTo>
                    <a:pt x="15" y="34"/>
                  </a:lnTo>
                  <a:lnTo>
                    <a:pt x="15" y="34"/>
                  </a:lnTo>
                  <a:lnTo>
                    <a:pt x="12" y="38"/>
                  </a:lnTo>
                  <a:lnTo>
                    <a:pt x="10" y="42"/>
                  </a:lnTo>
                  <a:lnTo>
                    <a:pt x="2" y="41"/>
                  </a:lnTo>
                  <a:lnTo>
                    <a:pt x="2" y="41"/>
                  </a:lnTo>
                  <a:lnTo>
                    <a:pt x="3" y="34"/>
                  </a:lnTo>
                  <a:lnTo>
                    <a:pt x="8" y="28"/>
                  </a:lnTo>
                  <a:lnTo>
                    <a:pt x="8" y="28"/>
                  </a:lnTo>
                  <a:lnTo>
                    <a:pt x="16" y="25"/>
                  </a:lnTo>
                  <a:lnTo>
                    <a:pt x="26" y="25"/>
                  </a:lnTo>
                  <a:lnTo>
                    <a:pt x="26" y="25"/>
                  </a:lnTo>
                  <a:lnTo>
                    <a:pt x="34" y="25"/>
                  </a:lnTo>
                  <a:lnTo>
                    <a:pt x="41" y="28"/>
                  </a:lnTo>
                  <a:lnTo>
                    <a:pt x="41" y="28"/>
                  </a:lnTo>
                  <a:lnTo>
                    <a:pt x="44" y="31"/>
                  </a:lnTo>
                  <a:lnTo>
                    <a:pt x="46" y="34"/>
                  </a:lnTo>
                  <a:lnTo>
                    <a:pt x="46" y="34"/>
                  </a:lnTo>
                  <a:lnTo>
                    <a:pt x="47" y="46"/>
                  </a:lnTo>
                  <a:lnTo>
                    <a:pt x="47" y="57"/>
                  </a:lnTo>
                  <a:lnTo>
                    <a:pt x="47" y="57"/>
                  </a:lnTo>
                  <a:lnTo>
                    <a:pt x="47" y="73"/>
                  </a:lnTo>
                  <a:lnTo>
                    <a:pt x="47" y="73"/>
                  </a:lnTo>
                  <a:lnTo>
                    <a:pt x="51" y="80"/>
                  </a:lnTo>
                  <a:lnTo>
                    <a:pt x="51" y="80"/>
                  </a:lnTo>
                  <a:close/>
                  <a:moveTo>
                    <a:pt x="38" y="57"/>
                  </a:moveTo>
                  <a:lnTo>
                    <a:pt x="38" y="52"/>
                  </a:lnTo>
                  <a:lnTo>
                    <a:pt x="38" y="52"/>
                  </a:lnTo>
                  <a:lnTo>
                    <a:pt x="20" y="57"/>
                  </a:lnTo>
                  <a:lnTo>
                    <a:pt x="20" y="57"/>
                  </a:lnTo>
                  <a:lnTo>
                    <a:pt x="15" y="57"/>
                  </a:lnTo>
                  <a:lnTo>
                    <a:pt x="12" y="60"/>
                  </a:lnTo>
                  <a:lnTo>
                    <a:pt x="10" y="62"/>
                  </a:lnTo>
                  <a:lnTo>
                    <a:pt x="10" y="65"/>
                  </a:lnTo>
                  <a:lnTo>
                    <a:pt x="10" y="65"/>
                  </a:lnTo>
                  <a:lnTo>
                    <a:pt x="10" y="69"/>
                  </a:lnTo>
                  <a:lnTo>
                    <a:pt x="12" y="72"/>
                  </a:lnTo>
                  <a:lnTo>
                    <a:pt x="12" y="72"/>
                  </a:lnTo>
                  <a:lnTo>
                    <a:pt x="16" y="73"/>
                  </a:lnTo>
                  <a:lnTo>
                    <a:pt x="20" y="75"/>
                  </a:lnTo>
                  <a:lnTo>
                    <a:pt x="20" y="75"/>
                  </a:lnTo>
                  <a:lnTo>
                    <a:pt x="26" y="73"/>
                  </a:lnTo>
                  <a:lnTo>
                    <a:pt x="33" y="70"/>
                  </a:lnTo>
                  <a:lnTo>
                    <a:pt x="33" y="70"/>
                  </a:lnTo>
                  <a:lnTo>
                    <a:pt x="36" y="65"/>
                  </a:lnTo>
                  <a:lnTo>
                    <a:pt x="38" y="57"/>
                  </a:lnTo>
                  <a:lnTo>
                    <a:pt x="38" y="57"/>
                  </a:lnTo>
                  <a:close/>
                  <a:moveTo>
                    <a:pt x="16" y="0"/>
                  </a:moveTo>
                  <a:lnTo>
                    <a:pt x="16" y="0"/>
                  </a:lnTo>
                  <a:lnTo>
                    <a:pt x="23" y="0"/>
                  </a:lnTo>
                  <a:lnTo>
                    <a:pt x="23" y="0"/>
                  </a:lnTo>
                  <a:lnTo>
                    <a:pt x="30" y="0"/>
                  </a:lnTo>
                  <a:lnTo>
                    <a:pt x="34" y="3"/>
                  </a:lnTo>
                  <a:lnTo>
                    <a:pt x="34" y="3"/>
                  </a:lnTo>
                  <a:lnTo>
                    <a:pt x="38" y="5"/>
                  </a:lnTo>
                  <a:lnTo>
                    <a:pt x="39" y="8"/>
                  </a:lnTo>
                  <a:lnTo>
                    <a:pt x="39" y="8"/>
                  </a:lnTo>
                  <a:lnTo>
                    <a:pt x="38" y="12"/>
                  </a:lnTo>
                  <a:lnTo>
                    <a:pt x="36" y="13"/>
                  </a:lnTo>
                  <a:lnTo>
                    <a:pt x="33" y="15"/>
                  </a:lnTo>
                  <a:lnTo>
                    <a:pt x="30" y="16"/>
                  </a:lnTo>
                  <a:lnTo>
                    <a:pt x="30" y="18"/>
                  </a:lnTo>
                  <a:lnTo>
                    <a:pt x="23" y="18"/>
                  </a:lnTo>
                  <a:lnTo>
                    <a:pt x="23" y="12"/>
                  </a:lnTo>
                  <a:lnTo>
                    <a:pt x="23" y="12"/>
                  </a:lnTo>
                  <a:lnTo>
                    <a:pt x="28" y="12"/>
                  </a:lnTo>
                  <a:lnTo>
                    <a:pt x="28" y="12"/>
                  </a:lnTo>
                  <a:lnTo>
                    <a:pt x="30" y="8"/>
                  </a:lnTo>
                  <a:lnTo>
                    <a:pt x="30" y="8"/>
                  </a:lnTo>
                  <a:lnTo>
                    <a:pt x="30" y="8"/>
                  </a:lnTo>
                  <a:lnTo>
                    <a:pt x="28" y="7"/>
                  </a:lnTo>
                  <a:lnTo>
                    <a:pt x="21" y="5"/>
                  </a:lnTo>
                  <a:lnTo>
                    <a:pt x="21" y="5"/>
                  </a:lnTo>
                  <a:lnTo>
                    <a:pt x="16" y="7"/>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6" name="Freeform 432"/>
            <p:cNvSpPr>
              <a:spLocks/>
            </p:cNvSpPr>
            <p:nvPr/>
          </p:nvSpPr>
          <p:spPr bwMode="auto">
            <a:xfrm>
              <a:off x="4138" y="2204"/>
              <a:ext cx="75" cy="55"/>
            </a:xfrm>
            <a:custGeom>
              <a:avLst/>
              <a:gdLst>
                <a:gd name="T0" fmla="*/ 75 w 75"/>
                <a:gd name="T1" fmla="*/ 55 h 55"/>
                <a:gd name="T2" fmla="*/ 65 w 75"/>
                <a:gd name="T3" fmla="*/ 55 h 55"/>
                <a:gd name="T4" fmla="*/ 65 w 75"/>
                <a:gd name="T5" fmla="*/ 21 h 55"/>
                <a:gd name="T6" fmla="*/ 65 w 75"/>
                <a:gd name="T7" fmla="*/ 21 h 55"/>
                <a:gd name="T8" fmla="*/ 65 w 75"/>
                <a:gd name="T9" fmla="*/ 14 h 55"/>
                <a:gd name="T10" fmla="*/ 65 w 75"/>
                <a:gd name="T11" fmla="*/ 14 h 55"/>
                <a:gd name="T12" fmla="*/ 62 w 75"/>
                <a:gd name="T13" fmla="*/ 9 h 55"/>
                <a:gd name="T14" fmla="*/ 62 w 75"/>
                <a:gd name="T15" fmla="*/ 9 h 55"/>
                <a:gd name="T16" fmla="*/ 59 w 75"/>
                <a:gd name="T17" fmla="*/ 8 h 55"/>
                <a:gd name="T18" fmla="*/ 56 w 75"/>
                <a:gd name="T19" fmla="*/ 8 h 55"/>
                <a:gd name="T20" fmla="*/ 56 w 75"/>
                <a:gd name="T21" fmla="*/ 8 h 55"/>
                <a:gd name="T22" fmla="*/ 51 w 75"/>
                <a:gd name="T23" fmla="*/ 8 h 55"/>
                <a:gd name="T24" fmla="*/ 46 w 75"/>
                <a:gd name="T25" fmla="*/ 11 h 55"/>
                <a:gd name="T26" fmla="*/ 46 w 75"/>
                <a:gd name="T27" fmla="*/ 11 h 55"/>
                <a:gd name="T28" fmla="*/ 43 w 75"/>
                <a:gd name="T29" fmla="*/ 16 h 55"/>
                <a:gd name="T30" fmla="*/ 41 w 75"/>
                <a:gd name="T31" fmla="*/ 24 h 55"/>
                <a:gd name="T32" fmla="*/ 41 w 75"/>
                <a:gd name="T33" fmla="*/ 55 h 55"/>
                <a:gd name="T34" fmla="*/ 33 w 75"/>
                <a:gd name="T35" fmla="*/ 55 h 55"/>
                <a:gd name="T36" fmla="*/ 33 w 75"/>
                <a:gd name="T37" fmla="*/ 19 h 55"/>
                <a:gd name="T38" fmla="*/ 33 w 75"/>
                <a:gd name="T39" fmla="*/ 19 h 55"/>
                <a:gd name="T40" fmla="*/ 31 w 75"/>
                <a:gd name="T41" fmla="*/ 14 h 55"/>
                <a:gd name="T42" fmla="*/ 29 w 75"/>
                <a:gd name="T43" fmla="*/ 9 h 55"/>
                <a:gd name="T44" fmla="*/ 29 w 75"/>
                <a:gd name="T45" fmla="*/ 9 h 55"/>
                <a:gd name="T46" fmla="*/ 26 w 75"/>
                <a:gd name="T47" fmla="*/ 8 h 55"/>
                <a:gd name="T48" fmla="*/ 23 w 75"/>
                <a:gd name="T49" fmla="*/ 8 h 55"/>
                <a:gd name="T50" fmla="*/ 23 w 75"/>
                <a:gd name="T51" fmla="*/ 8 h 55"/>
                <a:gd name="T52" fmla="*/ 16 w 75"/>
                <a:gd name="T53" fmla="*/ 8 h 55"/>
                <a:gd name="T54" fmla="*/ 13 w 75"/>
                <a:gd name="T55" fmla="*/ 11 h 55"/>
                <a:gd name="T56" fmla="*/ 13 w 75"/>
                <a:gd name="T57" fmla="*/ 11 h 55"/>
                <a:gd name="T58" fmla="*/ 10 w 75"/>
                <a:gd name="T59" fmla="*/ 17 h 55"/>
                <a:gd name="T60" fmla="*/ 8 w 75"/>
                <a:gd name="T61" fmla="*/ 27 h 55"/>
                <a:gd name="T62" fmla="*/ 8 w 75"/>
                <a:gd name="T63" fmla="*/ 55 h 55"/>
                <a:gd name="T64" fmla="*/ 0 w 75"/>
                <a:gd name="T65" fmla="*/ 55 h 55"/>
                <a:gd name="T66" fmla="*/ 0 w 75"/>
                <a:gd name="T67" fmla="*/ 1 h 55"/>
                <a:gd name="T68" fmla="*/ 8 w 75"/>
                <a:gd name="T69" fmla="*/ 1 h 55"/>
                <a:gd name="T70" fmla="*/ 8 w 75"/>
                <a:gd name="T71" fmla="*/ 8 h 55"/>
                <a:gd name="T72" fmla="*/ 8 w 75"/>
                <a:gd name="T73" fmla="*/ 8 h 55"/>
                <a:gd name="T74" fmla="*/ 8 w 75"/>
                <a:gd name="T75" fmla="*/ 8 h 55"/>
                <a:gd name="T76" fmla="*/ 12 w 75"/>
                <a:gd name="T77" fmla="*/ 4 h 55"/>
                <a:gd name="T78" fmla="*/ 15 w 75"/>
                <a:gd name="T79" fmla="*/ 1 h 55"/>
                <a:gd name="T80" fmla="*/ 20 w 75"/>
                <a:gd name="T81" fmla="*/ 0 h 55"/>
                <a:gd name="T82" fmla="*/ 25 w 75"/>
                <a:gd name="T83" fmla="*/ 0 h 55"/>
                <a:gd name="T84" fmla="*/ 25 w 75"/>
                <a:gd name="T85" fmla="*/ 0 h 55"/>
                <a:gd name="T86" fmla="*/ 29 w 75"/>
                <a:gd name="T87" fmla="*/ 0 h 55"/>
                <a:gd name="T88" fmla="*/ 34 w 75"/>
                <a:gd name="T89" fmla="*/ 1 h 55"/>
                <a:gd name="T90" fmla="*/ 34 w 75"/>
                <a:gd name="T91" fmla="*/ 1 h 55"/>
                <a:gd name="T92" fmla="*/ 38 w 75"/>
                <a:gd name="T93" fmla="*/ 4 h 55"/>
                <a:gd name="T94" fmla="*/ 41 w 75"/>
                <a:gd name="T95" fmla="*/ 9 h 55"/>
                <a:gd name="T96" fmla="*/ 41 w 75"/>
                <a:gd name="T97" fmla="*/ 9 h 55"/>
                <a:gd name="T98" fmla="*/ 44 w 75"/>
                <a:gd name="T99" fmla="*/ 4 h 55"/>
                <a:gd name="T100" fmla="*/ 47 w 75"/>
                <a:gd name="T101" fmla="*/ 1 h 55"/>
                <a:gd name="T102" fmla="*/ 52 w 75"/>
                <a:gd name="T103" fmla="*/ 0 h 55"/>
                <a:gd name="T104" fmla="*/ 57 w 75"/>
                <a:gd name="T105" fmla="*/ 0 h 55"/>
                <a:gd name="T106" fmla="*/ 57 w 75"/>
                <a:gd name="T107" fmla="*/ 0 h 55"/>
                <a:gd name="T108" fmla="*/ 65 w 75"/>
                <a:gd name="T109" fmla="*/ 1 h 55"/>
                <a:gd name="T110" fmla="*/ 70 w 75"/>
                <a:gd name="T111" fmla="*/ 4 h 55"/>
                <a:gd name="T112" fmla="*/ 70 w 75"/>
                <a:gd name="T113" fmla="*/ 4 h 55"/>
                <a:gd name="T114" fmla="*/ 73 w 75"/>
                <a:gd name="T115" fmla="*/ 9 h 55"/>
                <a:gd name="T116" fmla="*/ 75 w 75"/>
                <a:gd name="T117" fmla="*/ 17 h 55"/>
                <a:gd name="T118" fmla="*/ 75 w 75"/>
                <a:gd name="T1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55">
                  <a:moveTo>
                    <a:pt x="75" y="55"/>
                  </a:moveTo>
                  <a:lnTo>
                    <a:pt x="65" y="55"/>
                  </a:lnTo>
                  <a:lnTo>
                    <a:pt x="65" y="21"/>
                  </a:lnTo>
                  <a:lnTo>
                    <a:pt x="65" y="21"/>
                  </a:lnTo>
                  <a:lnTo>
                    <a:pt x="65" y="14"/>
                  </a:lnTo>
                  <a:lnTo>
                    <a:pt x="65" y="14"/>
                  </a:lnTo>
                  <a:lnTo>
                    <a:pt x="62" y="9"/>
                  </a:lnTo>
                  <a:lnTo>
                    <a:pt x="62" y="9"/>
                  </a:lnTo>
                  <a:lnTo>
                    <a:pt x="59" y="8"/>
                  </a:lnTo>
                  <a:lnTo>
                    <a:pt x="56" y="8"/>
                  </a:lnTo>
                  <a:lnTo>
                    <a:pt x="56" y="8"/>
                  </a:lnTo>
                  <a:lnTo>
                    <a:pt x="51" y="8"/>
                  </a:lnTo>
                  <a:lnTo>
                    <a:pt x="46" y="11"/>
                  </a:lnTo>
                  <a:lnTo>
                    <a:pt x="46" y="11"/>
                  </a:lnTo>
                  <a:lnTo>
                    <a:pt x="43" y="16"/>
                  </a:lnTo>
                  <a:lnTo>
                    <a:pt x="41" y="24"/>
                  </a:lnTo>
                  <a:lnTo>
                    <a:pt x="41" y="55"/>
                  </a:lnTo>
                  <a:lnTo>
                    <a:pt x="33" y="55"/>
                  </a:lnTo>
                  <a:lnTo>
                    <a:pt x="33" y="19"/>
                  </a:lnTo>
                  <a:lnTo>
                    <a:pt x="33" y="19"/>
                  </a:lnTo>
                  <a:lnTo>
                    <a:pt x="31" y="14"/>
                  </a:lnTo>
                  <a:lnTo>
                    <a:pt x="29" y="9"/>
                  </a:lnTo>
                  <a:lnTo>
                    <a:pt x="29" y="9"/>
                  </a:lnTo>
                  <a:lnTo>
                    <a:pt x="26" y="8"/>
                  </a:lnTo>
                  <a:lnTo>
                    <a:pt x="23" y="8"/>
                  </a:lnTo>
                  <a:lnTo>
                    <a:pt x="23" y="8"/>
                  </a:lnTo>
                  <a:lnTo>
                    <a:pt x="16" y="8"/>
                  </a:lnTo>
                  <a:lnTo>
                    <a:pt x="13" y="11"/>
                  </a:lnTo>
                  <a:lnTo>
                    <a:pt x="13" y="11"/>
                  </a:lnTo>
                  <a:lnTo>
                    <a:pt x="10" y="17"/>
                  </a:lnTo>
                  <a:lnTo>
                    <a:pt x="8" y="27"/>
                  </a:lnTo>
                  <a:lnTo>
                    <a:pt x="8" y="55"/>
                  </a:lnTo>
                  <a:lnTo>
                    <a:pt x="0" y="55"/>
                  </a:lnTo>
                  <a:lnTo>
                    <a:pt x="0" y="1"/>
                  </a:lnTo>
                  <a:lnTo>
                    <a:pt x="8" y="1"/>
                  </a:lnTo>
                  <a:lnTo>
                    <a:pt x="8" y="8"/>
                  </a:lnTo>
                  <a:lnTo>
                    <a:pt x="8" y="8"/>
                  </a:lnTo>
                  <a:lnTo>
                    <a:pt x="8" y="8"/>
                  </a:lnTo>
                  <a:lnTo>
                    <a:pt x="12" y="4"/>
                  </a:lnTo>
                  <a:lnTo>
                    <a:pt x="15" y="1"/>
                  </a:lnTo>
                  <a:lnTo>
                    <a:pt x="20" y="0"/>
                  </a:lnTo>
                  <a:lnTo>
                    <a:pt x="25" y="0"/>
                  </a:lnTo>
                  <a:lnTo>
                    <a:pt x="25" y="0"/>
                  </a:lnTo>
                  <a:lnTo>
                    <a:pt x="29" y="0"/>
                  </a:lnTo>
                  <a:lnTo>
                    <a:pt x="34" y="1"/>
                  </a:lnTo>
                  <a:lnTo>
                    <a:pt x="34" y="1"/>
                  </a:lnTo>
                  <a:lnTo>
                    <a:pt x="38" y="4"/>
                  </a:lnTo>
                  <a:lnTo>
                    <a:pt x="41" y="9"/>
                  </a:lnTo>
                  <a:lnTo>
                    <a:pt x="41" y="9"/>
                  </a:lnTo>
                  <a:lnTo>
                    <a:pt x="44" y="4"/>
                  </a:lnTo>
                  <a:lnTo>
                    <a:pt x="47" y="1"/>
                  </a:lnTo>
                  <a:lnTo>
                    <a:pt x="52" y="0"/>
                  </a:lnTo>
                  <a:lnTo>
                    <a:pt x="57" y="0"/>
                  </a:lnTo>
                  <a:lnTo>
                    <a:pt x="57" y="0"/>
                  </a:lnTo>
                  <a:lnTo>
                    <a:pt x="65" y="1"/>
                  </a:lnTo>
                  <a:lnTo>
                    <a:pt x="70" y="4"/>
                  </a:lnTo>
                  <a:lnTo>
                    <a:pt x="70" y="4"/>
                  </a:lnTo>
                  <a:lnTo>
                    <a:pt x="73" y="9"/>
                  </a:lnTo>
                  <a:lnTo>
                    <a:pt x="75" y="17"/>
                  </a:lnTo>
                  <a:lnTo>
                    <a:pt x="75"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7" name="Freeform 433"/>
            <p:cNvSpPr>
              <a:spLocks noEditPoints="1"/>
            </p:cNvSpPr>
            <p:nvPr/>
          </p:nvSpPr>
          <p:spPr bwMode="auto">
            <a:xfrm>
              <a:off x="4252" y="2195"/>
              <a:ext cx="56" cy="66"/>
            </a:xfrm>
            <a:custGeom>
              <a:avLst/>
              <a:gdLst>
                <a:gd name="T0" fmla="*/ 56 w 56"/>
                <a:gd name="T1" fmla="*/ 9 h 66"/>
                <a:gd name="T2" fmla="*/ 54 w 56"/>
                <a:gd name="T3" fmla="*/ 18 h 66"/>
                <a:gd name="T4" fmla="*/ 51 w 56"/>
                <a:gd name="T5" fmla="*/ 23 h 66"/>
                <a:gd name="T6" fmla="*/ 52 w 56"/>
                <a:gd name="T7" fmla="*/ 30 h 66"/>
                <a:gd name="T8" fmla="*/ 52 w 56"/>
                <a:gd name="T9" fmla="*/ 36 h 66"/>
                <a:gd name="T10" fmla="*/ 51 w 56"/>
                <a:gd name="T11" fmla="*/ 49 h 66"/>
                <a:gd name="T12" fmla="*/ 44 w 56"/>
                <a:gd name="T13" fmla="*/ 59 h 66"/>
                <a:gd name="T14" fmla="*/ 36 w 56"/>
                <a:gd name="T15" fmla="*/ 64 h 66"/>
                <a:gd name="T16" fmla="*/ 26 w 56"/>
                <a:gd name="T17" fmla="*/ 66 h 66"/>
                <a:gd name="T18" fmla="*/ 8 w 56"/>
                <a:gd name="T19" fmla="*/ 59 h 66"/>
                <a:gd name="T20" fmla="*/ 5 w 56"/>
                <a:gd name="T21" fmla="*/ 56 h 66"/>
                <a:gd name="T22" fmla="*/ 0 w 56"/>
                <a:gd name="T23" fmla="*/ 44 h 66"/>
                <a:gd name="T24" fmla="*/ 0 w 56"/>
                <a:gd name="T25" fmla="*/ 38 h 66"/>
                <a:gd name="T26" fmla="*/ 2 w 56"/>
                <a:gd name="T27" fmla="*/ 25 h 66"/>
                <a:gd name="T28" fmla="*/ 8 w 56"/>
                <a:gd name="T29" fmla="*/ 15 h 66"/>
                <a:gd name="T30" fmla="*/ 12 w 56"/>
                <a:gd name="T31" fmla="*/ 12 h 66"/>
                <a:gd name="T32" fmla="*/ 26 w 56"/>
                <a:gd name="T33" fmla="*/ 9 h 66"/>
                <a:gd name="T34" fmla="*/ 33 w 56"/>
                <a:gd name="T35" fmla="*/ 9 h 66"/>
                <a:gd name="T36" fmla="*/ 39 w 56"/>
                <a:gd name="T37" fmla="*/ 12 h 66"/>
                <a:gd name="T38" fmla="*/ 47 w 56"/>
                <a:gd name="T39" fmla="*/ 20 h 66"/>
                <a:gd name="T40" fmla="*/ 51 w 56"/>
                <a:gd name="T41" fmla="*/ 17 h 66"/>
                <a:gd name="T42" fmla="*/ 46 w 56"/>
                <a:gd name="T43" fmla="*/ 12 h 66"/>
                <a:gd name="T44" fmla="*/ 56 w 56"/>
                <a:gd name="T45" fmla="*/ 0 h 66"/>
                <a:gd name="T46" fmla="*/ 26 w 56"/>
                <a:gd name="T47" fmla="*/ 57 h 66"/>
                <a:gd name="T48" fmla="*/ 33 w 56"/>
                <a:gd name="T49" fmla="*/ 57 h 66"/>
                <a:gd name="T50" fmla="*/ 38 w 56"/>
                <a:gd name="T51" fmla="*/ 53 h 66"/>
                <a:gd name="T52" fmla="*/ 43 w 56"/>
                <a:gd name="T53" fmla="*/ 36 h 66"/>
                <a:gd name="T54" fmla="*/ 41 w 56"/>
                <a:gd name="T55" fmla="*/ 28 h 66"/>
                <a:gd name="T56" fmla="*/ 38 w 56"/>
                <a:gd name="T57" fmla="*/ 22 h 66"/>
                <a:gd name="T58" fmla="*/ 26 w 56"/>
                <a:gd name="T59" fmla="*/ 17 h 66"/>
                <a:gd name="T60" fmla="*/ 20 w 56"/>
                <a:gd name="T61" fmla="*/ 17 h 66"/>
                <a:gd name="T62" fmla="*/ 15 w 56"/>
                <a:gd name="T63" fmla="*/ 22 h 66"/>
                <a:gd name="T64" fmla="*/ 10 w 56"/>
                <a:gd name="T65" fmla="*/ 38 h 66"/>
                <a:gd name="T66" fmla="*/ 12 w 56"/>
                <a:gd name="T67" fmla="*/ 46 h 66"/>
                <a:gd name="T68" fmla="*/ 15 w 56"/>
                <a:gd name="T69" fmla="*/ 53 h 66"/>
                <a:gd name="T70" fmla="*/ 26 w 56"/>
                <a:gd name="T71"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66">
                  <a:moveTo>
                    <a:pt x="56" y="9"/>
                  </a:moveTo>
                  <a:lnTo>
                    <a:pt x="56" y="9"/>
                  </a:lnTo>
                  <a:lnTo>
                    <a:pt x="56" y="15"/>
                  </a:lnTo>
                  <a:lnTo>
                    <a:pt x="54" y="18"/>
                  </a:lnTo>
                  <a:lnTo>
                    <a:pt x="54" y="18"/>
                  </a:lnTo>
                  <a:lnTo>
                    <a:pt x="51" y="23"/>
                  </a:lnTo>
                  <a:lnTo>
                    <a:pt x="51" y="23"/>
                  </a:lnTo>
                  <a:lnTo>
                    <a:pt x="52" y="30"/>
                  </a:lnTo>
                  <a:lnTo>
                    <a:pt x="52" y="36"/>
                  </a:lnTo>
                  <a:lnTo>
                    <a:pt x="52" y="36"/>
                  </a:lnTo>
                  <a:lnTo>
                    <a:pt x="52" y="44"/>
                  </a:lnTo>
                  <a:lnTo>
                    <a:pt x="51" y="49"/>
                  </a:lnTo>
                  <a:lnTo>
                    <a:pt x="47" y="56"/>
                  </a:lnTo>
                  <a:lnTo>
                    <a:pt x="44" y="59"/>
                  </a:lnTo>
                  <a:lnTo>
                    <a:pt x="44" y="59"/>
                  </a:lnTo>
                  <a:lnTo>
                    <a:pt x="36" y="64"/>
                  </a:lnTo>
                  <a:lnTo>
                    <a:pt x="26" y="66"/>
                  </a:lnTo>
                  <a:lnTo>
                    <a:pt x="26" y="66"/>
                  </a:lnTo>
                  <a:lnTo>
                    <a:pt x="17" y="64"/>
                  </a:lnTo>
                  <a:lnTo>
                    <a:pt x="8" y="59"/>
                  </a:lnTo>
                  <a:lnTo>
                    <a:pt x="8" y="59"/>
                  </a:lnTo>
                  <a:lnTo>
                    <a:pt x="5" y="56"/>
                  </a:lnTo>
                  <a:lnTo>
                    <a:pt x="2" y="49"/>
                  </a:lnTo>
                  <a:lnTo>
                    <a:pt x="0" y="44"/>
                  </a:lnTo>
                  <a:lnTo>
                    <a:pt x="0" y="38"/>
                  </a:lnTo>
                  <a:lnTo>
                    <a:pt x="0" y="38"/>
                  </a:lnTo>
                  <a:lnTo>
                    <a:pt x="0" y="30"/>
                  </a:lnTo>
                  <a:lnTo>
                    <a:pt x="2" y="25"/>
                  </a:lnTo>
                  <a:lnTo>
                    <a:pt x="5" y="20"/>
                  </a:lnTo>
                  <a:lnTo>
                    <a:pt x="8" y="15"/>
                  </a:lnTo>
                  <a:lnTo>
                    <a:pt x="8" y="15"/>
                  </a:lnTo>
                  <a:lnTo>
                    <a:pt x="12" y="12"/>
                  </a:lnTo>
                  <a:lnTo>
                    <a:pt x="17" y="10"/>
                  </a:lnTo>
                  <a:lnTo>
                    <a:pt x="26" y="9"/>
                  </a:lnTo>
                  <a:lnTo>
                    <a:pt x="26" y="9"/>
                  </a:lnTo>
                  <a:lnTo>
                    <a:pt x="33" y="9"/>
                  </a:lnTo>
                  <a:lnTo>
                    <a:pt x="39" y="12"/>
                  </a:lnTo>
                  <a:lnTo>
                    <a:pt x="39" y="12"/>
                  </a:lnTo>
                  <a:lnTo>
                    <a:pt x="44" y="15"/>
                  </a:lnTo>
                  <a:lnTo>
                    <a:pt x="47" y="20"/>
                  </a:lnTo>
                  <a:lnTo>
                    <a:pt x="47" y="20"/>
                  </a:lnTo>
                  <a:lnTo>
                    <a:pt x="51" y="17"/>
                  </a:lnTo>
                  <a:lnTo>
                    <a:pt x="51" y="12"/>
                  </a:lnTo>
                  <a:lnTo>
                    <a:pt x="46" y="12"/>
                  </a:lnTo>
                  <a:lnTo>
                    <a:pt x="46" y="0"/>
                  </a:lnTo>
                  <a:lnTo>
                    <a:pt x="56" y="0"/>
                  </a:lnTo>
                  <a:lnTo>
                    <a:pt x="56" y="9"/>
                  </a:lnTo>
                  <a:close/>
                  <a:moveTo>
                    <a:pt x="26" y="57"/>
                  </a:moveTo>
                  <a:lnTo>
                    <a:pt x="26" y="57"/>
                  </a:lnTo>
                  <a:lnTo>
                    <a:pt x="33" y="57"/>
                  </a:lnTo>
                  <a:lnTo>
                    <a:pt x="38" y="53"/>
                  </a:lnTo>
                  <a:lnTo>
                    <a:pt x="38" y="53"/>
                  </a:lnTo>
                  <a:lnTo>
                    <a:pt x="41" y="46"/>
                  </a:lnTo>
                  <a:lnTo>
                    <a:pt x="43" y="36"/>
                  </a:lnTo>
                  <a:lnTo>
                    <a:pt x="43" y="36"/>
                  </a:lnTo>
                  <a:lnTo>
                    <a:pt x="41" y="28"/>
                  </a:lnTo>
                  <a:lnTo>
                    <a:pt x="38" y="22"/>
                  </a:lnTo>
                  <a:lnTo>
                    <a:pt x="38" y="22"/>
                  </a:lnTo>
                  <a:lnTo>
                    <a:pt x="33" y="17"/>
                  </a:lnTo>
                  <a:lnTo>
                    <a:pt x="26" y="17"/>
                  </a:lnTo>
                  <a:lnTo>
                    <a:pt x="26" y="17"/>
                  </a:lnTo>
                  <a:lnTo>
                    <a:pt x="20" y="17"/>
                  </a:lnTo>
                  <a:lnTo>
                    <a:pt x="15" y="22"/>
                  </a:lnTo>
                  <a:lnTo>
                    <a:pt x="15" y="22"/>
                  </a:lnTo>
                  <a:lnTo>
                    <a:pt x="12" y="28"/>
                  </a:lnTo>
                  <a:lnTo>
                    <a:pt x="10" y="38"/>
                  </a:lnTo>
                  <a:lnTo>
                    <a:pt x="10" y="38"/>
                  </a:lnTo>
                  <a:lnTo>
                    <a:pt x="12" y="46"/>
                  </a:lnTo>
                  <a:lnTo>
                    <a:pt x="15" y="53"/>
                  </a:lnTo>
                  <a:lnTo>
                    <a:pt x="15" y="53"/>
                  </a:lnTo>
                  <a:lnTo>
                    <a:pt x="20" y="57"/>
                  </a:lnTo>
                  <a:lnTo>
                    <a:pt x="26" y="57"/>
                  </a:lnTo>
                  <a:lnTo>
                    <a:pt x="2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8" name="Freeform 434"/>
            <p:cNvSpPr>
              <a:spLocks/>
            </p:cNvSpPr>
            <p:nvPr/>
          </p:nvSpPr>
          <p:spPr bwMode="auto">
            <a:xfrm>
              <a:off x="4316" y="2204"/>
              <a:ext cx="44" cy="55"/>
            </a:xfrm>
            <a:custGeom>
              <a:avLst/>
              <a:gdLst>
                <a:gd name="T0" fmla="*/ 44 w 44"/>
                <a:gd name="T1" fmla="*/ 55 h 55"/>
                <a:gd name="T2" fmla="*/ 34 w 44"/>
                <a:gd name="T3" fmla="*/ 55 h 55"/>
                <a:gd name="T4" fmla="*/ 34 w 44"/>
                <a:gd name="T5" fmla="*/ 22 h 55"/>
                <a:gd name="T6" fmla="*/ 34 w 44"/>
                <a:gd name="T7" fmla="*/ 22 h 55"/>
                <a:gd name="T8" fmla="*/ 34 w 44"/>
                <a:gd name="T9" fmla="*/ 14 h 55"/>
                <a:gd name="T10" fmla="*/ 32 w 44"/>
                <a:gd name="T11" fmla="*/ 11 h 55"/>
                <a:gd name="T12" fmla="*/ 32 w 44"/>
                <a:gd name="T13" fmla="*/ 11 h 55"/>
                <a:gd name="T14" fmla="*/ 27 w 44"/>
                <a:gd name="T15" fmla="*/ 8 h 55"/>
                <a:gd name="T16" fmla="*/ 23 w 44"/>
                <a:gd name="T17" fmla="*/ 8 h 55"/>
                <a:gd name="T18" fmla="*/ 23 w 44"/>
                <a:gd name="T19" fmla="*/ 8 h 55"/>
                <a:gd name="T20" fmla="*/ 19 w 44"/>
                <a:gd name="T21" fmla="*/ 8 h 55"/>
                <a:gd name="T22" fmla="*/ 16 w 44"/>
                <a:gd name="T23" fmla="*/ 9 h 55"/>
                <a:gd name="T24" fmla="*/ 16 w 44"/>
                <a:gd name="T25" fmla="*/ 9 h 55"/>
                <a:gd name="T26" fmla="*/ 13 w 44"/>
                <a:gd name="T27" fmla="*/ 13 h 55"/>
                <a:gd name="T28" fmla="*/ 10 w 44"/>
                <a:gd name="T29" fmla="*/ 16 h 55"/>
                <a:gd name="T30" fmla="*/ 10 w 44"/>
                <a:gd name="T31" fmla="*/ 16 h 55"/>
                <a:gd name="T32" fmla="*/ 10 w 44"/>
                <a:gd name="T33" fmla="*/ 19 h 55"/>
                <a:gd name="T34" fmla="*/ 8 w 44"/>
                <a:gd name="T35" fmla="*/ 26 h 55"/>
                <a:gd name="T36" fmla="*/ 8 w 44"/>
                <a:gd name="T37" fmla="*/ 55 h 55"/>
                <a:gd name="T38" fmla="*/ 0 w 44"/>
                <a:gd name="T39" fmla="*/ 55 h 55"/>
                <a:gd name="T40" fmla="*/ 0 w 44"/>
                <a:gd name="T41" fmla="*/ 1 h 55"/>
                <a:gd name="T42" fmla="*/ 8 w 44"/>
                <a:gd name="T43" fmla="*/ 1 h 55"/>
                <a:gd name="T44" fmla="*/ 8 w 44"/>
                <a:gd name="T45" fmla="*/ 8 h 55"/>
                <a:gd name="T46" fmla="*/ 8 w 44"/>
                <a:gd name="T47" fmla="*/ 8 h 55"/>
                <a:gd name="T48" fmla="*/ 8 w 44"/>
                <a:gd name="T49" fmla="*/ 8 h 55"/>
                <a:gd name="T50" fmla="*/ 11 w 44"/>
                <a:gd name="T51" fmla="*/ 4 h 55"/>
                <a:gd name="T52" fmla="*/ 14 w 44"/>
                <a:gd name="T53" fmla="*/ 1 h 55"/>
                <a:gd name="T54" fmla="*/ 14 w 44"/>
                <a:gd name="T55" fmla="*/ 1 h 55"/>
                <a:gd name="T56" fmla="*/ 19 w 44"/>
                <a:gd name="T57" fmla="*/ 0 h 55"/>
                <a:gd name="T58" fmla="*/ 26 w 44"/>
                <a:gd name="T59" fmla="*/ 0 h 55"/>
                <a:gd name="T60" fmla="*/ 26 w 44"/>
                <a:gd name="T61" fmla="*/ 0 h 55"/>
                <a:gd name="T62" fmla="*/ 34 w 44"/>
                <a:gd name="T63" fmla="*/ 1 h 55"/>
                <a:gd name="T64" fmla="*/ 34 w 44"/>
                <a:gd name="T65" fmla="*/ 1 h 55"/>
                <a:gd name="T66" fmla="*/ 37 w 44"/>
                <a:gd name="T67" fmla="*/ 3 h 55"/>
                <a:gd name="T68" fmla="*/ 41 w 44"/>
                <a:gd name="T69" fmla="*/ 6 h 55"/>
                <a:gd name="T70" fmla="*/ 41 w 44"/>
                <a:gd name="T71" fmla="*/ 6 h 55"/>
                <a:gd name="T72" fmla="*/ 44 w 44"/>
                <a:gd name="T73" fmla="*/ 13 h 55"/>
                <a:gd name="T74" fmla="*/ 44 w 44"/>
                <a:gd name="T75" fmla="*/ 13 h 55"/>
                <a:gd name="T76" fmla="*/ 44 w 44"/>
                <a:gd name="T77" fmla="*/ 22 h 55"/>
                <a:gd name="T78" fmla="*/ 44 w 44"/>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55">
                  <a:moveTo>
                    <a:pt x="44" y="55"/>
                  </a:moveTo>
                  <a:lnTo>
                    <a:pt x="34" y="55"/>
                  </a:lnTo>
                  <a:lnTo>
                    <a:pt x="34" y="22"/>
                  </a:lnTo>
                  <a:lnTo>
                    <a:pt x="34" y="22"/>
                  </a:lnTo>
                  <a:lnTo>
                    <a:pt x="34" y="14"/>
                  </a:lnTo>
                  <a:lnTo>
                    <a:pt x="32" y="11"/>
                  </a:lnTo>
                  <a:lnTo>
                    <a:pt x="32" y="11"/>
                  </a:lnTo>
                  <a:lnTo>
                    <a:pt x="27" y="8"/>
                  </a:lnTo>
                  <a:lnTo>
                    <a:pt x="23" y="8"/>
                  </a:lnTo>
                  <a:lnTo>
                    <a:pt x="23" y="8"/>
                  </a:lnTo>
                  <a:lnTo>
                    <a:pt x="19" y="8"/>
                  </a:lnTo>
                  <a:lnTo>
                    <a:pt x="16" y="9"/>
                  </a:lnTo>
                  <a:lnTo>
                    <a:pt x="16" y="9"/>
                  </a:lnTo>
                  <a:lnTo>
                    <a:pt x="13" y="13"/>
                  </a:lnTo>
                  <a:lnTo>
                    <a:pt x="10" y="16"/>
                  </a:lnTo>
                  <a:lnTo>
                    <a:pt x="10" y="16"/>
                  </a:lnTo>
                  <a:lnTo>
                    <a:pt x="10" y="19"/>
                  </a:lnTo>
                  <a:lnTo>
                    <a:pt x="8" y="26"/>
                  </a:lnTo>
                  <a:lnTo>
                    <a:pt x="8" y="55"/>
                  </a:lnTo>
                  <a:lnTo>
                    <a:pt x="0" y="55"/>
                  </a:lnTo>
                  <a:lnTo>
                    <a:pt x="0" y="1"/>
                  </a:lnTo>
                  <a:lnTo>
                    <a:pt x="8" y="1"/>
                  </a:lnTo>
                  <a:lnTo>
                    <a:pt x="8" y="8"/>
                  </a:lnTo>
                  <a:lnTo>
                    <a:pt x="8" y="8"/>
                  </a:lnTo>
                  <a:lnTo>
                    <a:pt x="8" y="8"/>
                  </a:lnTo>
                  <a:lnTo>
                    <a:pt x="11" y="4"/>
                  </a:lnTo>
                  <a:lnTo>
                    <a:pt x="14" y="1"/>
                  </a:lnTo>
                  <a:lnTo>
                    <a:pt x="14" y="1"/>
                  </a:lnTo>
                  <a:lnTo>
                    <a:pt x="19" y="0"/>
                  </a:lnTo>
                  <a:lnTo>
                    <a:pt x="26" y="0"/>
                  </a:lnTo>
                  <a:lnTo>
                    <a:pt x="26" y="0"/>
                  </a:lnTo>
                  <a:lnTo>
                    <a:pt x="34" y="1"/>
                  </a:lnTo>
                  <a:lnTo>
                    <a:pt x="34" y="1"/>
                  </a:lnTo>
                  <a:lnTo>
                    <a:pt x="37" y="3"/>
                  </a:lnTo>
                  <a:lnTo>
                    <a:pt x="41" y="6"/>
                  </a:lnTo>
                  <a:lnTo>
                    <a:pt x="41" y="6"/>
                  </a:lnTo>
                  <a:lnTo>
                    <a:pt x="44" y="13"/>
                  </a:lnTo>
                  <a:lnTo>
                    <a:pt x="44" y="13"/>
                  </a:lnTo>
                  <a:lnTo>
                    <a:pt x="44" y="22"/>
                  </a:lnTo>
                  <a:lnTo>
                    <a:pt x="4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9" name="Freeform 435"/>
            <p:cNvSpPr>
              <a:spLocks noEditPoints="1"/>
            </p:cNvSpPr>
            <p:nvPr/>
          </p:nvSpPr>
          <p:spPr bwMode="auto">
            <a:xfrm>
              <a:off x="4404" y="2184"/>
              <a:ext cx="47" cy="77"/>
            </a:xfrm>
            <a:custGeom>
              <a:avLst/>
              <a:gdLst>
                <a:gd name="T0" fmla="*/ 10 w 47"/>
                <a:gd name="T1" fmla="*/ 26 h 77"/>
                <a:gd name="T2" fmla="*/ 16 w 47"/>
                <a:gd name="T3" fmla="*/ 21 h 77"/>
                <a:gd name="T4" fmla="*/ 24 w 47"/>
                <a:gd name="T5" fmla="*/ 20 h 77"/>
                <a:gd name="T6" fmla="*/ 29 w 47"/>
                <a:gd name="T7" fmla="*/ 20 h 77"/>
                <a:gd name="T8" fmla="*/ 37 w 47"/>
                <a:gd name="T9" fmla="*/ 23 h 77"/>
                <a:gd name="T10" fmla="*/ 41 w 47"/>
                <a:gd name="T11" fmla="*/ 28 h 77"/>
                <a:gd name="T12" fmla="*/ 45 w 47"/>
                <a:gd name="T13" fmla="*/ 36 h 77"/>
                <a:gd name="T14" fmla="*/ 47 w 47"/>
                <a:gd name="T15" fmla="*/ 47 h 77"/>
                <a:gd name="T16" fmla="*/ 45 w 47"/>
                <a:gd name="T17" fmla="*/ 60 h 77"/>
                <a:gd name="T18" fmla="*/ 41 w 47"/>
                <a:gd name="T19" fmla="*/ 68 h 77"/>
                <a:gd name="T20" fmla="*/ 32 w 47"/>
                <a:gd name="T21" fmla="*/ 75 h 77"/>
                <a:gd name="T22" fmla="*/ 24 w 47"/>
                <a:gd name="T23" fmla="*/ 77 h 77"/>
                <a:gd name="T24" fmla="*/ 19 w 47"/>
                <a:gd name="T25" fmla="*/ 77 h 77"/>
                <a:gd name="T26" fmla="*/ 11 w 47"/>
                <a:gd name="T27" fmla="*/ 72 h 77"/>
                <a:gd name="T28" fmla="*/ 8 w 47"/>
                <a:gd name="T29" fmla="*/ 68 h 77"/>
                <a:gd name="T30" fmla="*/ 0 w 47"/>
                <a:gd name="T31" fmla="*/ 75 h 77"/>
                <a:gd name="T32" fmla="*/ 10 w 47"/>
                <a:gd name="T33" fmla="*/ 0 h 77"/>
                <a:gd name="T34" fmla="*/ 10 w 47"/>
                <a:gd name="T35" fmla="*/ 26 h 77"/>
                <a:gd name="T36" fmla="*/ 23 w 47"/>
                <a:gd name="T37" fmla="*/ 68 h 77"/>
                <a:gd name="T38" fmla="*/ 34 w 47"/>
                <a:gd name="T39" fmla="*/ 64 h 77"/>
                <a:gd name="T40" fmla="*/ 37 w 47"/>
                <a:gd name="T41" fmla="*/ 57 h 77"/>
                <a:gd name="T42" fmla="*/ 39 w 47"/>
                <a:gd name="T43" fmla="*/ 47 h 77"/>
                <a:gd name="T44" fmla="*/ 34 w 47"/>
                <a:gd name="T45" fmla="*/ 33 h 77"/>
                <a:gd name="T46" fmla="*/ 29 w 47"/>
                <a:gd name="T47" fmla="*/ 28 h 77"/>
                <a:gd name="T48" fmla="*/ 24 w 47"/>
                <a:gd name="T49" fmla="*/ 28 h 77"/>
                <a:gd name="T50" fmla="*/ 13 w 47"/>
                <a:gd name="T51" fmla="*/ 33 h 77"/>
                <a:gd name="T52" fmla="*/ 10 w 47"/>
                <a:gd name="T53" fmla="*/ 39 h 77"/>
                <a:gd name="T54" fmla="*/ 8 w 47"/>
                <a:gd name="T55" fmla="*/ 47 h 77"/>
                <a:gd name="T56" fmla="*/ 10 w 47"/>
                <a:gd name="T57" fmla="*/ 60 h 77"/>
                <a:gd name="T58" fmla="*/ 13 w 47"/>
                <a:gd name="T59" fmla="*/ 64 h 77"/>
                <a:gd name="T60" fmla="*/ 16 w 47"/>
                <a:gd name="T61" fmla="*/ 67 h 77"/>
                <a:gd name="T62" fmla="*/ 23 w 47"/>
                <a:gd name="T63"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77">
                  <a:moveTo>
                    <a:pt x="10" y="26"/>
                  </a:moveTo>
                  <a:lnTo>
                    <a:pt x="10" y="26"/>
                  </a:lnTo>
                  <a:lnTo>
                    <a:pt x="13" y="23"/>
                  </a:lnTo>
                  <a:lnTo>
                    <a:pt x="16" y="21"/>
                  </a:lnTo>
                  <a:lnTo>
                    <a:pt x="19" y="20"/>
                  </a:lnTo>
                  <a:lnTo>
                    <a:pt x="24" y="20"/>
                  </a:lnTo>
                  <a:lnTo>
                    <a:pt x="24" y="20"/>
                  </a:lnTo>
                  <a:lnTo>
                    <a:pt x="29" y="20"/>
                  </a:lnTo>
                  <a:lnTo>
                    <a:pt x="34" y="21"/>
                  </a:lnTo>
                  <a:lnTo>
                    <a:pt x="37" y="23"/>
                  </a:lnTo>
                  <a:lnTo>
                    <a:pt x="41" y="28"/>
                  </a:lnTo>
                  <a:lnTo>
                    <a:pt x="41" y="28"/>
                  </a:lnTo>
                  <a:lnTo>
                    <a:pt x="44" y="31"/>
                  </a:lnTo>
                  <a:lnTo>
                    <a:pt x="45" y="36"/>
                  </a:lnTo>
                  <a:lnTo>
                    <a:pt x="47" y="47"/>
                  </a:lnTo>
                  <a:lnTo>
                    <a:pt x="47" y="47"/>
                  </a:lnTo>
                  <a:lnTo>
                    <a:pt x="47" y="54"/>
                  </a:lnTo>
                  <a:lnTo>
                    <a:pt x="45" y="60"/>
                  </a:lnTo>
                  <a:lnTo>
                    <a:pt x="44" y="65"/>
                  </a:lnTo>
                  <a:lnTo>
                    <a:pt x="41" y="68"/>
                  </a:lnTo>
                  <a:lnTo>
                    <a:pt x="41" y="68"/>
                  </a:lnTo>
                  <a:lnTo>
                    <a:pt x="32" y="75"/>
                  </a:lnTo>
                  <a:lnTo>
                    <a:pt x="29" y="77"/>
                  </a:lnTo>
                  <a:lnTo>
                    <a:pt x="24" y="77"/>
                  </a:lnTo>
                  <a:lnTo>
                    <a:pt x="24" y="77"/>
                  </a:lnTo>
                  <a:lnTo>
                    <a:pt x="19" y="77"/>
                  </a:lnTo>
                  <a:lnTo>
                    <a:pt x="14" y="75"/>
                  </a:lnTo>
                  <a:lnTo>
                    <a:pt x="11" y="72"/>
                  </a:lnTo>
                  <a:lnTo>
                    <a:pt x="8" y="68"/>
                  </a:lnTo>
                  <a:lnTo>
                    <a:pt x="8" y="68"/>
                  </a:lnTo>
                  <a:lnTo>
                    <a:pt x="8" y="75"/>
                  </a:lnTo>
                  <a:lnTo>
                    <a:pt x="0" y="75"/>
                  </a:lnTo>
                  <a:lnTo>
                    <a:pt x="0" y="0"/>
                  </a:lnTo>
                  <a:lnTo>
                    <a:pt x="10" y="0"/>
                  </a:lnTo>
                  <a:lnTo>
                    <a:pt x="10" y="26"/>
                  </a:lnTo>
                  <a:lnTo>
                    <a:pt x="10" y="26"/>
                  </a:lnTo>
                  <a:close/>
                  <a:moveTo>
                    <a:pt x="23" y="68"/>
                  </a:moveTo>
                  <a:lnTo>
                    <a:pt x="23" y="68"/>
                  </a:lnTo>
                  <a:lnTo>
                    <a:pt x="29" y="68"/>
                  </a:lnTo>
                  <a:lnTo>
                    <a:pt x="34" y="64"/>
                  </a:lnTo>
                  <a:lnTo>
                    <a:pt x="34" y="64"/>
                  </a:lnTo>
                  <a:lnTo>
                    <a:pt x="37" y="57"/>
                  </a:lnTo>
                  <a:lnTo>
                    <a:pt x="39" y="47"/>
                  </a:lnTo>
                  <a:lnTo>
                    <a:pt x="39" y="47"/>
                  </a:lnTo>
                  <a:lnTo>
                    <a:pt x="37" y="39"/>
                  </a:lnTo>
                  <a:lnTo>
                    <a:pt x="34" y="33"/>
                  </a:lnTo>
                  <a:lnTo>
                    <a:pt x="34" y="33"/>
                  </a:lnTo>
                  <a:lnTo>
                    <a:pt x="29" y="28"/>
                  </a:lnTo>
                  <a:lnTo>
                    <a:pt x="24" y="28"/>
                  </a:lnTo>
                  <a:lnTo>
                    <a:pt x="24" y="28"/>
                  </a:lnTo>
                  <a:lnTo>
                    <a:pt x="18" y="28"/>
                  </a:lnTo>
                  <a:lnTo>
                    <a:pt x="13" y="33"/>
                  </a:lnTo>
                  <a:lnTo>
                    <a:pt x="13" y="33"/>
                  </a:lnTo>
                  <a:lnTo>
                    <a:pt x="10" y="39"/>
                  </a:lnTo>
                  <a:lnTo>
                    <a:pt x="8" y="47"/>
                  </a:lnTo>
                  <a:lnTo>
                    <a:pt x="8" y="47"/>
                  </a:lnTo>
                  <a:lnTo>
                    <a:pt x="10" y="55"/>
                  </a:lnTo>
                  <a:lnTo>
                    <a:pt x="10" y="60"/>
                  </a:lnTo>
                  <a:lnTo>
                    <a:pt x="10" y="60"/>
                  </a:lnTo>
                  <a:lnTo>
                    <a:pt x="13" y="64"/>
                  </a:lnTo>
                  <a:lnTo>
                    <a:pt x="16" y="67"/>
                  </a:lnTo>
                  <a:lnTo>
                    <a:pt x="16" y="67"/>
                  </a:lnTo>
                  <a:lnTo>
                    <a:pt x="19" y="68"/>
                  </a:lnTo>
                  <a:lnTo>
                    <a:pt x="23" y="68"/>
                  </a:lnTo>
                  <a:lnTo>
                    <a:pt x="23"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0" name="Freeform 436"/>
            <p:cNvSpPr>
              <a:spLocks noEditPoints="1"/>
            </p:cNvSpPr>
            <p:nvPr/>
          </p:nvSpPr>
          <p:spPr bwMode="auto">
            <a:xfrm>
              <a:off x="4459" y="2204"/>
              <a:ext cx="52" cy="78"/>
            </a:xfrm>
            <a:custGeom>
              <a:avLst/>
              <a:gdLst>
                <a:gd name="T0" fmla="*/ 43 w 52"/>
                <a:gd name="T1" fmla="*/ 55 h 78"/>
                <a:gd name="T2" fmla="*/ 39 w 52"/>
                <a:gd name="T3" fmla="*/ 48 h 78"/>
                <a:gd name="T4" fmla="*/ 30 w 52"/>
                <a:gd name="T5" fmla="*/ 55 h 78"/>
                <a:gd name="T6" fmla="*/ 20 w 52"/>
                <a:gd name="T7" fmla="*/ 57 h 78"/>
                <a:gd name="T8" fmla="*/ 12 w 52"/>
                <a:gd name="T9" fmla="*/ 57 h 78"/>
                <a:gd name="T10" fmla="*/ 7 w 52"/>
                <a:gd name="T11" fmla="*/ 53 h 78"/>
                <a:gd name="T12" fmla="*/ 0 w 52"/>
                <a:gd name="T13" fmla="*/ 40 h 78"/>
                <a:gd name="T14" fmla="*/ 2 w 52"/>
                <a:gd name="T15" fmla="*/ 35 h 78"/>
                <a:gd name="T16" fmla="*/ 5 w 52"/>
                <a:gd name="T17" fmla="*/ 31 h 78"/>
                <a:gd name="T18" fmla="*/ 23 w 52"/>
                <a:gd name="T19" fmla="*/ 24 h 78"/>
                <a:gd name="T20" fmla="*/ 31 w 52"/>
                <a:gd name="T21" fmla="*/ 22 h 78"/>
                <a:gd name="T22" fmla="*/ 39 w 52"/>
                <a:gd name="T23" fmla="*/ 21 h 78"/>
                <a:gd name="T24" fmla="*/ 39 w 52"/>
                <a:gd name="T25" fmla="*/ 14 h 78"/>
                <a:gd name="T26" fmla="*/ 38 w 52"/>
                <a:gd name="T27" fmla="*/ 11 h 78"/>
                <a:gd name="T28" fmla="*/ 33 w 52"/>
                <a:gd name="T29" fmla="*/ 8 h 78"/>
                <a:gd name="T30" fmla="*/ 26 w 52"/>
                <a:gd name="T31" fmla="*/ 8 h 78"/>
                <a:gd name="T32" fmla="*/ 16 w 52"/>
                <a:gd name="T33" fmla="*/ 9 h 78"/>
                <a:gd name="T34" fmla="*/ 13 w 52"/>
                <a:gd name="T35" fmla="*/ 13 h 78"/>
                <a:gd name="T36" fmla="*/ 2 w 52"/>
                <a:gd name="T37" fmla="*/ 16 h 78"/>
                <a:gd name="T38" fmla="*/ 5 w 52"/>
                <a:gd name="T39" fmla="*/ 9 h 78"/>
                <a:gd name="T40" fmla="*/ 10 w 52"/>
                <a:gd name="T41" fmla="*/ 3 h 78"/>
                <a:gd name="T42" fmla="*/ 28 w 52"/>
                <a:gd name="T43" fmla="*/ 0 h 78"/>
                <a:gd name="T44" fmla="*/ 36 w 52"/>
                <a:gd name="T45" fmla="*/ 0 h 78"/>
                <a:gd name="T46" fmla="*/ 43 w 52"/>
                <a:gd name="T47" fmla="*/ 3 h 78"/>
                <a:gd name="T48" fmla="*/ 47 w 52"/>
                <a:gd name="T49" fmla="*/ 9 h 78"/>
                <a:gd name="T50" fmla="*/ 49 w 52"/>
                <a:gd name="T51" fmla="*/ 21 h 78"/>
                <a:gd name="T52" fmla="*/ 49 w 52"/>
                <a:gd name="T53" fmla="*/ 32 h 78"/>
                <a:gd name="T54" fmla="*/ 49 w 52"/>
                <a:gd name="T55" fmla="*/ 48 h 78"/>
                <a:gd name="T56" fmla="*/ 52 w 52"/>
                <a:gd name="T57" fmla="*/ 55 h 78"/>
                <a:gd name="T58" fmla="*/ 39 w 52"/>
                <a:gd name="T59" fmla="*/ 27 h 78"/>
                <a:gd name="T60" fmla="*/ 21 w 52"/>
                <a:gd name="T61" fmla="*/ 32 h 78"/>
                <a:gd name="T62" fmla="*/ 16 w 52"/>
                <a:gd name="T63" fmla="*/ 32 h 78"/>
                <a:gd name="T64" fmla="*/ 12 w 52"/>
                <a:gd name="T65" fmla="*/ 37 h 78"/>
                <a:gd name="T66" fmla="*/ 12 w 52"/>
                <a:gd name="T67" fmla="*/ 40 h 78"/>
                <a:gd name="T68" fmla="*/ 13 w 52"/>
                <a:gd name="T69" fmla="*/ 47 h 78"/>
                <a:gd name="T70" fmla="*/ 16 w 52"/>
                <a:gd name="T71" fmla="*/ 48 h 78"/>
                <a:gd name="T72" fmla="*/ 21 w 52"/>
                <a:gd name="T73" fmla="*/ 50 h 78"/>
                <a:gd name="T74" fmla="*/ 34 w 52"/>
                <a:gd name="T75" fmla="*/ 45 h 78"/>
                <a:gd name="T76" fmla="*/ 38 w 52"/>
                <a:gd name="T77" fmla="*/ 40 h 78"/>
                <a:gd name="T78" fmla="*/ 39 w 52"/>
                <a:gd name="T79" fmla="*/ 32 h 78"/>
                <a:gd name="T80" fmla="*/ 21 w 52"/>
                <a:gd name="T81" fmla="*/ 78 h 78"/>
                <a:gd name="T82" fmla="*/ 31 w 52"/>
                <a:gd name="T83"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78">
                  <a:moveTo>
                    <a:pt x="52" y="55"/>
                  </a:moveTo>
                  <a:lnTo>
                    <a:pt x="43" y="55"/>
                  </a:lnTo>
                  <a:lnTo>
                    <a:pt x="43" y="55"/>
                  </a:lnTo>
                  <a:lnTo>
                    <a:pt x="39" y="48"/>
                  </a:lnTo>
                  <a:lnTo>
                    <a:pt x="39" y="48"/>
                  </a:lnTo>
                  <a:lnTo>
                    <a:pt x="30" y="55"/>
                  </a:lnTo>
                  <a:lnTo>
                    <a:pt x="25" y="57"/>
                  </a:lnTo>
                  <a:lnTo>
                    <a:pt x="20" y="57"/>
                  </a:lnTo>
                  <a:lnTo>
                    <a:pt x="20" y="57"/>
                  </a:lnTo>
                  <a:lnTo>
                    <a:pt x="12" y="57"/>
                  </a:lnTo>
                  <a:lnTo>
                    <a:pt x="7" y="53"/>
                  </a:lnTo>
                  <a:lnTo>
                    <a:pt x="7" y="53"/>
                  </a:lnTo>
                  <a:lnTo>
                    <a:pt x="2" y="47"/>
                  </a:lnTo>
                  <a:lnTo>
                    <a:pt x="0" y="40"/>
                  </a:lnTo>
                  <a:lnTo>
                    <a:pt x="0" y="40"/>
                  </a:lnTo>
                  <a:lnTo>
                    <a:pt x="2" y="35"/>
                  </a:lnTo>
                  <a:lnTo>
                    <a:pt x="5" y="31"/>
                  </a:lnTo>
                  <a:lnTo>
                    <a:pt x="5" y="31"/>
                  </a:lnTo>
                  <a:lnTo>
                    <a:pt x="12" y="26"/>
                  </a:lnTo>
                  <a:lnTo>
                    <a:pt x="23" y="24"/>
                  </a:lnTo>
                  <a:lnTo>
                    <a:pt x="31" y="22"/>
                  </a:lnTo>
                  <a:lnTo>
                    <a:pt x="31" y="22"/>
                  </a:lnTo>
                  <a:lnTo>
                    <a:pt x="39" y="21"/>
                  </a:lnTo>
                  <a:lnTo>
                    <a:pt x="39" y="21"/>
                  </a:lnTo>
                  <a:lnTo>
                    <a:pt x="39" y="14"/>
                  </a:lnTo>
                  <a:lnTo>
                    <a:pt x="39" y="14"/>
                  </a:lnTo>
                  <a:lnTo>
                    <a:pt x="38" y="11"/>
                  </a:lnTo>
                  <a:lnTo>
                    <a:pt x="38" y="11"/>
                  </a:lnTo>
                  <a:lnTo>
                    <a:pt x="33" y="8"/>
                  </a:lnTo>
                  <a:lnTo>
                    <a:pt x="33" y="8"/>
                  </a:lnTo>
                  <a:lnTo>
                    <a:pt x="26" y="8"/>
                  </a:lnTo>
                  <a:lnTo>
                    <a:pt x="26" y="8"/>
                  </a:lnTo>
                  <a:lnTo>
                    <a:pt x="21" y="8"/>
                  </a:lnTo>
                  <a:lnTo>
                    <a:pt x="16" y="9"/>
                  </a:lnTo>
                  <a:lnTo>
                    <a:pt x="16" y="9"/>
                  </a:lnTo>
                  <a:lnTo>
                    <a:pt x="13" y="13"/>
                  </a:lnTo>
                  <a:lnTo>
                    <a:pt x="12" y="17"/>
                  </a:lnTo>
                  <a:lnTo>
                    <a:pt x="2" y="16"/>
                  </a:lnTo>
                  <a:lnTo>
                    <a:pt x="2" y="16"/>
                  </a:lnTo>
                  <a:lnTo>
                    <a:pt x="5" y="9"/>
                  </a:lnTo>
                  <a:lnTo>
                    <a:pt x="10" y="3"/>
                  </a:lnTo>
                  <a:lnTo>
                    <a:pt x="10" y="3"/>
                  </a:lnTo>
                  <a:lnTo>
                    <a:pt x="18" y="0"/>
                  </a:lnTo>
                  <a:lnTo>
                    <a:pt x="28" y="0"/>
                  </a:lnTo>
                  <a:lnTo>
                    <a:pt x="28" y="0"/>
                  </a:lnTo>
                  <a:lnTo>
                    <a:pt x="36" y="0"/>
                  </a:lnTo>
                  <a:lnTo>
                    <a:pt x="43" y="3"/>
                  </a:lnTo>
                  <a:lnTo>
                    <a:pt x="43" y="3"/>
                  </a:lnTo>
                  <a:lnTo>
                    <a:pt x="46" y="6"/>
                  </a:lnTo>
                  <a:lnTo>
                    <a:pt x="47" y="9"/>
                  </a:lnTo>
                  <a:lnTo>
                    <a:pt x="47" y="9"/>
                  </a:lnTo>
                  <a:lnTo>
                    <a:pt x="49" y="21"/>
                  </a:lnTo>
                  <a:lnTo>
                    <a:pt x="49" y="32"/>
                  </a:lnTo>
                  <a:lnTo>
                    <a:pt x="49" y="32"/>
                  </a:lnTo>
                  <a:lnTo>
                    <a:pt x="49" y="48"/>
                  </a:lnTo>
                  <a:lnTo>
                    <a:pt x="49" y="48"/>
                  </a:lnTo>
                  <a:lnTo>
                    <a:pt x="52" y="55"/>
                  </a:lnTo>
                  <a:lnTo>
                    <a:pt x="52" y="55"/>
                  </a:lnTo>
                  <a:close/>
                  <a:moveTo>
                    <a:pt x="39" y="32"/>
                  </a:moveTo>
                  <a:lnTo>
                    <a:pt x="39" y="27"/>
                  </a:lnTo>
                  <a:lnTo>
                    <a:pt x="39" y="27"/>
                  </a:lnTo>
                  <a:lnTo>
                    <a:pt x="21" y="32"/>
                  </a:lnTo>
                  <a:lnTo>
                    <a:pt x="21" y="32"/>
                  </a:lnTo>
                  <a:lnTo>
                    <a:pt x="16" y="32"/>
                  </a:lnTo>
                  <a:lnTo>
                    <a:pt x="13" y="35"/>
                  </a:lnTo>
                  <a:lnTo>
                    <a:pt x="12" y="37"/>
                  </a:lnTo>
                  <a:lnTo>
                    <a:pt x="12" y="40"/>
                  </a:lnTo>
                  <a:lnTo>
                    <a:pt x="12" y="40"/>
                  </a:lnTo>
                  <a:lnTo>
                    <a:pt x="12" y="44"/>
                  </a:lnTo>
                  <a:lnTo>
                    <a:pt x="13" y="47"/>
                  </a:lnTo>
                  <a:lnTo>
                    <a:pt x="13" y="47"/>
                  </a:lnTo>
                  <a:lnTo>
                    <a:pt x="16" y="48"/>
                  </a:lnTo>
                  <a:lnTo>
                    <a:pt x="21" y="50"/>
                  </a:lnTo>
                  <a:lnTo>
                    <a:pt x="21" y="50"/>
                  </a:lnTo>
                  <a:lnTo>
                    <a:pt x="28" y="48"/>
                  </a:lnTo>
                  <a:lnTo>
                    <a:pt x="34" y="45"/>
                  </a:lnTo>
                  <a:lnTo>
                    <a:pt x="34" y="45"/>
                  </a:lnTo>
                  <a:lnTo>
                    <a:pt x="38" y="40"/>
                  </a:lnTo>
                  <a:lnTo>
                    <a:pt x="39" y="32"/>
                  </a:lnTo>
                  <a:lnTo>
                    <a:pt x="39" y="32"/>
                  </a:lnTo>
                  <a:close/>
                  <a:moveTo>
                    <a:pt x="31" y="78"/>
                  </a:moveTo>
                  <a:lnTo>
                    <a:pt x="21" y="78"/>
                  </a:lnTo>
                  <a:lnTo>
                    <a:pt x="21" y="68"/>
                  </a:lnTo>
                  <a:lnTo>
                    <a:pt x="31" y="68"/>
                  </a:lnTo>
                  <a:lnTo>
                    <a:pt x="31"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41" name="Freeform 437"/>
            <p:cNvSpPr>
              <a:spLocks/>
            </p:cNvSpPr>
            <p:nvPr/>
          </p:nvSpPr>
          <p:spPr bwMode="auto">
            <a:xfrm>
              <a:off x="4523" y="2204"/>
              <a:ext cx="44" cy="55"/>
            </a:xfrm>
            <a:custGeom>
              <a:avLst/>
              <a:gdLst>
                <a:gd name="T0" fmla="*/ 44 w 44"/>
                <a:gd name="T1" fmla="*/ 55 h 55"/>
                <a:gd name="T2" fmla="*/ 34 w 44"/>
                <a:gd name="T3" fmla="*/ 55 h 55"/>
                <a:gd name="T4" fmla="*/ 34 w 44"/>
                <a:gd name="T5" fmla="*/ 22 h 55"/>
                <a:gd name="T6" fmla="*/ 34 w 44"/>
                <a:gd name="T7" fmla="*/ 22 h 55"/>
                <a:gd name="T8" fmla="*/ 34 w 44"/>
                <a:gd name="T9" fmla="*/ 14 h 55"/>
                <a:gd name="T10" fmla="*/ 32 w 44"/>
                <a:gd name="T11" fmla="*/ 11 h 55"/>
                <a:gd name="T12" fmla="*/ 32 w 44"/>
                <a:gd name="T13" fmla="*/ 11 h 55"/>
                <a:gd name="T14" fmla="*/ 27 w 44"/>
                <a:gd name="T15" fmla="*/ 8 h 55"/>
                <a:gd name="T16" fmla="*/ 23 w 44"/>
                <a:gd name="T17" fmla="*/ 8 h 55"/>
                <a:gd name="T18" fmla="*/ 23 w 44"/>
                <a:gd name="T19" fmla="*/ 8 h 55"/>
                <a:gd name="T20" fmla="*/ 19 w 44"/>
                <a:gd name="T21" fmla="*/ 8 h 55"/>
                <a:gd name="T22" fmla="*/ 16 w 44"/>
                <a:gd name="T23" fmla="*/ 9 h 55"/>
                <a:gd name="T24" fmla="*/ 16 w 44"/>
                <a:gd name="T25" fmla="*/ 9 h 55"/>
                <a:gd name="T26" fmla="*/ 13 w 44"/>
                <a:gd name="T27" fmla="*/ 13 h 55"/>
                <a:gd name="T28" fmla="*/ 10 w 44"/>
                <a:gd name="T29" fmla="*/ 16 h 55"/>
                <a:gd name="T30" fmla="*/ 10 w 44"/>
                <a:gd name="T31" fmla="*/ 16 h 55"/>
                <a:gd name="T32" fmla="*/ 10 w 44"/>
                <a:gd name="T33" fmla="*/ 19 h 55"/>
                <a:gd name="T34" fmla="*/ 8 w 44"/>
                <a:gd name="T35" fmla="*/ 26 h 55"/>
                <a:gd name="T36" fmla="*/ 8 w 44"/>
                <a:gd name="T37" fmla="*/ 55 h 55"/>
                <a:gd name="T38" fmla="*/ 0 w 44"/>
                <a:gd name="T39" fmla="*/ 55 h 55"/>
                <a:gd name="T40" fmla="*/ 0 w 44"/>
                <a:gd name="T41" fmla="*/ 1 h 55"/>
                <a:gd name="T42" fmla="*/ 8 w 44"/>
                <a:gd name="T43" fmla="*/ 1 h 55"/>
                <a:gd name="T44" fmla="*/ 8 w 44"/>
                <a:gd name="T45" fmla="*/ 8 h 55"/>
                <a:gd name="T46" fmla="*/ 8 w 44"/>
                <a:gd name="T47" fmla="*/ 8 h 55"/>
                <a:gd name="T48" fmla="*/ 8 w 44"/>
                <a:gd name="T49" fmla="*/ 8 h 55"/>
                <a:gd name="T50" fmla="*/ 11 w 44"/>
                <a:gd name="T51" fmla="*/ 4 h 55"/>
                <a:gd name="T52" fmla="*/ 14 w 44"/>
                <a:gd name="T53" fmla="*/ 1 h 55"/>
                <a:gd name="T54" fmla="*/ 14 w 44"/>
                <a:gd name="T55" fmla="*/ 1 h 55"/>
                <a:gd name="T56" fmla="*/ 19 w 44"/>
                <a:gd name="T57" fmla="*/ 0 h 55"/>
                <a:gd name="T58" fmla="*/ 26 w 44"/>
                <a:gd name="T59" fmla="*/ 0 h 55"/>
                <a:gd name="T60" fmla="*/ 26 w 44"/>
                <a:gd name="T61" fmla="*/ 0 h 55"/>
                <a:gd name="T62" fmla="*/ 34 w 44"/>
                <a:gd name="T63" fmla="*/ 1 h 55"/>
                <a:gd name="T64" fmla="*/ 34 w 44"/>
                <a:gd name="T65" fmla="*/ 1 h 55"/>
                <a:gd name="T66" fmla="*/ 37 w 44"/>
                <a:gd name="T67" fmla="*/ 3 h 55"/>
                <a:gd name="T68" fmla="*/ 40 w 44"/>
                <a:gd name="T69" fmla="*/ 6 h 55"/>
                <a:gd name="T70" fmla="*/ 40 w 44"/>
                <a:gd name="T71" fmla="*/ 6 h 55"/>
                <a:gd name="T72" fmla="*/ 44 w 44"/>
                <a:gd name="T73" fmla="*/ 13 h 55"/>
                <a:gd name="T74" fmla="*/ 44 w 44"/>
                <a:gd name="T75" fmla="*/ 13 h 55"/>
                <a:gd name="T76" fmla="*/ 44 w 44"/>
                <a:gd name="T77" fmla="*/ 22 h 55"/>
                <a:gd name="T78" fmla="*/ 44 w 44"/>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55">
                  <a:moveTo>
                    <a:pt x="44" y="55"/>
                  </a:moveTo>
                  <a:lnTo>
                    <a:pt x="34" y="55"/>
                  </a:lnTo>
                  <a:lnTo>
                    <a:pt x="34" y="22"/>
                  </a:lnTo>
                  <a:lnTo>
                    <a:pt x="34" y="22"/>
                  </a:lnTo>
                  <a:lnTo>
                    <a:pt x="34" y="14"/>
                  </a:lnTo>
                  <a:lnTo>
                    <a:pt x="32" y="11"/>
                  </a:lnTo>
                  <a:lnTo>
                    <a:pt x="32" y="11"/>
                  </a:lnTo>
                  <a:lnTo>
                    <a:pt x="27" y="8"/>
                  </a:lnTo>
                  <a:lnTo>
                    <a:pt x="23" y="8"/>
                  </a:lnTo>
                  <a:lnTo>
                    <a:pt x="23" y="8"/>
                  </a:lnTo>
                  <a:lnTo>
                    <a:pt x="19" y="8"/>
                  </a:lnTo>
                  <a:lnTo>
                    <a:pt x="16" y="9"/>
                  </a:lnTo>
                  <a:lnTo>
                    <a:pt x="16" y="9"/>
                  </a:lnTo>
                  <a:lnTo>
                    <a:pt x="13" y="13"/>
                  </a:lnTo>
                  <a:lnTo>
                    <a:pt x="10" y="16"/>
                  </a:lnTo>
                  <a:lnTo>
                    <a:pt x="10" y="16"/>
                  </a:lnTo>
                  <a:lnTo>
                    <a:pt x="10" y="19"/>
                  </a:lnTo>
                  <a:lnTo>
                    <a:pt x="8" y="26"/>
                  </a:lnTo>
                  <a:lnTo>
                    <a:pt x="8" y="55"/>
                  </a:lnTo>
                  <a:lnTo>
                    <a:pt x="0" y="55"/>
                  </a:lnTo>
                  <a:lnTo>
                    <a:pt x="0" y="1"/>
                  </a:lnTo>
                  <a:lnTo>
                    <a:pt x="8" y="1"/>
                  </a:lnTo>
                  <a:lnTo>
                    <a:pt x="8" y="8"/>
                  </a:lnTo>
                  <a:lnTo>
                    <a:pt x="8" y="8"/>
                  </a:lnTo>
                  <a:lnTo>
                    <a:pt x="8" y="8"/>
                  </a:lnTo>
                  <a:lnTo>
                    <a:pt x="11" y="4"/>
                  </a:lnTo>
                  <a:lnTo>
                    <a:pt x="14" y="1"/>
                  </a:lnTo>
                  <a:lnTo>
                    <a:pt x="14" y="1"/>
                  </a:lnTo>
                  <a:lnTo>
                    <a:pt x="19" y="0"/>
                  </a:lnTo>
                  <a:lnTo>
                    <a:pt x="26" y="0"/>
                  </a:lnTo>
                  <a:lnTo>
                    <a:pt x="26" y="0"/>
                  </a:lnTo>
                  <a:lnTo>
                    <a:pt x="34" y="1"/>
                  </a:lnTo>
                  <a:lnTo>
                    <a:pt x="34" y="1"/>
                  </a:lnTo>
                  <a:lnTo>
                    <a:pt x="37" y="3"/>
                  </a:lnTo>
                  <a:lnTo>
                    <a:pt x="40" y="6"/>
                  </a:lnTo>
                  <a:lnTo>
                    <a:pt x="40" y="6"/>
                  </a:lnTo>
                  <a:lnTo>
                    <a:pt x="44" y="13"/>
                  </a:lnTo>
                  <a:lnTo>
                    <a:pt x="44" y="13"/>
                  </a:lnTo>
                  <a:lnTo>
                    <a:pt x="44" y="22"/>
                  </a:lnTo>
                  <a:lnTo>
                    <a:pt x="4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 name="Text Placeholder 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1857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dirty="0"/>
          </a:p>
        </p:txBody>
      </p:sp>
      <p:sp>
        <p:nvSpPr>
          <p:cNvPr id="4" name="Title 3"/>
          <p:cNvSpPr>
            <a:spLocks noGrp="1"/>
          </p:cNvSpPr>
          <p:nvPr>
            <p:ph type="title"/>
          </p:nvPr>
        </p:nvSpPr>
        <p:spPr/>
        <p:txBody>
          <a:bodyPr/>
          <a:lstStyle/>
          <a:p>
            <a:r>
              <a:rPr lang="en-US" dirty="0"/>
              <a:t>The Result: </a:t>
            </a:r>
            <a:r>
              <a:rPr lang="en-US" dirty="0" smtClean="0"/>
              <a:t>The </a:t>
            </a:r>
            <a:r>
              <a:rPr lang="en-US" dirty="0"/>
              <a:t>Modern Trade Map of Europe in </a:t>
            </a:r>
            <a:r>
              <a:rPr lang="en-US" dirty="0" smtClean="0"/>
              <a:t>1997</a:t>
            </a:r>
            <a:endParaRPr lang="en-US" dirty="0"/>
          </a:p>
        </p:txBody>
      </p:sp>
      <p:sp>
        <p:nvSpPr>
          <p:cNvPr id="5" name="Text Placeholder 4"/>
          <p:cNvSpPr>
            <a:spLocks noGrp="1"/>
          </p:cNvSpPr>
          <p:nvPr>
            <p:ph type="body" sz="quarter" idx="16"/>
          </p:nvPr>
        </p:nvSpPr>
        <p:spPr/>
        <p:txBody>
          <a:bodyPr/>
          <a:lstStyle/>
          <a:p>
            <a:r>
              <a:rPr lang="en-US" dirty="0"/>
              <a:t>Reachable: </a:t>
            </a:r>
            <a:r>
              <a:rPr lang="en-US" dirty="0" smtClean="0"/>
              <a:t>Where </a:t>
            </a:r>
            <a:r>
              <a:rPr lang="en-US" dirty="0"/>
              <a:t>the Big Retailers Generate EBIT +  Relevant:  Where they </a:t>
            </a:r>
            <a:r>
              <a:rPr lang="en-US" dirty="0" smtClean="0"/>
              <a:t>Expand</a:t>
            </a:r>
            <a:endParaRPr lang="en-US" dirty="0"/>
          </a:p>
        </p:txBody>
      </p:sp>
      <p:sp>
        <p:nvSpPr>
          <p:cNvPr id="6" name="Slide Number Placeholder 5"/>
          <p:cNvSpPr>
            <a:spLocks noGrp="1"/>
          </p:cNvSpPr>
          <p:nvPr>
            <p:ph type="sldNum" sz="quarter" idx="4"/>
          </p:nvPr>
        </p:nvSpPr>
        <p:spPr/>
        <p:txBody>
          <a:bodyPr/>
          <a:lstStyle/>
          <a:p>
            <a:fld id="{4034BEE3-566C-4068-A777-C3A4762E861B}" type="slidenum">
              <a:rPr lang="en-GB" smtClean="0">
                <a:solidFill>
                  <a:srgbClr val="717171"/>
                </a:solidFill>
              </a:rPr>
              <a:pPr/>
              <a:t>5</a:t>
            </a:fld>
            <a:endParaRPr lang="en-GB" dirty="0">
              <a:solidFill>
                <a:srgbClr val="717171"/>
              </a:solidFill>
            </a:endParaRPr>
          </a:p>
        </p:txBody>
      </p:sp>
      <p:pic>
        <p:nvPicPr>
          <p:cNvPr id="8" name="Content Placeholder 41"/>
          <p:cNvPicPr>
            <a:picLocks noChangeAspect="1"/>
          </p:cNvPicPr>
          <p:nvPr/>
        </p:nvPicPr>
        <p:blipFill>
          <a:blip r:embed="rId2"/>
          <a:stretch>
            <a:fillRect/>
          </a:stretch>
        </p:blipFill>
        <p:spPr>
          <a:xfrm>
            <a:off x="4562076" y="1708150"/>
            <a:ext cx="2932516" cy="4003675"/>
          </a:xfrm>
          <a:prstGeom prst="rect">
            <a:avLst/>
          </a:prstGeom>
        </p:spPr>
      </p:pic>
      <p:sp>
        <p:nvSpPr>
          <p:cNvPr id="17" name="TextBox 16"/>
          <p:cNvSpPr txBox="1"/>
          <p:nvPr/>
        </p:nvSpPr>
        <p:spPr>
          <a:xfrm>
            <a:off x="7606824" y="1726248"/>
            <a:ext cx="4227695" cy="3240887"/>
          </a:xfrm>
          <a:prstGeom prst="rect">
            <a:avLst/>
          </a:prstGeom>
          <a:noFill/>
        </p:spPr>
        <p:txBody>
          <a:bodyPr wrap="square" lIns="0" tIns="0" rIns="0" bIns="0" rtlCol="0">
            <a:spAutoFit/>
          </a:bodyPr>
          <a:lstStyle/>
          <a:p>
            <a:pPr>
              <a:lnSpc>
                <a:spcPct val="90000"/>
              </a:lnSpc>
              <a:spcAft>
                <a:spcPts val="600"/>
              </a:spcAft>
            </a:pPr>
            <a:r>
              <a:rPr lang="en-US" sz="1600" b="1" dirty="0" smtClean="0">
                <a:solidFill>
                  <a:schemeClr val="accent1"/>
                </a:solidFill>
              </a:rPr>
              <a:t>The R&amp;R Formula in 1997:</a:t>
            </a:r>
            <a:endParaRPr lang="en-US" sz="1600" b="1" dirty="0" smtClean="0"/>
          </a:p>
          <a:p>
            <a:pPr marL="282575" indent="-282575">
              <a:lnSpc>
                <a:spcPct val="90000"/>
              </a:lnSpc>
              <a:spcAft>
                <a:spcPts val="1200"/>
              </a:spcAft>
              <a:buFont typeface="+mj-lt"/>
              <a:buAutoNum type="arabicPeriod"/>
            </a:pPr>
            <a:r>
              <a:rPr lang="en-US" sz="1400" dirty="0" smtClean="0"/>
              <a:t>Produced globalization of big box retail from 1970s to 2000s</a:t>
            </a:r>
          </a:p>
          <a:p>
            <a:pPr marL="282575" indent="-282575">
              <a:lnSpc>
                <a:spcPct val="90000"/>
              </a:lnSpc>
              <a:spcAft>
                <a:spcPts val="1200"/>
              </a:spcAft>
              <a:buFont typeface="+mj-lt"/>
              <a:buAutoNum type="arabicPeriod"/>
            </a:pPr>
            <a:r>
              <a:rPr lang="en-US" sz="1400" dirty="0" smtClean="0"/>
              <a:t>Created companies that were very good at a 3 step process which allowed them to expand into multichannel grocery operations</a:t>
            </a:r>
          </a:p>
          <a:p>
            <a:pPr marL="690563" lvl="1" indent="-233363">
              <a:lnSpc>
                <a:spcPct val="90000"/>
              </a:lnSpc>
              <a:spcAft>
                <a:spcPts val="1200"/>
              </a:spcAft>
              <a:buFont typeface="+mj-lt"/>
              <a:buAutoNum type="arabicPeriod"/>
            </a:pPr>
            <a:r>
              <a:rPr lang="en-US" sz="1400" dirty="0" smtClean="0"/>
              <a:t>Step 1:  Build a Distribution Hub (Cross-Docking with Private Label and Big Supplier Partners)</a:t>
            </a:r>
          </a:p>
          <a:p>
            <a:pPr marL="690563" lvl="1" indent="-233363">
              <a:lnSpc>
                <a:spcPct val="90000"/>
              </a:lnSpc>
              <a:spcAft>
                <a:spcPts val="1200"/>
              </a:spcAft>
              <a:buFont typeface="+mj-lt"/>
              <a:buAutoNum type="arabicPeriod"/>
            </a:pPr>
            <a:r>
              <a:rPr lang="en-US" sz="1400" dirty="0" smtClean="0"/>
              <a:t>Step 2:  Train staff and create great in-store execution</a:t>
            </a:r>
          </a:p>
          <a:p>
            <a:pPr marL="690563" lvl="1" indent="-233363">
              <a:lnSpc>
                <a:spcPct val="90000"/>
              </a:lnSpc>
              <a:spcAft>
                <a:spcPts val="1200"/>
              </a:spcAft>
              <a:buFont typeface="+mj-lt"/>
              <a:buAutoNum type="arabicPeriod"/>
            </a:pPr>
            <a:r>
              <a:rPr lang="en-US" sz="1400" dirty="0" smtClean="0"/>
              <a:t>Step 3:  Build more stores in the image of the old stores</a:t>
            </a:r>
          </a:p>
        </p:txBody>
      </p:sp>
      <p:grpSp>
        <p:nvGrpSpPr>
          <p:cNvPr id="25" name="Group 24"/>
          <p:cNvGrpSpPr/>
          <p:nvPr/>
        </p:nvGrpSpPr>
        <p:grpSpPr>
          <a:xfrm>
            <a:off x="360363" y="1708150"/>
            <a:ext cx="4095537" cy="4003675"/>
            <a:chOff x="1149318" y="1708150"/>
            <a:chExt cx="4095537" cy="4003675"/>
          </a:xfrm>
        </p:grpSpPr>
        <p:pic>
          <p:nvPicPr>
            <p:cNvPr id="7" name="Content Placeholder 21"/>
            <p:cNvPicPr>
              <a:picLocks noChangeAspect="1"/>
            </p:cNvPicPr>
            <p:nvPr/>
          </p:nvPicPr>
          <p:blipFill>
            <a:blip r:embed="rId3"/>
            <a:stretch>
              <a:fillRect/>
            </a:stretch>
          </p:blipFill>
          <p:spPr>
            <a:xfrm>
              <a:off x="1149318" y="1708150"/>
              <a:ext cx="4095537" cy="4003675"/>
            </a:xfrm>
            <a:prstGeom prst="rect">
              <a:avLst/>
            </a:prstGeom>
          </p:spPr>
        </p:pic>
        <p:sp>
          <p:nvSpPr>
            <p:cNvPr id="18" name="Rectangle 17"/>
            <p:cNvSpPr/>
            <p:nvPr/>
          </p:nvSpPr>
          <p:spPr>
            <a:xfrm>
              <a:off x="1766342" y="2853422"/>
              <a:ext cx="719749" cy="338554"/>
            </a:xfrm>
            <a:prstGeom prst="rect">
              <a:avLst/>
            </a:prstGeom>
            <a:noFill/>
          </p:spPr>
          <p:txBody>
            <a:bodyPr wrap="none">
              <a:spAutoFit/>
            </a:bodyPr>
            <a:lstStyle/>
            <a:p>
              <a:r>
                <a:rPr lang="en-US" sz="1600" dirty="0"/>
                <a:t>Tesco</a:t>
              </a:r>
            </a:p>
          </p:txBody>
        </p:sp>
        <p:sp>
          <p:nvSpPr>
            <p:cNvPr id="19" name="Rectangle 18"/>
            <p:cNvSpPr/>
            <p:nvPr/>
          </p:nvSpPr>
          <p:spPr>
            <a:xfrm>
              <a:off x="2635915" y="3074106"/>
              <a:ext cx="707245" cy="338554"/>
            </a:xfrm>
            <a:prstGeom prst="rect">
              <a:avLst/>
            </a:prstGeom>
            <a:noFill/>
          </p:spPr>
          <p:txBody>
            <a:bodyPr wrap="none">
              <a:spAutoFit/>
            </a:bodyPr>
            <a:lstStyle/>
            <a:p>
              <a:r>
                <a:rPr lang="en-US" sz="1600" dirty="0" smtClean="0"/>
                <a:t>Ahold</a:t>
              </a:r>
              <a:endParaRPr lang="en-US" sz="1600" dirty="0"/>
            </a:p>
          </p:txBody>
        </p:sp>
        <p:sp>
          <p:nvSpPr>
            <p:cNvPr id="20" name="Rectangle 19"/>
            <p:cNvSpPr/>
            <p:nvPr/>
          </p:nvSpPr>
          <p:spPr>
            <a:xfrm>
              <a:off x="1815540" y="3515133"/>
              <a:ext cx="878767" cy="338554"/>
            </a:xfrm>
            <a:prstGeom prst="rect">
              <a:avLst/>
            </a:prstGeom>
            <a:noFill/>
          </p:spPr>
          <p:txBody>
            <a:bodyPr wrap="none">
              <a:spAutoFit/>
            </a:bodyPr>
            <a:lstStyle/>
            <a:p>
              <a:r>
                <a:rPr lang="en-US" sz="1600" dirty="0" err="1" smtClean="0"/>
                <a:t>Auchan</a:t>
              </a:r>
              <a:endParaRPr lang="en-US" sz="1600" dirty="0"/>
            </a:p>
          </p:txBody>
        </p:sp>
        <p:sp>
          <p:nvSpPr>
            <p:cNvPr id="22" name="Rectangle 21"/>
            <p:cNvSpPr/>
            <p:nvPr/>
          </p:nvSpPr>
          <p:spPr>
            <a:xfrm>
              <a:off x="2210508" y="4064833"/>
              <a:ext cx="1051891" cy="338554"/>
            </a:xfrm>
            <a:prstGeom prst="rect">
              <a:avLst/>
            </a:prstGeom>
            <a:noFill/>
          </p:spPr>
          <p:txBody>
            <a:bodyPr wrap="none">
              <a:spAutoFit/>
            </a:bodyPr>
            <a:lstStyle/>
            <a:p>
              <a:r>
                <a:rPr lang="en-US" sz="1600" dirty="0" smtClean="0"/>
                <a:t>Carrefour</a:t>
              </a:r>
              <a:endParaRPr lang="en-US" sz="1600" dirty="0"/>
            </a:p>
          </p:txBody>
        </p:sp>
        <p:sp>
          <p:nvSpPr>
            <p:cNvPr id="23" name="Rectangle 22"/>
            <p:cNvSpPr/>
            <p:nvPr/>
          </p:nvSpPr>
          <p:spPr>
            <a:xfrm>
              <a:off x="3274236" y="3744976"/>
              <a:ext cx="710451" cy="338554"/>
            </a:xfrm>
            <a:prstGeom prst="rect">
              <a:avLst/>
            </a:prstGeom>
            <a:noFill/>
          </p:spPr>
          <p:txBody>
            <a:bodyPr wrap="none">
              <a:spAutoFit/>
            </a:bodyPr>
            <a:lstStyle/>
            <a:p>
              <a:r>
                <a:rPr lang="en-US" sz="1600" dirty="0" smtClean="0"/>
                <a:t>Metro</a:t>
              </a:r>
              <a:endParaRPr lang="en-US" sz="1600" dirty="0"/>
            </a:p>
          </p:txBody>
        </p:sp>
        <p:sp>
          <p:nvSpPr>
            <p:cNvPr id="24" name="Rectangle 23"/>
            <p:cNvSpPr/>
            <p:nvPr/>
          </p:nvSpPr>
          <p:spPr>
            <a:xfrm>
              <a:off x="2077869" y="4557932"/>
              <a:ext cx="1119217" cy="338554"/>
            </a:xfrm>
            <a:prstGeom prst="rect">
              <a:avLst/>
            </a:prstGeom>
            <a:noFill/>
          </p:spPr>
          <p:txBody>
            <a:bodyPr wrap="none">
              <a:spAutoFit/>
            </a:bodyPr>
            <a:lstStyle/>
            <a:p>
              <a:r>
                <a:rPr lang="en-US" sz="1600" dirty="0" err="1" smtClean="0"/>
                <a:t>Promodes</a:t>
              </a:r>
              <a:endParaRPr lang="en-US" sz="1600" dirty="0"/>
            </a:p>
          </p:txBody>
        </p:sp>
      </p:grpSp>
    </p:spTree>
    <p:extLst>
      <p:ext uri="{BB962C8B-B14F-4D97-AF65-F5344CB8AC3E}">
        <p14:creationId xmlns:p14="http://schemas.microsoft.com/office/powerpoint/2010/main" val="84003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endParaRPr lang="en-US"/>
          </a:p>
        </p:txBody>
      </p:sp>
      <p:sp>
        <p:nvSpPr>
          <p:cNvPr id="4" name="Title 3"/>
          <p:cNvSpPr>
            <a:spLocks noGrp="1"/>
          </p:cNvSpPr>
          <p:nvPr>
            <p:ph type="title"/>
          </p:nvPr>
        </p:nvSpPr>
        <p:spPr/>
        <p:txBody>
          <a:bodyPr/>
          <a:lstStyle/>
          <a:p>
            <a:r>
              <a:rPr lang="en-US" dirty="0"/>
              <a:t>A Look Forward to the Internationalization of Retail in Europe: </a:t>
            </a:r>
            <a:r>
              <a:rPr lang="en-US" dirty="0" smtClean="0"/>
              <a:t>2017 </a:t>
            </a:r>
            <a:endParaRPr lang="en-US" dirty="0"/>
          </a:p>
        </p:txBody>
      </p:sp>
      <p:sp>
        <p:nvSpPr>
          <p:cNvPr id="5" name="Text Placeholder 4"/>
          <p:cNvSpPr>
            <a:spLocks noGrp="1"/>
          </p:cNvSpPr>
          <p:nvPr>
            <p:ph type="body" sz="quarter" idx="16"/>
          </p:nvPr>
        </p:nvSpPr>
        <p:spPr/>
        <p:txBody>
          <a:bodyPr/>
          <a:lstStyle/>
          <a:p>
            <a:r>
              <a:rPr lang="en-US"/>
              <a:t>How do eCommerce Retailers Think About </a:t>
            </a:r>
            <a:r>
              <a:rPr lang="en-US" b="1" u="sng"/>
              <a:t>Growing</a:t>
            </a:r>
            <a:r>
              <a:rPr lang="en-US"/>
              <a:t> in Europe?</a:t>
            </a:r>
            <a:endParaRPr lang="en-US" dirty="0"/>
          </a:p>
        </p:txBody>
      </p:sp>
      <p:sp>
        <p:nvSpPr>
          <p:cNvPr id="6" name="Slide Number Placeholder 5"/>
          <p:cNvSpPr>
            <a:spLocks noGrp="1"/>
          </p:cNvSpPr>
          <p:nvPr>
            <p:ph type="sldNum" sz="quarter" idx="4"/>
          </p:nvPr>
        </p:nvSpPr>
        <p:spPr/>
        <p:txBody>
          <a:bodyPr/>
          <a:lstStyle/>
          <a:p>
            <a:fld id="{4034BEE3-566C-4068-A777-C3A4762E861B}" type="slidenum">
              <a:rPr lang="en-GB" smtClean="0">
                <a:solidFill>
                  <a:srgbClr val="717171"/>
                </a:solidFill>
              </a:rPr>
              <a:pPr/>
              <a:t>6</a:t>
            </a:fld>
            <a:endParaRPr lang="en-GB" dirty="0">
              <a:solidFill>
                <a:srgbClr val="717171"/>
              </a:solidFill>
            </a:endParaRPr>
          </a:p>
        </p:txBody>
      </p:sp>
      <p:pic>
        <p:nvPicPr>
          <p:cNvPr id="8" name="Content Placeholder 14"/>
          <p:cNvPicPr>
            <a:picLocks noChangeAspect="1"/>
          </p:cNvPicPr>
          <p:nvPr/>
        </p:nvPicPr>
        <p:blipFill>
          <a:blip r:embed="rId2"/>
          <a:stretch>
            <a:fillRect/>
          </a:stretch>
        </p:blipFill>
        <p:spPr>
          <a:xfrm>
            <a:off x="528638" y="1727836"/>
            <a:ext cx="3679825" cy="2747015"/>
          </a:xfrm>
          <a:prstGeom prst="rect">
            <a:avLst/>
          </a:prstGeom>
          <a:effectLst>
            <a:outerShdw blurRad="50800" dist="38100" dir="2700000" algn="tl" rotWithShape="0">
              <a:prstClr val="black">
                <a:alpha val="40000"/>
              </a:prstClr>
            </a:outerShdw>
          </a:effectLst>
        </p:spPr>
      </p:pic>
      <p:sp>
        <p:nvSpPr>
          <p:cNvPr id="12" name="Content Placeholder 11"/>
          <p:cNvSpPr txBox="1">
            <a:spLocks/>
          </p:cNvSpPr>
          <p:nvPr/>
        </p:nvSpPr>
        <p:spPr>
          <a:xfrm>
            <a:off x="8157191" y="1727836"/>
            <a:ext cx="3677328" cy="4205429"/>
          </a:xfrm>
          <a:prstGeom prst="rect">
            <a:avLst/>
          </a:prstGeom>
        </p:spPr>
        <p:txBody>
          <a:bodyPr vert="horz" lIns="0" tIns="0" rIns="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spcAft>
                <a:spcPts val="600"/>
              </a:spcAft>
            </a:pPr>
            <a:r>
              <a:rPr lang="en-US" sz="1600" b="1" dirty="0">
                <a:solidFill>
                  <a:schemeClr val="accent1"/>
                </a:solidFill>
              </a:rPr>
              <a:t>Fulfillment Teams Core KPI:  Social Reach &amp; Family Lifestyle </a:t>
            </a:r>
            <a:r>
              <a:rPr lang="en-US" sz="1600" b="1" dirty="0" smtClean="0">
                <a:solidFill>
                  <a:schemeClr val="accent1"/>
                </a:solidFill>
              </a:rPr>
              <a:t>Relevance</a:t>
            </a:r>
          </a:p>
          <a:p>
            <a:pPr>
              <a:lnSpc>
                <a:spcPct val="90000"/>
              </a:lnSpc>
              <a:spcBef>
                <a:spcPts val="0"/>
              </a:spcBef>
              <a:spcAft>
                <a:spcPts val="600"/>
              </a:spcAft>
            </a:pPr>
            <a:r>
              <a:rPr lang="en-US" sz="1400" b="1" dirty="0">
                <a:solidFill>
                  <a:srgbClr val="848484"/>
                </a:solidFill>
                <a:latin typeface="Arial" panose="020B0604020202020204"/>
              </a:rPr>
              <a:t>Socially Reachable:  </a:t>
            </a:r>
            <a:r>
              <a:rPr lang="en-US" sz="1400" b="1" dirty="0" smtClean="0">
                <a:solidFill>
                  <a:srgbClr val="848484"/>
                </a:solidFill>
                <a:latin typeface="Arial" panose="020B0604020202020204"/>
              </a:rPr>
              <a:t>2017 </a:t>
            </a:r>
            <a:r>
              <a:rPr lang="en-US" sz="1400" b="1" dirty="0">
                <a:solidFill>
                  <a:srgbClr val="848484"/>
                </a:solidFill>
                <a:latin typeface="Arial" panose="020B0604020202020204"/>
              </a:rPr>
              <a:t>Definition</a:t>
            </a:r>
          </a:p>
          <a:p>
            <a:pPr marL="282575" lvl="1" indent="-171450">
              <a:lnSpc>
                <a:spcPct val="90000"/>
              </a:lnSpc>
              <a:spcBef>
                <a:spcPts val="0"/>
              </a:spcBef>
              <a:spcAft>
                <a:spcPts val="600"/>
              </a:spcAft>
              <a:buFont typeface="Arial" panose="020B0604020202020204" pitchFamily="34" charset="0"/>
              <a:buChar char="–"/>
            </a:pPr>
            <a:r>
              <a:rPr lang="en-US" dirty="0">
                <a:solidFill>
                  <a:srgbClr val="848484"/>
                </a:solidFill>
                <a:latin typeface="Arial" panose="020B0604020202020204"/>
              </a:rPr>
              <a:t>How many consumers can we reach through different types of technology?</a:t>
            </a:r>
          </a:p>
          <a:p>
            <a:pPr marL="511175" lvl="2" indent="-169863">
              <a:lnSpc>
                <a:spcPct val="90000"/>
              </a:lnSpc>
              <a:spcBef>
                <a:spcPts val="0"/>
              </a:spcBef>
              <a:spcAft>
                <a:spcPts val="600"/>
              </a:spcAft>
            </a:pPr>
            <a:r>
              <a:rPr lang="en-US" dirty="0">
                <a:solidFill>
                  <a:srgbClr val="848484"/>
                </a:solidFill>
                <a:latin typeface="Arial" panose="020B0604020202020204"/>
              </a:rPr>
              <a:t>Mobile phones-apps, tablets, entertainment devices</a:t>
            </a:r>
          </a:p>
          <a:p>
            <a:pPr marL="511175" lvl="2" indent="-169863">
              <a:lnSpc>
                <a:spcPct val="90000"/>
              </a:lnSpc>
              <a:spcBef>
                <a:spcPts val="0"/>
              </a:spcBef>
              <a:spcAft>
                <a:spcPts val="600"/>
              </a:spcAft>
            </a:pPr>
            <a:r>
              <a:rPr lang="en-US" dirty="0">
                <a:solidFill>
                  <a:srgbClr val="848484"/>
                </a:solidFill>
                <a:latin typeface="Arial" panose="020B0604020202020204"/>
              </a:rPr>
              <a:t>“Buy” button functionality</a:t>
            </a:r>
          </a:p>
          <a:p>
            <a:pPr marL="511175" lvl="2" indent="-169863">
              <a:lnSpc>
                <a:spcPct val="90000"/>
              </a:lnSpc>
              <a:spcBef>
                <a:spcPts val="0"/>
              </a:spcBef>
              <a:spcAft>
                <a:spcPts val="600"/>
              </a:spcAft>
            </a:pPr>
            <a:r>
              <a:rPr lang="en-US" dirty="0">
                <a:solidFill>
                  <a:srgbClr val="848484"/>
                </a:solidFill>
                <a:latin typeface="Arial" panose="020B0604020202020204"/>
              </a:rPr>
              <a:t>Fulfillment type via partner (</a:t>
            </a:r>
            <a:r>
              <a:rPr lang="en-US" dirty="0" err="1">
                <a:solidFill>
                  <a:srgbClr val="848484"/>
                </a:solidFill>
                <a:latin typeface="Arial" panose="020B0604020202020204"/>
              </a:rPr>
              <a:t>ie</a:t>
            </a:r>
            <a:r>
              <a:rPr lang="en-US" dirty="0">
                <a:solidFill>
                  <a:srgbClr val="848484"/>
                </a:solidFill>
                <a:latin typeface="Arial" panose="020B0604020202020204"/>
              </a:rPr>
              <a:t>, DHL, </a:t>
            </a:r>
            <a:r>
              <a:rPr lang="en-US" dirty="0" err="1">
                <a:solidFill>
                  <a:srgbClr val="848484"/>
                </a:solidFill>
                <a:latin typeface="Arial" panose="020B0604020202020204"/>
              </a:rPr>
              <a:t>InPost</a:t>
            </a:r>
            <a:r>
              <a:rPr lang="en-US" dirty="0">
                <a:solidFill>
                  <a:srgbClr val="848484"/>
                </a:solidFill>
                <a:latin typeface="Arial" panose="020B0604020202020204"/>
              </a:rPr>
              <a:t> lockers, etc.)</a:t>
            </a:r>
          </a:p>
          <a:p>
            <a:pPr>
              <a:lnSpc>
                <a:spcPct val="90000"/>
              </a:lnSpc>
              <a:spcBef>
                <a:spcPts val="0"/>
              </a:spcBef>
              <a:spcAft>
                <a:spcPts val="600"/>
              </a:spcAft>
            </a:pPr>
            <a:r>
              <a:rPr lang="en-US" sz="1400" b="1" dirty="0">
                <a:solidFill>
                  <a:srgbClr val="848484"/>
                </a:solidFill>
                <a:latin typeface="Arial" panose="020B0604020202020204"/>
              </a:rPr>
              <a:t>Family Lifestyle Relevance:  </a:t>
            </a:r>
            <a:r>
              <a:rPr lang="en-US" sz="1400" b="1" dirty="0" smtClean="0">
                <a:solidFill>
                  <a:srgbClr val="848484"/>
                </a:solidFill>
                <a:latin typeface="Arial" panose="020B0604020202020204"/>
              </a:rPr>
              <a:t>2017 </a:t>
            </a:r>
            <a:r>
              <a:rPr lang="en-US" sz="1400" b="1" dirty="0">
                <a:solidFill>
                  <a:srgbClr val="848484"/>
                </a:solidFill>
                <a:latin typeface="Arial" panose="020B0604020202020204"/>
              </a:rPr>
              <a:t>Definition</a:t>
            </a:r>
          </a:p>
          <a:p>
            <a:pPr marL="282575" lvl="1" indent="-171450">
              <a:lnSpc>
                <a:spcPct val="90000"/>
              </a:lnSpc>
              <a:spcBef>
                <a:spcPts val="0"/>
              </a:spcBef>
              <a:spcAft>
                <a:spcPts val="600"/>
              </a:spcAft>
              <a:buFont typeface="Arial" panose="020B0604020202020204" pitchFamily="34" charset="0"/>
              <a:buChar char="–"/>
            </a:pPr>
            <a:r>
              <a:rPr lang="en-US" dirty="0">
                <a:solidFill>
                  <a:srgbClr val="848484"/>
                </a:solidFill>
                <a:latin typeface="Arial" panose="020B0604020202020204"/>
              </a:rPr>
              <a:t>How many people can I reach through gifting versus routine?</a:t>
            </a:r>
          </a:p>
          <a:p>
            <a:pPr marL="511175" lvl="2" indent="-169863">
              <a:lnSpc>
                <a:spcPct val="90000"/>
              </a:lnSpc>
              <a:spcBef>
                <a:spcPts val="0"/>
              </a:spcBef>
              <a:spcAft>
                <a:spcPts val="600"/>
              </a:spcAft>
            </a:pPr>
            <a:r>
              <a:rPr lang="en-US" dirty="0">
                <a:solidFill>
                  <a:srgbClr val="848484"/>
                </a:solidFill>
                <a:latin typeface="Arial" panose="020B0604020202020204"/>
              </a:rPr>
              <a:t>Gifting:  Entertainment, Restaurant, Apparel, Technology focus</a:t>
            </a:r>
          </a:p>
          <a:p>
            <a:pPr marL="511175" lvl="2" indent="-169863">
              <a:lnSpc>
                <a:spcPct val="90000"/>
              </a:lnSpc>
              <a:spcBef>
                <a:spcPts val="0"/>
              </a:spcBef>
              <a:spcAft>
                <a:spcPts val="600"/>
              </a:spcAft>
            </a:pPr>
            <a:r>
              <a:rPr lang="en-US" dirty="0">
                <a:solidFill>
                  <a:srgbClr val="848484"/>
                </a:solidFill>
                <a:latin typeface="Arial" panose="020B0604020202020204"/>
              </a:rPr>
              <a:t>Routine:  </a:t>
            </a:r>
            <a:r>
              <a:rPr lang="en-US" dirty="0" err="1">
                <a:solidFill>
                  <a:srgbClr val="848484"/>
                </a:solidFill>
                <a:latin typeface="Arial" panose="020B0604020202020204"/>
              </a:rPr>
              <a:t>Millenials</a:t>
            </a:r>
            <a:r>
              <a:rPr lang="en-US" dirty="0">
                <a:solidFill>
                  <a:srgbClr val="848484"/>
                </a:solidFill>
                <a:latin typeface="Arial" panose="020B0604020202020204"/>
              </a:rPr>
              <a:t> focus + niche collectors and focus </a:t>
            </a:r>
            <a:r>
              <a:rPr lang="en-US" dirty="0" smtClean="0">
                <a:solidFill>
                  <a:srgbClr val="848484"/>
                </a:solidFill>
                <a:latin typeface="Arial" panose="020B0604020202020204"/>
              </a:rPr>
              <a:t>groups</a:t>
            </a:r>
            <a:endParaRPr lang="en-US" dirty="0">
              <a:solidFill>
                <a:srgbClr val="848484"/>
              </a:solidFill>
              <a:latin typeface="Arial" panose="020B0604020202020204"/>
            </a:endParaRPr>
          </a:p>
        </p:txBody>
      </p:sp>
      <p:pic>
        <p:nvPicPr>
          <p:cNvPr id="7" name="Content Placeholder 13"/>
          <p:cNvPicPr>
            <a:picLocks noChangeAspect="1"/>
          </p:cNvPicPr>
          <p:nvPr/>
        </p:nvPicPr>
        <p:blipFill>
          <a:blip r:embed="rId3"/>
          <a:stretch>
            <a:fillRect/>
          </a:stretch>
        </p:blipFill>
        <p:spPr>
          <a:xfrm>
            <a:off x="4254317" y="2908704"/>
            <a:ext cx="3678237" cy="30131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261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additive="base">
                                        <p:cTn id="2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 calcmode="lin" valueType="num">
                                      <p:cBhvr additive="base">
                                        <p:cTn id="35"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anim calcmode="lin" valueType="num">
                                      <p:cBhvr additive="base">
                                        <p:cTn id="4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anim calcmode="lin" valueType="num">
                                      <p:cBhvr additive="base">
                                        <p:cTn id="4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 calcmode="lin" valueType="num">
                                      <p:cBhvr additive="base">
                                        <p:cTn id="49"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xEl>
                                              <p:pRg st="9" end="9"/>
                                            </p:txEl>
                                          </p:spTgt>
                                        </p:tgtEl>
                                        <p:attrNameLst>
                                          <p:attrName>style.visibility</p:attrName>
                                        </p:attrNameLst>
                                      </p:cBhvr>
                                      <p:to>
                                        <p:strVal val="visible"/>
                                      </p:to>
                                    </p:set>
                                    <p:anim calcmode="lin" valueType="num">
                                      <p:cBhvr additive="base">
                                        <p:cTn id="53"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1"/>
          <p:cNvSpPr>
            <a:spLocks noGrp="1"/>
          </p:cNvSpPr>
          <p:nvPr>
            <p:ph type="body" sz="quarter" idx="15"/>
          </p:nvPr>
        </p:nvSpPr>
        <p:spPr/>
        <p:txBody>
          <a:bodyPr/>
          <a:lstStyle/>
          <a:p>
            <a:endParaRPr lang="en-US"/>
          </a:p>
        </p:txBody>
      </p:sp>
      <p:sp>
        <p:nvSpPr>
          <p:cNvPr id="15" name="Title 14"/>
          <p:cNvSpPr>
            <a:spLocks noGrp="1"/>
          </p:cNvSpPr>
          <p:nvPr>
            <p:ph type="title"/>
          </p:nvPr>
        </p:nvSpPr>
        <p:spPr/>
        <p:txBody>
          <a:bodyPr/>
          <a:lstStyle/>
          <a:p>
            <a:r>
              <a:rPr lang="en-US" dirty="0" smtClean="0"/>
              <a:t>The Result:  The Modern Trade Map of Europe in 2017</a:t>
            </a:r>
            <a:endParaRPr lang="en-US" dirty="0"/>
          </a:p>
        </p:txBody>
      </p:sp>
      <p:sp>
        <p:nvSpPr>
          <p:cNvPr id="177" name="Text Placeholder 176"/>
          <p:cNvSpPr>
            <a:spLocks noGrp="1"/>
          </p:cNvSpPr>
          <p:nvPr>
            <p:ph type="body" sz="quarter" idx="16"/>
          </p:nvPr>
        </p:nvSpPr>
        <p:spPr/>
        <p:txBody>
          <a:bodyPr/>
          <a:lstStyle/>
          <a:p>
            <a:r>
              <a:rPr lang="en-US" dirty="0" err="1"/>
              <a:t>eReachable</a:t>
            </a:r>
            <a:r>
              <a:rPr lang="en-US" dirty="0"/>
              <a:t>:  Pan-European Shipping Partnerships  </a:t>
            </a:r>
            <a:r>
              <a:rPr lang="en-US" dirty="0" err="1"/>
              <a:t>eRelevant</a:t>
            </a:r>
            <a:r>
              <a:rPr lang="en-US" dirty="0"/>
              <a:t>:  Local Rapid Fulfillment </a:t>
            </a:r>
            <a:r>
              <a:rPr lang="en-US" dirty="0" smtClean="0"/>
              <a:t>Networks</a:t>
            </a:r>
            <a:endParaRPr lang="en-US" dirty="0"/>
          </a:p>
        </p:txBody>
      </p:sp>
      <p:sp>
        <p:nvSpPr>
          <p:cNvPr id="8" name="Slide Number Placeholder 7"/>
          <p:cNvSpPr>
            <a:spLocks noGrp="1"/>
          </p:cNvSpPr>
          <p:nvPr>
            <p:ph type="sldNum" sz="quarter" idx="4"/>
          </p:nvPr>
        </p:nvSpPr>
        <p:spPr/>
        <p:txBody>
          <a:bodyPr/>
          <a:lstStyle/>
          <a:p>
            <a:fld id="{784497E4-7F62-4A38-9641-7F7D91FE09B5}" type="slidenum">
              <a:rPr lang="en-US" smtClean="0"/>
              <a:t>7</a:t>
            </a:fld>
            <a:endParaRPr lang="en-US"/>
          </a:p>
        </p:txBody>
      </p:sp>
      <p:pic>
        <p:nvPicPr>
          <p:cNvPr id="1026" name="Picture 2" descr="http://1.bp.blogspot.com/-G_vfNShwkQ8/TfkXaEZFyXI/AAAAAAAEk54/6-kr4Q6jNJk/s1600/Cong-2.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35139" y="2568430"/>
            <a:ext cx="3544888" cy="25066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8350107" y="1731073"/>
            <a:ext cx="3483691" cy="3859518"/>
          </a:xfrm>
          <a:prstGeom prst="rect">
            <a:avLst/>
          </a:prstGeom>
          <a:noFill/>
        </p:spPr>
        <p:txBody>
          <a:bodyPr wrap="square" lIns="0" tIns="0" rIns="0" bIns="0" rtlCol="0">
            <a:spAutoFit/>
          </a:bodyPr>
          <a:lstStyle/>
          <a:p>
            <a:pPr>
              <a:lnSpc>
                <a:spcPct val="90000"/>
              </a:lnSpc>
              <a:spcAft>
                <a:spcPts val="1200"/>
              </a:spcAft>
            </a:pPr>
            <a:r>
              <a:rPr lang="en-US" sz="1600" b="1" dirty="0">
                <a:solidFill>
                  <a:schemeClr val="accent1"/>
                </a:solidFill>
              </a:rPr>
              <a:t>The </a:t>
            </a:r>
            <a:r>
              <a:rPr lang="en-US" sz="1600" b="1" dirty="0" err="1">
                <a:solidFill>
                  <a:schemeClr val="accent1"/>
                </a:solidFill>
              </a:rPr>
              <a:t>eR&amp;R</a:t>
            </a:r>
            <a:r>
              <a:rPr lang="en-US" sz="1600" b="1" dirty="0">
                <a:solidFill>
                  <a:schemeClr val="accent1"/>
                </a:solidFill>
              </a:rPr>
              <a:t> Formula in </a:t>
            </a:r>
            <a:r>
              <a:rPr lang="en-US" sz="1600" b="1" dirty="0" smtClean="0">
                <a:solidFill>
                  <a:schemeClr val="accent1"/>
                </a:solidFill>
              </a:rPr>
              <a:t>2017:</a:t>
            </a:r>
            <a:endParaRPr lang="en-US" sz="1600" dirty="0" smtClean="0"/>
          </a:p>
          <a:p>
            <a:pPr marL="282575" indent="-282575">
              <a:lnSpc>
                <a:spcPct val="90000"/>
              </a:lnSpc>
              <a:spcAft>
                <a:spcPts val="1200"/>
              </a:spcAft>
              <a:buFont typeface="+mj-lt"/>
              <a:buAutoNum type="arabicPeriod"/>
            </a:pPr>
            <a:r>
              <a:rPr lang="en-US" sz="1400" dirty="0"/>
              <a:t>Produced globalization of </a:t>
            </a:r>
            <a:r>
              <a:rPr lang="en-US" sz="1400" dirty="0" err="1"/>
              <a:t>eCommerce</a:t>
            </a:r>
            <a:r>
              <a:rPr lang="en-US" sz="1400" dirty="0"/>
              <a:t> retail from 2010+</a:t>
            </a:r>
          </a:p>
          <a:p>
            <a:pPr marL="282575" indent="-282575">
              <a:lnSpc>
                <a:spcPct val="90000"/>
              </a:lnSpc>
              <a:spcAft>
                <a:spcPts val="1200"/>
              </a:spcAft>
              <a:buFont typeface="+mj-lt"/>
              <a:buAutoNum type="arabicPeriod"/>
            </a:pPr>
            <a:r>
              <a:rPr lang="en-US" sz="1400" dirty="0"/>
              <a:t>Created companies that were very good at a 4 step process which allowed them to expand every household</a:t>
            </a:r>
          </a:p>
          <a:p>
            <a:pPr marL="690563" lvl="1" indent="-233363">
              <a:lnSpc>
                <a:spcPct val="90000"/>
              </a:lnSpc>
              <a:spcAft>
                <a:spcPts val="1200"/>
              </a:spcAft>
              <a:buFont typeface="+mj-lt"/>
              <a:buAutoNum type="arabicPeriod"/>
            </a:pPr>
            <a:r>
              <a:rPr lang="en-US" sz="1400" dirty="0"/>
              <a:t>Step 1: </a:t>
            </a:r>
            <a:r>
              <a:rPr lang="en-US" sz="1400" dirty="0" smtClean="0"/>
              <a:t>Gift </a:t>
            </a:r>
            <a:r>
              <a:rPr lang="en-US" sz="1400" dirty="0"/>
              <a:t>items / Gift Events (Like Black Friday or Singles Day 11.11)</a:t>
            </a:r>
          </a:p>
          <a:p>
            <a:pPr marL="690563" lvl="1" indent="-233363">
              <a:lnSpc>
                <a:spcPct val="90000"/>
              </a:lnSpc>
              <a:spcAft>
                <a:spcPts val="1200"/>
              </a:spcAft>
              <a:buFont typeface="+mj-lt"/>
              <a:buAutoNum type="arabicPeriod"/>
            </a:pPr>
            <a:r>
              <a:rPr lang="en-US" sz="1400" dirty="0"/>
              <a:t>Step 2</a:t>
            </a:r>
            <a:r>
              <a:rPr lang="en-US" sz="1400" dirty="0" smtClean="0"/>
              <a:t>: </a:t>
            </a:r>
            <a:r>
              <a:rPr lang="en-US" sz="1400" dirty="0"/>
              <a:t>Offer a localized service or focused service (Like Prime Now or </a:t>
            </a:r>
            <a:r>
              <a:rPr lang="en-US" sz="1400" dirty="0" err="1"/>
              <a:t>AliExpress</a:t>
            </a:r>
            <a:r>
              <a:rPr lang="en-US" sz="1400" dirty="0"/>
              <a:t> B2B)</a:t>
            </a:r>
          </a:p>
          <a:p>
            <a:pPr marL="690563" lvl="1" indent="-233363">
              <a:lnSpc>
                <a:spcPct val="90000"/>
              </a:lnSpc>
              <a:spcAft>
                <a:spcPts val="1200"/>
              </a:spcAft>
              <a:buFont typeface="+mj-lt"/>
              <a:buAutoNum type="arabicPeriod"/>
            </a:pPr>
            <a:r>
              <a:rPr lang="en-US" sz="1400" dirty="0"/>
              <a:t>Step 3</a:t>
            </a:r>
            <a:r>
              <a:rPr lang="en-US" sz="1400" dirty="0" smtClean="0"/>
              <a:t>: </a:t>
            </a:r>
            <a:r>
              <a:rPr lang="en-US" sz="1400" dirty="0"/>
              <a:t>Expand the service using partners</a:t>
            </a:r>
          </a:p>
          <a:p>
            <a:pPr marL="690563" lvl="1" indent="-233363">
              <a:lnSpc>
                <a:spcPct val="90000"/>
              </a:lnSpc>
              <a:spcAft>
                <a:spcPts val="1200"/>
              </a:spcAft>
              <a:buFont typeface="+mj-lt"/>
              <a:buAutoNum type="arabicPeriod"/>
            </a:pPr>
            <a:r>
              <a:rPr lang="en-US" sz="1400" dirty="0"/>
              <a:t>Step 4: </a:t>
            </a:r>
            <a:r>
              <a:rPr lang="en-US" sz="1400" dirty="0" smtClean="0"/>
              <a:t>Move </a:t>
            </a:r>
            <a:r>
              <a:rPr lang="en-US" sz="1400" dirty="0"/>
              <a:t>to more cities</a:t>
            </a:r>
          </a:p>
        </p:txBody>
      </p:sp>
      <p:grpSp>
        <p:nvGrpSpPr>
          <p:cNvPr id="25" name="Group 24"/>
          <p:cNvGrpSpPr/>
          <p:nvPr/>
        </p:nvGrpSpPr>
        <p:grpSpPr>
          <a:xfrm>
            <a:off x="4249675" y="1708150"/>
            <a:ext cx="4181714" cy="4087753"/>
            <a:chOff x="4043835" y="1708150"/>
            <a:chExt cx="4181714" cy="4087753"/>
          </a:xfrm>
        </p:grpSpPr>
        <p:grpSp>
          <p:nvGrpSpPr>
            <p:cNvPr id="22" name="Group 21"/>
            <p:cNvGrpSpPr/>
            <p:nvPr/>
          </p:nvGrpSpPr>
          <p:grpSpPr>
            <a:xfrm>
              <a:off x="4043835" y="1708150"/>
              <a:ext cx="4181714" cy="3888000"/>
              <a:chOff x="4043835" y="1708150"/>
              <a:chExt cx="4181714" cy="3888000"/>
            </a:xfrm>
          </p:grpSpPr>
          <p:sp>
            <p:nvSpPr>
              <p:cNvPr id="19" name="Freeform 5"/>
              <p:cNvSpPr>
                <a:spLocks noEditPoints="1"/>
              </p:cNvSpPr>
              <p:nvPr/>
            </p:nvSpPr>
            <p:spPr bwMode="auto">
              <a:xfrm>
                <a:off x="6790381" y="4068304"/>
                <a:ext cx="1086948" cy="72253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20" name="Freeform 6"/>
              <p:cNvSpPr>
                <a:spLocks/>
              </p:cNvSpPr>
              <p:nvPr/>
            </p:nvSpPr>
            <p:spPr bwMode="auto">
              <a:xfrm>
                <a:off x="5581961" y="4905110"/>
                <a:ext cx="47689" cy="28793"/>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24" name="Freeform 7"/>
              <p:cNvSpPr>
                <a:spLocks noEditPoints="1"/>
              </p:cNvSpPr>
              <p:nvPr/>
            </p:nvSpPr>
            <p:spPr bwMode="auto">
              <a:xfrm>
                <a:off x="4913416" y="3815463"/>
                <a:ext cx="262739" cy="382412"/>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27" name="Freeform 8"/>
              <p:cNvSpPr>
                <a:spLocks/>
              </p:cNvSpPr>
              <p:nvPr/>
            </p:nvSpPr>
            <p:spPr bwMode="auto">
              <a:xfrm>
                <a:off x="4133746" y="3165126"/>
                <a:ext cx="634353" cy="430100"/>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28" name="Freeform 9"/>
              <p:cNvSpPr>
                <a:spLocks noEditPoints="1"/>
              </p:cNvSpPr>
              <p:nvPr/>
            </p:nvSpPr>
            <p:spPr bwMode="auto">
              <a:xfrm>
                <a:off x="5688136" y="4154684"/>
                <a:ext cx="220449" cy="176359"/>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0" name="Freeform 10"/>
              <p:cNvSpPr>
                <a:spLocks/>
              </p:cNvSpPr>
              <p:nvPr/>
            </p:nvSpPr>
            <p:spPr bwMode="auto">
              <a:xfrm>
                <a:off x="5866295" y="4270757"/>
                <a:ext cx="53988" cy="63885"/>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1" name="Freeform 11"/>
              <p:cNvSpPr>
                <a:spLocks/>
              </p:cNvSpPr>
              <p:nvPr/>
            </p:nvSpPr>
            <p:spPr bwMode="auto">
              <a:xfrm>
                <a:off x="5881591" y="4480408"/>
                <a:ext cx="256441" cy="166462"/>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3" name="Line 12"/>
              <p:cNvSpPr>
                <a:spLocks noChangeShapeType="1"/>
              </p:cNvSpPr>
              <p:nvPr/>
            </p:nvSpPr>
            <p:spPr bwMode="auto">
              <a:xfrm>
                <a:off x="5914884" y="4442617"/>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5" name="Line 13"/>
              <p:cNvSpPr>
                <a:spLocks noChangeShapeType="1"/>
              </p:cNvSpPr>
              <p:nvPr/>
            </p:nvSpPr>
            <p:spPr bwMode="auto">
              <a:xfrm>
                <a:off x="5914884" y="4442617"/>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7" name="Freeform 14"/>
              <p:cNvSpPr>
                <a:spLocks/>
              </p:cNvSpPr>
              <p:nvPr/>
            </p:nvSpPr>
            <p:spPr bwMode="auto">
              <a:xfrm>
                <a:off x="6074147" y="4370634"/>
                <a:ext cx="441798" cy="225848"/>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39" name="Freeform 15"/>
              <p:cNvSpPr>
                <a:spLocks/>
              </p:cNvSpPr>
              <p:nvPr/>
            </p:nvSpPr>
            <p:spPr bwMode="auto">
              <a:xfrm>
                <a:off x="6075047" y="4517300"/>
                <a:ext cx="14397" cy="17096"/>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0" name="Freeform 16"/>
              <p:cNvSpPr>
                <a:spLocks noEditPoints="1"/>
              </p:cNvSpPr>
              <p:nvPr/>
            </p:nvSpPr>
            <p:spPr bwMode="auto">
              <a:xfrm>
                <a:off x="5232842" y="4180778"/>
                <a:ext cx="781919" cy="760324"/>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chemeClr val="accent6"/>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1" name="Freeform 17"/>
              <p:cNvSpPr>
                <a:spLocks/>
              </p:cNvSpPr>
              <p:nvPr/>
            </p:nvSpPr>
            <p:spPr bwMode="auto">
              <a:xfrm>
                <a:off x="5998564" y="4869118"/>
                <a:ext cx="68384" cy="136768"/>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4" name="Freeform 18"/>
              <p:cNvSpPr>
                <a:spLocks noEditPoints="1"/>
              </p:cNvSpPr>
              <p:nvPr/>
            </p:nvSpPr>
            <p:spPr bwMode="auto">
              <a:xfrm>
                <a:off x="5911285" y="4538895"/>
                <a:ext cx="647850" cy="763923"/>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chemeClr val="accent6"/>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5" name="Freeform 19"/>
              <p:cNvSpPr>
                <a:spLocks/>
              </p:cNvSpPr>
              <p:nvPr/>
            </p:nvSpPr>
            <p:spPr bwMode="auto">
              <a:xfrm>
                <a:off x="6201018" y="5268626"/>
                <a:ext cx="181758" cy="135869"/>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6" name="Freeform 20"/>
              <p:cNvSpPr>
                <a:spLocks/>
              </p:cNvSpPr>
              <p:nvPr/>
            </p:nvSpPr>
            <p:spPr bwMode="auto">
              <a:xfrm>
                <a:off x="5976070" y="5016684"/>
                <a:ext cx="91779" cy="189856"/>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7" name="Freeform 21"/>
              <p:cNvSpPr>
                <a:spLocks noEditPoints="1"/>
              </p:cNvSpPr>
              <p:nvPr/>
            </p:nvSpPr>
            <p:spPr bwMode="auto">
              <a:xfrm>
                <a:off x="6349483" y="3835258"/>
                <a:ext cx="590263" cy="535376"/>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chemeClr val="accent5"/>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8" name="Freeform 22"/>
              <p:cNvSpPr>
                <a:spLocks noEditPoints="1"/>
              </p:cNvSpPr>
              <p:nvPr/>
            </p:nvSpPr>
            <p:spPr bwMode="auto">
              <a:xfrm>
                <a:off x="6238809" y="4185277"/>
                <a:ext cx="396808" cy="222249"/>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chemeClr val="accent5"/>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9" name="Freeform 23"/>
              <p:cNvSpPr>
                <a:spLocks/>
              </p:cNvSpPr>
              <p:nvPr/>
            </p:nvSpPr>
            <p:spPr bwMode="auto">
              <a:xfrm>
                <a:off x="6502448" y="4320245"/>
                <a:ext cx="342821" cy="162863"/>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0" name="Freeform 24"/>
              <p:cNvSpPr>
                <a:spLocks noEditPoints="1"/>
              </p:cNvSpPr>
              <p:nvPr/>
            </p:nvSpPr>
            <p:spPr bwMode="auto">
              <a:xfrm>
                <a:off x="6457458" y="4412024"/>
                <a:ext cx="374313" cy="241144"/>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1" name="Freeform 25"/>
              <p:cNvSpPr>
                <a:spLocks/>
              </p:cNvSpPr>
              <p:nvPr/>
            </p:nvSpPr>
            <p:spPr bwMode="auto">
              <a:xfrm>
                <a:off x="6293696" y="4552392"/>
                <a:ext cx="176359" cy="127770"/>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2" name="Freeform 26"/>
              <p:cNvSpPr>
                <a:spLocks noEditPoints="1"/>
              </p:cNvSpPr>
              <p:nvPr/>
            </p:nvSpPr>
            <p:spPr bwMode="auto">
              <a:xfrm>
                <a:off x="6296396" y="4584784"/>
                <a:ext cx="331123" cy="307729"/>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rgbClr val="7030A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3" name="Freeform 27"/>
              <p:cNvSpPr>
                <a:spLocks/>
              </p:cNvSpPr>
              <p:nvPr/>
            </p:nvSpPr>
            <p:spPr bwMode="auto">
              <a:xfrm>
                <a:off x="6419667" y="4693659"/>
                <a:ext cx="215950" cy="238445"/>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4" name="Freeform 28"/>
              <p:cNvSpPr>
                <a:spLocks/>
              </p:cNvSpPr>
              <p:nvPr/>
            </p:nvSpPr>
            <p:spPr bwMode="auto">
              <a:xfrm>
                <a:off x="6516844" y="4842125"/>
                <a:ext cx="159263" cy="143067"/>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5" name="Freeform 29"/>
              <p:cNvSpPr>
                <a:spLocks noEditPoints="1"/>
              </p:cNvSpPr>
              <p:nvPr/>
            </p:nvSpPr>
            <p:spPr bwMode="auto">
              <a:xfrm>
                <a:off x="6597826" y="4618077"/>
                <a:ext cx="230347" cy="341021"/>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6" name="Freeform 30"/>
              <p:cNvSpPr>
                <a:spLocks noEditPoints="1"/>
              </p:cNvSpPr>
              <p:nvPr/>
            </p:nvSpPr>
            <p:spPr bwMode="auto">
              <a:xfrm>
                <a:off x="6653613" y="4863720"/>
                <a:ext cx="106175" cy="124171"/>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7" name="Freeform 31"/>
              <p:cNvSpPr>
                <a:spLocks noEditPoints="1"/>
              </p:cNvSpPr>
              <p:nvPr/>
            </p:nvSpPr>
            <p:spPr bwMode="auto">
              <a:xfrm>
                <a:off x="6606823" y="4909609"/>
                <a:ext cx="105276" cy="262739"/>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8" name="Freeform 32"/>
              <p:cNvSpPr>
                <a:spLocks/>
              </p:cNvSpPr>
              <p:nvPr/>
            </p:nvSpPr>
            <p:spPr bwMode="auto">
              <a:xfrm>
                <a:off x="6677007" y="4946500"/>
                <a:ext cx="151165" cy="134069"/>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59" name="Freeform 33"/>
              <p:cNvSpPr>
                <a:spLocks noEditPoints="1"/>
              </p:cNvSpPr>
              <p:nvPr/>
            </p:nvSpPr>
            <p:spPr bwMode="auto">
              <a:xfrm>
                <a:off x="6794880" y="4791736"/>
                <a:ext cx="377913" cy="256441"/>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rgbClr val="7030A0"/>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0" name="Freeform 34"/>
              <p:cNvSpPr>
                <a:spLocks/>
              </p:cNvSpPr>
              <p:nvPr/>
            </p:nvSpPr>
            <p:spPr bwMode="auto">
              <a:xfrm>
                <a:off x="6677907" y="4438118"/>
                <a:ext cx="556071" cy="406706"/>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1" name="Freeform 35"/>
              <p:cNvSpPr>
                <a:spLocks/>
              </p:cNvSpPr>
              <p:nvPr/>
            </p:nvSpPr>
            <p:spPr bwMode="auto">
              <a:xfrm>
                <a:off x="7053120" y="4418323"/>
                <a:ext cx="190756" cy="270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2" name="Freeform 36"/>
              <p:cNvSpPr>
                <a:spLocks/>
              </p:cNvSpPr>
              <p:nvPr/>
            </p:nvSpPr>
            <p:spPr bwMode="auto">
              <a:xfrm>
                <a:off x="6684206" y="3785769"/>
                <a:ext cx="196155" cy="101677"/>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3" name="Freeform 37"/>
              <p:cNvSpPr>
                <a:spLocks/>
              </p:cNvSpPr>
              <p:nvPr/>
            </p:nvSpPr>
            <p:spPr bwMode="auto">
              <a:xfrm>
                <a:off x="6756189" y="3669696"/>
                <a:ext cx="335623" cy="256441"/>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4" name="Freeform 38"/>
              <p:cNvSpPr>
                <a:spLocks noEditPoints="1"/>
              </p:cNvSpPr>
              <p:nvPr/>
            </p:nvSpPr>
            <p:spPr bwMode="auto">
              <a:xfrm>
                <a:off x="6892058" y="3699389"/>
                <a:ext cx="537176" cy="481389"/>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5" name="Freeform 39"/>
              <p:cNvSpPr>
                <a:spLocks/>
              </p:cNvSpPr>
              <p:nvPr/>
            </p:nvSpPr>
            <p:spPr bwMode="auto">
              <a:xfrm>
                <a:off x="6748091" y="3499635"/>
                <a:ext cx="422902" cy="250142"/>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6" name="Freeform 40"/>
              <p:cNvSpPr>
                <a:spLocks/>
              </p:cNvSpPr>
              <p:nvPr/>
            </p:nvSpPr>
            <p:spPr bwMode="auto">
              <a:xfrm>
                <a:off x="6878561" y="3325976"/>
                <a:ext cx="287933" cy="233946"/>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7" name="Freeform 41"/>
              <p:cNvSpPr>
                <a:spLocks/>
              </p:cNvSpPr>
              <p:nvPr/>
            </p:nvSpPr>
            <p:spPr bwMode="auto">
              <a:xfrm>
                <a:off x="6799379" y="3434850"/>
                <a:ext cx="97178" cy="81881"/>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8" name="Freeform 42"/>
              <p:cNvSpPr>
                <a:spLocks/>
              </p:cNvSpPr>
              <p:nvPr/>
            </p:nvSpPr>
            <p:spPr bwMode="auto">
              <a:xfrm>
                <a:off x="6816475" y="3387162"/>
                <a:ext cx="57587" cy="44990"/>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69" name="Freeform 43"/>
              <p:cNvSpPr>
                <a:spLocks noEditPoints="1"/>
              </p:cNvSpPr>
              <p:nvPr/>
            </p:nvSpPr>
            <p:spPr bwMode="auto">
              <a:xfrm>
                <a:off x="6655412" y="5009486"/>
                <a:ext cx="390510" cy="441798"/>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0" name="Freeform 44"/>
              <p:cNvSpPr>
                <a:spLocks/>
              </p:cNvSpPr>
              <p:nvPr/>
            </p:nvSpPr>
            <p:spPr bwMode="auto">
              <a:xfrm>
                <a:off x="6659911" y="5268626"/>
                <a:ext cx="29693" cy="35092"/>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1" name="Freeform 45"/>
              <p:cNvSpPr>
                <a:spLocks/>
              </p:cNvSpPr>
              <p:nvPr/>
            </p:nvSpPr>
            <p:spPr bwMode="auto">
              <a:xfrm>
                <a:off x="6676108" y="5313615"/>
                <a:ext cx="21595" cy="24295"/>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2" name="Freeform 46"/>
              <p:cNvSpPr>
                <a:spLocks/>
              </p:cNvSpPr>
              <p:nvPr/>
            </p:nvSpPr>
            <p:spPr bwMode="auto">
              <a:xfrm>
                <a:off x="6923550" y="5328012"/>
                <a:ext cx="17996" cy="22495"/>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3" name="Freeform 47"/>
              <p:cNvSpPr>
                <a:spLocks/>
              </p:cNvSpPr>
              <p:nvPr/>
            </p:nvSpPr>
            <p:spPr bwMode="auto">
              <a:xfrm>
                <a:off x="6945145" y="5355006"/>
                <a:ext cx="17996" cy="8998"/>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4" name="Freeform 48"/>
              <p:cNvSpPr>
                <a:spLocks/>
              </p:cNvSpPr>
              <p:nvPr/>
            </p:nvSpPr>
            <p:spPr bwMode="auto">
              <a:xfrm>
                <a:off x="6958642" y="5391898"/>
                <a:ext cx="12597" cy="20695"/>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5" name="Freeform 49"/>
              <p:cNvSpPr>
                <a:spLocks/>
              </p:cNvSpPr>
              <p:nvPr/>
            </p:nvSpPr>
            <p:spPr bwMode="auto">
              <a:xfrm>
                <a:off x="6938847" y="5395497"/>
                <a:ext cx="9898" cy="16196"/>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6" name="Freeform 50"/>
              <p:cNvSpPr>
                <a:spLocks/>
              </p:cNvSpPr>
              <p:nvPr/>
            </p:nvSpPr>
            <p:spPr bwMode="auto">
              <a:xfrm>
                <a:off x="6826373" y="5478278"/>
                <a:ext cx="154764" cy="33293"/>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7" name="Freeform 51"/>
              <p:cNvSpPr>
                <a:spLocks/>
              </p:cNvSpPr>
              <p:nvPr/>
            </p:nvSpPr>
            <p:spPr bwMode="auto">
              <a:xfrm>
                <a:off x="6991934" y="5265927"/>
                <a:ext cx="22495" cy="4319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8" name="Freeform 52"/>
              <p:cNvSpPr>
                <a:spLocks/>
              </p:cNvSpPr>
              <p:nvPr/>
            </p:nvSpPr>
            <p:spPr bwMode="auto">
              <a:xfrm>
                <a:off x="6991934" y="5209240"/>
                <a:ext cx="49489" cy="38691"/>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79" name="Freeform 53"/>
              <p:cNvSpPr>
                <a:spLocks/>
              </p:cNvSpPr>
              <p:nvPr/>
            </p:nvSpPr>
            <p:spPr bwMode="auto">
              <a:xfrm>
                <a:off x="7099909" y="5468380"/>
                <a:ext cx="39591" cy="38691"/>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0" name="Freeform 54"/>
              <p:cNvSpPr>
                <a:spLocks/>
              </p:cNvSpPr>
              <p:nvPr/>
            </p:nvSpPr>
            <p:spPr bwMode="auto">
              <a:xfrm>
                <a:off x="7055820" y="5423390"/>
                <a:ext cx="24295" cy="17996"/>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1" name="Freeform 55"/>
              <p:cNvSpPr>
                <a:spLocks/>
              </p:cNvSpPr>
              <p:nvPr/>
            </p:nvSpPr>
            <p:spPr bwMode="auto">
              <a:xfrm>
                <a:off x="7000033" y="5355006"/>
                <a:ext cx="24295" cy="12597"/>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2" name="Freeform 56"/>
              <p:cNvSpPr>
                <a:spLocks/>
              </p:cNvSpPr>
              <p:nvPr/>
            </p:nvSpPr>
            <p:spPr bwMode="auto">
              <a:xfrm>
                <a:off x="6941546" y="5154353"/>
                <a:ext cx="24295" cy="22495"/>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3" name="Freeform 57"/>
              <p:cNvSpPr>
                <a:spLocks/>
              </p:cNvSpPr>
              <p:nvPr/>
            </p:nvSpPr>
            <p:spPr bwMode="auto">
              <a:xfrm>
                <a:off x="6912753" y="5084169"/>
                <a:ext cx="21595" cy="22495"/>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4" name="Freeform 58"/>
              <p:cNvSpPr>
                <a:spLocks/>
              </p:cNvSpPr>
              <p:nvPr/>
            </p:nvSpPr>
            <p:spPr bwMode="auto">
              <a:xfrm>
                <a:off x="6968540" y="5107563"/>
                <a:ext cx="19795" cy="1169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5" name="Freeform 59"/>
              <p:cNvSpPr>
                <a:spLocks noEditPoints="1"/>
              </p:cNvSpPr>
              <p:nvPr/>
            </p:nvSpPr>
            <p:spPr bwMode="auto">
              <a:xfrm>
                <a:off x="6985636" y="4979793"/>
                <a:ext cx="1239913" cy="548873"/>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6" name="Freeform 60"/>
              <p:cNvSpPr>
                <a:spLocks/>
              </p:cNvSpPr>
              <p:nvPr/>
            </p:nvSpPr>
            <p:spPr bwMode="auto">
              <a:xfrm>
                <a:off x="6188421" y="2062668"/>
                <a:ext cx="737829" cy="1724901"/>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7" name="Freeform 61"/>
              <p:cNvSpPr>
                <a:spLocks/>
              </p:cNvSpPr>
              <p:nvPr/>
            </p:nvSpPr>
            <p:spPr bwMode="auto">
              <a:xfrm>
                <a:off x="6587928" y="3508633"/>
                <a:ext cx="60286" cy="116073"/>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8" name="Freeform 62"/>
              <p:cNvSpPr>
                <a:spLocks noEditPoints="1"/>
              </p:cNvSpPr>
              <p:nvPr/>
            </p:nvSpPr>
            <p:spPr bwMode="auto">
              <a:xfrm>
                <a:off x="6714798" y="1896207"/>
                <a:ext cx="641552" cy="1415373"/>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89" name="Freeform 63"/>
              <p:cNvSpPr>
                <a:spLocks noEditPoints="1"/>
              </p:cNvSpPr>
              <p:nvPr/>
            </p:nvSpPr>
            <p:spPr bwMode="auto">
              <a:xfrm>
                <a:off x="5125766" y="3464544"/>
                <a:ext cx="482288" cy="866500"/>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chemeClr val="accent6"/>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0" name="Freeform 64"/>
              <p:cNvSpPr>
                <a:spLocks/>
              </p:cNvSpPr>
              <p:nvPr/>
            </p:nvSpPr>
            <p:spPr bwMode="auto">
              <a:xfrm>
                <a:off x="5164458" y="3740780"/>
                <a:ext cx="23395" cy="35992"/>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1" name="Freeform 65"/>
              <p:cNvSpPr>
                <a:spLocks/>
              </p:cNvSpPr>
              <p:nvPr/>
            </p:nvSpPr>
            <p:spPr bwMode="auto">
              <a:xfrm>
                <a:off x="5183353" y="3771373"/>
                <a:ext cx="25194" cy="52188"/>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2" name="Freeform 66"/>
              <p:cNvSpPr>
                <a:spLocks/>
              </p:cNvSpPr>
              <p:nvPr/>
            </p:nvSpPr>
            <p:spPr bwMode="auto">
              <a:xfrm>
                <a:off x="5201349" y="3780370"/>
                <a:ext cx="20695" cy="34192"/>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3" name="Freeform 67"/>
              <p:cNvSpPr>
                <a:spLocks/>
              </p:cNvSpPr>
              <p:nvPr/>
            </p:nvSpPr>
            <p:spPr bwMode="auto">
              <a:xfrm>
                <a:off x="5141063" y="3760575"/>
                <a:ext cx="26094" cy="36892"/>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4" name="Freeform 68"/>
              <p:cNvSpPr>
                <a:spLocks/>
              </p:cNvSpPr>
              <p:nvPr/>
            </p:nvSpPr>
            <p:spPr bwMode="auto">
              <a:xfrm>
                <a:off x="5151861" y="3738980"/>
                <a:ext cx="8098" cy="13497"/>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5" name="Freeform 69"/>
              <p:cNvSpPr>
                <a:spLocks/>
              </p:cNvSpPr>
              <p:nvPr/>
            </p:nvSpPr>
            <p:spPr bwMode="auto">
              <a:xfrm>
                <a:off x="5113169" y="3683193"/>
                <a:ext cx="33293" cy="22495"/>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6" name="Freeform 70"/>
              <p:cNvSpPr>
                <a:spLocks/>
              </p:cNvSpPr>
              <p:nvPr/>
            </p:nvSpPr>
            <p:spPr bwMode="auto">
              <a:xfrm>
                <a:off x="5159059" y="3656199"/>
                <a:ext cx="4499" cy="5399"/>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7" name="Freeform 71"/>
              <p:cNvSpPr>
                <a:spLocks/>
              </p:cNvSpPr>
              <p:nvPr/>
            </p:nvSpPr>
            <p:spPr bwMode="auto">
              <a:xfrm>
                <a:off x="5079877" y="3645402"/>
                <a:ext cx="12597" cy="15297"/>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8" name="Freeform 72"/>
              <p:cNvSpPr>
                <a:spLocks/>
              </p:cNvSpPr>
              <p:nvPr/>
            </p:nvSpPr>
            <p:spPr bwMode="auto">
              <a:xfrm>
                <a:off x="5076278" y="3667897"/>
                <a:ext cx="3599" cy="3599"/>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99" name="Freeform 73"/>
              <p:cNvSpPr>
                <a:spLocks/>
              </p:cNvSpPr>
              <p:nvPr/>
            </p:nvSpPr>
            <p:spPr bwMode="auto">
              <a:xfrm>
                <a:off x="5082576" y="3576118"/>
                <a:ext cx="24295" cy="68384"/>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0" name="Freeform 74"/>
              <p:cNvSpPr>
                <a:spLocks/>
              </p:cNvSpPr>
              <p:nvPr/>
            </p:nvSpPr>
            <p:spPr bwMode="auto">
              <a:xfrm>
                <a:off x="5153660" y="3514032"/>
                <a:ext cx="9898" cy="9898"/>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1" name="Freeform 75"/>
              <p:cNvSpPr>
                <a:spLocks/>
              </p:cNvSpPr>
              <p:nvPr/>
            </p:nvSpPr>
            <p:spPr bwMode="auto">
              <a:xfrm>
                <a:off x="5104171" y="3487038"/>
                <a:ext cx="56687" cy="83681"/>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2" name="Freeform 76"/>
              <p:cNvSpPr>
                <a:spLocks/>
              </p:cNvSpPr>
              <p:nvPr/>
            </p:nvSpPr>
            <p:spPr bwMode="auto">
              <a:xfrm>
                <a:off x="5315623" y="3412356"/>
                <a:ext cx="39591" cy="30593"/>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3" name="Freeform 77"/>
              <p:cNvSpPr>
                <a:spLocks/>
              </p:cNvSpPr>
              <p:nvPr/>
            </p:nvSpPr>
            <p:spPr bwMode="auto">
              <a:xfrm>
                <a:off x="5331819" y="3406057"/>
                <a:ext cx="14397" cy="15297"/>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4" name="Freeform 78"/>
              <p:cNvSpPr>
                <a:spLocks/>
              </p:cNvSpPr>
              <p:nvPr/>
            </p:nvSpPr>
            <p:spPr bwMode="auto">
              <a:xfrm>
                <a:off x="5338117" y="3388061"/>
                <a:ext cx="13497" cy="16196"/>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5" name="Freeform 79"/>
              <p:cNvSpPr>
                <a:spLocks/>
              </p:cNvSpPr>
              <p:nvPr/>
            </p:nvSpPr>
            <p:spPr bwMode="auto">
              <a:xfrm>
                <a:off x="5353414" y="3395260"/>
                <a:ext cx="20695" cy="15297"/>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6" name="Freeform 80"/>
              <p:cNvSpPr>
                <a:spLocks/>
              </p:cNvSpPr>
              <p:nvPr/>
            </p:nvSpPr>
            <p:spPr bwMode="auto">
              <a:xfrm>
                <a:off x="5358813" y="3416855"/>
                <a:ext cx="9898" cy="6299"/>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7" name="Freeform 81"/>
              <p:cNvSpPr>
                <a:spLocks/>
              </p:cNvSpPr>
              <p:nvPr/>
            </p:nvSpPr>
            <p:spPr bwMode="auto">
              <a:xfrm>
                <a:off x="5315623" y="3440249"/>
                <a:ext cx="17096" cy="17996"/>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8" name="Freeform 82"/>
              <p:cNvSpPr>
                <a:spLocks/>
              </p:cNvSpPr>
              <p:nvPr/>
            </p:nvSpPr>
            <p:spPr bwMode="auto">
              <a:xfrm>
                <a:off x="5339017" y="3445648"/>
                <a:ext cx="8098" cy="15297"/>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09" name="Freeform 83"/>
              <p:cNvSpPr>
                <a:spLocks/>
              </p:cNvSpPr>
              <p:nvPr/>
            </p:nvSpPr>
            <p:spPr bwMode="auto">
              <a:xfrm>
                <a:off x="5447892" y="3237796"/>
                <a:ext cx="16196" cy="34192"/>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0" name="Freeform 84"/>
              <p:cNvSpPr>
                <a:spLocks/>
              </p:cNvSpPr>
              <p:nvPr/>
            </p:nvSpPr>
            <p:spPr bwMode="auto">
              <a:xfrm>
                <a:off x="5465888" y="3253093"/>
                <a:ext cx="6299" cy="7198"/>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1" name="Freeform 85"/>
              <p:cNvSpPr>
                <a:spLocks/>
              </p:cNvSpPr>
              <p:nvPr/>
            </p:nvSpPr>
            <p:spPr bwMode="auto">
              <a:xfrm>
                <a:off x="5419098" y="3243195"/>
                <a:ext cx="46789" cy="9807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2" name="Freeform 86"/>
              <p:cNvSpPr>
                <a:spLocks/>
              </p:cNvSpPr>
              <p:nvPr/>
            </p:nvSpPr>
            <p:spPr bwMode="auto">
              <a:xfrm>
                <a:off x="5463189" y="3226099"/>
                <a:ext cx="11698" cy="22495"/>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3" name="Line 87"/>
              <p:cNvSpPr>
                <a:spLocks noChangeShapeType="1"/>
              </p:cNvSpPr>
              <p:nvPr/>
            </p:nvSpPr>
            <p:spPr bwMode="auto">
              <a:xfrm>
                <a:off x="5077178" y="3668796"/>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4" name="Line 88"/>
              <p:cNvSpPr>
                <a:spLocks noChangeShapeType="1"/>
              </p:cNvSpPr>
              <p:nvPr/>
            </p:nvSpPr>
            <p:spPr bwMode="auto">
              <a:xfrm>
                <a:off x="5077178" y="3668796"/>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5" name="Freeform 89"/>
              <p:cNvSpPr>
                <a:spLocks/>
              </p:cNvSpPr>
              <p:nvPr/>
            </p:nvSpPr>
            <p:spPr bwMode="auto">
              <a:xfrm>
                <a:off x="5051084" y="3826260"/>
                <a:ext cx="149365" cy="125971"/>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6" name="Freeform 90"/>
              <p:cNvSpPr>
                <a:spLocks/>
              </p:cNvSpPr>
              <p:nvPr/>
            </p:nvSpPr>
            <p:spPr bwMode="auto">
              <a:xfrm>
                <a:off x="5239140" y="3912640"/>
                <a:ext cx="26094" cy="30593"/>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7" name="Freeform 91"/>
              <p:cNvSpPr>
                <a:spLocks/>
              </p:cNvSpPr>
              <p:nvPr/>
            </p:nvSpPr>
            <p:spPr bwMode="auto">
              <a:xfrm>
                <a:off x="5416399" y="4266258"/>
                <a:ext cx="40491" cy="17096"/>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8" name="Freeform 92"/>
              <p:cNvSpPr>
                <a:spLocks/>
              </p:cNvSpPr>
              <p:nvPr/>
            </p:nvSpPr>
            <p:spPr bwMode="auto">
              <a:xfrm>
                <a:off x="4928712" y="4952799"/>
                <a:ext cx="206952" cy="403107"/>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19" name="Freeform 93"/>
              <p:cNvSpPr>
                <a:spLocks noEditPoints="1"/>
              </p:cNvSpPr>
              <p:nvPr/>
            </p:nvSpPr>
            <p:spPr bwMode="auto">
              <a:xfrm>
                <a:off x="4928712" y="4824129"/>
                <a:ext cx="775620" cy="602860"/>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chemeClr val="accent6"/>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0" name="Freeform 94"/>
              <p:cNvSpPr>
                <a:spLocks/>
              </p:cNvSpPr>
              <p:nvPr/>
            </p:nvSpPr>
            <p:spPr bwMode="auto">
              <a:xfrm>
                <a:off x="5604456" y="5137256"/>
                <a:ext cx="67485" cy="53088"/>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1" name="Freeform 95"/>
              <p:cNvSpPr>
                <a:spLocks/>
              </p:cNvSpPr>
              <p:nvPr/>
            </p:nvSpPr>
            <p:spPr bwMode="auto">
              <a:xfrm>
                <a:off x="5687236" y="5126459"/>
                <a:ext cx="32393" cy="2339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2" name="Freeform 96"/>
              <p:cNvSpPr>
                <a:spLocks/>
              </p:cNvSpPr>
              <p:nvPr/>
            </p:nvSpPr>
            <p:spPr bwMode="auto">
              <a:xfrm>
                <a:off x="5536971" y="5202041"/>
                <a:ext cx="26994" cy="21595"/>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3" name="Freeform 97"/>
              <p:cNvSpPr>
                <a:spLocks/>
              </p:cNvSpPr>
              <p:nvPr/>
            </p:nvSpPr>
            <p:spPr bwMode="auto">
              <a:xfrm>
                <a:off x="5734026" y="3961229"/>
                <a:ext cx="228547" cy="257340"/>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4" name="Freeform 98"/>
              <p:cNvSpPr>
                <a:spLocks/>
              </p:cNvSpPr>
              <p:nvPr/>
            </p:nvSpPr>
            <p:spPr bwMode="auto">
              <a:xfrm>
                <a:off x="5815007" y="3990922"/>
                <a:ext cx="12597" cy="17096"/>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5" name="Freeform 99"/>
              <p:cNvSpPr>
                <a:spLocks/>
              </p:cNvSpPr>
              <p:nvPr/>
            </p:nvSpPr>
            <p:spPr bwMode="auto">
              <a:xfrm>
                <a:off x="5828504" y="3977425"/>
                <a:ext cx="8098" cy="7198"/>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6" name="Freeform 100"/>
              <p:cNvSpPr>
                <a:spLocks/>
              </p:cNvSpPr>
              <p:nvPr/>
            </p:nvSpPr>
            <p:spPr bwMode="auto">
              <a:xfrm>
                <a:off x="5842001" y="3967527"/>
                <a:ext cx="15297" cy="809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7" name="Freeform 101"/>
              <p:cNvSpPr>
                <a:spLocks/>
              </p:cNvSpPr>
              <p:nvPr/>
            </p:nvSpPr>
            <p:spPr bwMode="auto">
              <a:xfrm>
                <a:off x="5871694" y="3961229"/>
                <a:ext cx="16196" cy="4499"/>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8" name="Freeform 102"/>
              <p:cNvSpPr>
                <a:spLocks/>
              </p:cNvSpPr>
              <p:nvPr/>
            </p:nvSpPr>
            <p:spPr bwMode="auto">
              <a:xfrm>
                <a:off x="5899587" y="3958529"/>
                <a:ext cx="11698" cy="2700"/>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29" name="Freeform 103"/>
              <p:cNvSpPr>
                <a:spLocks/>
              </p:cNvSpPr>
              <p:nvPr/>
            </p:nvSpPr>
            <p:spPr bwMode="auto">
              <a:xfrm>
                <a:off x="5095173" y="3034443"/>
                <a:ext cx="64785" cy="62086"/>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0" name="Freeform 104"/>
              <p:cNvSpPr>
                <a:spLocks/>
              </p:cNvSpPr>
              <p:nvPr/>
            </p:nvSpPr>
            <p:spPr bwMode="auto">
              <a:xfrm>
                <a:off x="5119468" y="3100128"/>
                <a:ext cx="17996" cy="17996"/>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1" name="Freeform 105"/>
              <p:cNvSpPr>
                <a:spLocks/>
              </p:cNvSpPr>
              <p:nvPr/>
            </p:nvSpPr>
            <p:spPr bwMode="auto">
              <a:xfrm>
                <a:off x="5117669" y="3129821"/>
                <a:ext cx="16196" cy="28793"/>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2" name="Freeform 106"/>
              <p:cNvSpPr>
                <a:spLocks noEditPoints="1"/>
              </p:cNvSpPr>
              <p:nvPr/>
            </p:nvSpPr>
            <p:spPr bwMode="auto">
              <a:xfrm>
                <a:off x="6012061" y="3534728"/>
                <a:ext cx="170061" cy="31402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3" name="Freeform 107"/>
              <p:cNvSpPr>
                <a:spLocks/>
              </p:cNvSpPr>
              <p:nvPr/>
            </p:nvSpPr>
            <p:spPr bwMode="auto">
              <a:xfrm>
                <a:off x="6179423" y="3690391"/>
                <a:ext cx="102576" cy="170061"/>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4" name="Freeform 108"/>
              <p:cNvSpPr>
                <a:spLocks/>
              </p:cNvSpPr>
              <p:nvPr/>
            </p:nvSpPr>
            <p:spPr bwMode="auto">
              <a:xfrm>
                <a:off x="6389974" y="3785769"/>
                <a:ext cx="31493" cy="33293"/>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5" name="Freeform 109"/>
              <p:cNvSpPr>
                <a:spLocks/>
              </p:cNvSpPr>
              <p:nvPr/>
            </p:nvSpPr>
            <p:spPr bwMode="auto">
              <a:xfrm>
                <a:off x="5887890" y="3821761"/>
                <a:ext cx="525478" cy="700038"/>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chemeClr val="accent6"/>
              </a:soli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6" name="Freeform 110"/>
              <p:cNvSpPr>
                <a:spLocks/>
              </p:cNvSpPr>
              <p:nvPr/>
            </p:nvSpPr>
            <p:spPr bwMode="auto">
              <a:xfrm>
                <a:off x="6023758" y="3806465"/>
                <a:ext cx="13497" cy="35092"/>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7" name="Freeform 111"/>
              <p:cNvSpPr>
                <a:spLocks/>
              </p:cNvSpPr>
              <p:nvPr/>
            </p:nvSpPr>
            <p:spPr bwMode="auto">
              <a:xfrm>
                <a:off x="6033656" y="3837058"/>
                <a:ext cx="9898" cy="9898"/>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8" name="Freeform 112"/>
              <p:cNvSpPr>
                <a:spLocks/>
              </p:cNvSpPr>
              <p:nvPr/>
            </p:nvSpPr>
            <p:spPr bwMode="auto">
              <a:xfrm>
                <a:off x="6028258" y="3847855"/>
                <a:ext cx="4499" cy="4499"/>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39" name="Freeform 113"/>
              <p:cNvSpPr>
                <a:spLocks/>
              </p:cNvSpPr>
              <p:nvPr/>
            </p:nvSpPr>
            <p:spPr bwMode="auto">
              <a:xfrm>
                <a:off x="6045353" y="3858653"/>
                <a:ext cx="4499" cy="5399"/>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0" name="Freeform 114"/>
              <p:cNvSpPr>
                <a:spLocks/>
              </p:cNvSpPr>
              <p:nvPr/>
            </p:nvSpPr>
            <p:spPr bwMode="auto">
              <a:xfrm>
                <a:off x="5931080" y="3947732"/>
                <a:ext cx="9898" cy="5399"/>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1" name="Freeform 115"/>
              <p:cNvSpPr>
                <a:spLocks/>
              </p:cNvSpPr>
              <p:nvPr/>
            </p:nvSpPr>
            <p:spPr bwMode="auto">
              <a:xfrm>
                <a:off x="5944577" y="3941433"/>
                <a:ext cx="15297" cy="2700"/>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2" name="Freeform 116"/>
              <p:cNvSpPr>
                <a:spLocks/>
              </p:cNvSpPr>
              <p:nvPr/>
            </p:nvSpPr>
            <p:spPr bwMode="auto">
              <a:xfrm>
                <a:off x="5974270" y="3935135"/>
                <a:ext cx="9898" cy="1800"/>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3" name="Freeform 117"/>
              <p:cNvSpPr>
                <a:spLocks/>
              </p:cNvSpPr>
              <p:nvPr/>
            </p:nvSpPr>
            <p:spPr bwMode="auto">
              <a:xfrm>
                <a:off x="5962573" y="3937834"/>
                <a:ext cx="9898" cy="900"/>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4" name="Freeform 118"/>
              <p:cNvSpPr>
                <a:spLocks/>
              </p:cNvSpPr>
              <p:nvPr/>
            </p:nvSpPr>
            <p:spPr bwMode="auto">
              <a:xfrm>
                <a:off x="5988667" y="3930636"/>
                <a:ext cx="13497" cy="4499"/>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5" name="Freeform 119"/>
              <p:cNvSpPr>
                <a:spLocks/>
              </p:cNvSpPr>
              <p:nvPr/>
            </p:nvSpPr>
            <p:spPr bwMode="auto">
              <a:xfrm>
                <a:off x="6005763" y="3930636"/>
                <a:ext cx="10798" cy="1800"/>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6" name="Line 120"/>
              <p:cNvSpPr>
                <a:spLocks noChangeShapeType="1"/>
              </p:cNvSpPr>
              <p:nvPr/>
            </p:nvSpPr>
            <p:spPr bwMode="auto">
              <a:xfrm>
                <a:off x="6041754" y="3976525"/>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7" name="Line 121"/>
              <p:cNvSpPr>
                <a:spLocks noChangeShapeType="1"/>
              </p:cNvSpPr>
              <p:nvPr/>
            </p:nvSpPr>
            <p:spPr bwMode="auto">
              <a:xfrm>
                <a:off x="6041754" y="3976525"/>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8" name="Line 122"/>
              <p:cNvSpPr>
                <a:spLocks noChangeShapeType="1"/>
              </p:cNvSpPr>
              <p:nvPr/>
            </p:nvSpPr>
            <p:spPr bwMode="auto">
              <a:xfrm>
                <a:off x="6019260" y="3947732"/>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49" name="Line 123"/>
              <p:cNvSpPr>
                <a:spLocks noChangeShapeType="1"/>
              </p:cNvSpPr>
              <p:nvPr/>
            </p:nvSpPr>
            <p:spPr bwMode="auto">
              <a:xfrm>
                <a:off x="6019260" y="3947732"/>
                <a:ext cx="900" cy="900"/>
              </a:xfrm>
              <a:prstGeom prst="line">
                <a:avLst/>
              </a:pr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0" name="Freeform 124"/>
              <p:cNvSpPr>
                <a:spLocks/>
              </p:cNvSpPr>
              <p:nvPr/>
            </p:nvSpPr>
            <p:spPr bwMode="auto">
              <a:xfrm>
                <a:off x="6263103" y="3863151"/>
                <a:ext cx="32393" cy="14397"/>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1" name="Freeform 125"/>
              <p:cNvSpPr>
                <a:spLocks/>
              </p:cNvSpPr>
              <p:nvPr/>
            </p:nvSpPr>
            <p:spPr bwMode="auto">
              <a:xfrm>
                <a:off x="7374346" y="5520568"/>
                <a:ext cx="134969" cy="75582"/>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2" name="Freeform 126"/>
              <p:cNvSpPr>
                <a:spLocks/>
              </p:cNvSpPr>
              <p:nvPr/>
            </p:nvSpPr>
            <p:spPr bwMode="auto">
              <a:xfrm>
                <a:off x="6791281" y="1771136"/>
                <a:ext cx="105276" cy="64785"/>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3" name="Freeform 127"/>
              <p:cNvSpPr>
                <a:spLocks/>
              </p:cNvSpPr>
              <p:nvPr/>
            </p:nvSpPr>
            <p:spPr bwMode="auto">
              <a:xfrm>
                <a:off x="6820974" y="1839520"/>
                <a:ext cx="36892" cy="28793"/>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4" name="Freeform 128"/>
              <p:cNvSpPr>
                <a:spLocks/>
              </p:cNvSpPr>
              <p:nvPr/>
            </p:nvSpPr>
            <p:spPr bwMode="auto">
              <a:xfrm>
                <a:off x="6856966" y="1806228"/>
                <a:ext cx="47689" cy="53088"/>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5" name="Freeform 129"/>
              <p:cNvSpPr>
                <a:spLocks/>
              </p:cNvSpPr>
              <p:nvPr/>
            </p:nvSpPr>
            <p:spPr bwMode="auto">
              <a:xfrm>
                <a:off x="6892058" y="1779234"/>
                <a:ext cx="20695" cy="35092"/>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6" name="Freeform 130"/>
              <p:cNvSpPr>
                <a:spLocks/>
              </p:cNvSpPr>
              <p:nvPr/>
            </p:nvSpPr>
            <p:spPr bwMode="auto">
              <a:xfrm>
                <a:off x="6712099" y="1862015"/>
                <a:ext cx="41390" cy="48589"/>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7" name="Freeform 131"/>
              <p:cNvSpPr>
                <a:spLocks/>
              </p:cNvSpPr>
              <p:nvPr/>
            </p:nvSpPr>
            <p:spPr bwMode="auto">
              <a:xfrm>
                <a:off x="6766087" y="1858415"/>
                <a:ext cx="52188" cy="48589"/>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8" name="Freeform 132"/>
              <p:cNvSpPr>
                <a:spLocks/>
              </p:cNvSpPr>
              <p:nvPr/>
            </p:nvSpPr>
            <p:spPr bwMode="auto">
              <a:xfrm>
                <a:off x="6725596" y="1911503"/>
                <a:ext cx="21595" cy="12597"/>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59" name="Freeform 133"/>
              <p:cNvSpPr>
                <a:spLocks/>
              </p:cNvSpPr>
              <p:nvPr/>
            </p:nvSpPr>
            <p:spPr bwMode="auto">
              <a:xfrm>
                <a:off x="6660811" y="1862915"/>
                <a:ext cx="34192" cy="44090"/>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0" name="Freeform 134"/>
              <p:cNvSpPr>
                <a:spLocks/>
              </p:cNvSpPr>
              <p:nvPr/>
            </p:nvSpPr>
            <p:spPr bwMode="auto">
              <a:xfrm>
                <a:off x="6013861" y="2835589"/>
                <a:ext cx="56687" cy="32392"/>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1" name="Freeform 135"/>
              <p:cNvSpPr>
                <a:spLocks/>
              </p:cNvSpPr>
              <p:nvPr/>
            </p:nvSpPr>
            <p:spPr bwMode="auto">
              <a:xfrm>
                <a:off x="6019260" y="2812195"/>
                <a:ext cx="33293" cy="18896"/>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2" name="Freeform 136"/>
              <p:cNvSpPr>
                <a:spLocks/>
              </p:cNvSpPr>
              <p:nvPr/>
            </p:nvSpPr>
            <p:spPr bwMode="auto">
              <a:xfrm>
                <a:off x="5990466" y="2856285"/>
                <a:ext cx="23395" cy="22495"/>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3" name="Freeform 137"/>
              <p:cNvSpPr>
                <a:spLocks noEditPoints="1"/>
              </p:cNvSpPr>
              <p:nvPr/>
            </p:nvSpPr>
            <p:spPr bwMode="auto">
              <a:xfrm>
                <a:off x="6577131" y="1871013"/>
                <a:ext cx="106175" cy="116973"/>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4" name="Freeform 138"/>
              <p:cNvSpPr>
                <a:spLocks noEditPoints="1"/>
              </p:cNvSpPr>
              <p:nvPr/>
            </p:nvSpPr>
            <p:spPr bwMode="auto">
              <a:xfrm>
                <a:off x="5812308" y="1708150"/>
                <a:ext cx="1514350" cy="180228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165" name="Freeform 139"/>
              <p:cNvSpPr>
                <a:spLocks/>
              </p:cNvSpPr>
              <p:nvPr/>
            </p:nvSpPr>
            <p:spPr bwMode="auto">
              <a:xfrm>
                <a:off x="6361181" y="5451284"/>
                <a:ext cx="19795" cy="1169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gradFill>
                <a:gsLst>
                  <a:gs pos="0">
                    <a:srgbClr val="21AED5">
                      <a:shade val="30000"/>
                      <a:satMod val="115000"/>
                    </a:srgbClr>
                  </a:gs>
                  <a:gs pos="14000">
                    <a:srgbClr val="21AED5">
                      <a:shade val="67500"/>
                      <a:satMod val="115000"/>
                    </a:srgbClr>
                  </a:gs>
                  <a:gs pos="100000">
                    <a:srgbClr val="21AED5">
                      <a:shade val="100000"/>
                      <a:satMod val="115000"/>
                    </a:srgbClr>
                  </a:gs>
                </a:gsLst>
                <a:lin ang="16200000" scaled="1"/>
              </a:grad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endParaRPr>
              </a:p>
            </p:txBody>
          </p:sp>
          <p:sp>
            <p:nvSpPr>
              <p:cNvPr id="4" name="TextBox 3"/>
              <p:cNvSpPr txBox="1"/>
              <p:nvPr/>
            </p:nvSpPr>
            <p:spPr>
              <a:xfrm>
                <a:off x="5367901" y="4012862"/>
                <a:ext cx="624616" cy="169277"/>
              </a:xfrm>
              <a:prstGeom prst="rect">
                <a:avLst/>
              </a:prstGeom>
              <a:noFill/>
            </p:spPr>
            <p:txBody>
              <a:bodyPr wrap="square" lIns="0" tIns="0" rIns="0" bIns="0" rtlCol="0">
                <a:spAutoFit/>
              </a:bodyPr>
              <a:lstStyle/>
              <a:p>
                <a:r>
                  <a:rPr lang="en-US" sz="1100" dirty="0" smtClean="0">
                    <a:solidFill>
                      <a:schemeClr val="bg1"/>
                    </a:solidFill>
                  </a:rPr>
                  <a:t>20</a:t>
                </a:r>
              </a:p>
            </p:txBody>
          </p:sp>
          <p:sp>
            <p:nvSpPr>
              <p:cNvPr id="166" name="TextBox 165"/>
              <p:cNvSpPr txBox="1"/>
              <p:nvPr/>
            </p:nvSpPr>
            <p:spPr>
              <a:xfrm>
                <a:off x="5251657" y="5005886"/>
                <a:ext cx="624616" cy="184666"/>
              </a:xfrm>
              <a:prstGeom prst="rect">
                <a:avLst/>
              </a:prstGeom>
              <a:noFill/>
            </p:spPr>
            <p:txBody>
              <a:bodyPr wrap="square" lIns="0" tIns="0" rIns="0" bIns="0" rtlCol="0">
                <a:spAutoFit/>
              </a:bodyPr>
              <a:lstStyle/>
              <a:p>
                <a:r>
                  <a:rPr lang="en-US" sz="1200" dirty="0" smtClean="0">
                    <a:solidFill>
                      <a:schemeClr val="bg1"/>
                    </a:solidFill>
                  </a:rPr>
                  <a:t>2</a:t>
                </a:r>
              </a:p>
            </p:txBody>
          </p:sp>
          <p:sp>
            <p:nvSpPr>
              <p:cNvPr id="167" name="TextBox 166"/>
              <p:cNvSpPr txBox="1"/>
              <p:nvPr/>
            </p:nvSpPr>
            <p:spPr>
              <a:xfrm>
                <a:off x="5628510" y="4454051"/>
                <a:ext cx="624616" cy="184666"/>
              </a:xfrm>
              <a:prstGeom prst="rect">
                <a:avLst/>
              </a:prstGeom>
              <a:noFill/>
            </p:spPr>
            <p:txBody>
              <a:bodyPr wrap="square" lIns="0" tIns="0" rIns="0" bIns="0" rtlCol="0">
                <a:spAutoFit/>
              </a:bodyPr>
              <a:lstStyle/>
              <a:p>
                <a:r>
                  <a:rPr lang="en-US" sz="1200" dirty="0">
                    <a:solidFill>
                      <a:schemeClr val="bg1"/>
                    </a:solidFill>
                  </a:rPr>
                  <a:t>1</a:t>
                </a:r>
                <a:endParaRPr lang="en-US" sz="1200" dirty="0" smtClean="0">
                  <a:solidFill>
                    <a:schemeClr val="bg1"/>
                  </a:solidFill>
                </a:endParaRPr>
              </a:p>
            </p:txBody>
          </p:sp>
          <p:sp>
            <p:nvSpPr>
              <p:cNvPr id="168" name="TextBox 167"/>
              <p:cNvSpPr txBox="1"/>
              <p:nvPr/>
            </p:nvSpPr>
            <p:spPr>
              <a:xfrm>
                <a:off x="6079028" y="4064126"/>
                <a:ext cx="624616" cy="184666"/>
              </a:xfrm>
              <a:prstGeom prst="rect">
                <a:avLst/>
              </a:prstGeom>
              <a:noFill/>
            </p:spPr>
            <p:txBody>
              <a:bodyPr wrap="square" lIns="0" tIns="0" rIns="0" bIns="0" rtlCol="0">
                <a:spAutoFit/>
              </a:bodyPr>
              <a:lstStyle/>
              <a:p>
                <a:r>
                  <a:rPr lang="en-US" sz="1200" dirty="0">
                    <a:solidFill>
                      <a:schemeClr val="bg1"/>
                    </a:solidFill>
                  </a:rPr>
                  <a:t>1</a:t>
                </a:r>
                <a:endParaRPr lang="en-US" sz="1200" dirty="0" smtClean="0">
                  <a:solidFill>
                    <a:schemeClr val="bg1"/>
                  </a:solidFill>
                </a:endParaRPr>
              </a:p>
            </p:txBody>
          </p:sp>
          <p:sp>
            <p:nvSpPr>
              <p:cNvPr id="169" name="TextBox 168"/>
              <p:cNvSpPr txBox="1"/>
              <p:nvPr/>
            </p:nvSpPr>
            <p:spPr>
              <a:xfrm>
                <a:off x="6096677" y="4591916"/>
                <a:ext cx="624616" cy="184666"/>
              </a:xfrm>
              <a:prstGeom prst="rect">
                <a:avLst/>
              </a:prstGeom>
              <a:noFill/>
            </p:spPr>
            <p:txBody>
              <a:bodyPr wrap="square" lIns="0" tIns="0" rIns="0" bIns="0" rtlCol="0">
                <a:spAutoFit/>
              </a:bodyPr>
              <a:lstStyle/>
              <a:p>
                <a:r>
                  <a:rPr lang="en-US" sz="1200" dirty="0">
                    <a:solidFill>
                      <a:schemeClr val="bg1"/>
                    </a:solidFill>
                  </a:rPr>
                  <a:t>1</a:t>
                </a:r>
                <a:endParaRPr lang="en-US" sz="1200" dirty="0" smtClean="0">
                  <a:solidFill>
                    <a:schemeClr val="bg1"/>
                  </a:solidFill>
                </a:endParaRPr>
              </a:p>
            </p:txBody>
          </p:sp>
          <p:sp>
            <p:nvSpPr>
              <p:cNvPr id="170" name="TextBox 169"/>
              <p:cNvSpPr txBox="1"/>
              <p:nvPr/>
            </p:nvSpPr>
            <p:spPr>
              <a:xfrm>
                <a:off x="6606823" y="3960989"/>
                <a:ext cx="624616" cy="184666"/>
              </a:xfrm>
              <a:prstGeom prst="rect">
                <a:avLst/>
              </a:prstGeom>
              <a:noFill/>
            </p:spPr>
            <p:txBody>
              <a:bodyPr wrap="square" lIns="0" tIns="0" rIns="0" bIns="0" rtlCol="0">
                <a:spAutoFit/>
              </a:bodyPr>
              <a:lstStyle/>
              <a:p>
                <a:r>
                  <a:rPr lang="en-US" sz="1200" dirty="0" smtClean="0">
                    <a:solidFill>
                      <a:schemeClr val="bg1"/>
                    </a:solidFill>
                  </a:rPr>
                  <a:t>3</a:t>
                </a:r>
              </a:p>
            </p:txBody>
          </p:sp>
          <p:sp>
            <p:nvSpPr>
              <p:cNvPr id="171" name="TextBox 170"/>
              <p:cNvSpPr txBox="1"/>
              <p:nvPr/>
            </p:nvSpPr>
            <p:spPr>
              <a:xfrm>
                <a:off x="6369117" y="4188843"/>
                <a:ext cx="624616" cy="184666"/>
              </a:xfrm>
              <a:prstGeom prst="rect">
                <a:avLst/>
              </a:prstGeom>
              <a:noFill/>
            </p:spPr>
            <p:txBody>
              <a:bodyPr wrap="square" lIns="0" tIns="0" rIns="0" bIns="0" rtlCol="0">
                <a:spAutoFit/>
              </a:bodyPr>
              <a:lstStyle/>
              <a:p>
                <a:r>
                  <a:rPr lang="en-US" sz="1200" dirty="0">
                    <a:solidFill>
                      <a:schemeClr val="bg1"/>
                    </a:solidFill>
                  </a:rPr>
                  <a:t>2</a:t>
                </a:r>
                <a:endParaRPr lang="en-US" sz="1200" dirty="0" smtClean="0">
                  <a:solidFill>
                    <a:schemeClr val="bg1"/>
                  </a:solidFill>
                </a:endParaRPr>
              </a:p>
            </p:txBody>
          </p:sp>
          <p:sp>
            <p:nvSpPr>
              <p:cNvPr id="172" name="TextBox 171"/>
              <p:cNvSpPr txBox="1"/>
              <p:nvPr/>
            </p:nvSpPr>
            <p:spPr>
              <a:xfrm>
                <a:off x="6426655" y="4586004"/>
                <a:ext cx="475220" cy="184666"/>
              </a:xfrm>
              <a:prstGeom prst="rect">
                <a:avLst/>
              </a:prstGeom>
              <a:noFill/>
            </p:spPr>
            <p:txBody>
              <a:bodyPr wrap="square" lIns="0" tIns="0" rIns="0" bIns="0" rtlCol="0">
                <a:spAutoFit/>
              </a:bodyPr>
              <a:lstStyle/>
              <a:p>
                <a:r>
                  <a:rPr lang="en-US" sz="1200" dirty="0">
                    <a:solidFill>
                      <a:schemeClr val="bg1"/>
                    </a:solidFill>
                  </a:rPr>
                  <a:t>1</a:t>
                </a:r>
                <a:endParaRPr lang="en-US" sz="1200" dirty="0" smtClean="0">
                  <a:solidFill>
                    <a:schemeClr val="bg1"/>
                  </a:solidFill>
                </a:endParaRPr>
              </a:p>
            </p:txBody>
          </p:sp>
          <p:sp>
            <p:nvSpPr>
              <p:cNvPr id="173" name="TextBox 172"/>
              <p:cNvSpPr txBox="1"/>
              <p:nvPr/>
            </p:nvSpPr>
            <p:spPr>
              <a:xfrm>
                <a:off x="6906150" y="4838316"/>
                <a:ext cx="475220" cy="184666"/>
              </a:xfrm>
              <a:prstGeom prst="rect">
                <a:avLst/>
              </a:prstGeom>
              <a:noFill/>
            </p:spPr>
            <p:txBody>
              <a:bodyPr wrap="square" lIns="0" tIns="0" rIns="0" bIns="0" rtlCol="0">
                <a:spAutoFit/>
              </a:bodyPr>
              <a:lstStyle/>
              <a:p>
                <a:r>
                  <a:rPr lang="en-US" sz="1200" dirty="0">
                    <a:solidFill>
                      <a:schemeClr val="bg1"/>
                    </a:solidFill>
                  </a:rPr>
                  <a:t>1</a:t>
                </a:r>
                <a:endParaRPr lang="en-US" sz="1200" dirty="0" smtClean="0">
                  <a:solidFill>
                    <a:schemeClr val="bg1"/>
                  </a:solidFill>
                </a:endParaRPr>
              </a:p>
            </p:txBody>
          </p:sp>
          <p:sp>
            <p:nvSpPr>
              <p:cNvPr id="5" name="TextBox 4"/>
              <p:cNvSpPr txBox="1"/>
              <p:nvPr/>
            </p:nvSpPr>
            <p:spPr>
              <a:xfrm>
                <a:off x="4043835" y="1991262"/>
                <a:ext cx="1915077" cy="153888"/>
              </a:xfrm>
              <a:prstGeom prst="rect">
                <a:avLst/>
              </a:prstGeom>
              <a:solidFill>
                <a:schemeClr val="accent6"/>
              </a:solidFill>
            </p:spPr>
            <p:txBody>
              <a:bodyPr wrap="square" lIns="0" tIns="0" rIns="0" bIns="0" rtlCol="0">
                <a:spAutoFit/>
              </a:bodyPr>
              <a:lstStyle/>
              <a:p>
                <a:r>
                  <a:rPr lang="en-US" sz="1000" dirty="0" smtClean="0">
                    <a:solidFill>
                      <a:schemeClr val="bg1"/>
                    </a:solidFill>
                  </a:rPr>
                  <a:t>Amazon Prime Now Cities</a:t>
                </a:r>
              </a:p>
            </p:txBody>
          </p:sp>
          <p:sp>
            <p:nvSpPr>
              <p:cNvPr id="174" name="TextBox 173"/>
              <p:cNvSpPr txBox="1"/>
              <p:nvPr/>
            </p:nvSpPr>
            <p:spPr>
              <a:xfrm>
                <a:off x="4043835" y="2200812"/>
                <a:ext cx="1915077" cy="307777"/>
              </a:xfrm>
              <a:prstGeom prst="rect">
                <a:avLst/>
              </a:prstGeom>
              <a:solidFill>
                <a:schemeClr val="accent5"/>
              </a:solidFill>
            </p:spPr>
            <p:txBody>
              <a:bodyPr wrap="square" lIns="0" tIns="0" rIns="0" bIns="0" rtlCol="0">
                <a:spAutoFit/>
              </a:bodyPr>
              <a:lstStyle/>
              <a:p>
                <a:r>
                  <a:rPr lang="en-US" sz="1000" dirty="0" smtClean="0">
                    <a:solidFill>
                      <a:schemeClr val="bg1"/>
                    </a:solidFill>
                  </a:rPr>
                  <a:t>Amazon Pan-Europe FBA Warehouses (2018E)</a:t>
                </a:r>
              </a:p>
            </p:txBody>
          </p:sp>
          <p:sp>
            <p:nvSpPr>
              <p:cNvPr id="175" name="TextBox 174"/>
              <p:cNvSpPr txBox="1"/>
              <p:nvPr/>
            </p:nvSpPr>
            <p:spPr>
              <a:xfrm>
                <a:off x="4043835" y="2543712"/>
                <a:ext cx="1915077" cy="307777"/>
              </a:xfrm>
              <a:prstGeom prst="rect">
                <a:avLst/>
              </a:prstGeom>
              <a:solidFill>
                <a:srgbClr val="7030A0"/>
              </a:solidFill>
            </p:spPr>
            <p:txBody>
              <a:bodyPr wrap="square" lIns="0" tIns="0" rIns="0" bIns="0" rtlCol="0">
                <a:spAutoFit/>
              </a:bodyPr>
              <a:lstStyle/>
              <a:p>
                <a:r>
                  <a:rPr lang="en-US" sz="1000" dirty="0" smtClean="0">
                    <a:solidFill>
                      <a:schemeClr val="bg1"/>
                    </a:solidFill>
                  </a:rPr>
                  <a:t>Alibaba Pan-Europe </a:t>
                </a:r>
                <a:r>
                  <a:rPr lang="en-US" sz="1000" dirty="0" err="1" smtClean="0">
                    <a:solidFill>
                      <a:schemeClr val="bg1"/>
                    </a:solidFill>
                  </a:rPr>
                  <a:t>Aliexpress</a:t>
                </a:r>
                <a:r>
                  <a:rPr lang="en-US" sz="1000" dirty="0" smtClean="0">
                    <a:solidFill>
                      <a:schemeClr val="bg1"/>
                    </a:solidFill>
                  </a:rPr>
                  <a:t> Warehouses (2018E)</a:t>
                </a:r>
              </a:p>
            </p:txBody>
          </p:sp>
        </p:grpSp>
        <p:sp>
          <p:nvSpPr>
            <p:cNvPr id="176" name="Text Placeholder 17"/>
            <p:cNvSpPr txBox="1">
              <a:spLocks/>
            </p:cNvSpPr>
            <p:nvPr/>
          </p:nvSpPr>
          <p:spPr>
            <a:xfrm>
              <a:off x="4545421" y="5633826"/>
              <a:ext cx="1466640" cy="162077"/>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Catchment Area Focus</a:t>
              </a:r>
              <a:endParaRPr lang="en-US" dirty="0"/>
            </a:p>
          </p:txBody>
        </p:sp>
      </p:grpSp>
      <p:pic>
        <p:nvPicPr>
          <p:cNvPr id="2" name="Picture 1"/>
          <p:cNvPicPr>
            <a:picLocks noChangeAspect="1"/>
          </p:cNvPicPr>
          <p:nvPr/>
        </p:nvPicPr>
        <p:blipFill>
          <a:blip r:embed="rId3"/>
          <a:stretch>
            <a:fillRect/>
          </a:stretch>
        </p:blipFill>
        <p:spPr>
          <a:xfrm>
            <a:off x="4110395" y="1601449"/>
            <a:ext cx="4197508" cy="4367677"/>
          </a:xfrm>
          <a:prstGeom prst="rect">
            <a:avLst/>
          </a:prstGeom>
        </p:spPr>
      </p:pic>
    </p:spTree>
    <p:extLst>
      <p:ext uri="{BB962C8B-B14F-4D97-AF65-F5344CB8AC3E}">
        <p14:creationId xmlns:p14="http://schemas.microsoft.com/office/powerpoint/2010/main" val="16204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Discussion Areas</a:t>
            </a:r>
            <a:endParaRPr lang="en-US" dirty="0"/>
          </a:p>
        </p:txBody>
      </p:sp>
      <p:sp>
        <p:nvSpPr>
          <p:cNvPr id="8" name="Text Placeholder 7"/>
          <p:cNvSpPr>
            <a:spLocks noGrp="1"/>
          </p:cNvSpPr>
          <p:nvPr>
            <p:ph type="body" sz="quarter" idx="13"/>
          </p:nvPr>
        </p:nvSpPr>
        <p:spPr/>
        <p:txBody>
          <a:bodyPr/>
          <a:lstStyle/>
          <a:p>
            <a:r>
              <a:rPr lang="en-US" dirty="0" smtClean="0"/>
              <a:t>Thinking about how to win a complex 5C environment</a:t>
            </a:r>
            <a:endParaRPr lang="en-US" dirty="0"/>
          </a:p>
        </p:txBody>
      </p:sp>
      <p:sp>
        <p:nvSpPr>
          <p:cNvPr id="6" name="Content Placeholder 5"/>
          <p:cNvSpPr>
            <a:spLocks noGrp="1"/>
          </p:cNvSpPr>
          <p:nvPr>
            <p:ph sz="half" idx="1"/>
          </p:nvPr>
        </p:nvSpPr>
        <p:spPr/>
        <p:txBody>
          <a:bodyPr/>
          <a:lstStyle/>
          <a:p>
            <a:pPr marL="0" indent="0">
              <a:buNone/>
            </a:pPr>
            <a:r>
              <a:rPr lang="en-US" b="1" dirty="0" smtClean="0">
                <a:solidFill>
                  <a:schemeClr val="accent2"/>
                </a:solidFill>
              </a:rPr>
              <a:t>Megatrends for Consumers</a:t>
            </a:r>
          </a:p>
          <a:p>
            <a:pPr marL="342900" indent="-342900">
              <a:buFont typeface="+mj-lt"/>
              <a:buAutoNum type="arabicPeriod"/>
            </a:pPr>
            <a:r>
              <a:rPr lang="en-US" b="1" dirty="0" smtClean="0"/>
              <a:t>Politics</a:t>
            </a:r>
            <a:r>
              <a:rPr lang="en-US" dirty="0" smtClean="0"/>
              <a:t>:  Back to extremism rather than centralism</a:t>
            </a:r>
          </a:p>
          <a:p>
            <a:pPr marL="342900" indent="-342900">
              <a:buFont typeface="+mj-lt"/>
              <a:buAutoNum type="arabicPeriod"/>
            </a:pPr>
            <a:r>
              <a:rPr lang="en-US" b="1" dirty="0" smtClean="0"/>
              <a:t>Economics</a:t>
            </a:r>
            <a:r>
              <a:rPr lang="en-US" dirty="0" smtClean="0"/>
              <a:t>:  Return of inflation</a:t>
            </a:r>
          </a:p>
          <a:p>
            <a:pPr marL="342900" indent="-342900">
              <a:buFont typeface="+mj-lt"/>
              <a:buAutoNum type="arabicPeriod"/>
            </a:pPr>
            <a:r>
              <a:rPr lang="en-US" b="1" dirty="0" smtClean="0"/>
              <a:t>Demographics</a:t>
            </a:r>
            <a:r>
              <a:rPr lang="en-US" dirty="0" smtClean="0"/>
              <a:t>:  </a:t>
            </a:r>
            <a:r>
              <a:rPr lang="en-US" dirty="0" err="1" smtClean="0"/>
              <a:t>Heterogenous</a:t>
            </a:r>
            <a:r>
              <a:rPr lang="en-US" dirty="0" smtClean="0"/>
              <a:t> is back goodbye middle class homogenous consumption</a:t>
            </a:r>
          </a:p>
          <a:p>
            <a:pPr marL="342900" indent="-342900">
              <a:buFont typeface="+mj-lt"/>
              <a:buAutoNum type="arabicPeriod"/>
            </a:pPr>
            <a:r>
              <a:rPr lang="en-US" b="1" dirty="0" smtClean="0"/>
              <a:t>Urban</a:t>
            </a:r>
            <a:r>
              <a:rPr lang="en-US" dirty="0" smtClean="0"/>
              <a:t>: Population overload and population decline – urban v rural</a:t>
            </a:r>
          </a:p>
          <a:p>
            <a:pPr marL="342900" indent="-342900">
              <a:buFont typeface="+mj-lt"/>
              <a:buAutoNum type="arabicPeriod"/>
            </a:pPr>
            <a:r>
              <a:rPr lang="en-US" b="1" dirty="0" smtClean="0"/>
              <a:t>Phygital &amp; Ownership</a:t>
            </a:r>
            <a:r>
              <a:rPr lang="en-US" dirty="0" smtClean="0"/>
              <a:t>: The death of assets (the gig economy, generation rent, </a:t>
            </a:r>
            <a:r>
              <a:rPr lang="en-US" dirty="0" err="1" smtClean="0"/>
              <a:t>etc</a:t>
            </a:r>
            <a:r>
              <a:rPr lang="en-US" dirty="0" smtClean="0"/>
              <a:t>), the rise of unpredictable shopping</a:t>
            </a:r>
          </a:p>
          <a:p>
            <a:pPr marL="342900" indent="-342900">
              <a:buFont typeface="+mj-lt"/>
              <a:buAutoNum type="arabicPeriod"/>
            </a:pPr>
            <a:endParaRPr lang="en-US" dirty="0"/>
          </a:p>
        </p:txBody>
      </p:sp>
      <p:sp>
        <p:nvSpPr>
          <p:cNvPr id="7" name="Content Placeholder 6"/>
          <p:cNvSpPr>
            <a:spLocks noGrp="1"/>
          </p:cNvSpPr>
          <p:nvPr>
            <p:ph sz="half" idx="2"/>
          </p:nvPr>
        </p:nvSpPr>
        <p:spPr/>
        <p:txBody>
          <a:bodyPr/>
          <a:lstStyle/>
          <a:p>
            <a:pPr marL="0" indent="0">
              <a:buNone/>
            </a:pPr>
            <a:r>
              <a:rPr lang="en-US" b="1" dirty="0">
                <a:solidFill>
                  <a:schemeClr val="accent3">
                    <a:lumMod val="50000"/>
                  </a:schemeClr>
                </a:solidFill>
              </a:rPr>
              <a:t>Megatrends for </a:t>
            </a:r>
            <a:r>
              <a:rPr lang="en-US" b="1" dirty="0" smtClean="0">
                <a:solidFill>
                  <a:schemeClr val="accent3">
                    <a:lumMod val="50000"/>
                  </a:schemeClr>
                </a:solidFill>
              </a:rPr>
              <a:t>Retailers</a:t>
            </a:r>
            <a:endParaRPr lang="en-US" b="1" dirty="0">
              <a:solidFill>
                <a:schemeClr val="accent3">
                  <a:lumMod val="50000"/>
                </a:schemeClr>
              </a:solidFill>
            </a:endParaRPr>
          </a:p>
          <a:p>
            <a:pPr marL="342900" indent="-342900">
              <a:buFont typeface="+mj-lt"/>
              <a:buAutoNum type="arabicPeriod"/>
            </a:pPr>
            <a:r>
              <a:rPr lang="en-US" b="1" dirty="0" smtClean="0"/>
              <a:t>Profitability</a:t>
            </a:r>
            <a:r>
              <a:rPr lang="en-US" dirty="0" smtClean="0"/>
              <a:t>: Retailers selling B2B services, exiting businesses, focusing on supply-chain</a:t>
            </a:r>
            <a:endParaRPr lang="en-US" dirty="0"/>
          </a:p>
          <a:p>
            <a:pPr marL="342900" indent="-342900">
              <a:buFont typeface="+mj-lt"/>
              <a:buAutoNum type="arabicPeriod"/>
            </a:pPr>
            <a:r>
              <a:rPr lang="en-US" b="1" dirty="0" smtClean="0"/>
              <a:t>Buying Power</a:t>
            </a:r>
            <a:r>
              <a:rPr lang="en-US" dirty="0" smtClean="0"/>
              <a:t>:  Rise of global retailer purchasing alliances</a:t>
            </a:r>
            <a:endParaRPr lang="en-US" dirty="0"/>
          </a:p>
          <a:p>
            <a:pPr marL="342900" indent="-342900">
              <a:buFont typeface="+mj-lt"/>
              <a:buAutoNum type="arabicPeriod"/>
            </a:pPr>
            <a:r>
              <a:rPr lang="en-US" b="1" dirty="0" smtClean="0"/>
              <a:t>Agile Retailing:  </a:t>
            </a:r>
            <a:r>
              <a:rPr lang="en-US" dirty="0" smtClean="0"/>
              <a:t>Move to agile and local retail</a:t>
            </a:r>
            <a:endParaRPr lang="en-US" dirty="0"/>
          </a:p>
          <a:p>
            <a:pPr marL="342900" indent="-342900">
              <a:buFont typeface="+mj-lt"/>
              <a:buAutoNum type="arabicPeriod"/>
            </a:pPr>
            <a:r>
              <a:rPr lang="en-US" b="1" dirty="0" smtClean="0"/>
              <a:t>Partnering</a:t>
            </a:r>
            <a:r>
              <a:rPr lang="en-US" dirty="0" smtClean="0"/>
              <a:t>: Alliances and supply-chain partnerships</a:t>
            </a:r>
          </a:p>
          <a:p>
            <a:pPr marL="342900" indent="-342900">
              <a:buFont typeface="+mj-lt"/>
              <a:buAutoNum type="arabicPeriod"/>
            </a:pPr>
            <a:r>
              <a:rPr lang="en-US" b="1" dirty="0" smtClean="0"/>
              <a:t>AI / Robots</a:t>
            </a:r>
            <a:r>
              <a:rPr lang="en-US" dirty="0" smtClean="0"/>
              <a:t>:  Move to new tech in retail</a:t>
            </a:r>
            <a:endParaRPr lang="en-US" dirty="0"/>
          </a:p>
        </p:txBody>
      </p:sp>
      <p:sp>
        <p:nvSpPr>
          <p:cNvPr id="10" name="Content Placeholder 9"/>
          <p:cNvSpPr>
            <a:spLocks noGrp="1"/>
          </p:cNvSpPr>
          <p:nvPr>
            <p:ph sz="half" idx="15"/>
          </p:nvPr>
        </p:nvSpPr>
        <p:spPr/>
        <p:txBody>
          <a:bodyPr/>
          <a:lstStyle/>
          <a:p>
            <a:pPr marL="0" indent="0">
              <a:buNone/>
            </a:pPr>
            <a:r>
              <a:rPr lang="en-US" b="1" dirty="0" smtClean="0">
                <a:solidFill>
                  <a:schemeClr val="accent5">
                    <a:lumMod val="75000"/>
                  </a:schemeClr>
                </a:solidFill>
              </a:rPr>
              <a:t>Changes in Suppliers</a:t>
            </a:r>
          </a:p>
          <a:p>
            <a:pPr marL="342900" indent="-342900">
              <a:buFont typeface="+mj-lt"/>
              <a:buAutoNum type="arabicPeriod"/>
            </a:pPr>
            <a:r>
              <a:rPr lang="en-US" b="1" dirty="0"/>
              <a:t>Channels</a:t>
            </a:r>
            <a:r>
              <a:rPr lang="en-US" dirty="0"/>
              <a:t>: Managing channel blurring</a:t>
            </a:r>
          </a:p>
          <a:p>
            <a:pPr marL="342900" indent="-342900">
              <a:buFont typeface="+mj-lt"/>
              <a:buAutoNum type="arabicPeriod"/>
            </a:pPr>
            <a:r>
              <a:rPr lang="en-US" b="1" dirty="0"/>
              <a:t>Placement: </a:t>
            </a:r>
            <a:r>
              <a:rPr lang="en-US" dirty="0"/>
              <a:t>Understanding how stores change with Phygital shoppers and new services</a:t>
            </a:r>
          </a:p>
          <a:p>
            <a:pPr marL="342900" indent="-342900">
              <a:buFont typeface="+mj-lt"/>
              <a:buAutoNum type="arabicPeriod"/>
            </a:pPr>
            <a:r>
              <a:rPr lang="en-US" b="1" dirty="0"/>
              <a:t>Space: </a:t>
            </a:r>
            <a:r>
              <a:rPr lang="en-US" dirty="0"/>
              <a:t>Doing more with less space</a:t>
            </a:r>
          </a:p>
          <a:p>
            <a:pPr marL="342900" indent="-342900">
              <a:buFont typeface="+mj-lt"/>
              <a:buAutoNum type="arabicPeriod"/>
            </a:pPr>
            <a:r>
              <a:rPr lang="en-US" b="1" dirty="0"/>
              <a:t>Communication</a:t>
            </a:r>
            <a:r>
              <a:rPr lang="en-US" dirty="0"/>
              <a:t>: Aligning to shopper objectives and not consumer/brand</a:t>
            </a:r>
          </a:p>
          <a:p>
            <a:pPr marL="342900" indent="-342900">
              <a:buFont typeface="+mj-lt"/>
              <a:buAutoNum type="arabicPeriod"/>
            </a:pPr>
            <a:r>
              <a:rPr lang="en-US" b="1" dirty="0"/>
              <a:t>SPEED &amp; Forecasting</a:t>
            </a:r>
            <a:r>
              <a:rPr lang="en-US" dirty="0"/>
              <a:t>. Fast and ‘good enough’ rather than slow and ‘perfect’</a:t>
            </a:r>
          </a:p>
        </p:txBody>
      </p:sp>
      <p:sp>
        <p:nvSpPr>
          <p:cNvPr id="11" name="Content Placeholder 10"/>
          <p:cNvSpPr>
            <a:spLocks noGrp="1"/>
          </p:cNvSpPr>
          <p:nvPr>
            <p:ph sz="half" idx="16"/>
          </p:nvPr>
        </p:nvSpPr>
        <p:spPr/>
        <p:txBody>
          <a:bodyPr/>
          <a:lstStyle/>
          <a:p>
            <a:pPr marL="0" indent="0">
              <a:buNone/>
            </a:pPr>
            <a:r>
              <a:rPr lang="en-US" b="1" dirty="0" smtClean="0">
                <a:solidFill>
                  <a:schemeClr val="accent6">
                    <a:lumMod val="75000"/>
                  </a:schemeClr>
                </a:solidFill>
              </a:rPr>
              <a:t>Winning in Central Europe / CZ</a:t>
            </a:r>
          </a:p>
          <a:p>
            <a:pPr marL="342900" indent="-342900">
              <a:buFont typeface="+mj-lt"/>
              <a:buAutoNum type="arabicPeriod"/>
            </a:pPr>
            <a:r>
              <a:rPr lang="en-US" b="1" dirty="0"/>
              <a:t>Pricing Corridors:  </a:t>
            </a:r>
            <a:r>
              <a:rPr lang="en-US" dirty="0"/>
              <a:t>Getting CZ pricing right matters for all of Central Europe and Europe</a:t>
            </a:r>
            <a:endParaRPr lang="en-US" b="1" dirty="0"/>
          </a:p>
          <a:p>
            <a:pPr marL="342900" indent="-342900">
              <a:buFont typeface="+mj-lt"/>
              <a:buAutoNum type="arabicPeriod"/>
            </a:pPr>
            <a:r>
              <a:rPr lang="en-US" b="1" dirty="0"/>
              <a:t>Discounter Strength:  </a:t>
            </a:r>
            <a:r>
              <a:rPr lang="en-US" dirty="0"/>
              <a:t>Working against discounters not an option</a:t>
            </a:r>
            <a:endParaRPr lang="en-US" b="1" dirty="0"/>
          </a:p>
          <a:p>
            <a:pPr marL="342900" indent="-342900">
              <a:buFont typeface="+mj-lt"/>
              <a:buAutoNum type="arabicPeriod"/>
            </a:pPr>
            <a:r>
              <a:rPr lang="en-US" b="1" dirty="0"/>
              <a:t>Demographic/Shopper – high frequency trip missions with Phygital pre-shop:  </a:t>
            </a:r>
            <a:r>
              <a:rPr lang="en-US" dirty="0"/>
              <a:t>Traffic is the currency of success</a:t>
            </a:r>
            <a:endParaRPr lang="en-US" b="1" dirty="0"/>
          </a:p>
          <a:p>
            <a:pPr marL="342900" indent="-342900">
              <a:buFont typeface="+mj-lt"/>
              <a:buAutoNum type="arabicPeriod"/>
            </a:pPr>
            <a:r>
              <a:rPr lang="en-US" b="1" dirty="0"/>
              <a:t>Localization:  </a:t>
            </a:r>
            <a:r>
              <a:rPr lang="en-US" dirty="0"/>
              <a:t>Finding communication that works</a:t>
            </a:r>
            <a:endParaRPr lang="en-US" b="1" dirty="0"/>
          </a:p>
          <a:p>
            <a:pPr marL="342900" indent="-342900">
              <a:buFont typeface="+mj-lt"/>
              <a:buAutoNum type="arabicPeriod"/>
            </a:pPr>
            <a:r>
              <a:rPr lang="en-US" b="1" dirty="0"/>
              <a:t>Rapid Delivery / Proximity / Ultrafresh:  </a:t>
            </a:r>
            <a:r>
              <a:rPr lang="en-US" dirty="0"/>
              <a:t>Partnering and </a:t>
            </a:r>
            <a:r>
              <a:rPr lang="en-US" dirty="0" smtClean="0"/>
              <a:t>agile</a:t>
            </a:r>
            <a:endParaRPr lang="en-US" b="1" dirty="0"/>
          </a:p>
        </p:txBody>
      </p:sp>
      <p:sp>
        <p:nvSpPr>
          <p:cNvPr id="9" name="Text Placeholder 8"/>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6846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Four Discussion Areas</a:t>
            </a:r>
            <a:endParaRPr lang="en-US" dirty="0"/>
          </a:p>
        </p:txBody>
      </p:sp>
      <p:sp>
        <p:nvSpPr>
          <p:cNvPr id="8" name="Text Placeholder 7"/>
          <p:cNvSpPr>
            <a:spLocks noGrp="1"/>
          </p:cNvSpPr>
          <p:nvPr>
            <p:ph type="body" sz="quarter" idx="13"/>
          </p:nvPr>
        </p:nvSpPr>
        <p:spPr/>
        <p:txBody>
          <a:bodyPr/>
          <a:lstStyle/>
          <a:p>
            <a:r>
              <a:rPr lang="en-US" dirty="0" smtClean="0"/>
              <a:t>Thinking about how to win a complex 5C environment</a:t>
            </a:r>
            <a:endParaRPr lang="en-US" dirty="0"/>
          </a:p>
        </p:txBody>
      </p:sp>
      <p:sp>
        <p:nvSpPr>
          <p:cNvPr id="6" name="Content Placeholder 5"/>
          <p:cNvSpPr>
            <a:spLocks noGrp="1"/>
          </p:cNvSpPr>
          <p:nvPr>
            <p:ph sz="half" idx="1"/>
          </p:nvPr>
        </p:nvSpPr>
        <p:spPr/>
        <p:txBody>
          <a:bodyPr/>
          <a:lstStyle/>
          <a:p>
            <a:pPr marL="0" indent="0">
              <a:buNone/>
            </a:pPr>
            <a:r>
              <a:rPr lang="en-US" b="1" dirty="0" smtClean="0">
                <a:solidFill>
                  <a:schemeClr val="accent2"/>
                </a:solidFill>
              </a:rPr>
              <a:t>Megatrends for Consumers</a:t>
            </a:r>
          </a:p>
          <a:p>
            <a:pPr marL="342900" indent="-342900">
              <a:buFont typeface="+mj-lt"/>
              <a:buAutoNum type="arabicPeriod"/>
            </a:pPr>
            <a:r>
              <a:rPr lang="en-US" b="1" dirty="0" smtClean="0"/>
              <a:t>Politics</a:t>
            </a:r>
            <a:r>
              <a:rPr lang="en-US" dirty="0" smtClean="0"/>
              <a:t>:  Back to extremism rather than centralism</a:t>
            </a:r>
          </a:p>
          <a:p>
            <a:pPr marL="342900" indent="-342900">
              <a:buFont typeface="+mj-lt"/>
              <a:buAutoNum type="arabicPeriod"/>
            </a:pPr>
            <a:r>
              <a:rPr lang="en-US" b="1" dirty="0" smtClean="0"/>
              <a:t>Economics</a:t>
            </a:r>
            <a:r>
              <a:rPr lang="en-US" dirty="0" smtClean="0"/>
              <a:t>:  Return of inflation</a:t>
            </a:r>
          </a:p>
          <a:p>
            <a:pPr marL="342900" indent="-342900">
              <a:buFont typeface="+mj-lt"/>
              <a:buAutoNum type="arabicPeriod"/>
            </a:pPr>
            <a:r>
              <a:rPr lang="en-US" b="1" dirty="0" smtClean="0"/>
              <a:t>Demographics</a:t>
            </a:r>
            <a:r>
              <a:rPr lang="en-US" dirty="0" smtClean="0"/>
              <a:t>:  </a:t>
            </a:r>
            <a:r>
              <a:rPr lang="en-US" dirty="0" err="1" smtClean="0"/>
              <a:t>Heterogenous</a:t>
            </a:r>
            <a:r>
              <a:rPr lang="en-US" dirty="0" smtClean="0"/>
              <a:t> is back goodbye middle class homogenous consumption</a:t>
            </a:r>
          </a:p>
          <a:p>
            <a:pPr marL="342900" indent="-342900">
              <a:buFont typeface="+mj-lt"/>
              <a:buAutoNum type="arabicPeriod"/>
            </a:pPr>
            <a:r>
              <a:rPr lang="en-US" b="1" dirty="0" smtClean="0"/>
              <a:t>Urban</a:t>
            </a:r>
            <a:r>
              <a:rPr lang="en-US" dirty="0" smtClean="0"/>
              <a:t>: Population overload and population decline – urban v rural</a:t>
            </a:r>
          </a:p>
          <a:p>
            <a:pPr marL="342900" indent="-342900">
              <a:buFont typeface="+mj-lt"/>
              <a:buAutoNum type="arabicPeriod"/>
            </a:pPr>
            <a:r>
              <a:rPr lang="en-US" b="1" dirty="0" smtClean="0"/>
              <a:t>Phygital &amp; Ownership</a:t>
            </a:r>
            <a:r>
              <a:rPr lang="en-US" dirty="0" smtClean="0"/>
              <a:t>: The death of assets (the gig economy, generation rent, </a:t>
            </a:r>
            <a:r>
              <a:rPr lang="en-US" dirty="0" err="1" smtClean="0"/>
              <a:t>etc</a:t>
            </a:r>
            <a:r>
              <a:rPr lang="en-US" dirty="0" smtClean="0"/>
              <a:t>), the rise of unpredictable shopping</a:t>
            </a:r>
          </a:p>
          <a:p>
            <a:pPr marL="342900" indent="-342900">
              <a:buFont typeface="+mj-lt"/>
              <a:buAutoNum type="arabicPeriod"/>
            </a:pPr>
            <a:endParaRPr lang="en-US" dirty="0"/>
          </a:p>
        </p:txBody>
      </p:sp>
      <p:sp>
        <p:nvSpPr>
          <p:cNvPr id="7" name="Content Placeholder 6"/>
          <p:cNvSpPr>
            <a:spLocks noGrp="1"/>
          </p:cNvSpPr>
          <p:nvPr>
            <p:ph sz="half" idx="2"/>
          </p:nvPr>
        </p:nvSpPr>
        <p:spPr/>
        <p:txBody>
          <a:bodyPr/>
          <a:lstStyle/>
          <a:p>
            <a:pPr marL="0" indent="0">
              <a:buNone/>
            </a:pPr>
            <a:r>
              <a:rPr lang="en-US" b="1" dirty="0">
                <a:solidFill>
                  <a:schemeClr val="accent3">
                    <a:lumMod val="50000"/>
                  </a:schemeClr>
                </a:solidFill>
              </a:rPr>
              <a:t>Megatrends for </a:t>
            </a:r>
            <a:r>
              <a:rPr lang="en-US" b="1" dirty="0" smtClean="0">
                <a:solidFill>
                  <a:schemeClr val="accent3">
                    <a:lumMod val="50000"/>
                  </a:schemeClr>
                </a:solidFill>
              </a:rPr>
              <a:t>Retailers</a:t>
            </a:r>
            <a:endParaRPr lang="en-US" b="1" dirty="0">
              <a:solidFill>
                <a:schemeClr val="accent3">
                  <a:lumMod val="50000"/>
                </a:schemeClr>
              </a:solidFill>
            </a:endParaRPr>
          </a:p>
          <a:p>
            <a:pPr marL="342900" indent="-342900">
              <a:buFont typeface="+mj-lt"/>
              <a:buAutoNum type="arabicPeriod"/>
            </a:pPr>
            <a:r>
              <a:rPr lang="en-US" b="1" dirty="0" smtClean="0"/>
              <a:t>Profitability</a:t>
            </a:r>
            <a:r>
              <a:rPr lang="en-US" dirty="0" smtClean="0"/>
              <a:t>: Retailers selling B2B services, exiting businesses, focusing on supply-chain</a:t>
            </a:r>
            <a:endParaRPr lang="en-US" dirty="0"/>
          </a:p>
          <a:p>
            <a:pPr marL="342900" indent="-342900">
              <a:buFont typeface="+mj-lt"/>
              <a:buAutoNum type="arabicPeriod"/>
            </a:pPr>
            <a:r>
              <a:rPr lang="en-US" b="1" dirty="0" smtClean="0"/>
              <a:t>Buying Power</a:t>
            </a:r>
            <a:r>
              <a:rPr lang="en-US" dirty="0" smtClean="0"/>
              <a:t>:  Rise of global retailer purchasing alliances</a:t>
            </a:r>
            <a:endParaRPr lang="en-US" dirty="0"/>
          </a:p>
          <a:p>
            <a:pPr marL="342900" indent="-342900">
              <a:buFont typeface="+mj-lt"/>
              <a:buAutoNum type="arabicPeriod"/>
            </a:pPr>
            <a:r>
              <a:rPr lang="en-US" b="1" dirty="0" smtClean="0"/>
              <a:t>Agile Retailing:  </a:t>
            </a:r>
            <a:r>
              <a:rPr lang="en-US" dirty="0" smtClean="0"/>
              <a:t>Move to agile and local retail</a:t>
            </a:r>
            <a:endParaRPr lang="en-US" dirty="0"/>
          </a:p>
          <a:p>
            <a:pPr marL="342900" indent="-342900">
              <a:buFont typeface="+mj-lt"/>
              <a:buAutoNum type="arabicPeriod"/>
            </a:pPr>
            <a:r>
              <a:rPr lang="en-US" b="1" dirty="0" smtClean="0"/>
              <a:t>Partnering</a:t>
            </a:r>
            <a:r>
              <a:rPr lang="en-US" dirty="0" smtClean="0"/>
              <a:t>: Alliances and supply-chain partnerships</a:t>
            </a:r>
          </a:p>
          <a:p>
            <a:pPr marL="342900" indent="-342900">
              <a:buFont typeface="+mj-lt"/>
              <a:buAutoNum type="arabicPeriod"/>
            </a:pPr>
            <a:r>
              <a:rPr lang="en-US" b="1" dirty="0" smtClean="0"/>
              <a:t>AI / Robots</a:t>
            </a:r>
            <a:r>
              <a:rPr lang="en-US" dirty="0" smtClean="0"/>
              <a:t>:  Move to new tech in retail</a:t>
            </a:r>
            <a:endParaRPr lang="en-US" dirty="0"/>
          </a:p>
        </p:txBody>
      </p:sp>
      <p:sp>
        <p:nvSpPr>
          <p:cNvPr id="10" name="Content Placeholder 9"/>
          <p:cNvSpPr>
            <a:spLocks noGrp="1"/>
          </p:cNvSpPr>
          <p:nvPr>
            <p:ph sz="half" idx="15"/>
          </p:nvPr>
        </p:nvSpPr>
        <p:spPr/>
        <p:txBody>
          <a:bodyPr/>
          <a:lstStyle/>
          <a:p>
            <a:pPr marL="0" indent="0">
              <a:buNone/>
            </a:pPr>
            <a:r>
              <a:rPr lang="en-US" b="1" dirty="0" smtClean="0">
                <a:solidFill>
                  <a:schemeClr val="accent5">
                    <a:lumMod val="75000"/>
                  </a:schemeClr>
                </a:solidFill>
              </a:rPr>
              <a:t>Changes in Suppliers</a:t>
            </a:r>
          </a:p>
          <a:p>
            <a:pPr marL="342900" indent="-342900">
              <a:buFont typeface="+mj-lt"/>
              <a:buAutoNum type="arabicPeriod"/>
            </a:pPr>
            <a:r>
              <a:rPr lang="en-US" b="1" dirty="0"/>
              <a:t>Channels</a:t>
            </a:r>
            <a:r>
              <a:rPr lang="en-US" dirty="0"/>
              <a:t>: Managing channel blurring</a:t>
            </a:r>
          </a:p>
          <a:p>
            <a:pPr marL="342900" indent="-342900">
              <a:buFont typeface="+mj-lt"/>
              <a:buAutoNum type="arabicPeriod"/>
            </a:pPr>
            <a:r>
              <a:rPr lang="en-US" b="1" dirty="0"/>
              <a:t>Placement: </a:t>
            </a:r>
            <a:r>
              <a:rPr lang="en-US" dirty="0"/>
              <a:t>Understanding how stores change with Phygital shoppers and new services</a:t>
            </a:r>
          </a:p>
          <a:p>
            <a:pPr marL="342900" indent="-342900">
              <a:buFont typeface="+mj-lt"/>
              <a:buAutoNum type="arabicPeriod"/>
            </a:pPr>
            <a:r>
              <a:rPr lang="en-US" b="1" dirty="0"/>
              <a:t>Space: </a:t>
            </a:r>
            <a:r>
              <a:rPr lang="en-US" dirty="0"/>
              <a:t>Doing more with less space</a:t>
            </a:r>
          </a:p>
          <a:p>
            <a:pPr marL="342900" indent="-342900">
              <a:buFont typeface="+mj-lt"/>
              <a:buAutoNum type="arabicPeriod"/>
            </a:pPr>
            <a:r>
              <a:rPr lang="en-US" b="1" dirty="0"/>
              <a:t>Communication</a:t>
            </a:r>
            <a:r>
              <a:rPr lang="en-US" dirty="0"/>
              <a:t>: Aligning to shopper objectives and not consumer/brand</a:t>
            </a:r>
          </a:p>
          <a:p>
            <a:pPr marL="342900" indent="-342900">
              <a:buFont typeface="+mj-lt"/>
              <a:buAutoNum type="arabicPeriod"/>
            </a:pPr>
            <a:r>
              <a:rPr lang="en-US" b="1" dirty="0"/>
              <a:t>SPEED &amp; Forecasting</a:t>
            </a:r>
            <a:r>
              <a:rPr lang="en-US" dirty="0"/>
              <a:t>. Fast and ‘good enough’ rather than slow and ‘perfect’</a:t>
            </a:r>
          </a:p>
        </p:txBody>
      </p:sp>
      <p:sp>
        <p:nvSpPr>
          <p:cNvPr id="11" name="Content Placeholder 10"/>
          <p:cNvSpPr>
            <a:spLocks noGrp="1"/>
          </p:cNvSpPr>
          <p:nvPr>
            <p:ph sz="half" idx="16"/>
          </p:nvPr>
        </p:nvSpPr>
        <p:spPr/>
        <p:txBody>
          <a:bodyPr/>
          <a:lstStyle/>
          <a:p>
            <a:pPr marL="0" indent="0">
              <a:buNone/>
            </a:pPr>
            <a:r>
              <a:rPr lang="en-US" b="1" dirty="0" smtClean="0">
                <a:solidFill>
                  <a:schemeClr val="accent6">
                    <a:lumMod val="75000"/>
                  </a:schemeClr>
                </a:solidFill>
              </a:rPr>
              <a:t>Winning in Central Europe / CZ</a:t>
            </a:r>
          </a:p>
          <a:p>
            <a:pPr marL="342900" indent="-342900">
              <a:buFont typeface="+mj-lt"/>
              <a:buAutoNum type="arabicPeriod"/>
            </a:pPr>
            <a:r>
              <a:rPr lang="en-US" b="1" dirty="0"/>
              <a:t>Pricing Corridors:  </a:t>
            </a:r>
            <a:r>
              <a:rPr lang="en-US" dirty="0"/>
              <a:t>Getting CZ pricing right matters for all of Central Europe and Europe</a:t>
            </a:r>
            <a:endParaRPr lang="en-US" b="1" dirty="0"/>
          </a:p>
          <a:p>
            <a:pPr marL="342900" indent="-342900">
              <a:buFont typeface="+mj-lt"/>
              <a:buAutoNum type="arabicPeriod"/>
            </a:pPr>
            <a:r>
              <a:rPr lang="en-US" b="1" dirty="0"/>
              <a:t>Discounter Strength:  </a:t>
            </a:r>
            <a:r>
              <a:rPr lang="en-US" dirty="0"/>
              <a:t>Working against discounters not an option</a:t>
            </a:r>
            <a:endParaRPr lang="en-US" b="1" dirty="0"/>
          </a:p>
          <a:p>
            <a:pPr marL="342900" indent="-342900">
              <a:buFont typeface="+mj-lt"/>
              <a:buAutoNum type="arabicPeriod"/>
            </a:pPr>
            <a:r>
              <a:rPr lang="en-US" b="1" dirty="0"/>
              <a:t>Demographic/Shopper – high frequency trip missions with Phygital pre-shop:  </a:t>
            </a:r>
            <a:r>
              <a:rPr lang="en-US" dirty="0"/>
              <a:t>Traffic is the currency of success</a:t>
            </a:r>
            <a:endParaRPr lang="en-US" b="1" dirty="0"/>
          </a:p>
          <a:p>
            <a:pPr marL="342900" indent="-342900">
              <a:buFont typeface="+mj-lt"/>
              <a:buAutoNum type="arabicPeriod"/>
            </a:pPr>
            <a:r>
              <a:rPr lang="en-US" b="1" dirty="0"/>
              <a:t>Localization:  </a:t>
            </a:r>
            <a:r>
              <a:rPr lang="en-US" dirty="0"/>
              <a:t>Finding communication that works</a:t>
            </a:r>
            <a:endParaRPr lang="en-US" b="1" dirty="0"/>
          </a:p>
          <a:p>
            <a:pPr marL="342900" indent="-342900">
              <a:buFont typeface="+mj-lt"/>
              <a:buAutoNum type="arabicPeriod"/>
            </a:pPr>
            <a:r>
              <a:rPr lang="en-US" b="1" dirty="0"/>
              <a:t>Rapid Delivery / Proximity / Ultrafresh:  </a:t>
            </a:r>
            <a:r>
              <a:rPr lang="en-US" dirty="0"/>
              <a:t>Partnering and </a:t>
            </a:r>
            <a:r>
              <a:rPr lang="en-US" dirty="0" smtClean="0"/>
              <a:t>agile</a:t>
            </a:r>
            <a:endParaRPr lang="en-US" b="1" dirty="0"/>
          </a:p>
        </p:txBody>
      </p:sp>
      <p:sp>
        <p:nvSpPr>
          <p:cNvPr id="9" name="Text Placeholder 8"/>
          <p:cNvSpPr>
            <a:spLocks noGrp="1"/>
          </p:cNvSpPr>
          <p:nvPr>
            <p:ph type="body" sz="quarter" idx="14"/>
          </p:nvPr>
        </p:nvSpPr>
        <p:spPr/>
        <p:txBody>
          <a:bodyPr/>
          <a:lstStyle/>
          <a:p>
            <a:endParaRPr lang="en-US"/>
          </a:p>
        </p:txBody>
      </p:sp>
      <p:sp>
        <p:nvSpPr>
          <p:cNvPr id="2" name="Rectangle 1"/>
          <p:cNvSpPr/>
          <p:nvPr/>
        </p:nvSpPr>
        <p:spPr>
          <a:xfrm>
            <a:off x="3069336" y="1518330"/>
            <a:ext cx="8944473" cy="453077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85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antar Retail Market Insights Presentation Template (16:9)">
  <a:themeElements>
    <a:clrScheme name="Kantar Retail">
      <a:dk1>
        <a:sysClr val="windowText" lastClr="000000"/>
      </a:dk1>
      <a:lt1>
        <a:sysClr val="window" lastClr="FFFFFF"/>
      </a:lt1>
      <a:dk2>
        <a:srgbClr val="848484"/>
      </a:dk2>
      <a:lt2>
        <a:srgbClr val="FFFFFF"/>
      </a:lt2>
      <a:accent1>
        <a:srgbClr val="00B6ED"/>
      </a:accent1>
      <a:accent2>
        <a:srgbClr val="24338A"/>
      </a:accent2>
      <a:accent3>
        <a:srgbClr val="8CC640"/>
      </a:accent3>
      <a:accent4>
        <a:srgbClr val="848484"/>
      </a:accent4>
      <a:accent5>
        <a:srgbClr val="F68B1F"/>
      </a:accent5>
      <a:accent6>
        <a:srgbClr val="EC232B"/>
      </a:accent6>
      <a:hlink>
        <a:srgbClr val="24338A"/>
      </a:hlink>
      <a:folHlink>
        <a:srgbClr val="6163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lstStyle>
        <a:defPPr>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Custom 439">
      <a:dk1>
        <a:srgbClr val="717171"/>
      </a:dk1>
      <a:lt1>
        <a:srgbClr val="FFFFFF"/>
      </a:lt1>
      <a:dk2>
        <a:srgbClr val="000000"/>
      </a:dk2>
      <a:lt2>
        <a:srgbClr val="F2F2F2"/>
      </a:lt2>
      <a:accent1>
        <a:srgbClr val="00B6ED"/>
      </a:accent1>
      <a:accent2>
        <a:srgbClr val="24338A"/>
      </a:accent2>
      <a:accent3>
        <a:srgbClr val="8CC640"/>
      </a:accent3>
      <a:accent4>
        <a:srgbClr val="717171"/>
      </a:accent4>
      <a:accent5>
        <a:srgbClr val="F15A22"/>
      </a:accent5>
      <a:accent6>
        <a:srgbClr val="EC232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Retail Presentation Template (Wide).potx" id="{9373E729-B4A6-4EF4-B1B7-CEB0884C6E6E}" vid="{6F2BDFEA-3547-47B4-A216-9C1433AE0AD4}"/>
    </a:ext>
  </a:extLst>
</a:theme>
</file>

<file path=ppt/theme/theme3.xml><?xml version="1.0" encoding="utf-8"?>
<a:theme xmlns:a="http://schemas.openxmlformats.org/drawingml/2006/main" name="1_Kantar Retail Presentation Template (16_9)">
  <a:themeElements>
    <a:clrScheme name="Custom 439">
      <a:dk1>
        <a:srgbClr val="717171"/>
      </a:dk1>
      <a:lt1>
        <a:srgbClr val="FFFFFF"/>
      </a:lt1>
      <a:dk2>
        <a:srgbClr val="000000"/>
      </a:dk2>
      <a:lt2>
        <a:srgbClr val="F2F2F2"/>
      </a:lt2>
      <a:accent1>
        <a:srgbClr val="00B6ED"/>
      </a:accent1>
      <a:accent2>
        <a:srgbClr val="24338A"/>
      </a:accent2>
      <a:accent3>
        <a:srgbClr val="8CC640"/>
      </a:accent3>
      <a:accent4>
        <a:srgbClr val="717171"/>
      </a:accent4>
      <a:accent5>
        <a:srgbClr val="F15A22"/>
      </a:accent5>
      <a:accent6>
        <a:srgbClr val="EC232B"/>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Retail Presentation Template (16_9)4.pptx" id="{1778B4C8-A234-4030-AEDF-7A068E4A74CE}" vid="{ACB162C0-A10E-4990-A90A-ADE4E414F19B}"/>
    </a:ext>
  </a:extLst>
</a:theme>
</file>

<file path=ppt/theme/theme4.xml><?xml version="1.0" encoding="utf-8"?>
<a:theme xmlns:a="http://schemas.openxmlformats.org/drawingml/2006/main" name="2_Kantar Retail Presentation Template (16_9)">
  <a:themeElements>
    <a:clrScheme name="Custom 439">
      <a:dk1>
        <a:srgbClr val="717171"/>
      </a:dk1>
      <a:lt1>
        <a:srgbClr val="FFFFFF"/>
      </a:lt1>
      <a:dk2>
        <a:srgbClr val="000000"/>
      </a:dk2>
      <a:lt2>
        <a:srgbClr val="F2F2F2"/>
      </a:lt2>
      <a:accent1>
        <a:srgbClr val="00B6ED"/>
      </a:accent1>
      <a:accent2>
        <a:srgbClr val="24338A"/>
      </a:accent2>
      <a:accent3>
        <a:srgbClr val="8CC640"/>
      </a:accent3>
      <a:accent4>
        <a:srgbClr val="717171"/>
      </a:accent4>
      <a:accent5>
        <a:srgbClr val="F15A22"/>
      </a:accent5>
      <a:accent6>
        <a:srgbClr val="EC232B"/>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Retail Presentation Template (16_9)4.pptx" id="{1778B4C8-A234-4030-AEDF-7A068E4A74CE}" vid="{ACB162C0-A10E-4990-A90A-ADE4E414F19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3515</TotalTime>
  <Words>5085</Words>
  <Application>Microsoft Office PowerPoint</Application>
  <PresentationFormat>Widescreen</PresentationFormat>
  <Paragraphs>749</Paragraphs>
  <Slides>47</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47</vt:i4>
      </vt:variant>
    </vt:vector>
  </HeadingPairs>
  <TitlesOfParts>
    <vt:vector size="58" baseType="lpstr">
      <vt:lpstr>黑体</vt:lpstr>
      <vt:lpstr>Arial</vt:lpstr>
      <vt:lpstr>Arial Narrow</vt:lpstr>
      <vt:lpstr>Calibri</vt:lpstr>
      <vt:lpstr>HelveticaRegular</vt:lpstr>
      <vt:lpstr>Trebuchet MS</vt:lpstr>
      <vt:lpstr>Wingdings</vt:lpstr>
      <vt:lpstr>Kantar Retail Market Insights Presentation Template (16:9)</vt:lpstr>
      <vt:lpstr>blank</vt:lpstr>
      <vt:lpstr>1_Kantar Retail Presentation Template (16_9)</vt:lpstr>
      <vt:lpstr>2_Kantar Retail Presentation Template (16_9)</vt:lpstr>
      <vt:lpstr>Keeping Pace with Retail Evolution –  Five C’s On the Move</vt:lpstr>
      <vt:lpstr>The Future of Retail:  5Cs On-The-Move</vt:lpstr>
      <vt:lpstr>The 5th C:  Category </vt:lpstr>
      <vt:lpstr>A Look Back at the Internationalization of European Retail:  1997</vt:lpstr>
      <vt:lpstr>The Result: The Modern Trade Map of Europe in 1997</vt:lpstr>
      <vt:lpstr>A Look Forward to the Internationalization of Retail in Europe: 2017 </vt:lpstr>
      <vt:lpstr>The Result:  The Modern Trade Map of Europe in 2017</vt:lpstr>
      <vt:lpstr>Four Discussion Areas</vt:lpstr>
      <vt:lpstr>Four Discussion Areas</vt:lpstr>
      <vt:lpstr>Political Populism</vt:lpstr>
      <vt:lpstr>Inflation is Back</vt:lpstr>
      <vt:lpstr>GINI</vt:lpstr>
      <vt:lpstr>Old &amp; Urban</vt:lpstr>
      <vt:lpstr>Modern Working / Ownership</vt:lpstr>
      <vt:lpstr>Consumer MegaTrends Key Action Points</vt:lpstr>
      <vt:lpstr>Four Discussion Areas</vt:lpstr>
      <vt:lpstr>Profitability</vt:lpstr>
      <vt:lpstr>Buying Power via M&amp;A, Franchising, Buying Alliances </vt:lpstr>
      <vt:lpstr>Quiz:  What do These Middle Aged White Men Have Share in Common?</vt:lpstr>
      <vt:lpstr>Agile Sizing</vt:lpstr>
      <vt:lpstr>Partnering / Localizing</vt:lpstr>
      <vt:lpstr>Artificial Intelligence Getting Truly Embedded into the eCommerce Journey – From Basic Algorithms to More Sophisticated Auto-Replenishment</vt:lpstr>
      <vt:lpstr>The Rise of Artificial Intelligence (AI)</vt:lpstr>
      <vt:lpstr>METRO AG:  WHAT THE FUTURE LOOKS LIKE</vt:lpstr>
      <vt:lpstr>METRO AG: The Math</vt:lpstr>
      <vt:lpstr>Retailer MegaTrends Key Action Points</vt:lpstr>
      <vt:lpstr>Four Discussion Areas</vt:lpstr>
      <vt:lpstr>Channel Blurring: Understanding &amp; Managing Types of Retailer Promotions</vt:lpstr>
      <vt:lpstr>The Work We Need to Do to Stay Best in Class</vt:lpstr>
      <vt:lpstr>Placement: Changing Category Dynamics – Pressure on All Fronts</vt:lpstr>
      <vt:lpstr>Space: Changing Category Dynamics – Pressure on All Fronts</vt:lpstr>
      <vt:lpstr>Communication</vt:lpstr>
      <vt:lpstr>The 2017 Shopper Journey is Complex</vt:lpstr>
      <vt:lpstr>5 Ways to Create Differentiation</vt:lpstr>
      <vt:lpstr>PowerPoint Presentation</vt:lpstr>
      <vt:lpstr>Consumers Demand That Retailers Simplify Confusion</vt:lpstr>
      <vt:lpstr>Supplier Changes Key Action Points</vt:lpstr>
      <vt:lpstr>Four Discussion Areas</vt:lpstr>
      <vt:lpstr>Czech Republic – Pricing Corridors</vt:lpstr>
      <vt:lpstr>Channel Dynamics in Europe</vt:lpstr>
      <vt:lpstr>Full Service Grocers on Defensive</vt:lpstr>
      <vt:lpstr>Frequency the Key</vt:lpstr>
      <vt:lpstr>The Battle for Local</vt:lpstr>
      <vt:lpstr>On-the-Go Requires Adjustments</vt:lpstr>
      <vt:lpstr>To Summarize…</vt:lpstr>
      <vt:lpstr>Time to Step &amp; Go For It!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Guerrera, Drew (KR)</dc:creator>
  <cp:lastModifiedBy>Gaul, Ray (KRMLP)</cp:lastModifiedBy>
  <cp:revision>235</cp:revision>
  <dcterms:created xsi:type="dcterms:W3CDTF">2016-09-30T15:46:52Z</dcterms:created>
  <dcterms:modified xsi:type="dcterms:W3CDTF">2017-04-25T10:07:37Z</dcterms:modified>
</cp:coreProperties>
</file>