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4"/>
  </p:sldMasterIdLst>
  <p:notesMasterIdLst>
    <p:notesMasterId r:id="rId11"/>
  </p:notesMasterIdLst>
  <p:handoutMasterIdLst>
    <p:handoutMasterId r:id="rId12"/>
  </p:handoutMasterIdLst>
  <p:sldIdLst>
    <p:sldId id="364" r:id="rId5"/>
    <p:sldId id="377" r:id="rId6"/>
    <p:sldId id="378" r:id="rId7"/>
    <p:sldId id="380" r:id="rId8"/>
    <p:sldId id="372" r:id="rId9"/>
    <p:sldId id="37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61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CC"/>
    <a:srgbClr val="C9F0FF"/>
    <a:srgbClr val="DF6EE5"/>
    <a:srgbClr val="0073C2"/>
    <a:srgbClr val="6BD6F7"/>
    <a:srgbClr val="BAEBFA"/>
    <a:srgbClr val="F7C0F2"/>
    <a:srgbClr val="00ACF0"/>
    <a:srgbClr val="820D8F"/>
    <a:srgbClr val="DC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10" autoAdjust="0"/>
    <p:restoredTop sz="97558" autoAdjust="0"/>
  </p:normalViewPr>
  <p:slideViewPr>
    <p:cSldViewPr snapToGrid="0">
      <p:cViewPr varScale="1">
        <p:scale>
          <a:sx n="74" d="100"/>
          <a:sy n="74" d="100"/>
        </p:scale>
        <p:origin x="-1686" y="-90"/>
      </p:cViewPr>
      <p:guideLst>
        <p:guide orient="horz" pos="4261"/>
        <p:guide pos="384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34C8C-EAF8-8245-8B0B-F0BD03DE04E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D671B-C8B4-3D42-818A-4D5363C28B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6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D8E043-F0C5-AF4A-9FE2-973B4ACDA2C8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74AF4E-08D9-2F42-899C-E2C593ABF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0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CA125F-A766-E74E-B2DF-BB0790F6760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689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4AF4E-08D9-2F42-899C-E2C593ABF6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3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18" name="Picture 17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680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3098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06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Quote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34826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Blu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40404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3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4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995912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nd Slid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780435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75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9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Titl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680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urpl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urpl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461584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4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33600"/>
            <a:ext cx="378801" cy="3789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89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7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81779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6672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pic>
        <p:nvPicPr>
          <p:cNvPr id="6" name="Picture 5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139769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pic>
        <p:nvPicPr>
          <p:cNvPr id="8" name="Picture 7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000960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152205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355967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051625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Quote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537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Blu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06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vider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Purpl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378771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138642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Divider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07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End Slid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63690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End Slid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967881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201</a:t>
            </a:r>
            <a:r>
              <a:rPr lang="sk-SK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8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71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73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Green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461584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903556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33600"/>
            <a:ext cx="378801" cy="37896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247962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17470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72084"/>
            <a:ext cx="378801" cy="37896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8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27826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6672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pic>
        <p:nvPicPr>
          <p:cNvPr id="6" name="Picture 5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525352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pic>
        <p:nvPicPr>
          <p:cNvPr id="8" name="Picture 7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98413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22224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129959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525800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Quote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6376722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Divid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Green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19174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24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Divider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8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0" name="Picture 9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786446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End Slid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118709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End Slid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565895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325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52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Yellow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Orand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36322" y="461584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18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33600"/>
            <a:ext cx="378801" cy="3789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33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92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16591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6672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pic>
        <p:nvPicPr>
          <p:cNvPr id="6" name="Picture 5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5032332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pic>
        <p:nvPicPr>
          <p:cNvPr id="8" name="Picture 7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2727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50826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334195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273819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733542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Quote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737211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Divider Slid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Orande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5185016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ande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79779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Divider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297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End Slid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322256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End Slid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ange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5737782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1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335456"/>
            <a:ext cx="8166672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9389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588" y="5483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775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47426" y="5791200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6" y="2081657"/>
            <a:ext cx="1171422" cy="4142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888" y="2577432"/>
            <a:ext cx="6684264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4135" y="4014216"/>
            <a:ext cx="6684264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87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ed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Red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6322" y="461584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5610736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851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8" name="Picture 7" descr="N Element Tab Square-Blu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9" y="2133600"/>
            <a:ext cx="378801" cy="37896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978028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36322" y="6008206"/>
            <a:ext cx="2891063" cy="697394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3" name="Picture 12" descr="Nielsen-Wordmark-Color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" y="2095350"/>
            <a:ext cx="1191659" cy="42062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36322" y="2583948"/>
            <a:ext cx="6674078" cy="1310218"/>
          </a:xfrm>
        </p:spPr>
        <p:txBody>
          <a:bodyPr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76" y="4014216"/>
            <a:ext cx="6598131" cy="665162"/>
          </a:xfr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2870733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44616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94360" y="2020824"/>
            <a:ext cx="8168640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5599711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6672" cy="5715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6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pic>
        <p:nvPicPr>
          <p:cNvPr id="6" name="Picture 5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700208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pic>
        <p:nvPicPr>
          <p:cNvPr id="8" name="Picture 7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478309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5459984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09600" y="2590800"/>
            <a:ext cx="8153400" cy="32766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9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1559611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/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58620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8168640" cy="256032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88818" y="2628646"/>
            <a:ext cx="8174182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494082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3_Quote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2667000"/>
            <a:ext cx="6978810" cy="58521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58110" y="3733800"/>
            <a:ext cx="7010400" cy="5334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0529634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Divider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hir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Red Stri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6322" y="411448"/>
            <a:ext cx="8218686" cy="1310218"/>
          </a:xfrm>
        </p:spPr>
        <p:txBody>
          <a:bodyPr anchor="ctr"/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523194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 Str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909270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Divider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>
            <a:off x="255636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1227" y="2996184"/>
            <a:ext cx="8046720" cy="585216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66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7_End Slid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N-Element-Tab-Square-White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8910"/>
            <a:ext cx="1981200" cy="19820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3710738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End Slid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s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Nielsen-Wordmark-White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85" y="2590800"/>
            <a:ext cx="4393430" cy="155076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256032" y="663236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kern="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kern="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98694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94360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1280160"/>
            <a:ext cx="8160322" cy="315118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 rtlCol="0">
            <a:no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11042" y="1801368"/>
            <a:ext cx="4087178" cy="177006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609600" y="6095999"/>
            <a:ext cx="8153400" cy="628361"/>
          </a:xfrm>
          <a:prstGeom prst="rect">
            <a:avLst/>
          </a:prstGeom>
        </p:spPr>
        <p:txBody>
          <a:bodyPr/>
          <a:lstStyle>
            <a:lvl1pPr>
              <a:spcBef>
                <a:spcPts val="60"/>
              </a:spcBef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Click to edit text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8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Stri.jpg"/>
          <p:cNvPicPr>
            <a:picLocks noChangeAspect="1"/>
          </p:cNvPicPr>
          <p:nvPr userDrawn="1"/>
        </p:nvPicPr>
        <p:blipFill>
          <a:blip r:embed="rId8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" cy="6858000"/>
          </a:xfrm>
          <a:prstGeom prst="rect">
            <a:avLst/>
          </a:prstGeom>
        </p:spPr>
      </p:pic>
      <p:sp>
        <p:nvSpPr>
          <p:cNvPr id="1027" name="Rectangle 10"/>
          <p:cNvSpPr>
            <a:spLocks noChangeArrowheads="1"/>
          </p:cNvSpPr>
          <p:nvPr/>
        </p:nvSpPr>
        <p:spPr bwMode="gray">
          <a:xfrm rot="-5400000">
            <a:off x="-1180192" y="54354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Copyright </a:t>
            </a:r>
            <a:r>
              <a:rPr lang="en-US" sz="600" dirty="0" smtClean="0">
                <a:solidFill>
                  <a:srgbClr val="FFFFFF"/>
                </a:solidFill>
                <a:latin typeface="Arial"/>
                <a:cs typeface="Calibri" charset="0"/>
              </a:rPr>
              <a:t>© 2017 </a:t>
            </a:r>
            <a:r>
              <a:rPr lang="en-US" sz="600" dirty="0">
                <a:solidFill>
                  <a:srgbClr val="FFFFFF"/>
                </a:solidFill>
                <a:latin typeface="Arial"/>
                <a:cs typeface="Calibri" charset="0"/>
              </a:rPr>
              <a:t>The Nielsen Company. Confidential and proprietary.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725" y="676275"/>
            <a:ext cx="8166100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3725" y="2020888"/>
            <a:ext cx="81661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Text Box 17"/>
          <p:cNvSpPr txBox="1">
            <a:spLocks noChangeArrowheads="1"/>
          </p:cNvSpPr>
          <p:nvPr/>
        </p:nvSpPr>
        <p:spPr bwMode="auto">
          <a:xfrm>
            <a:off x="8877412" y="6600632"/>
            <a:ext cx="14106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fld id="{821CED4D-CD75-B444-97CD-3B51795349D8}" type="slidenum">
              <a:rPr lang="en-US" sz="900" smtClean="0">
                <a:solidFill>
                  <a:srgbClr val="000000"/>
                </a:solidFill>
                <a:latin typeface="Arial"/>
              </a:rPr>
              <a:pPr algn="ctr">
                <a:defRPr/>
              </a:pPr>
              <a:t>‹#›</a:t>
            </a:fld>
            <a:endParaRPr lang="en-US" sz="90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 descr="N-Element-Tab-Blue_RGB.png"/>
          <p:cNvPicPr>
            <a:picLocks noChangeAspect="1"/>
          </p:cNvPicPr>
          <p:nvPr userDrawn="1"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6415" cy="3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3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  <p:sldLayoutId id="2147484012" r:id="rId18"/>
    <p:sldLayoutId id="2147484013" r:id="rId19"/>
    <p:sldLayoutId id="2147484014" r:id="rId20"/>
    <p:sldLayoutId id="2147484015" r:id="rId21"/>
    <p:sldLayoutId id="2147484016" r:id="rId22"/>
    <p:sldLayoutId id="2147484017" r:id="rId23"/>
    <p:sldLayoutId id="2147484018" r:id="rId24"/>
    <p:sldLayoutId id="2147484019" r:id="rId25"/>
    <p:sldLayoutId id="2147484020" r:id="rId26"/>
    <p:sldLayoutId id="2147484021" r:id="rId27"/>
    <p:sldLayoutId id="2147484022" r:id="rId28"/>
    <p:sldLayoutId id="2147484023" r:id="rId29"/>
    <p:sldLayoutId id="2147484024" r:id="rId30"/>
    <p:sldLayoutId id="2147484025" r:id="rId31"/>
    <p:sldLayoutId id="2147484026" r:id="rId32"/>
    <p:sldLayoutId id="2147484027" r:id="rId33"/>
    <p:sldLayoutId id="2147484028" r:id="rId34"/>
    <p:sldLayoutId id="2147484029" r:id="rId35"/>
    <p:sldLayoutId id="2147484030" r:id="rId36"/>
    <p:sldLayoutId id="2147484031" r:id="rId37"/>
    <p:sldLayoutId id="2147484032" r:id="rId38"/>
    <p:sldLayoutId id="2147484033" r:id="rId39"/>
    <p:sldLayoutId id="2147484034" r:id="rId40"/>
    <p:sldLayoutId id="2147484035" r:id="rId41"/>
    <p:sldLayoutId id="2147484036" r:id="rId42"/>
    <p:sldLayoutId id="2147484037" r:id="rId43"/>
    <p:sldLayoutId id="2147484038" r:id="rId44"/>
    <p:sldLayoutId id="2147484039" r:id="rId45"/>
    <p:sldLayoutId id="2147484040" r:id="rId46"/>
    <p:sldLayoutId id="2147484041" r:id="rId47"/>
    <p:sldLayoutId id="2147484042" r:id="rId48"/>
    <p:sldLayoutId id="2147484043" r:id="rId49"/>
    <p:sldLayoutId id="2147484044" r:id="rId50"/>
    <p:sldLayoutId id="2147484045" r:id="rId51"/>
    <p:sldLayoutId id="2147484046" r:id="rId52"/>
    <p:sldLayoutId id="2147484047" r:id="rId53"/>
    <p:sldLayoutId id="2147484048" r:id="rId54"/>
    <p:sldLayoutId id="2147484049" r:id="rId55"/>
    <p:sldLayoutId id="2147484050" r:id="rId56"/>
    <p:sldLayoutId id="2147484051" r:id="rId57"/>
    <p:sldLayoutId id="2147484052" r:id="rId58"/>
    <p:sldLayoutId id="2147484053" r:id="rId59"/>
    <p:sldLayoutId id="2147484054" r:id="rId60"/>
    <p:sldLayoutId id="2147484055" r:id="rId61"/>
    <p:sldLayoutId id="2147484056" r:id="rId62"/>
    <p:sldLayoutId id="2147484057" r:id="rId63"/>
    <p:sldLayoutId id="2147484058" r:id="rId64"/>
    <p:sldLayoutId id="2147484059" r:id="rId65"/>
    <p:sldLayoutId id="2147484060" r:id="rId66"/>
    <p:sldLayoutId id="2147484061" r:id="rId67"/>
    <p:sldLayoutId id="2147484062" r:id="rId68"/>
    <p:sldLayoutId id="2147484063" r:id="rId69"/>
    <p:sldLayoutId id="2147484064" r:id="rId70"/>
    <p:sldLayoutId id="2147484065" r:id="rId71"/>
    <p:sldLayoutId id="2147484066" r:id="rId72"/>
    <p:sldLayoutId id="2147484067" r:id="rId73"/>
    <p:sldLayoutId id="2147484068" r:id="rId74"/>
    <p:sldLayoutId id="2147484069" r:id="rId75"/>
    <p:sldLayoutId id="2147484070" r:id="rId76"/>
    <p:sldLayoutId id="2147484071" r:id="rId77"/>
    <p:sldLayoutId id="2147484072" r:id="rId78"/>
    <p:sldLayoutId id="2147484073" r:id="rId79"/>
    <p:sldLayoutId id="2147484074" r:id="rId80"/>
    <p:sldLayoutId id="2147484075" r:id="rId81"/>
    <p:sldLayoutId id="2147484076" r:id="rId82"/>
    <p:sldLayoutId id="2147484077" r:id="rId83"/>
    <p:sldLayoutId id="2147484078" r:id="rId84"/>
    <p:sldLayoutId id="2147484079" r:id="rId85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cap="all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DD9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30188" indent="-230188" algn="l" defTabSz="4572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61963" indent="-242888" algn="l" defTabSz="569913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1038" indent="-227013" algn="l" defTabSz="457200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2813" indent="-222250" algn="l" defTabSz="211138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2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7013" algn="l" defTabSz="457200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Font typeface="Arial" charset="0"/>
        <a:buChar char="•"/>
        <a:defRPr sz="12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cs-CZ" dirty="0" smtClean="0"/>
              <a:t>Andrea </a:t>
            </a:r>
            <a:r>
              <a:rPr lang="cs-CZ" dirty="0" err="1" smtClean="0"/>
              <a:t>Vozníková</a:t>
            </a:r>
            <a:endParaRPr lang="cs-CZ" dirty="0" smtClean="0"/>
          </a:p>
          <a:p>
            <a:r>
              <a:rPr lang="cs-CZ" dirty="0" err="1" smtClean="0"/>
              <a:t>March</a:t>
            </a:r>
            <a:r>
              <a:rPr lang="cs-CZ" dirty="0" smtClean="0"/>
              <a:t>, 2018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cap="none" dirty="0" smtClean="0"/>
              <a:t>NIELSEN</a:t>
            </a:r>
            <a:r>
              <a:rPr lang="cs-CZ" sz="4800" cap="none" dirty="0" smtClean="0"/>
              <a:t/>
            </a:r>
            <a:br>
              <a:rPr lang="cs-CZ" sz="4800" cap="none" dirty="0" smtClean="0"/>
            </a:br>
            <a:r>
              <a:rPr lang="cs-CZ" sz="4800" cap="none" dirty="0" smtClean="0"/>
              <a:t>MAKE </a:t>
            </a:r>
            <a:r>
              <a:rPr lang="cs-CZ" sz="4800" cap="none" dirty="0" smtClean="0"/>
              <a:t>IT HEALTHY!</a:t>
            </a:r>
            <a:endParaRPr lang="en-US" sz="4800" cap="none" dirty="0"/>
          </a:p>
        </p:txBody>
      </p:sp>
      <p:sp>
        <p:nvSpPr>
          <p:cNvPr id="8" name="Subtitle 1"/>
          <p:cNvSpPr>
            <a:spLocks noGrp="1"/>
          </p:cNvSpPr>
          <p:nvPr>
            <p:ph type="subTitle" idx="1"/>
          </p:nvPr>
        </p:nvSpPr>
        <p:spPr>
          <a:xfrm>
            <a:off x="264135" y="4014216"/>
            <a:ext cx="7982398" cy="665162"/>
          </a:xfrm>
        </p:spPr>
        <p:txBody>
          <a:bodyPr/>
          <a:lstStyle/>
          <a:p>
            <a:r>
              <a:rPr lang="en-US" dirty="0" smtClean="0"/>
              <a:t>Proposal for  syndicated study with focus on healthy products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1" y="4592523"/>
            <a:ext cx="636957" cy="622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10" y="4551771"/>
            <a:ext cx="703518" cy="703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69" y="4549708"/>
            <a:ext cx="655764" cy="7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2473" y="198984"/>
            <a:ext cx="8144616" cy="571500"/>
          </a:xfrm>
        </p:spPr>
        <p:txBody>
          <a:bodyPr/>
          <a:lstStyle/>
          <a:p>
            <a:r>
              <a:rPr lang="cs-CZ" dirty="0" smtClean="0"/>
              <a:t>BACKGROUND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>
          <a:xfrm>
            <a:off x="526122" y="802489"/>
            <a:ext cx="8160322" cy="315118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are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en-US" dirty="0" smtClean="0"/>
              <a:t>doing </a:t>
            </a:r>
            <a:r>
              <a:rPr lang="en-US" dirty="0" smtClean="0"/>
              <a:t>this?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 bwMode="auto">
          <a:xfrm>
            <a:off x="580712" y="1389341"/>
            <a:ext cx="4155061" cy="50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b="0" kern="1200" baseline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569913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b="1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b="1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211138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600" b="1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600" b="1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We were approached by our clients from various of categories and you all have </a:t>
            </a:r>
            <a:r>
              <a:rPr lang="sk-SK" sz="1600" dirty="0" smtClean="0"/>
              <a:t>a </a:t>
            </a:r>
            <a:r>
              <a:rPr lang="en-US" sz="1600" dirty="0" smtClean="0"/>
              <a:t>similar </a:t>
            </a:r>
            <a:r>
              <a:rPr lang="en-US" sz="1600" dirty="0" smtClean="0"/>
              <a:t>need.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92D050"/>
                </a:solidFill>
              </a:rPr>
              <a:t>To understand what consumers perceive as healthy product</a:t>
            </a:r>
            <a:r>
              <a:rPr lang="en-US" sz="1600" dirty="0" smtClean="0"/>
              <a:t>, what categories are associated with that and </a:t>
            </a:r>
            <a:r>
              <a:rPr lang="en-US" sz="1600" dirty="0" smtClean="0"/>
              <a:t>what </a:t>
            </a:r>
            <a:r>
              <a:rPr lang="en-US" sz="1600" dirty="0" smtClean="0"/>
              <a:t>can be done </a:t>
            </a:r>
            <a:r>
              <a:rPr lang="en-US" sz="1600" dirty="0"/>
              <a:t>within categories to </a:t>
            </a:r>
            <a:r>
              <a:rPr lang="en-US" sz="1600" dirty="0" smtClean="0"/>
              <a:t>make them more healthy in consumer eyes.</a:t>
            </a:r>
          </a:p>
          <a:p>
            <a:endParaRPr lang="en-US" sz="1600" dirty="0" smtClean="0"/>
          </a:p>
          <a:p>
            <a:r>
              <a:rPr lang="en-US" sz="1600" dirty="0" smtClean="0"/>
              <a:t>This is </a:t>
            </a:r>
            <a:r>
              <a:rPr lang="sk-SK" sz="1600" dirty="0" smtClean="0"/>
              <a:t>a </a:t>
            </a:r>
            <a:r>
              <a:rPr lang="en-US" sz="1600" dirty="0" smtClean="0"/>
              <a:t>very </a:t>
            </a:r>
            <a:r>
              <a:rPr lang="sk-SK" sz="1600" dirty="0" err="1" smtClean="0"/>
              <a:t>up-to-date</a:t>
            </a:r>
            <a:r>
              <a:rPr lang="sk-SK" sz="1600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 smtClean="0"/>
              <a:t>relevant topic, </a:t>
            </a:r>
            <a:r>
              <a:rPr lang="sk-SK" sz="1600" dirty="0" smtClean="0"/>
              <a:t>and </a:t>
            </a:r>
            <a:r>
              <a:rPr lang="en-US" sz="1600" dirty="0" smtClean="0"/>
              <a:t>that</a:t>
            </a:r>
            <a:r>
              <a:rPr lang="sk-SK" sz="1600" dirty="0" smtClean="0"/>
              <a:t>´s</a:t>
            </a:r>
            <a:r>
              <a:rPr lang="en-US" sz="1600" dirty="0" smtClean="0"/>
              <a:t> </a:t>
            </a:r>
            <a:r>
              <a:rPr lang="en-US" sz="1600" dirty="0" smtClean="0"/>
              <a:t>why Nielsen </a:t>
            </a:r>
            <a:r>
              <a:rPr lang="sk-SK" sz="1600" dirty="0" smtClean="0"/>
              <a:t>has </a:t>
            </a:r>
            <a:r>
              <a:rPr lang="sk-SK" sz="1600" dirty="0" err="1" smtClean="0"/>
              <a:t>created</a:t>
            </a:r>
            <a:r>
              <a:rPr lang="en-US" sz="1600" dirty="0" smtClean="0"/>
              <a:t> creating</a:t>
            </a:r>
            <a:r>
              <a:rPr lang="sk-SK" sz="1600" dirty="0" smtClean="0"/>
              <a:t> a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007FC7"/>
                </a:solidFill>
              </a:rPr>
              <a:t>syndicated study </a:t>
            </a:r>
            <a:r>
              <a:rPr lang="en-US" sz="1600" dirty="0" smtClean="0"/>
              <a:t>which will </a:t>
            </a:r>
            <a:r>
              <a:rPr lang="en-US" sz="1600" b="1" dirty="0" smtClean="0">
                <a:solidFill>
                  <a:srgbClr val="007FC7"/>
                </a:solidFill>
              </a:rPr>
              <a:t>combine RMS data from various categories (including BIO) together with consumer research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In the study we also want to understand the </a:t>
            </a:r>
            <a:r>
              <a:rPr lang="en-US" sz="1600" b="1" dirty="0" smtClean="0">
                <a:solidFill>
                  <a:srgbClr val="92D050"/>
                </a:solidFill>
              </a:rPr>
              <a:t>role of super foods </a:t>
            </a:r>
            <a:r>
              <a:rPr lang="en-US" sz="1600" dirty="0" smtClean="0"/>
              <a:t>which are currently used as ingredients.</a:t>
            </a:r>
            <a:endParaRPr lang="en-US" sz="1600" dirty="0"/>
          </a:p>
        </p:txBody>
      </p:sp>
      <p:sp>
        <p:nvSpPr>
          <p:cNvPr id="717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72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2" descr="Image result for healthy li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042" y="846161"/>
            <a:ext cx="4489958" cy="2497540"/>
          </a:xfrm>
          <a:prstGeom prst="rect">
            <a:avLst/>
          </a:prstGeom>
          <a:noFill/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995" y="3712191"/>
            <a:ext cx="3905803" cy="2601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7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6122" y="212632"/>
            <a:ext cx="8144616" cy="571500"/>
          </a:xfrm>
        </p:spPr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526122" y="1079129"/>
            <a:ext cx="8168640" cy="407987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In order to fully explore these very broad topics we will use several data sources from which we will create </a:t>
            </a:r>
            <a:r>
              <a:rPr lang="sk-SK" sz="1600" dirty="0" smtClean="0"/>
              <a:t>a </a:t>
            </a:r>
            <a:r>
              <a:rPr lang="en-US" sz="1600" dirty="0" smtClean="0"/>
              <a:t>combined </a:t>
            </a:r>
            <a:r>
              <a:rPr lang="en-US" sz="1600" dirty="0" smtClean="0"/>
              <a:t>report. There are three main pillars:</a:t>
            </a:r>
            <a:endParaRPr lang="en-US" sz="1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3"/>
          </p:nvPr>
        </p:nvSpPr>
        <p:spPr>
          <a:xfrm>
            <a:off x="526122" y="788840"/>
            <a:ext cx="8160322" cy="315118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are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en-US" dirty="0" smtClean="0"/>
              <a:t>going </a:t>
            </a:r>
            <a:r>
              <a:rPr lang="en-US" dirty="0" smtClean="0"/>
              <a:t>to do this?</a:t>
            </a:r>
            <a:endParaRPr lang="en-US" dirty="0"/>
          </a:p>
        </p:txBody>
      </p:sp>
      <p:sp>
        <p:nvSpPr>
          <p:cNvPr id="6" name="Rounded Rectangle 14"/>
          <p:cNvSpPr/>
          <p:nvPr/>
        </p:nvSpPr>
        <p:spPr>
          <a:xfrm>
            <a:off x="545907" y="1695105"/>
            <a:ext cx="2511187" cy="502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" rIns="9144" rtlCol="0" anchor="t"/>
          <a:lstStyle/>
          <a:p>
            <a:pPr algn="ctr"/>
            <a:endParaRPr lang="en-US" sz="1400" dirty="0" smtClean="0">
              <a:solidFill>
                <a:srgbClr val="5F5F5F"/>
              </a:solidFill>
            </a:endParaRPr>
          </a:p>
          <a:p>
            <a:pPr algn="ctr"/>
            <a:endParaRPr lang="en-US" sz="1400" dirty="0" smtClean="0">
              <a:solidFill>
                <a:srgbClr val="5F5F5F"/>
              </a:solidFill>
            </a:endParaRPr>
          </a:p>
          <a:p>
            <a:pPr algn="ctr"/>
            <a:endParaRPr lang="en-US" sz="1400" dirty="0" smtClean="0">
              <a:solidFill>
                <a:srgbClr val="5F5F5F"/>
              </a:solidFill>
            </a:endParaRPr>
          </a:p>
          <a:p>
            <a:pPr algn="ctr"/>
            <a:endParaRPr lang="en-US" sz="1400" dirty="0" smtClean="0">
              <a:solidFill>
                <a:srgbClr val="5F5F5F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RMS+ global Nielsen reports</a:t>
            </a: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100" dirty="0" smtClean="0">
                <a:solidFill>
                  <a:schemeClr val="tx1"/>
                </a:solidFill>
              </a:rPr>
              <a:t>We would like to extract all interesting data from internal sources what we have to cover </a:t>
            </a:r>
            <a:r>
              <a:rPr lang="sk-SK" sz="1100" dirty="0" err="1" smtClean="0">
                <a:solidFill>
                  <a:schemeClr val="tx1"/>
                </a:solidFill>
              </a:rPr>
              <a:t>the</a:t>
            </a:r>
            <a:r>
              <a:rPr lang="sk-SK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topic </a:t>
            </a:r>
            <a:r>
              <a:rPr lang="en-US" sz="1100" dirty="0" smtClean="0">
                <a:solidFill>
                  <a:schemeClr val="tx1"/>
                </a:solidFill>
              </a:rPr>
              <a:t>of healthy products/categories.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We plan to use: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RMS data for selected healthy categories (size &amp; trends)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Shopper Trends 2016, 2017, 2018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TOP30 categories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Nielsen Global Consumer Confidence Index; 2005–2017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Nielsen Growth Reporter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Nielsen Global Surveys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Rounded Rectangle 17"/>
          <p:cNvSpPr/>
          <p:nvPr/>
        </p:nvSpPr>
        <p:spPr>
          <a:xfrm>
            <a:off x="3330051" y="1695105"/>
            <a:ext cx="2483893" cy="502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Qualitative phase</a:t>
            </a:r>
          </a:p>
          <a:p>
            <a:pPr algn="ctr"/>
            <a:endParaRPr lang="en-US" sz="11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In order to understand </a:t>
            </a:r>
            <a:r>
              <a:rPr lang="en-US" sz="1100" dirty="0" smtClean="0">
                <a:solidFill>
                  <a:schemeClr val="tx1"/>
                </a:solidFill>
              </a:rPr>
              <a:t>consumers</a:t>
            </a:r>
            <a:r>
              <a:rPr lang="sk-SK" sz="1100" dirty="0" smtClean="0">
                <a:solidFill>
                  <a:schemeClr val="tx1"/>
                </a:solidFill>
              </a:rPr>
              <a:t>´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minds we would need to conduct </a:t>
            </a:r>
            <a:r>
              <a:rPr lang="sk-SK" sz="1100" dirty="0" smtClean="0">
                <a:solidFill>
                  <a:schemeClr val="tx1"/>
                </a:solidFill>
              </a:rPr>
              <a:t>a </a:t>
            </a:r>
            <a:r>
              <a:rPr lang="en-US" sz="1100" dirty="0" smtClean="0">
                <a:solidFill>
                  <a:schemeClr val="tx1"/>
                </a:solidFill>
              </a:rPr>
              <a:t>qualitative </a:t>
            </a:r>
            <a:r>
              <a:rPr lang="en-US" sz="1100" dirty="0" smtClean="0">
                <a:solidFill>
                  <a:schemeClr val="tx1"/>
                </a:solidFill>
              </a:rPr>
              <a:t>research which will help us shape the topics which then will be measured in quantitative phase.</a:t>
            </a:r>
          </a:p>
          <a:p>
            <a:pPr algn="ctr"/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We plan to </a:t>
            </a:r>
            <a:r>
              <a:rPr lang="en-US" sz="1100" b="1" dirty="0" smtClean="0">
                <a:solidFill>
                  <a:schemeClr val="tx1"/>
                </a:solidFill>
              </a:rPr>
              <a:t>use on-line blog </a:t>
            </a:r>
            <a:r>
              <a:rPr lang="en-US" sz="1100" dirty="0" smtClean="0">
                <a:solidFill>
                  <a:schemeClr val="tx1"/>
                </a:solidFill>
              </a:rPr>
              <a:t>and </a:t>
            </a:r>
            <a:r>
              <a:rPr lang="en-US" sz="1100" b="1" dirty="0" smtClean="0">
                <a:solidFill>
                  <a:schemeClr val="tx1"/>
                </a:solidFill>
              </a:rPr>
              <a:t>assisted shopping trips </a:t>
            </a:r>
            <a:r>
              <a:rPr lang="en-US" sz="1100" dirty="0" smtClean="0">
                <a:solidFill>
                  <a:schemeClr val="tx1"/>
                </a:solidFill>
              </a:rPr>
              <a:t>to understand not only selection but also motivation to healthy product purchase and its shopper journey at the store.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From this phase will have video which then will be used in creation of </a:t>
            </a:r>
            <a:r>
              <a:rPr lang="en-US" sz="1100" b="1" dirty="0" smtClean="0">
                <a:solidFill>
                  <a:schemeClr val="tx1"/>
                </a:solidFill>
              </a:rPr>
              <a:t>profile videos to Healthy Consumer Segments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31"/>
          <p:cNvSpPr/>
          <p:nvPr/>
        </p:nvSpPr>
        <p:spPr>
          <a:xfrm>
            <a:off x="6114196" y="1695105"/>
            <a:ext cx="2620370" cy="502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" rIns="9144" rtlCol="0" anchor="t"/>
          <a:lstStyle/>
          <a:p>
            <a:pPr lvl="0" algn="ctr"/>
            <a:endParaRPr lang="en-US" b="1" dirty="0" smtClean="0">
              <a:solidFill>
                <a:srgbClr val="000000"/>
              </a:solidFill>
            </a:endParaRPr>
          </a:p>
          <a:p>
            <a:pPr lvl="0" algn="ctr"/>
            <a:endParaRPr lang="en-US" b="1" dirty="0" smtClean="0">
              <a:solidFill>
                <a:srgbClr val="000000"/>
              </a:solidFill>
            </a:endParaRPr>
          </a:p>
          <a:p>
            <a:pPr lvl="0" algn="ctr"/>
            <a:endParaRPr lang="en-US" b="1" dirty="0" smtClean="0">
              <a:solidFill>
                <a:srgbClr val="000000"/>
              </a:solidFill>
            </a:endParaRPr>
          </a:p>
          <a:p>
            <a:pPr lvl="0" algn="ctr"/>
            <a:r>
              <a:rPr lang="en-US" b="1" dirty="0" smtClean="0">
                <a:solidFill>
                  <a:srgbClr val="000000"/>
                </a:solidFill>
              </a:rPr>
              <a:t>Quantitative phase</a:t>
            </a:r>
          </a:p>
          <a:p>
            <a:pPr lvl="0" algn="ctr"/>
            <a:endParaRPr lang="en-US" sz="1100" b="1" dirty="0" smtClean="0">
              <a:solidFill>
                <a:srgbClr val="000000"/>
              </a:solidFill>
            </a:endParaRPr>
          </a:p>
          <a:p>
            <a:pPr lvl="0" algn="ctr"/>
            <a:r>
              <a:rPr lang="sk-SK" sz="1100" dirty="0" err="1" smtClean="0">
                <a:solidFill>
                  <a:srgbClr val="000000"/>
                </a:solidFill>
              </a:rPr>
              <a:t>After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explor</a:t>
            </a:r>
            <a:r>
              <a:rPr lang="sk-SK" sz="1100" dirty="0" err="1" smtClean="0">
                <a:solidFill>
                  <a:srgbClr val="000000"/>
                </a:solidFill>
              </a:rPr>
              <a:t>ing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qualitatively </a:t>
            </a:r>
            <a:r>
              <a:rPr lang="en-US" sz="1100" dirty="0" smtClean="0">
                <a:solidFill>
                  <a:srgbClr val="000000"/>
                </a:solidFill>
              </a:rPr>
              <a:t>all </a:t>
            </a:r>
            <a:r>
              <a:rPr lang="en-US" sz="1100" dirty="0" smtClean="0">
                <a:solidFill>
                  <a:srgbClr val="000000"/>
                </a:solidFill>
              </a:rPr>
              <a:t>things connected with heathy living and healthy product categories, we will </a:t>
            </a:r>
            <a:r>
              <a:rPr lang="en-US" sz="1100" dirty="0" smtClean="0">
                <a:solidFill>
                  <a:srgbClr val="000000"/>
                </a:solidFill>
              </a:rPr>
              <a:t>need </a:t>
            </a:r>
            <a:r>
              <a:rPr lang="en-US" sz="1100" dirty="0" smtClean="0">
                <a:solidFill>
                  <a:srgbClr val="000000"/>
                </a:solidFill>
              </a:rPr>
              <a:t>to validate those findings in </a:t>
            </a:r>
            <a:r>
              <a:rPr lang="sk-SK" sz="1100" dirty="0" smtClean="0">
                <a:solidFill>
                  <a:srgbClr val="000000"/>
                </a:solidFill>
              </a:rPr>
              <a:t>a </a:t>
            </a:r>
            <a:r>
              <a:rPr lang="en-US" sz="1100" dirty="0" smtClean="0">
                <a:solidFill>
                  <a:srgbClr val="000000"/>
                </a:solidFill>
              </a:rPr>
              <a:t>quantitative </a:t>
            </a:r>
            <a:r>
              <a:rPr lang="en-US" sz="1100" dirty="0" smtClean="0">
                <a:solidFill>
                  <a:srgbClr val="000000"/>
                </a:solidFill>
              </a:rPr>
              <a:t>survey.</a:t>
            </a:r>
          </a:p>
          <a:p>
            <a:pPr lvl="0" algn="ctr"/>
            <a:endParaRPr lang="en-US" sz="1100" dirty="0" smtClean="0">
              <a:solidFill>
                <a:srgbClr val="000000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en-US" sz="1100" dirty="0" smtClean="0">
                <a:solidFill>
                  <a:srgbClr val="000000"/>
                </a:solidFill>
              </a:rPr>
              <a:t>It will </a:t>
            </a:r>
            <a:r>
              <a:rPr lang="en-US" sz="1100" dirty="0" smtClean="0">
                <a:solidFill>
                  <a:srgbClr val="000000"/>
                </a:solidFill>
              </a:rPr>
              <a:t>be</a:t>
            </a:r>
            <a:r>
              <a:rPr lang="sk-SK" sz="1100" dirty="0">
                <a:solidFill>
                  <a:srgbClr val="000000"/>
                </a:solidFill>
              </a:rPr>
              <a:t> </a:t>
            </a:r>
            <a:r>
              <a:rPr lang="sk-SK" sz="1100" dirty="0" err="1" smtClean="0">
                <a:solidFill>
                  <a:srgbClr val="000000"/>
                </a:solidFill>
              </a:rPr>
              <a:t>an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b="1" dirty="0" smtClean="0">
                <a:solidFill>
                  <a:srgbClr val="000000"/>
                </a:solidFill>
              </a:rPr>
              <a:t>on-line survey </a:t>
            </a:r>
            <a:r>
              <a:rPr lang="en-US" sz="1100" dirty="0" smtClean="0">
                <a:solidFill>
                  <a:srgbClr val="000000"/>
                </a:solidFill>
              </a:rPr>
              <a:t>with </a:t>
            </a:r>
            <a:r>
              <a:rPr lang="sk-SK" sz="1100" dirty="0" smtClean="0">
                <a:solidFill>
                  <a:srgbClr val="000000"/>
                </a:solidFill>
              </a:rPr>
              <a:t>a </a:t>
            </a:r>
            <a:r>
              <a:rPr lang="en-US" sz="1100" dirty="0" smtClean="0">
                <a:solidFill>
                  <a:srgbClr val="000000"/>
                </a:solidFill>
              </a:rPr>
              <a:t>rather </a:t>
            </a:r>
            <a:r>
              <a:rPr lang="en-US" sz="1100" dirty="0" smtClean="0">
                <a:solidFill>
                  <a:srgbClr val="000000"/>
                </a:solidFill>
              </a:rPr>
              <a:t>large sample of </a:t>
            </a:r>
            <a:r>
              <a:rPr lang="en-US" sz="1100" b="1" dirty="0" smtClean="0">
                <a:solidFill>
                  <a:srgbClr val="000000"/>
                </a:solidFill>
              </a:rPr>
              <a:t>4000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b="1" dirty="0" smtClean="0">
                <a:solidFill>
                  <a:srgbClr val="000000"/>
                </a:solidFill>
              </a:rPr>
              <a:t>respondents</a:t>
            </a:r>
            <a:r>
              <a:rPr lang="en-US" sz="1100" dirty="0" smtClean="0">
                <a:solidFill>
                  <a:srgbClr val="000000"/>
                </a:solidFill>
              </a:rPr>
              <a:t> in order to be able to recruit from main questionnaire minimum of 100 users who will then evaluate in separate questionnaire selected </a:t>
            </a:r>
            <a:r>
              <a:rPr lang="en-US" sz="1100" dirty="0" smtClean="0">
                <a:solidFill>
                  <a:srgbClr val="000000"/>
                </a:solidFill>
              </a:rPr>
              <a:t>categories</a:t>
            </a:r>
            <a:r>
              <a:rPr lang="sk-SK" sz="1100" dirty="0" smtClean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/ </a:t>
            </a:r>
            <a:r>
              <a:rPr lang="cs-CZ" sz="1100" dirty="0" err="1" smtClean="0">
                <a:solidFill>
                  <a:srgbClr val="000000"/>
                </a:solidFill>
              </a:rPr>
              <a:t>topic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(in client specific sections).</a:t>
            </a:r>
          </a:p>
          <a:p>
            <a:pPr lvl="0" algn="ctr"/>
            <a:r>
              <a:rPr lang="sk-SK" sz="1100" dirty="0" err="1" smtClean="0">
                <a:solidFill>
                  <a:srgbClr val="000000"/>
                </a:solidFill>
              </a:rPr>
              <a:t>The</a:t>
            </a:r>
            <a:r>
              <a:rPr lang="sk-SK" sz="1100" dirty="0" smtClean="0">
                <a:solidFill>
                  <a:srgbClr val="000000"/>
                </a:solidFill>
              </a:rPr>
              <a:t> m</a:t>
            </a:r>
            <a:r>
              <a:rPr lang="en-US" sz="1100" dirty="0" err="1" smtClean="0">
                <a:solidFill>
                  <a:srgbClr val="000000"/>
                </a:solidFill>
              </a:rPr>
              <a:t>ain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questionnaire will have 20 minutes and up to 3 open ended questions. </a:t>
            </a:r>
          </a:p>
          <a:p>
            <a:pPr lvl="0" algn="ctr"/>
            <a:r>
              <a:rPr lang="sk-SK" sz="1100" dirty="0" err="1" smtClean="0">
                <a:solidFill>
                  <a:srgbClr val="000000"/>
                </a:solidFill>
              </a:rPr>
              <a:t>The</a:t>
            </a:r>
            <a:r>
              <a:rPr lang="sk-SK" sz="1100" dirty="0" smtClean="0">
                <a:solidFill>
                  <a:srgbClr val="000000"/>
                </a:solidFill>
              </a:rPr>
              <a:t> c</a:t>
            </a:r>
            <a:r>
              <a:rPr lang="en-US" sz="1100" dirty="0" err="1" smtClean="0">
                <a:solidFill>
                  <a:srgbClr val="000000"/>
                </a:solidFill>
              </a:rPr>
              <a:t>lient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</a:rPr>
              <a:t>specific questionnaire will be limited to 10 minutes with no open ended question.</a:t>
            </a:r>
            <a:endParaRPr lang="en-US" sz="1000" dirty="0">
              <a:solidFill>
                <a:srgbClr val="007FC7"/>
              </a:solidFill>
            </a:endParaRPr>
          </a:p>
        </p:txBody>
      </p:sp>
      <p:grpSp>
        <p:nvGrpSpPr>
          <p:cNvPr id="9" name="Group 43"/>
          <p:cNvGrpSpPr/>
          <p:nvPr/>
        </p:nvGrpSpPr>
        <p:grpSpPr>
          <a:xfrm>
            <a:off x="1439409" y="1886167"/>
            <a:ext cx="720000" cy="720000"/>
            <a:chOff x="4024613" y="1021018"/>
            <a:chExt cx="1271016" cy="1271016"/>
          </a:xfrm>
          <a:solidFill>
            <a:schemeClr val="accent3"/>
          </a:solidFill>
        </p:grpSpPr>
        <p:sp>
          <p:nvSpPr>
            <p:cNvPr id="10" name="Oval 44"/>
            <p:cNvSpPr/>
            <p:nvPr/>
          </p:nvSpPr>
          <p:spPr>
            <a:xfrm>
              <a:off x="4024613" y="1021018"/>
              <a:ext cx="1271016" cy="12710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45" descr="Data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305" y="1402960"/>
              <a:ext cx="907633" cy="603505"/>
            </a:xfrm>
            <a:prstGeom prst="rect">
              <a:avLst/>
            </a:prstGeom>
            <a:grpFill/>
          </p:spPr>
        </p:pic>
      </p:grpSp>
      <p:grpSp>
        <p:nvGrpSpPr>
          <p:cNvPr id="19" name="Group 18"/>
          <p:cNvGrpSpPr/>
          <p:nvPr/>
        </p:nvGrpSpPr>
        <p:grpSpPr>
          <a:xfrm>
            <a:off x="4234217" y="1886167"/>
            <a:ext cx="720000" cy="720000"/>
            <a:chOff x="4234217" y="1937586"/>
            <a:chExt cx="720000" cy="720000"/>
          </a:xfrm>
          <a:solidFill>
            <a:schemeClr val="accent3">
              <a:lumMod val="75000"/>
            </a:schemeClr>
          </a:solidFill>
        </p:grpSpPr>
        <p:sp>
          <p:nvSpPr>
            <p:cNvPr id="12" name="Shape 668"/>
            <p:cNvSpPr/>
            <p:nvPr/>
          </p:nvSpPr>
          <p:spPr>
            <a:xfrm>
              <a:off x="4234217" y="1937586"/>
              <a:ext cx="720000" cy="720000"/>
            </a:xfrm>
            <a:prstGeom prst="ellipse">
              <a:avLst/>
            </a:prstGeom>
            <a:grp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dirty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Shape 688" descr="Consulting.emf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4370263" y="2211186"/>
              <a:ext cx="475276" cy="172756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7007471" y="1886167"/>
            <a:ext cx="731520" cy="731520"/>
            <a:chOff x="7007471" y="1886167"/>
            <a:chExt cx="731520" cy="731520"/>
          </a:xfrm>
          <a:solidFill>
            <a:schemeClr val="accent3"/>
          </a:solidFill>
        </p:grpSpPr>
        <p:sp>
          <p:nvSpPr>
            <p:cNvPr id="14" name="Oval 25"/>
            <p:cNvSpPr/>
            <p:nvPr/>
          </p:nvSpPr>
          <p:spPr>
            <a:xfrm>
              <a:off x="7007471" y="1886167"/>
              <a:ext cx="731520" cy="731520"/>
            </a:xfrm>
            <a:prstGeom prst="ellipse">
              <a:avLst/>
            </a:prstGeom>
            <a:grp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48" descr="Online.e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7885" y="2039742"/>
              <a:ext cx="575805" cy="376724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6121" y="226279"/>
            <a:ext cx="8144616" cy="571500"/>
          </a:xfrm>
        </p:spPr>
        <p:txBody>
          <a:bodyPr/>
          <a:lstStyle/>
          <a:p>
            <a:r>
              <a:rPr lang="en-US" dirty="0" smtClean="0"/>
              <a:t>RMS OVERVIEW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>
          <a:xfrm>
            <a:off x="526121" y="1270198"/>
            <a:ext cx="8168640" cy="84520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From RMS we can see what categories are growing already, and those are in-line with global healthy trend Nielsen report (this is just little taste what info will be included into the study). Lets look at some numbers:</a:t>
            </a:r>
            <a:endParaRPr lang="en-US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3"/>
          </p:nvPr>
        </p:nvSpPr>
        <p:spPr>
          <a:xfrm>
            <a:off x="526121" y="870727"/>
            <a:ext cx="8160322" cy="315118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have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en-US" dirty="0" smtClean="0"/>
              <a:t> </a:t>
            </a:r>
            <a:r>
              <a:rPr lang="en-US" dirty="0" smtClean="0"/>
              <a:t>found so far?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846" y="2333002"/>
            <a:ext cx="386348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HEALTHY CATEGORIES: 2 YEARS TREND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011" y="2333002"/>
            <a:ext cx="376014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BIO CATEGORIES: BIO SHARE IN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4782" y="3324314"/>
            <a:ext cx="329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Non-dairy UHT Milk   </a:t>
            </a:r>
            <a:r>
              <a:rPr lang="en-US" sz="2400" b="1" dirty="0" smtClean="0">
                <a:solidFill>
                  <a:schemeClr val="accent3"/>
                </a:solidFill>
              </a:rPr>
              <a:t>+81%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4782" y="4285716"/>
            <a:ext cx="3520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bg2"/>
                </a:solidFill>
              </a:rPr>
              <a:t>Muesli &amp; Cereal Bars   </a:t>
            </a:r>
            <a:r>
              <a:rPr lang="en-US" sz="2400" b="1" dirty="0" smtClean="0">
                <a:solidFill>
                  <a:srgbClr val="8DC63F"/>
                </a:solidFill>
              </a:rPr>
              <a:t>+35%</a:t>
            </a:r>
            <a:endParaRPr lang="en-US" sz="2400" b="1" dirty="0">
              <a:solidFill>
                <a:srgbClr val="8DC63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4782" y="5247118"/>
            <a:ext cx="29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bg2"/>
                </a:solidFill>
              </a:rPr>
              <a:t>Packed Bread   </a:t>
            </a:r>
            <a:r>
              <a:rPr lang="en-US" sz="2400" b="1" dirty="0" smtClean="0">
                <a:solidFill>
                  <a:srgbClr val="8DC63F"/>
                </a:solidFill>
              </a:rPr>
              <a:t>+19%</a:t>
            </a:r>
            <a:endParaRPr lang="en-US" sz="2400" b="1" dirty="0">
              <a:solidFill>
                <a:srgbClr val="8DC63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5685" y="3324314"/>
            <a:ext cx="329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Rice Puffed Bread   </a:t>
            </a:r>
            <a:r>
              <a:rPr lang="en-US" sz="2400" b="1" dirty="0" smtClean="0">
                <a:solidFill>
                  <a:schemeClr val="accent4"/>
                </a:solidFill>
              </a:rPr>
              <a:t>14%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5685" y="4285715"/>
            <a:ext cx="329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Fresh Milk   </a:t>
            </a:r>
            <a:r>
              <a:rPr lang="en-US" sz="2400" b="1" dirty="0" smtClean="0">
                <a:solidFill>
                  <a:schemeClr val="accent4"/>
                </a:solidFill>
              </a:rPr>
              <a:t>7%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5685" y="5247118"/>
            <a:ext cx="329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Cooking Oils   </a:t>
            </a:r>
            <a:r>
              <a:rPr lang="en-US" sz="2400" b="1" dirty="0" smtClean="0">
                <a:solidFill>
                  <a:schemeClr val="accent4"/>
                </a:solidFill>
              </a:rPr>
              <a:t>2%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6" y="4412578"/>
            <a:ext cx="545441" cy="2079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8" y="5327028"/>
            <a:ext cx="545441" cy="36789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683257" y="3877798"/>
            <a:ext cx="144802" cy="390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79771" y="3324314"/>
            <a:ext cx="353290" cy="548640"/>
            <a:chOff x="2326280" y="3765467"/>
            <a:chExt cx="353290" cy="548640"/>
          </a:xfrm>
        </p:grpSpPr>
        <p:grpSp>
          <p:nvGrpSpPr>
            <p:cNvPr id="30" name="Group 29"/>
            <p:cNvGrpSpPr/>
            <p:nvPr/>
          </p:nvGrpSpPr>
          <p:grpSpPr>
            <a:xfrm>
              <a:off x="2389966" y="3765467"/>
              <a:ext cx="289604" cy="548640"/>
              <a:chOff x="2389966" y="3765467"/>
              <a:chExt cx="289604" cy="54864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9966" y="3765467"/>
                <a:ext cx="289604" cy="54864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2406312" y="3912741"/>
                <a:ext cx="144802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866"/>
            <a:stretch/>
          </p:blipFill>
          <p:spPr>
            <a:xfrm>
              <a:off x="2326280" y="3977591"/>
              <a:ext cx="304865" cy="155212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85" y="5194319"/>
            <a:ext cx="302476" cy="54864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045675" y="4254396"/>
            <a:ext cx="454179" cy="548640"/>
            <a:chOff x="4626921" y="4254396"/>
            <a:chExt cx="454179" cy="548640"/>
          </a:xfrm>
        </p:grpSpPr>
        <p:sp>
          <p:nvSpPr>
            <p:cNvPr id="33" name="TextBox 32"/>
            <p:cNvSpPr txBox="1"/>
            <p:nvPr/>
          </p:nvSpPr>
          <p:spPr>
            <a:xfrm>
              <a:off x="4626921" y="4488815"/>
              <a:ext cx="4541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>
                  <a:solidFill>
                    <a:schemeClr val="accent4"/>
                  </a:solidFill>
                </a:rPr>
                <a:t>MILK</a:t>
              </a:r>
              <a:endParaRPr lang="en-US" sz="700" dirty="0">
                <a:solidFill>
                  <a:schemeClr val="accent4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537" y="4254396"/>
              <a:ext cx="242946" cy="548640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02" y="3317632"/>
            <a:ext cx="545441" cy="5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290" y="151385"/>
            <a:ext cx="8046720" cy="585216"/>
          </a:xfrm>
        </p:spPr>
        <p:txBody>
          <a:bodyPr anchor="ctr"/>
          <a:lstStyle/>
          <a:p>
            <a:r>
              <a:rPr lang="en-US" sz="3000" dirty="0" smtClean="0"/>
              <a:t>Survey specifications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20845"/>
              </p:ext>
            </p:extLst>
          </p:nvPr>
        </p:nvGraphicFramePr>
        <p:xfrm>
          <a:off x="670439" y="805224"/>
          <a:ext cx="8227899" cy="59065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13203"/>
                <a:gridCol w="3261815"/>
                <a:gridCol w="3452881"/>
              </a:tblGrid>
              <a:tr h="695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PHASE 1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PHASE</a:t>
                      </a:r>
                      <a:r>
                        <a:rPr lang="cs-CZ" sz="2000" baseline="0" dirty="0" smtClean="0"/>
                        <a:t> 2</a:t>
                      </a:r>
                      <a:endParaRPr lang="en-US" sz="20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0674"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/>
                        <a:t>SAMPLE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On-line blog – 20 respondents</a:t>
                      </a:r>
                    </a:p>
                    <a:p>
                      <a:pPr algn="ctr"/>
                      <a:r>
                        <a:rPr lang="en-US" sz="1200" b="1" noProof="0" dirty="0" smtClean="0"/>
                        <a:t>Assisted shopping trips – 10 AST</a:t>
                      </a:r>
                      <a:endParaRPr lang="en-US" sz="1200" b="0" noProof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noProof="0" dirty="0" smtClean="0"/>
                        <a:t>N=4000</a:t>
                      </a:r>
                    </a:p>
                    <a:p>
                      <a:pPr algn="ctr"/>
                      <a:r>
                        <a:rPr lang="en-US" sz="1200" b="1" noProof="0" dirty="0" smtClean="0"/>
                        <a:t>Client specific part</a:t>
                      </a:r>
                      <a:r>
                        <a:rPr lang="en-US" sz="1200" b="1" baseline="0" noProof="0" dirty="0" smtClean="0"/>
                        <a:t> minimal N=100,maximal N=300</a:t>
                      </a:r>
                      <a:endParaRPr lang="en-US" sz="1200" b="1" noProof="0" dirty="0" smtClean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674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METHODOLOGY</a:t>
                      </a:r>
                      <a:endParaRPr lang="en-US" sz="1200" b="1" dirty="0" smtClean="0"/>
                    </a:p>
                    <a:p>
                      <a:pPr algn="r"/>
                      <a:endParaRPr lang="cs-CZ" sz="1200" b="1" dirty="0" smtClean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On-line blog</a:t>
                      </a:r>
                    </a:p>
                    <a:p>
                      <a:pPr algn="ctr"/>
                      <a:r>
                        <a:rPr lang="en-US" sz="1200" noProof="0" dirty="0" smtClean="0"/>
                        <a:t>Consumers in age 20-45 </a:t>
                      </a:r>
                      <a:r>
                        <a:rPr lang="en-US" sz="1200" noProof="0" dirty="0" err="1" smtClean="0"/>
                        <a:t>y.o</a:t>
                      </a:r>
                      <a:r>
                        <a:rPr lang="en-US" sz="1200" noProof="0" dirty="0" smtClean="0"/>
                        <a:t>,</a:t>
                      </a:r>
                      <a:r>
                        <a:rPr lang="en-US" sz="1200" baseline="0" noProof="0" dirty="0" smtClean="0"/>
                        <a:t> who buy and consume healthy products, the blog will last 5 days, each day we will discuss different health related topic.</a:t>
                      </a:r>
                    </a:p>
                    <a:p>
                      <a:pPr algn="ctr"/>
                      <a:r>
                        <a:rPr lang="en-US" sz="1200" b="1" baseline="0" noProof="0" dirty="0" smtClean="0"/>
                        <a:t>Assisted shopping trips</a:t>
                      </a:r>
                    </a:p>
                    <a:p>
                      <a:pPr algn="ctr"/>
                      <a:r>
                        <a:rPr lang="en-US" sz="1200" b="0" baseline="0" noProof="0" dirty="0" smtClean="0"/>
                        <a:t>We will cover 3 main channels HM, health</a:t>
                      </a:r>
                      <a:r>
                        <a:rPr lang="cs-CZ" sz="1200" b="0" baseline="0" noProof="0" dirty="0" smtClean="0"/>
                        <a:t> </a:t>
                      </a:r>
                      <a:r>
                        <a:rPr lang="en-US" sz="1200" b="0" baseline="0" noProof="0" dirty="0" smtClean="0"/>
                        <a:t>food specialized shops, farmers supermarket chain.</a:t>
                      </a:r>
                    </a:p>
                    <a:p>
                      <a:pPr algn="ctr"/>
                      <a:r>
                        <a:rPr lang="en-US" sz="1200" b="0" baseline="0" noProof="0" dirty="0" smtClean="0"/>
                        <a:t>The trip will last for 2 hours. Target group will be consumers </a:t>
                      </a:r>
                      <a:r>
                        <a:rPr lang="en-US" sz="1200" noProof="0" dirty="0" smtClean="0"/>
                        <a:t>20-45 </a:t>
                      </a:r>
                      <a:r>
                        <a:rPr lang="en-US" sz="1200" noProof="0" dirty="0" err="1" smtClean="0"/>
                        <a:t>y.o</a:t>
                      </a:r>
                      <a:r>
                        <a:rPr lang="en-US" sz="1200" noProof="0" dirty="0" smtClean="0"/>
                        <a:t>,</a:t>
                      </a:r>
                      <a:r>
                        <a:rPr lang="en-US" sz="1200" baseline="0" noProof="0" dirty="0" smtClean="0"/>
                        <a:t> who buy and consume healthy products</a:t>
                      </a:r>
                      <a:endParaRPr lang="en-US" sz="1200" noProof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Online interviews using online panel</a:t>
                      </a:r>
                    </a:p>
                    <a:p>
                      <a:pPr algn="ctr"/>
                      <a:r>
                        <a:rPr lang="en-US" sz="1200" b="0" noProof="0" dirty="0" smtClean="0"/>
                        <a:t>Representative</a:t>
                      </a:r>
                      <a:r>
                        <a:rPr lang="en-US" sz="1200" b="0" baseline="0" noProof="0" dirty="0" smtClean="0"/>
                        <a:t> sample of Czech population in terms of age, gender, size of the settlement and region</a:t>
                      </a:r>
                    </a:p>
                    <a:p>
                      <a:pPr algn="ctr"/>
                      <a:r>
                        <a:rPr lang="en-US" sz="1200" b="0" baseline="0" noProof="0" dirty="0" smtClean="0"/>
                        <a:t>All who will claim they are buying some healthy products at least sometimes</a:t>
                      </a:r>
                      <a:endParaRPr lang="en-US" sz="1200" b="0" noProof="0" dirty="0" smtClean="0"/>
                    </a:p>
                    <a:p>
                      <a:pPr algn="ctr"/>
                      <a:r>
                        <a:rPr lang="en-US" sz="1200" b="0" u="sng" noProof="0" dirty="0" smtClean="0"/>
                        <a:t>MAIN Questionnaire</a:t>
                      </a:r>
                      <a:r>
                        <a:rPr lang="en-US" sz="1200" b="0" noProof="0" dirty="0" smtClean="0"/>
                        <a:t> up to 20 minutes</a:t>
                      </a:r>
                    </a:p>
                    <a:p>
                      <a:pPr algn="ctr"/>
                      <a:r>
                        <a:rPr lang="sk-SK" sz="1200" b="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sz="1200" b="0" kern="12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ith</a:t>
                      </a:r>
                      <a:r>
                        <a:rPr lang="en-US" sz="1200" b="0" kern="1200" baseline="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 open ended question</a:t>
                      </a:r>
                    </a:p>
                    <a:p>
                      <a:pPr algn="ctr"/>
                      <a:r>
                        <a:rPr lang="en-US" sz="1200" b="0" u="sng" kern="1200" baseline="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CLIENT SPECIFIC Questionnaire </a:t>
                      </a:r>
                      <a:r>
                        <a:rPr lang="cs-CZ" sz="1200" b="0" u="sng" kern="1200" baseline="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up to 10 minutes</a:t>
                      </a:r>
                      <a:endParaRPr lang="en-US" sz="1200" b="0" kern="1200" noProof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sk-SK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US" sz="1200" kern="1200" noProof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ith</a:t>
                      </a: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 open ended questions</a:t>
                      </a:r>
                      <a:endParaRPr lang="en-US" sz="1200" noProof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96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TIMING</a:t>
                      </a:r>
                      <a:endParaRPr lang="en-US" sz="1200" b="1" dirty="0" smtClean="0"/>
                    </a:p>
                    <a:p>
                      <a:pPr algn="r"/>
                      <a:endParaRPr lang="cs-CZ" sz="1200" b="1" dirty="0" smtClean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Detailed timing will be discussed with</a:t>
                      </a:r>
                      <a:r>
                        <a:rPr lang="en-US" sz="1200" baseline="0" noProof="0" dirty="0" smtClean="0"/>
                        <a:t> clients </a:t>
                      </a:r>
                      <a:r>
                        <a:rPr lang="en-US" sz="1200" baseline="0" noProof="0" dirty="0" err="1" smtClean="0"/>
                        <a:t>wh</a:t>
                      </a:r>
                      <a:r>
                        <a:rPr lang="sk-SK" sz="1200" baseline="0" noProof="0" dirty="0" smtClean="0"/>
                        <a:t>o</a:t>
                      </a:r>
                      <a:r>
                        <a:rPr lang="en-US" sz="1200" baseline="0" noProof="0" dirty="0" smtClean="0"/>
                        <a:t> </a:t>
                      </a:r>
                      <a:r>
                        <a:rPr lang="en-US" sz="1200" baseline="0" noProof="0" dirty="0" smtClean="0"/>
                        <a:t>will </a:t>
                      </a:r>
                      <a:r>
                        <a:rPr lang="en-US" sz="1200" baseline="0" noProof="0" dirty="0" err="1" smtClean="0"/>
                        <a:t>ch</a:t>
                      </a:r>
                      <a:r>
                        <a:rPr lang="cs-CZ" sz="1200" baseline="0" noProof="0" dirty="0" smtClean="0"/>
                        <a:t>o</a:t>
                      </a:r>
                      <a:r>
                        <a:rPr lang="en-US" sz="1200" baseline="0" noProof="0" dirty="0" err="1" smtClean="0"/>
                        <a:t>ose</a:t>
                      </a:r>
                      <a:r>
                        <a:rPr lang="en-US" sz="1200" baseline="0" noProof="0" dirty="0" smtClean="0"/>
                        <a:t> to participate</a:t>
                      </a:r>
                    </a:p>
                    <a:p>
                      <a:pPr algn="ctr"/>
                      <a:r>
                        <a:rPr lang="en-US" sz="1200" baseline="0" noProof="0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200" b="1" baseline="0" noProof="0" dirty="0" smtClean="0">
                          <a:solidFill>
                            <a:schemeClr val="accent5"/>
                          </a:solidFill>
                        </a:rPr>
                        <a:t>Final subscription date is 12.4.2018</a:t>
                      </a:r>
                    </a:p>
                    <a:p>
                      <a:pPr algn="ctr"/>
                      <a:r>
                        <a:rPr lang="en-US" sz="1200" baseline="0" noProof="0" dirty="0" smtClean="0"/>
                        <a:t>Final delivery of the results will be July</a:t>
                      </a:r>
                      <a:endParaRPr lang="en-US" sz="1200" noProof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5863"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/>
                        <a:t>ADDITION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noProof="0" dirty="0" smtClean="0">
                          <a:solidFill>
                            <a:schemeClr val="accent2"/>
                          </a:solidFill>
                        </a:rPr>
                        <a:t>I</a:t>
                      </a:r>
                      <a:r>
                        <a:rPr lang="en-US" sz="1200" b="1" noProof="0" dirty="0" err="1" smtClean="0">
                          <a:solidFill>
                            <a:schemeClr val="accent2"/>
                          </a:solidFill>
                        </a:rPr>
                        <a:t>nsights</a:t>
                      </a:r>
                      <a:r>
                        <a:rPr lang="en-US" sz="1200" b="1" noProof="0" dirty="0" smtClean="0">
                          <a:solidFill>
                            <a:schemeClr val="accent2"/>
                          </a:solidFill>
                        </a:rPr>
                        <a:t> from both ad-hoc phases will be combined with all described  Nielsen report data sources and RMS for selected categories</a:t>
                      </a:r>
                      <a:endParaRPr lang="en-US" sz="1200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79108"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/>
                        <a:t>PRICE PER CLIENT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Main survey output – </a:t>
                      </a:r>
                      <a:r>
                        <a:rPr lang="cs-CZ" sz="1200" b="1" noProof="0" dirty="0" smtClean="0"/>
                        <a:t>260</a:t>
                      </a:r>
                      <a:r>
                        <a:rPr lang="en-US" sz="1200" b="1" noProof="0" dirty="0" smtClean="0"/>
                        <a:t> </a:t>
                      </a:r>
                      <a:r>
                        <a:rPr lang="cs-CZ" sz="1200" b="1" noProof="0" dirty="0" smtClean="0"/>
                        <a:t>0</a:t>
                      </a:r>
                      <a:r>
                        <a:rPr lang="en-US" sz="1200" b="1" noProof="0" dirty="0" smtClean="0"/>
                        <a:t>00 CZK</a:t>
                      </a:r>
                    </a:p>
                    <a:p>
                      <a:pPr algn="ctr"/>
                      <a:r>
                        <a:rPr lang="en-US" sz="1200" b="1" noProof="0" dirty="0" smtClean="0"/>
                        <a:t>Main survey+ client specific part 1 </a:t>
                      </a:r>
                      <a:r>
                        <a:rPr lang="en-US" sz="1200" b="1" noProof="0" dirty="0" smtClean="0"/>
                        <a:t>category</a:t>
                      </a:r>
                      <a:r>
                        <a:rPr lang="sk-SK" sz="1200" b="1" noProof="0" dirty="0" smtClean="0"/>
                        <a:t> </a:t>
                      </a:r>
                      <a:r>
                        <a:rPr lang="cs-CZ" sz="1200" b="1" noProof="0" dirty="0" smtClean="0"/>
                        <a:t>/ </a:t>
                      </a:r>
                      <a:r>
                        <a:rPr lang="cs-CZ" sz="1200" b="1" noProof="0" dirty="0" err="1" smtClean="0"/>
                        <a:t>topic</a:t>
                      </a:r>
                      <a:r>
                        <a:rPr lang="en-US" sz="1200" b="1" noProof="0" dirty="0" smtClean="0"/>
                        <a:t> </a:t>
                      </a:r>
                      <a:r>
                        <a:rPr lang="en-US" sz="1200" b="1" noProof="0" dirty="0" smtClean="0"/>
                        <a:t>- </a:t>
                      </a:r>
                      <a:r>
                        <a:rPr lang="cs-CZ" sz="1200" b="1" noProof="0" dirty="0" smtClean="0"/>
                        <a:t>340</a:t>
                      </a:r>
                      <a:r>
                        <a:rPr lang="en-US" sz="1200" b="1" noProof="0" dirty="0" smtClean="0"/>
                        <a:t> 000 CZK</a:t>
                      </a:r>
                    </a:p>
                    <a:p>
                      <a:pPr algn="ctr"/>
                      <a:r>
                        <a:rPr lang="en-US" sz="1200" b="1" noProof="0" dirty="0" smtClean="0"/>
                        <a:t>Price for</a:t>
                      </a:r>
                      <a:r>
                        <a:rPr lang="en-US" sz="1200" b="1" baseline="0" noProof="0" dirty="0" smtClean="0"/>
                        <a:t> adding 1 additional </a:t>
                      </a:r>
                      <a:r>
                        <a:rPr lang="en-US" sz="1200" b="1" baseline="0" noProof="0" dirty="0" smtClean="0"/>
                        <a:t>category</a:t>
                      </a:r>
                      <a:r>
                        <a:rPr lang="sk-SK" sz="1200" b="1" baseline="0" noProof="0" dirty="0" smtClean="0"/>
                        <a:t> </a:t>
                      </a:r>
                      <a:r>
                        <a:rPr lang="cs-CZ" sz="1200" b="1" baseline="0" noProof="0" dirty="0" smtClean="0"/>
                        <a:t>/ </a:t>
                      </a:r>
                      <a:r>
                        <a:rPr lang="cs-CZ" sz="1200" b="1" baseline="0" noProof="0" dirty="0" err="1" smtClean="0"/>
                        <a:t>topic</a:t>
                      </a:r>
                      <a:r>
                        <a:rPr lang="en-US" sz="1200" b="1" baseline="0" noProof="0" dirty="0" smtClean="0"/>
                        <a:t> </a:t>
                      </a:r>
                      <a:r>
                        <a:rPr lang="en-US" sz="1200" b="1" baseline="0" noProof="0" dirty="0" smtClean="0"/>
                        <a:t>– 65 000 CZK</a:t>
                      </a:r>
                      <a:endParaRPr lang="en-US" sz="1200" b="1" noProof="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49800" y="1506753"/>
            <a:ext cx="601328" cy="5677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Skupina 5"/>
          <p:cNvGrpSpPr/>
          <p:nvPr/>
        </p:nvGrpSpPr>
        <p:grpSpPr>
          <a:xfrm>
            <a:off x="741635" y="4498030"/>
            <a:ext cx="593165" cy="565571"/>
            <a:chOff x="749799" y="4408226"/>
            <a:chExt cx="642271" cy="629715"/>
          </a:xfrm>
        </p:grpSpPr>
        <p:sp>
          <p:nvSpPr>
            <p:cNvPr id="20" name="Rectangle 19"/>
            <p:cNvSpPr/>
            <p:nvPr/>
          </p:nvSpPr>
          <p:spPr>
            <a:xfrm>
              <a:off x="749799" y="4408226"/>
              <a:ext cx="642271" cy="629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116" y="4502309"/>
              <a:ext cx="432773" cy="471488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3" y="1603659"/>
            <a:ext cx="548640" cy="445669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741636" y="2370611"/>
            <a:ext cx="601328" cy="596038"/>
            <a:chOff x="749800" y="2378775"/>
            <a:chExt cx="642270" cy="623722"/>
          </a:xfrm>
        </p:grpSpPr>
        <p:sp>
          <p:nvSpPr>
            <p:cNvPr id="18" name="Rectangle 17"/>
            <p:cNvSpPr/>
            <p:nvPr/>
          </p:nvSpPr>
          <p:spPr>
            <a:xfrm>
              <a:off x="749800" y="2378775"/>
              <a:ext cx="642270" cy="623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185" y="2427759"/>
              <a:ext cx="545441" cy="547054"/>
            </a:xfrm>
            <a:prstGeom prst="rect">
              <a:avLst/>
            </a:prstGeom>
          </p:spPr>
        </p:pic>
      </p:grp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553" y="5214325"/>
            <a:ext cx="540337" cy="540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6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ielsen Standard Texture 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000000"/>
      </a:accent6>
      <a:hlink>
        <a:srgbClr val="B21DAC"/>
      </a:hlink>
      <a:folHlink>
        <a:srgbClr val="DC001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accent5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Dark Red">
      <a:srgbClr val="9B0C10"/>
    </a:custClr>
    <a:custClr name="Light Red">
      <a:srgbClr val="F69493"/>
    </a:custClr>
    <a:custClr name="Pale Red">
      <a:srgbClr val="FACAC7"/>
    </a:custClr>
    <a:custClr name="Dark Purple">
      <a:srgbClr val="80076B"/>
    </a:custClr>
    <a:custClr name="Light Purple">
      <a:srgbClr val="DE98D5"/>
    </a:custClr>
    <a:custClr name="Pale Purple">
      <a:srgbClr val="F0CCEB"/>
    </a:custClr>
    <a:custClr name="Dark Orange">
      <a:srgbClr val="F15722"/>
    </a:custClr>
    <a:custClr name="Light Orange">
      <a:srgbClr val="FCBC85"/>
    </a:custClr>
    <a:custClr name="Pale Orange">
      <a:srgbClr val="FEDBBD"/>
    </a:custClr>
    <a:custClr name="Dark Cyan">
      <a:srgbClr val="007FC7"/>
    </a:custClr>
    <a:custClr name="Light Cyan">
      <a:srgbClr val="6ECFF6"/>
    </a:custClr>
    <a:custClr name="Pale Cyan">
      <a:srgbClr val="B9E5F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D0"/>
    </a:custClr>
    <a:custClr name="Light Gray">
      <a:srgbClr val="B6B6B9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Title1 xmlns="2e8c896f-fd84-491a-bb16-fb60357350f9">Presentations</TopicTitle1>
    <Area_x0020_of_x0020_Focus xmlns="019b310f-9766-4173-a406-d30f26a03c52" xsi:nil="true"/>
    <PublishingRollupImage xmlns="http://schemas.microsoft.com/sharepoint/v3">&lt;img alt="" src="/company/marketing/MktgImages/PowerPoint%20Template%202003.jpg" style="BORDER: 0px solid; "&gt;</PublishingRollupImage>
    <Region xmlns="2e8c896f-fd84-491a-bb16-fb60357350f9">*Global</Region>
    <Details xmlns="2e8c896f-fd84-491a-bb16-fb60357350f9" xsi:nil="true"/>
    <IconOverlay xmlns="http://schemas.microsoft.com/sharepoint/v4" xsi:nil="true"/>
    <FreshnessDate xmlns="2e8c896f-fd84-491a-bb16-fb60357350f9">2016-01-11T05:00:00+00:00</FreshnessDate>
    <PrimaryContact xmlns="2e8c896f-fd84-491a-bb16-fb60357350f9">
      <UserInfo>
        <DisplayName>Sepulveda, Dolores</DisplayName>
        <AccountId>48356</AccountId>
        <AccountType/>
      </UserInfo>
    </PrimaryContact>
    <Country xmlns="2e8c896f-fd84-491a-bb16-fb60357350f9">*Global</Country>
    <Yes-No xmlns="019b310f-9766-4173-a406-d30f26a03c52">false</Yes-N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8880B7CE533409105C259AF09F19A" ma:contentTypeVersion="15" ma:contentTypeDescription="Create a new document." ma:contentTypeScope="" ma:versionID="32de0c4947d3b84e7c61d679e0e62cf9">
  <xsd:schema xmlns:xsd="http://www.w3.org/2001/XMLSchema" xmlns:xs="http://www.w3.org/2001/XMLSchema" xmlns:p="http://schemas.microsoft.com/office/2006/metadata/properties" xmlns:ns1="http://schemas.microsoft.com/sharepoint/v3" xmlns:ns2="2e8c896f-fd84-491a-bb16-fb60357350f9" xmlns:ns3="http://schemas.microsoft.com/sharepoint/v4" xmlns:ns4="019b310f-9766-4173-a406-d30f26a03c52" targetNamespace="http://schemas.microsoft.com/office/2006/metadata/properties" ma:root="true" ma:fieldsID="7b93cd1787ab4e06b21d3f122f9c7d1b" ns1:_="" ns2:_="" ns3:_="" ns4:_="">
    <xsd:import namespace="http://schemas.microsoft.com/sharepoint/v3"/>
    <xsd:import namespace="2e8c896f-fd84-491a-bb16-fb60357350f9"/>
    <xsd:import namespace="http://schemas.microsoft.com/sharepoint/v4"/>
    <xsd:import namespace="019b310f-9766-4173-a406-d30f26a03c52"/>
    <xsd:element name="properties">
      <xsd:complexType>
        <xsd:sequence>
          <xsd:element name="documentManagement">
            <xsd:complexType>
              <xsd:all>
                <xsd:element ref="ns2:Details" minOccurs="0"/>
                <xsd:element ref="ns2:FreshnessDate" minOccurs="0"/>
                <xsd:element ref="ns2:PrimaryContact"/>
                <xsd:element ref="ns2:Region" minOccurs="0"/>
                <xsd:element ref="ns2:Country" minOccurs="0"/>
                <xsd:element ref="ns1:PublishingRollupImage" minOccurs="0"/>
                <xsd:element ref="ns2:TopicTitle1" minOccurs="0"/>
                <xsd:element ref="ns3:IconOverlay" minOccurs="0"/>
                <xsd:element ref="ns4:Area_x0020_of_x0020_Focus" minOccurs="0"/>
                <xsd:element ref="ns4:Yes-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RollupImage" ma:index="13" nillable="true" ma:displayName="Rollup Image" ma:internalName="PublishingRollup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c896f-fd84-491a-bb16-fb60357350f9" elementFormDefault="qualified">
    <xsd:import namespace="http://schemas.microsoft.com/office/2006/documentManagement/types"/>
    <xsd:import namespace="http://schemas.microsoft.com/office/infopath/2007/PartnerControls"/>
    <xsd:element name="Details" ma:index="2" nillable="true" ma:displayName="Details" ma:default="" ma:description="Description of the document if needed." ma:internalName="Details">
      <xsd:simpleType>
        <xsd:restriction base="dms:Note">
          <xsd:maxLength value="255"/>
        </xsd:restriction>
      </xsd:simpleType>
    </xsd:element>
    <xsd:element name="FreshnessDate" ma:index="3" nillable="true" ma:displayName="Freshness Date" ma:default="[today]" ma:description="Date originally created or the last date the document was reviewed and considered current." ma:format="DateOnly" ma:internalName="FreshnessDate">
      <xsd:simpleType>
        <xsd:restriction base="dms:DateTime"/>
      </xsd:simpleType>
    </xsd:element>
    <xsd:element name="PrimaryContact" ma:index="4" ma:displayName="Primary Contact" ma:description="Primary contact for this document.  This is not necessarily the author but the person to which users can contact with questions." ma:list="UserInfo" ma:SearchPeopleOnly="false" ma:SharePointGroup="0" ma:internalName="Primary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gion" ma:index="5" nillable="true" ma:displayName="Region" ma:default="*Global" ma:description="Nielsen company region." ma:format="RadioButtons" ma:internalName="Region">
      <xsd:simpleType>
        <xsd:restriction base="dms:Choice">
          <xsd:enumeration value="*Global"/>
          <xsd:enumeration value="AME"/>
          <xsd:enumeration value="Americas"/>
          <xsd:enumeration value="APMEA"/>
          <xsd:enumeration value="Europe"/>
          <xsd:enumeration value="Greater China"/>
          <xsd:enumeration value="India"/>
          <xsd:enumeration value="Latin America"/>
          <xsd:enumeration value="North America"/>
          <xsd:enumeration value="SEANAP"/>
        </xsd:restriction>
      </xsd:simpleType>
    </xsd:element>
    <xsd:element name="Country" ma:index="12" nillable="true" ma:displayName="Country" ma:default="*Global" ma:format="Dropdown" ma:internalName="Country">
      <xsd:simpleType>
        <xsd:restriction base="dms:Choice">
          <xsd:enumeration value="*Global"/>
          <xsd:enumeration value="Albania"/>
          <xsd:enumeration value="Algeria"/>
          <xsd:enumeration value="Argentina"/>
          <xsd:enumeration value="Armenia"/>
          <xsd:enumeration value="Australia"/>
          <xsd:enumeration value="Austria"/>
          <xsd:enumeration value="Azerbaijan"/>
          <xsd:enumeration value="Bahrain"/>
          <xsd:enumeration value="Balkans"/>
          <xsd:enumeration value="Baltic States"/>
          <xsd:enumeration value="Bangladesh"/>
          <xsd:enumeration value="Belarus"/>
          <xsd:enumeration value="Belgium"/>
          <xsd:enumeration value="Bolivia"/>
          <xsd:enumeration value="Bosnia"/>
          <xsd:enumeration value="Brazil"/>
          <xsd:enumeration value="Bulgaria"/>
          <xsd:enumeration value="Cameroon"/>
          <xsd:enumeration value="Canada"/>
          <xsd:enumeration value="Chile"/>
          <xsd:enumeration value="China"/>
          <xsd:enumeration value="Colombia"/>
          <xsd:enumeration value="Costa Rica"/>
          <xsd:enumeration value="Croatia"/>
          <xsd:enumeration value="Cyprus"/>
          <xsd:enumeration value="Czech Republic"/>
          <xsd:enumeration value="Denmark"/>
          <xsd:enumeration value="Dominican Republic"/>
          <xsd:enumeration value="Ecuador"/>
          <xsd:enumeration value="Egypt"/>
          <xsd:enumeration value="El Salvador"/>
          <xsd:enumeration value="Estonia"/>
          <xsd:enumeration value="Ethiopia"/>
          <xsd:enumeration value="Finland"/>
          <xsd:enumeration value="France"/>
          <xsd:enumeration value="Georgia"/>
          <xsd:enumeration value="Germany"/>
          <xsd:enumeration value="Ghana"/>
          <xsd:enumeration value="Greece"/>
          <xsd:enumeration value="Guatemala"/>
          <xsd:enumeration value="Honduras"/>
          <xsd:enumeration value="Hong Kong"/>
          <xsd:enumeration value="Hungary"/>
          <xsd:enumeration value="India"/>
          <xsd:enumeration value="Indonesia"/>
          <xsd:enumeration value="Ireland"/>
          <xsd:enumeration value="Israel"/>
          <xsd:enumeration value="Italy"/>
          <xsd:enumeration value="Ivory Coast"/>
          <xsd:enumeration value="Japan"/>
          <xsd:enumeration value="Jordan"/>
          <xsd:enumeration value="Kazakhstan"/>
          <xsd:enumeration value="Kenya"/>
          <xsd:enumeration value="Kuwait"/>
          <xsd:enumeration value="Kyrgystan"/>
          <xsd:enumeration value="Latvia"/>
          <xsd:enumeration value="Lebanon"/>
          <xsd:enumeration value="Libya"/>
          <xsd:enumeration value="Lithuania"/>
          <xsd:enumeration value="Macedonia"/>
          <xsd:enumeration value="Malaysia"/>
          <xsd:enumeration value="Mexico"/>
          <xsd:enumeration value="Moldova"/>
          <xsd:enumeration value="Mongolia"/>
          <xsd:enumeration value="Montenegro"/>
          <xsd:enumeration value="Morocco"/>
          <xsd:enumeration value="Multiple Countries"/>
          <xsd:enumeration value="N/A"/>
          <xsd:enumeration value="Namibia"/>
          <xsd:enumeration value="Nepal"/>
          <xsd:enumeration value="Netherlands, The"/>
          <xsd:enumeration value="New Zealand"/>
          <xsd:enumeration value="Nicaragua"/>
          <xsd:enumeration value="Nigeria"/>
          <xsd:enumeration value="Norway"/>
          <xsd:enumeration value="Oman"/>
          <xsd:enumeration value="Pakistan"/>
          <xsd:enumeration value="Panama"/>
          <xsd:enumeration value="Paraguay"/>
          <xsd:enumeration value="Peru"/>
          <xsd:enumeration value="Philippines"/>
          <xsd:enumeration value="Poland"/>
          <xsd:enumeration value="Portugal"/>
          <xsd:enumeration value="Puerto Rico"/>
          <xsd:enumeration value="Qatar"/>
          <xsd:enumeration value="Romania"/>
          <xsd:enumeration value="Russia"/>
          <xsd:enumeration value="Saudi Arabia"/>
          <xsd:enumeration value="Serbia"/>
          <xsd:enumeration value="Singapore"/>
          <xsd:enumeration value="Slovakia"/>
          <xsd:enumeration value="Slovenia"/>
          <xsd:enumeration value="South Africa"/>
          <xsd:enumeration value="South Korea"/>
          <xsd:enumeration value="Spain"/>
          <xsd:enumeration value="Sri Lanka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unisia"/>
          <xsd:enumeration value="Turkemenistan"/>
          <xsd:enumeration value="Turkey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</xsd:restriction>
      </xsd:simpleType>
    </xsd:element>
    <xsd:element name="TopicTitle1" ma:index="14" nillable="true" ma:displayName="Topic" ma:default="Presentations" ma:description="Please select the relevant topic for this document." ma:format="RadioButtons" ma:internalName="TopicTitle1">
      <xsd:simpleType>
        <xsd:restriction base="dms:Choice">
          <xsd:enumeration value="Client-Related"/>
          <xsd:enumeration value="External Events"/>
          <xsd:enumeration value="HTML Email Instructions"/>
          <xsd:enumeration value="Internal Meeting Templates"/>
          <xsd:enumeration value="Guidelines"/>
          <xsd:enumeration value="Policies"/>
          <xsd:enumeration value="Presentations"/>
          <xsd:enumeration value="Business Cards"/>
          <xsd:enumeration value="Desktop"/>
          <xsd:enumeration value="Email Signature"/>
          <xsd:enumeration value="Stationery"/>
          <xsd:enumeration value="RFP Toolkit"/>
          <xsd:enumeration value="Presentations-Visual Checklist"/>
          <xsd:enumeration value="Social Media Templat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b310f-9766-4173-a406-d30f26a03c52" elementFormDefault="qualified">
    <xsd:import namespace="http://schemas.microsoft.com/office/2006/documentManagement/types"/>
    <xsd:import namespace="http://schemas.microsoft.com/office/infopath/2007/PartnerControls"/>
    <xsd:element name="Area_x0020_of_x0020_Focus" ma:index="16" nillable="true" ma:displayName="Desktop Color" ma:description="ONLY if this is a Desktop item, please indicate the background color." ma:format="RadioButtons" ma:internalName="Area_x0020_of_x0020_Focus">
      <xsd:simpleType>
        <xsd:restriction base="dms:Choice">
          <xsd:enumeration value="Black"/>
          <xsd:enumeration value="White"/>
        </xsd:restriction>
      </xsd:simpleType>
    </xsd:element>
    <xsd:element name="Yes-No" ma:index="17" nillable="true" ma:displayName="Yes-No" ma:default="0" ma:description="Intranet team use only - please do not use." ma:internalName="Yes_x002d_No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8450B-B9CB-4239-848B-E35E99789E5E}">
  <ds:schemaRefs>
    <ds:schemaRef ds:uri="http://schemas.microsoft.com/sharepoint/v4"/>
    <ds:schemaRef ds:uri="2e8c896f-fd84-491a-bb16-fb60357350f9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019b310f-9766-4173-a406-d30f26a03c5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C8347F-4152-47F0-92B7-2DDECE24A6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ECD50F-46EB-4E4A-930E-EBF801B806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8c896f-fd84-491a-bb16-fb60357350f9"/>
    <ds:schemaRef ds:uri="http://schemas.microsoft.com/sharepoint/v4"/>
    <ds:schemaRef ds:uri="019b310f-9766-4173-a406-d30f26a03c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2007-2010 Standard Template (1).potx</Template>
  <TotalTime>6094</TotalTime>
  <Words>772</Words>
  <Application>Microsoft Office PowerPoint</Application>
  <PresentationFormat>On-screen Show (4:3)</PresentationFormat>
  <Paragraphs>94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2_Nielsen Standard Texture 1</vt:lpstr>
      <vt:lpstr>NIELSEN MAKE IT HEALTHY!</vt:lpstr>
      <vt:lpstr>BACKGROUND</vt:lpstr>
      <vt:lpstr>Study design</vt:lpstr>
      <vt:lpstr>RMS OVERVIEW</vt:lpstr>
      <vt:lpstr>Survey specifications</vt:lpstr>
      <vt:lpstr>PowerPoint Presentation</vt:lpstr>
    </vt:vector>
  </TitlesOfParts>
  <Company>The Nielsen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2007-2010 Standard Template</dc:title>
  <dc:creator>pantmi01</dc:creator>
  <cp:lastModifiedBy>Hukelova, Maria</cp:lastModifiedBy>
  <cp:revision>490</cp:revision>
  <dcterms:created xsi:type="dcterms:W3CDTF">2013-01-14T16:10:32Z</dcterms:created>
  <dcterms:modified xsi:type="dcterms:W3CDTF">2018-04-04T12:03:38Z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/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0x0101000538880B7CE533409105C259AF09F19A</vt:lpwstr>
  </property>
  <property fmtid="{D5CDD505-2E9C-101B-9397-08002B2CF9AE}" pid="6" name="TemplateUrl">
    <vt:lpwstr/>
  </property>
</Properties>
</file>