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62" r:id="rId2"/>
    <p:sldId id="257" r:id="rId3"/>
  </p:sldIdLst>
  <p:sldSz cx="7562850" cy="10688638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 Irish" initials="" lastIdx="2" clrIdx="0"/>
  <p:cmAuthor id="1" name="Marissa Neal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9" autoAdjust="0"/>
    <p:restoredTop sz="94653" autoAdjust="0"/>
  </p:normalViewPr>
  <p:slideViewPr>
    <p:cSldViewPr snapToObjects="1">
      <p:cViewPr>
        <p:scale>
          <a:sx n="75" d="100"/>
          <a:sy n="75" d="100"/>
        </p:scale>
        <p:origin x="-1542" y="528"/>
      </p:cViewPr>
      <p:guideLst>
        <p:guide orient="horz" pos="3942"/>
        <p:guide pos="1374"/>
        <p:guide pos="3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06" d="100"/>
          <a:sy n="106" d="100"/>
        </p:scale>
        <p:origin x="-648" y="-96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34578-138C-47E8-8539-F91707AD874A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1C474-7EF5-41E0-A1A5-62B07878C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97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301542" cy="339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622797" y="0"/>
            <a:ext cx="4301542" cy="339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060825" y="509588"/>
            <a:ext cx="1804988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6456612"/>
            <a:ext cx="4301542" cy="339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622797" y="6456612"/>
            <a:ext cx="4301542" cy="3398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7788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Arial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a_Cover Photo BLU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" y="7096919"/>
            <a:ext cx="7562851" cy="317024"/>
          </a:xfrm>
          <a:prstGeom prst="rect">
            <a:avLst/>
          </a:prstGeom>
        </p:spPr>
      </p:pic>
      <p:sp>
        <p:nvSpPr>
          <p:cNvPr id="4" name="Shape 15"/>
          <p:cNvSpPr/>
          <p:nvPr userDrawn="1"/>
        </p:nvSpPr>
        <p:spPr>
          <a:xfrm>
            <a:off x="657225" y="14683890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6" name="Shape 15"/>
          <p:cNvSpPr/>
          <p:nvPr userDrawn="1"/>
        </p:nvSpPr>
        <p:spPr>
          <a:xfrm>
            <a:off x="657225" y="14718219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7" name="Shape 15"/>
          <p:cNvSpPr/>
          <p:nvPr userDrawn="1"/>
        </p:nvSpPr>
        <p:spPr>
          <a:xfrm>
            <a:off x="809625" y="14870619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625" y="10263565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</a:t>
            </a:r>
            <a:r>
              <a:rPr lang="cs-CZ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8</a:t>
            </a: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 The Nielsen Company. Confidential and proprietary.</a:t>
            </a:r>
          </a:p>
          <a:p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52"/>
          <a:stretch/>
        </p:blipFill>
        <p:spPr>
          <a:xfrm>
            <a:off x="-2780" y="-1"/>
            <a:ext cx="7574009" cy="70969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d_Minimal White Vertical BG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70"/>
            <a:ext cx="210119" cy="106886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b_Minimal White BG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71614"/>
            <a:ext cx="7571231" cy="317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d_Minimal White Vertical BG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"/>
            <a:ext cx="210119" cy="106886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a_Cover Photo BLU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"/>
          <p:cNvSpPr/>
          <p:nvPr userDrawn="1"/>
        </p:nvSpPr>
        <p:spPr>
          <a:xfrm>
            <a:off x="657225" y="14683890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6" name="Shape 15"/>
          <p:cNvSpPr/>
          <p:nvPr userDrawn="1"/>
        </p:nvSpPr>
        <p:spPr>
          <a:xfrm>
            <a:off x="657225" y="14718219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7" name="Shape 15"/>
          <p:cNvSpPr/>
          <p:nvPr userDrawn="1"/>
        </p:nvSpPr>
        <p:spPr>
          <a:xfrm>
            <a:off x="809625" y="14870619"/>
            <a:ext cx="4362000" cy="20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Copyright 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© 201</a:t>
            </a:r>
            <a:r>
              <a:rPr lang="en-US" sz="800" dirty="0" smtClean="0">
                <a:latin typeface="+mn-lt"/>
                <a:ea typeface="Arial"/>
                <a:cs typeface="Arial"/>
                <a:sym typeface="Open Sans"/>
              </a:rPr>
              <a:t>7</a:t>
            </a:r>
            <a:r>
              <a:rPr lang="en-US" sz="800" b="0" i="0" u="none" strike="noStrike" cap="none" dirty="0" smtClean="0">
                <a:latin typeface="+mn-lt"/>
                <a:ea typeface="Arial"/>
                <a:cs typeface="Arial"/>
                <a:sym typeface="Open Sans"/>
              </a:rPr>
              <a:t> </a:t>
            </a:r>
            <a:r>
              <a:rPr lang="en-US" sz="800" b="0" i="0" u="none" strike="noStrike" cap="none" dirty="0">
                <a:latin typeface="+mn-lt"/>
                <a:ea typeface="Arial"/>
                <a:cs typeface="Arial"/>
                <a:sym typeface="Open Sans"/>
              </a:rPr>
              <a:t>The Nielsen Company. Confidential and proprietary.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625" y="10263565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</a:t>
            </a:r>
            <a:r>
              <a:rPr lang="cs-CZ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8</a:t>
            </a: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 The Nielsen Company. Confidential and proprietary.</a:t>
            </a:r>
          </a:p>
          <a:p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" y="7313295"/>
            <a:ext cx="7562851" cy="3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6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b_Minimal White BG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80616"/>
            <a:ext cx="7571231" cy="317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5815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d_Minimal White Vertical BG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50"/>
            <a:ext cx="210119" cy="1068863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b_Minimal White BG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6084"/>
            <a:ext cx="7571231" cy="317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d_Minimal White Vertical BG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0119" cy="106886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b_Minimal White BG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373068"/>
            <a:ext cx="7571231" cy="32004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d_Minimal White Vertical BG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0" y="4470"/>
            <a:ext cx="210119" cy="1068863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 rot="16200000">
            <a:off x="-2436911" y="7857432"/>
            <a:ext cx="5181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cap="none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b_Minimal White BG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376084"/>
            <a:ext cx="7571231" cy="31702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28625" y="10068719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Open Sans"/>
              </a:rPr>
              <a:t>Copyright © 2017 The Nielsen Company. Confidential and proprietary.</a:t>
            </a:r>
          </a:p>
          <a:p>
            <a:endParaRPr lang="en-US" sz="800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714" r:id="rId2"/>
    <p:sldLayoutId id="2147483691" r:id="rId3"/>
    <p:sldLayoutId id="2147483698" r:id="rId4"/>
    <p:sldLayoutId id="2147483699" r:id="rId5"/>
    <p:sldLayoutId id="2147483701" r:id="rId6"/>
    <p:sldLayoutId id="2147483703" r:id="rId7"/>
    <p:sldLayoutId id="2147483705" r:id="rId8"/>
    <p:sldLayoutId id="2147483707" r:id="rId9"/>
    <p:sldLayoutId id="2147483709" r:id="rId10"/>
    <p:sldLayoutId id="2147483711" r:id="rId11"/>
    <p:sldLayoutId id="214748371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00" marR="0" lvl="0" indent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176" y="7606102"/>
            <a:ext cx="6720008" cy="13111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4400" b="1" dirty="0" smtClean="0"/>
              <a:t>SHOPPER TRENDY</a:t>
            </a:r>
          </a:p>
          <a:p>
            <a:pPr>
              <a:lnSpc>
                <a:spcPct val="110000"/>
              </a:lnSpc>
            </a:pPr>
            <a:r>
              <a:rPr lang="cs-CZ" sz="2800" b="1" dirty="0" smtClean="0">
                <a:solidFill>
                  <a:schemeClr val="accent1"/>
                </a:solidFill>
              </a:rPr>
              <a:t>SNÍDAŇOVÝ WORKSHOP  </a:t>
            </a:r>
            <a:r>
              <a:rPr lang="cs-CZ" sz="2800" b="1" dirty="0" smtClean="0">
                <a:solidFill>
                  <a:schemeClr val="accent4"/>
                </a:solidFill>
              </a:rPr>
              <a:t>12. 4. 2018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275" y="8849519"/>
            <a:ext cx="6610350" cy="12557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1800" b="1" dirty="0" smtClean="0">
                <a:solidFill>
                  <a:schemeClr val="bg2"/>
                </a:solidFill>
              </a:rPr>
              <a:t>Trendy na poli hypermarketů, supermarketů a drogistů</a:t>
            </a:r>
          </a:p>
          <a:p>
            <a:pPr>
              <a:lnSpc>
                <a:spcPct val="140000"/>
              </a:lnSpc>
            </a:pPr>
            <a:r>
              <a:rPr lang="cs-CZ" sz="1800" b="1" dirty="0" smtClean="0">
                <a:solidFill>
                  <a:schemeClr val="tx1"/>
                </a:solidFill>
              </a:rPr>
              <a:t>Konferenční Centrum City Tower, Praha 4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rgbClr val="00AEEF"/>
                </a:solidFill>
              </a:rPr>
              <a:t>| </a:t>
            </a:r>
            <a:r>
              <a:rPr lang="cs-CZ" sz="1800" b="1" dirty="0" smtClean="0"/>
              <a:t>9-12 hod.</a:t>
            </a:r>
          </a:p>
          <a:p>
            <a:pPr>
              <a:lnSpc>
                <a:spcPct val="140000"/>
              </a:lnSpc>
            </a:pPr>
            <a:r>
              <a:rPr lang="cs-CZ" sz="1800" b="1" dirty="0" smtClean="0"/>
              <a:t>Moderují </a:t>
            </a:r>
            <a:r>
              <a:rPr lang="cs-CZ" sz="1800" b="1" dirty="0" smtClean="0">
                <a:solidFill>
                  <a:schemeClr val="accent1"/>
                </a:solidFill>
              </a:rPr>
              <a:t>| Petra </a:t>
            </a:r>
            <a:r>
              <a:rPr lang="cs-CZ" sz="1800" b="1" dirty="0" err="1" smtClean="0">
                <a:solidFill>
                  <a:schemeClr val="accent1"/>
                </a:solidFill>
              </a:rPr>
              <a:t>Flajtingrová</a:t>
            </a:r>
            <a:r>
              <a:rPr lang="cs-CZ" sz="1800" b="1" dirty="0" smtClean="0">
                <a:solidFill>
                  <a:schemeClr val="accent1"/>
                </a:solidFill>
              </a:rPr>
              <a:t> a Michal </a:t>
            </a:r>
            <a:r>
              <a:rPr lang="cs-CZ" sz="1800" b="1" dirty="0" err="1" smtClean="0">
                <a:solidFill>
                  <a:schemeClr val="accent1"/>
                </a:solidFill>
              </a:rPr>
              <a:t>Belica</a:t>
            </a:r>
            <a:endParaRPr lang="en-US" sz="1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6439" y="8925719"/>
            <a:ext cx="0" cy="1163782"/>
          </a:xfrm>
          <a:prstGeom prst="line">
            <a:avLst/>
          </a:prstGeom>
          <a:ln w="635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Shape 317" descr="N-Element-Tab-White_RGB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7090" y="0"/>
            <a:ext cx="377094" cy="5382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0" y="0"/>
            <a:ext cx="7562850" cy="10688638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1039097"/>
            <a:ext cx="6564966" cy="769441"/>
          </a:xfrm>
          <a:prstGeom prst="rect">
            <a:avLst/>
          </a:prstGeom>
          <a:noFill/>
        </p:spPr>
        <p:txBody>
          <a:bodyPr wrap="square" lIns="0" numCol="1" rtlCol="0">
            <a:spAutoFit/>
          </a:bodyPr>
          <a:lstStyle/>
          <a:p>
            <a:r>
              <a:rPr lang="cs-CZ" sz="4400" b="1" dirty="0" smtClean="0"/>
              <a:t>SHOPPER TRENDY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0416" y="2018505"/>
            <a:ext cx="6341409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484313">
              <a:spcAft>
                <a:spcPts val="600"/>
              </a:spcAft>
            </a:pPr>
            <a:r>
              <a:rPr lang="cs-CZ" sz="1600" b="1" dirty="0" smtClean="0">
                <a:solidFill>
                  <a:schemeClr val="bg2"/>
                </a:solidFill>
              </a:rPr>
              <a:t>9.00 – 10.30  </a:t>
            </a:r>
            <a:r>
              <a:rPr lang="cs-CZ" sz="1600" b="1" dirty="0" smtClean="0">
                <a:solidFill>
                  <a:schemeClr val="accent1"/>
                </a:solidFill>
              </a:rPr>
              <a:t>|  Trendy na poli hypermarketů,   	 	</a:t>
            </a:r>
            <a:r>
              <a:rPr lang="cs-CZ" sz="1600" b="1" smtClean="0">
                <a:solidFill>
                  <a:schemeClr val="accent1"/>
                </a:solidFill>
              </a:rPr>
              <a:t>  </a:t>
            </a:r>
            <a:r>
              <a:rPr lang="cs-CZ" sz="1600" b="1" smtClean="0">
                <a:solidFill>
                  <a:schemeClr val="accent1"/>
                </a:solidFill>
              </a:rPr>
              <a:t>                      	supermarketů </a:t>
            </a:r>
            <a:r>
              <a:rPr lang="cs-CZ" sz="1600" b="1" dirty="0" smtClean="0">
                <a:solidFill>
                  <a:schemeClr val="accent1"/>
                </a:solidFill>
              </a:rPr>
              <a:t>a diskontů v ČR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600" b="1" dirty="0" smtClean="0"/>
              <a:t>Jak čeští nakupující utrácejí napříč prodejními kanály?</a:t>
            </a:r>
          </a:p>
          <a:p>
            <a:pPr>
              <a:spcAft>
                <a:spcPts val="600"/>
              </a:spcAft>
            </a:pPr>
            <a:r>
              <a:rPr lang="cs-CZ" sz="1600" b="1" dirty="0" smtClean="0">
                <a:solidFill>
                  <a:schemeClr val="accent4"/>
                </a:solidFill>
              </a:rPr>
              <a:t>Jak se vyvíjí velikost nákupních košů?</a:t>
            </a:r>
          </a:p>
          <a:p>
            <a:pPr>
              <a:spcAft>
                <a:spcPts val="600"/>
              </a:spcAft>
            </a:pPr>
            <a:r>
              <a:rPr lang="cs-CZ" sz="1600" b="1" dirty="0" smtClean="0"/>
              <a:t>Které kategorie při nákupu dominují?</a:t>
            </a:r>
          </a:p>
          <a:p>
            <a:pPr>
              <a:spcAft>
                <a:spcPts val="600"/>
              </a:spcAft>
            </a:pPr>
            <a:r>
              <a:rPr lang="cs-CZ" sz="1600" b="1" dirty="0" smtClean="0">
                <a:solidFill>
                  <a:schemeClr val="accent4"/>
                </a:solidFill>
              </a:rPr>
              <a:t>Jak se liší rozložení kategorií napříč prodejními kanály?</a:t>
            </a:r>
          </a:p>
          <a:p>
            <a:pPr>
              <a:spcAft>
                <a:spcPts val="600"/>
              </a:spcAft>
            </a:pPr>
            <a:r>
              <a:rPr lang="cs-CZ" sz="1600" b="1" dirty="0" smtClean="0"/>
              <a:t>Jak silnou značku mají řetězce a jak se vyvíjí v čase?</a:t>
            </a:r>
          </a:p>
          <a:p>
            <a:pPr>
              <a:spcAft>
                <a:spcPts val="600"/>
              </a:spcAft>
            </a:pPr>
            <a:r>
              <a:rPr lang="cs-CZ" sz="1600" b="1" dirty="0" smtClean="0">
                <a:solidFill>
                  <a:schemeClr val="accent4"/>
                </a:solidFill>
              </a:rPr>
              <a:t>Jaké řetězce si navzájem  ubírají zákazníky?</a:t>
            </a:r>
          </a:p>
          <a:p>
            <a:pPr>
              <a:spcAft>
                <a:spcPts val="600"/>
              </a:spcAft>
            </a:pPr>
            <a:r>
              <a:rPr lang="cs-CZ" sz="1600" b="1" dirty="0" smtClean="0"/>
              <a:t>Jaké jsou jejich silné a slabé stránky z pohledu nakupujících?</a:t>
            </a:r>
          </a:p>
          <a:p>
            <a:pPr>
              <a:spcAft>
                <a:spcPts val="600"/>
              </a:spcAft>
            </a:pPr>
            <a:r>
              <a:rPr lang="cs-CZ" sz="1600" b="1" dirty="0" smtClean="0">
                <a:solidFill>
                  <a:schemeClr val="accent4"/>
                </a:solidFill>
              </a:rPr>
              <a:t>Jak se odlišuje typický zákazník?</a:t>
            </a:r>
          </a:p>
          <a:p>
            <a:pPr>
              <a:spcAft>
                <a:spcPts val="600"/>
              </a:spcAft>
            </a:pPr>
            <a:r>
              <a:rPr lang="cs-CZ" sz="1600" b="1" dirty="0"/>
              <a:t>Jaké jsou současné trendy u nás i v zahraničí?</a:t>
            </a:r>
          </a:p>
          <a:p>
            <a:pPr>
              <a:spcAft>
                <a:spcPts val="600"/>
              </a:spcAft>
            </a:pPr>
            <a:r>
              <a:rPr lang="cs-CZ" sz="1600" b="1" dirty="0">
                <a:solidFill>
                  <a:schemeClr val="accent4"/>
                </a:solidFill>
              </a:rPr>
              <a:t>Jak na ně reagují řetězce?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chemeClr val="accent4"/>
              </a:solidFill>
            </a:endParaRPr>
          </a:p>
          <a:p>
            <a:pPr>
              <a:spcAft>
                <a:spcPts val="1800"/>
              </a:spcAft>
            </a:pPr>
            <a:r>
              <a:rPr lang="cs-CZ" sz="1600" b="1" dirty="0" smtClean="0">
                <a:solidFill>
                  <a:schemeClr val="bg2"/>
                </a:solidFill>
              </a:rPr>
              <a:t>10.45</a:t>
            </a:r>
            <a:r>
              <a:rPr lang="cs-CZ" sz="1600" b="1" dirty="0" smtClean="0"/>
              <a:t> – 12.00 </a:t>
            </a:r>
            <a:r>
              <a:rPr lang="cs-CZ" sz="1600" b="1" dirty="0" smtClean="0">
                <a:solidFill>
                  <a:schemeClr val="accent1"/>
                </a:solidFill>
              </a:rPr>
              <a:t>| Trendy </a:t>
            </a:r>
            <a:r>
              <a:rPr lang="cs-CZ" sz="1600" b="1" dirty="0" smtClean="0">
                <a:solidFill>
                  <a:schemeClr val="accent1"/>
                </a:solidFill>
              </a:rPr>
              <a:t>na poli drogistů &amp; Diskuze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600" b="1" dirty="0" smtClean="0"/>
              <a:t>Jak z těchto úhlů pohledu vypadá drogistický trh?</a:t>
            </a:r>
          </a:p>
          <a:p>
            <a:pPr>
              <a:spcAft>
                <a:spcPts val="600"/>
              </a:spcAft>
            </a:pPr>
            <a:r>
              <a:rPr lang="cs-CZ" sz="1600" b="1" dirty="0" smtClean="0">
                <a:solidFill>
                  <a:schemeClr val="accent1"/>
                </a:solidFill>
              </a:rPr>
              <a:t>Další novinky v roku 2018</a:t>
            </a:r>
            <a:r>
              <a:rPr lang="cs-CZ" sz="1600" b="1" dirty="0">
                <a:solidFill>
                  <a:schemeClr val="accent1"/>
                </a:solidFill>
              </a:rPr>
              <a:t>!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47689" y="2067719"/>
            <a:ext cx="0" cy="5029200"/>
          </a:xfrm>
          <a:prstGeom prst="line">
            <a:avLst/>
          </a:prstGeom>
          <a:ln w="635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hape 245"/>
          <p:cNvSpPr txBox="1">
            <a:spLocks/>
          </p:cNvSpPr>
          <p:nvPr/>
        </p:nvSpPr>
        <p:spPr>
          <a:xfrm>
            <a:off x="504825" y="554133"/>
            <a:ext cx="3125040" cy="427616"/>
          </a:xfrm>
          <a:prstGeom prst="rect">
            <a:avLst/>
          </a:prstGeom>
          <a:solidFill>
            <a:srgbClr val="00AEEF"/>
          </a:solidFill>
        </p:spPr>
        <p:txBody>
          <a:bodyPr numCol="1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235" b="1" dirty="0" smtClean="0">
                <a:solidFill>
                  <a:srgbClr val="FFFFFF"/>
                </a:solidFill>
              </a:rPr>
              <a:t>NIELSEN SNÍDAŇOVÝ WORKSHOP</a:t>
            </a:r>
            <a:endParaRPr lang="en-US" sz="1235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306" y="7659477"/>
            <a:ext cx="6399119" cy="22898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2200" b="1" dirty="0" smtClean="0">
                <a:solidFill>
                  <a:schemeClr val="tx1"/>
                </a:solidFill>
              </a:rPr>
              <a:t>CENA </a:t>
            </a:r>
            <a:r>
              <a:rPr lang="en-US" sz="2200" b="1" dirty="0" smtClean="0">
                <a:solidFill>
                  <a:srgbClr val="00AEEF"/>
                </a:solidFill>
              </a:rPr>
              <a:t>| </a:t>
            </a:r>
            <a:r>
              <a:rPr lang="cs-CZ" sz="2200" b="1" dirty="0" smtClean="0">
                <a:solidFill>
                  <a:schemeClr val="accent1"/>
                </a:solidFill>
              </a:rPr>
              <a:t>14 500 Kč</a:t>
            </a:r>
          </a:p>
          <a:p>
            <a:pPr>
              <a:lnSpc>
                <a:spcPct val="140000"/>
              </a:lnSpc>
              <a:tabLst>
                <a:tab pos="1431925" algn="l"/>
              </a:tabLst>
            </a:pPr>
            <a:r>
              <a:rPr lang="cs-CZ" sz="1600" b="1" dirty="0" smtClean="0">
                <a:solidFill>
                  <a:schemeClr val="bg2"/>
                </a:solidFill>
              </a:rPr>
              <a:t>ZAHRNUTO</a:t>
            </a:r>
            <a:r>
              <a:rPr lang="cs-CZ" sz="1600" b="1" dirty="0" smtClean="0">
                <a:solidFill>
                  <a:schemeClr val="accent1"/>
                </a:solidFill>
              </a:rPr>
              <a:t> 	 | </a:t>
            </a:r>
            <a:r>
              <a:rPr lang="cs-CZ" sz="1600" b="1" dirty="0" smtClean="0">
                <a:solidFill>
                  <a:schemeClr val="bg2"/>
                </a:solidFill>
              </a:rPr>
              <a:t>2 vstupy na workshop</a:t>
            </a:r>
          </a:p>
          <a:p>
            <a:pPr marL="746125">
              <a:lnSpc>
                <a:spcPct val="140000"/>
              </a:lnSpc>
              <a:tabLst>
                <a:tab pos="1431925" algn="l"/>
              </a:tabLst>
            </a:pPr>
            <a:r>
              <a:rPr lang="cs-CZ" sz="1600" b="1" dirty="0" smtClean="0">
                <a:solidFill>
                  <a:schemeClr val="accent1"/>
                </a:solidFill>
              </a:rPr>
              <a:t>	 | </a:t>
            </a:r>
            <a:r>
              <a:rPr lang="cs-CZ" sz="1600" b="1" dirty="0" smtClean="0">
                <a:solidFill>
                  <a:schemeClr val="bg2"/>
                </a:solidFill>
              </a:rPr>
              <a:t>Shrnující prezentaci </a:t>
            </a:r>
            <a:r>
              <a:rPr lang="cs-CZ" sz="1600" b="1" dirty="0" err="1" smtClean="0">
                <a:solidFill>
                  <a:schemeClr val="bg2"/>
                </a:solidFill>
              </a:rPr>
              <a:t>Shopper</a:t>
            </a:r>
            <a:r>
              <a:rPr lang="cs-CZ" sz="1600" b="1" dirty="0" smtClean="0">
                <a:solidFill>
                  <a:schemeClr val="bg2"/>
                </a:solidFill>
              </a:rPr>
              <a:t> trendů</a:t>
            </a:r>
          </a:p>
          <a:p>
            <a:pPr marL="746125">
              <a:lnSpc>
                <a:spcPct val="140000"/>
              </a:lnSpc>
              <a:tabLst>
                <a:tab pos="1431925" algn="l"/>
              </a:tabLst>
            </a:pPr>
            <a:r>
              <a:rPr lang="cs-CZ" sz="1600" b="1" dirty="0" smtClean="0">
                <a:solidFill>
                  <a:schemeClr val="accent1"/>
                </a:solidFill>
              </a:rPr>
              <a:t>	 | </a:t>
            </a:r>
            <a:r>
              <a:rPr lang="cs-CZ" sz="1600" b="1" dirty="0" smtClean="0">
                <a:solidFill>
                  <a:schemeClr val="bg2"/>
                </a:solidFill>
              </a:rPr>
              <a:t>Detailní prezentaci </a:t>
            </a:r>
            <a:r>
              <a:rPr lang="cs-CZ" sz="1600" b="1" dirty="0" err="1">
                <a:solidFill>
                  <a:schemeClr val="bg2"/>
                </a:solidFill>
              </a:rPr>
              <a:t>Shopper</a:t>
            </a:r>
            <a:r>
              <a:rPr lang="cs-CZ" sz="1600" b="1" dirty="0">
                <a:solidFill>
                  <a:schemeClr val="bg2"/>
                </a:solidFill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</a:rPr>
              <a:t>trendů</a:t>
            </a:r>
            <a:endParaRPr lang="en-US" sz="1600" b="1" dirty="0">
              <a:solidFill>
                <a:schemeClr val="bg2"/>
              </a:solidFill>
            </a:endParaRPr>
          </a:p>
          <a:p>
            <a:pPr>
              <a:lnSpc>
                <a:spcPct val="140000"/>
              </a:lnSpc>
              <a:tabLst>
                <a:tab pos="1431925" algn="l"/>
              </a:tabLst>
            </a:pPr>
            <a:r>
              <a:rPr lang="cs-CZ" sz="1600" b="1" dirty="0" smtClean="0">
                <a:solidFill>
                  <a:schemeClr val="bg2"/>
                </a:solidFill>
              </a:rPr>
              <a:t>PŘIHLÁŠENÍ  </a:t>
            </a:r>
            <a:r>
              <a:rPr lang="cs-CZ" sz="1600" b="1" dirty="0" smtClean="0">
                <a:solidFill>
                  <a:schemeClr val="bg2"/>
                </a:solidFill>
              </a:rPr>
              <a:t>   </a:t>
            </a:r>
            <a:r>
              <a:rPr lang="cs-CZ" sz="1600" b="1" dirty="0" smtClean="0">
                <a:solidFill>
                  <a:schemeClr val="accent1"/>
                </a:solidFill>
              </a:rPr>
              <a:t>| </a:t>
            </a:r>
            <a:r>
              <a:rPr lang="cs-CZ" sz="1600" b="1" dirty="0" smtClean="0">
                <a:solidFill>
                  <a:schemeClr val="accent1"/>
                </a:solidFill>
              </a:rPr>
              <a:t>Do 31. 3. 2018</a:t>
            </a:r>
          </a:p>
          <a:p>
            <a:pPr>
              <a:lnSpc>
                <a:spcPct val="140000"/>
              </a:lnSpc>
              <a:tabLst>
                <a:tab pos="1431925" algn="l"/>
              </a:tabLst>
            </a:pPr>
            <a:r>
              <a:rPr lang="cs-CZ" sz="1600" b="1" dirty="0">
                <a:solidFill>
                  <a:schemeClr val="accent1"/>
                </a:solidFill>
              </a:rPr>
              <a:t>	</a:t>
            </a:r>
            <a:r>
              <a:rPr lang="cs-CZ" sz="1600" b="1" dirty="0" smtClean="0">
                <a:solidFill>
                  <a:schemeClr val="accent1"/>
                </a:solidFill>
              </a:rPr>
              <a:t>   michal.belica@nielsen.com</a:t>
            </a:r>
          </a:p>
        </p:txBody>
      </p:sp>
      <p:pic>
        <p:nvPicPr>
          <p:cNvPr id="9" name="Shape 13" descr="N-Element-Tab-Blue_RGB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9128" y="0"/>
            <a:ext cx="369101" cy="530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ent Poster A4 Master">
  <a:themeElements>
    <a:clrScheme name="Nielsen Slide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70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55</Words>
  <Application>Microsoft Office PowerPoint</Application>
  <PresentationFormat>Custom</PresentationFormat>
  <Paragraphs>28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Event Poster A4 Master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SUBHEAD GOES HERE</dc:title>
  <dc:creator>Flajtingrova, Petra</dc:creator>
  <cp:lastModifiedBy>Hukelova, Maria</cp:lastModifiedBy>
  <cp:revision>129</cp:revision>
  <cp:lastPrinted>2018-03-02T13:09:30Z</cp:lastPrinted>
  <dcterms:modified xsi:type="dcterms:W3CDTF">2018-03-14T16:36:54Z</dcterms:modified>
</cp:coreProperties>
</file>