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3" r:id="rId2"/>
    <p:sldId id="264" r:id="rId3"/>
  </p:sldIdLst>
  <p:sldSz cx="7562850" cy="10688638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 Irish" initials="" lastIdx="2" clrIdx="0"/>
  <p:cmAuthor id="1" name="Marissa Nea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53" autoAdjust="0"/>
  </p:normalViewPr>
  <p:slideViewPr>
    <p:cSldViewPr snapToObjects="1">
      <p:cViewPr>
        <p:scale>
          <a:sx n="71" d="100"/>
          <a:sy n="71" d="100"/>
        </p:scale>
        <p:origin x="-1644" y="684"/>
      </p:cViewPr>
      <p:guideLst>
        <p:guide orient="horz" pos="3942"/>
        <p:guide pos="1566"/>
        <p:guide pos="3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6" d="100"/>
          <a:sy n="106" d="100"/>
        </p:scale>
        <p:origin x="-648" y="-96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4578-138C-47E8-8539-F91707AD874A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C474-7EF5-41E0-A1A5-62B07878C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97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2797" y="0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0825" y="509588"/>
            <a:ext cx="180498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2797" y="6456612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788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7096919"/>
            <a:ext cx="7562851" cy="317024"/>
          </a:xfrm>
          <a:prstGeom prst="rect">
            <a:avLst/>
          </a:prstGeom>
        </p:spPr>
      </p:pic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</a:t>
            </a:r>
            <a:r>
              <a:rPr lang="cs-CZ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8</a:t>
            </a: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 The Nielsen Company. Confidential and proprietary.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2"/>
          <a:stretch/>
        </p:blipFill>
        <p:spPr>
          <a:xfrm>
            <a:off x="-2780" y="-1"/>
            <a:ext cx="7574009" cy="7096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Minimal White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161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Minimal White Vertical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</a:t>
            </a:r>
            <a:r>
              <a:rPr lang="cs-CZ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8</a:t>
            </a: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 The Nielsen Company. Confidential and proprietary.</a:t>
            </a:r>
          </a:p>
          <a:p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7313295"/>
            <a:ext cx="7562851" cy="3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Minimal White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80616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81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Minimal White Vertical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0"/>
            <a:ext cx="210119" cy="1068863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Minimal White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d_Minimal White Vertical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Minimal White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73068"/>
            <a:ext cx="7571231" cy="32004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0" y="4470"/>
            <a:ext cx="210119" cy="106886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Minimal White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714" r:id="rId2"/>
    <p:sldLayoutId id="2147483691" r:id="rId3"/>
    <p:sldLayoutId id="2147483698" r:id="rId4"/>
    <p:sldLayoutId id="2147483699" r:id="rId5"/>
    <p:sldLayoutId id="2147483701" r:id="rId6"/>
    <p:sldLayoutId id="2147483703" r:id="rId7"/>
    <p:sldLayoutId id="2147483705" r:id="rId8"/>
    <p:sldLayoutId id="2147483707" r:id="rId9"/>
    <p:sldLayoutId id="2147483709" r:id="rId10"/>
    <p:sldLayoutId id="2147483711" r:id="rId11"/>
    <p:sldLayoutId id="214748371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76" y="7606102"/>
            <a:ext cx="6720008" cy="12434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/>
              <a:t>SHOPPER TRENDS</a:t>
            </a:r>
          </a:p>
          <a:p>
            <a:pPr>
              <a:lnSpc>
                <a:spcPct val="110000"/>
              </a:lnSpc>
            </a:pPr>
            <a:r>
              <a:rPr lang="cs-CZ" sz="2400" b="1" dirty="0" smtClean="0">
                <a:solidFill>
                  <a:schemeClr val="accent1"/>
                </a:solidFill>
              </a:rPr>
              <a:t>BREAKFAST WORKSHOP  </a:t>
            </a:r>
            <a:r>
              <a:rPr lang="cs-CZ" sz="2400" b="1" dirty="0" err="1" smtClean="0">
                <a:solidFill>
                  <a:schemeClr val="accent4"/>
                </a:solidFill>
              </a:rPr>
              <a:t>April</a:t>
            </a:r>
            <a:r>
              <a:rPr lang="cs-CZ" sz="2400" b="1" dirty="0" smtClean="0">
                <a:solidFill>
                  <a:schemeClr val="accent4"/>
                </a:solidFill>
              </a:rPr>
              <a:t> 12, 2018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275" y="8849519"/>
            <a:ext cx="6610350" cy="12557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1800" b="1" dirty="0" err="1" smtClean="0">
                <a:solidFill>
                  <a:schemeClr val="bg2"/>
                </a:solidFill>
              </a:rPr>
              <a:t>Hypermarkets</a:t>
            </a:r>
            <a:r>
              <a:rPr lang="cs-CZ" sz="1800" b="1" dirty="0" smtClean="0">
                <a:solidFill>
                  <a:schemeClr val="bg2"/>
                </a:solidFill>
              </a:rPr>
              <a:t>, </a:t>
            </a:r>
            <a:r>
              <a:rPr lang="cs-CZ" sz="1800" b="1" dirty="0" err="1" smtClean="0">
                <a:solidFill>
                  <a:schemeClr val="bg2"/>
                </a:solidFill>
              </a:rPr>
              <a:t>supermarkets</a:t>
            </a:r>
            <a:r>
              <a:rPr lang="cs-CZ" sz="1800" b="1" dirty="0" smtClean="0">
                <a:solidFill>
                  <a:schemeClr val="bg2"/>
                </a:solidFill>
              </a:rPr>
              <a:t> and </a:t>
            </a:r>
            <a:r>
              <a:rPr lang="cs-CZ" sz="1800" b="1" dirty="0" err="1" smtClean="0">
                <a:solidFill>
                  <a:schemeClr val="bg2"/>
                </a:solidFill>
              </a:rPr>
              <a:t>drug</a:t>
            </a:r>
            <a:r>
              <a:rPr lang="cs-CZ" sz="1800" b="1" dirty="0" smtClean="0">
                <a:solidFill>
                  <a:schemeClr val="bg2"/>
                </a:solidFill>
              </a:rPr>
              <a:t> </a:t>
            </a:r>
            <a:r>
              <a:rPr lang="cs-CZ" sz="1800" b="1" dirty="0" err="1" smtClean="0">
                <a:solidFill>
                  <a:schemeClr val="bg2"/>
                </a:solidFill>
              </a:rPr>
              <a:t>stores</a:t>
            </a:r>
            <a:r>
              <a:rPr lang="cs-CZ" sz="1800" b="1" dirty="0" smtClean="0">
                <a:solidFill>
                  <a:schemeClr val="bg2"/>
                </a:solidFill>
              </a:rPr>
              <a:t> trends</a:t>
            </a:r>
          </a:p>
          <a:p>
            <a:pPr>
              <a:lnSpc>
                <a:spcPct val="14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Conference Center City Tower, Praha 4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rgbClr val="00AEEF"/>
                </a:solidFill>
              </a:rPr>
              <a:t>| </a:t>
            </a:r>
            <a:r>
              <a:rPr lang="cs-CZ" sz="1800" b="1" dirty="0" smtClean="0"/>
              <a:t>9-12 </a:t>
            </a:r>
            <a:r>
              <a:rPr lang="cs-CZ" sz="1800" b="1" dirty="0" err="1" smtClean="0"/>
              <a:t>a.m</a:t>
            </a:r>
            <a:r>
              <a:rPr lang="cs-CZ" sz="1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sz="1800" b="1" dirty="0" err="1" smtClean="0"/>
              <a:t>Moderators</a:t>
            </a:r>
            <a:r>
              <a:rPr lang="cs-CZ" sz="1800" b="1" dirty="0" smtClean="0"/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| Petra </a:t>
            </a:r>
            <a:r>
              <a:rPr lang="cs-CZ" sz="1800" b="1" dirty="0" err="1" smtClean="0">
                <a:solidFill>
                  <a:schemeClr val="accent1"/>
                </a:solidFill>
              </a:rPr>
              <a:t>Flajtingrová</a:t>
            </a:r>
            <a:r>
              <a:rPr lang="cs-CZ" sz="1800" b="1" dirty="0" smtClean="0">
                <a:solidFill>
                  <a:schemeClr val="accent1"/>
                </a:solidFill>
              </a:rPr>
              <a:t> and Michal Belica</a:t>
            </a:r>
            <a:endParaRPr lang="en-US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6439" y="8925719"/>
            <a:ext cx="0" cy="1163782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Shape 317" descr="N-Element-Tab-White_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090" y="0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039097"/>
            <a:ext cx="6564966" cy="769441"/>
          </a:xfrm>
          <a:prstGeom prst="rect">
            <a:avLst/>
          </a:prstGeom>
          <a:noFill/>
        </p:spPr>
        <p:txBody>
          <a:bodyPr wrap="square" lIns="0" numCol="1" rtlCol="0">
            <a:spAutoFit/>
          </a:bodyPr>
          <a:lstStyle/>
          <a:p>
            <a:r>
              <a:rPr lang="cs-CZ" sz="4400" b="1" dirty="0" smtClean="0"/>
              <a:t>SHOPPER TRENDS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417" y="1839119"/>
            <a:ext cx="6283262" cy="53707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484313">
              <a:spcAft>
                <a:spcPts val="60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9.00 – 10.30 a.m.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sk-SK" sz="1600" b="1" dirty="0" smtClean="0">
                <a:solidFill>
                  <a:schemeClr val="accent1"/>
                </a:solidFill>
              </a:rPr>
              <a:t>I </a:t>
            </a:r>
            <a:r>
              <a:rPr lang="en-US" sz="1600" b="1" dirty="0" smtClean="0">
                <a:solidFill>
                  <a:schemeClr val="accent1"/>
                </a:solidFill>
              </a:rPr>
              <a:t> Hypermarkets, supermarkets                                         	      </a:t>
            </a:r>
            <a:r>
              <a:rPr lang="sk-SK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and discounters trends in </a:t>
            </a:r>
            <a:r>
              <a:rPr lang="sk-SK" sz="1600" b="1" dirty="0" smtClean="0">
                <a:solidFill>
                  <a:schemeClr val="accent1"/>
                </a:solidFill>
              </a:rPr>
              <a:t>CR</a:t>
            </a:r>
            <a:endParaRPr lang="en-US" sz="1600" b="1" dirty="0" smtClean="0">
              <a:solidFill>
                <a:srgbClr val="00AEE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/>
              <a:t>How do Czech shoppers spend money across sales channels? 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4"/>
                </a:solidFill>
              </a:rPr>
              <a:t>How does the basket size develop?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/>
              <a:t>Which categories dominate the shopping basket?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4"/>
                </a:solidFill>
              </a:rPr>
              <a:t>How does the distribution of categories vary across sales channels?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/>
              <a:t>How strong is the brand equity and its trend of each retailer? 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4"/>
                </a:solidFill>
              </a:rPr>
              <a:t>Which retailers gain customers from others?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/>
              <a:t>What are pros &amp; cons of retailers from customers perspective?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4"/>
                </a:solidFill>
              </a:rPr>
              <a:t>How does a typical customer vary?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/>
              <a:t>What are the hot trends locally and abroad?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4"/>
                </a:solidFill>
              </a:rPr>
              <a:t>How do the retailers react?</a:t>
            </a:r>
            <a:endParaRPr lang="sk-SK" sz="1600" b="1" dirty="0" smtClean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endParaRPr lang="en-US" sz="1600" b="1" dirty="0" smtClean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10.45</a:t>
            </a:r>
            <a:r>
              <a:rPr lang="en-US" sz="1600" b="1" dirty="0" smtClean="0"/>
              <a:t> – 12.00 a.m.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sk-SK" sz="1600" b="1" dirty="0" smtClean="0">
                <a:solidFill>
                  <a:schemeClr val="accent1"/>
                </a:solidFill>
              </a:rPr>
              <a:t>I </a:t>
            </a:r>
            <a:r>
              <a:rPr lang="en-US" sz="1600" b="1" dirty="0" smtClean="0">
                <a:solidFill>
                  <a:srgbClr val="00AEEF"/>
                </a:solidFill>
              </a:rPr>
              <a:t>Drug stores trends &amp; </a:t>
            </a:r>
            <a:r>
              <a:rPr lang="sk-SK" sz="1600" b="1" dirty="0" smtClean="0">
                <a:solidFill>
                  <a:srgbClr val="00AEEF"/>
                </a:solidFill>
              </a:rPr>
              <a:t>D</a:t>
            </a:r>
            <a:r>
              <a:rPr lang="en-US" sz="1600" b="1" dirty="0" err="1" smtClean="0">
                <a:solidFill>
                  <a:srgbClr val="00AEEF"/>
                </a:solidFill>
              </a:rPr>
              <a:t>iscussion</a:t>
            </a:r>
            <a:endParaRPr lang="en-US" sz="1600" b="1" dirty="0" smtClean="0">
              <a:solidFill>
                <a:srgbClr val="00AEE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/>
              <a:t>What is the drug channel from the above perspective?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rgbClr val="00AEEF"/>
                </a:solidFill>
              </a:rPr>
              <a:t>Additional news in 2018!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7689" y="1900309"/>
            <a:ext cx="0" cy="5272810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hape 245"/>
          <p:cNvSpPr txBox="1">
            <a:spLocks/>
          </p:cNvSpPr>
          <p:nvPr/>
        </p:nvSpPr>
        <p:spPr>
          <a:xfrm>
            <a:off x="504825" y="554133"/>
            <a:ext cx="2971800" cy="427616"/>
          </a:xfrm>
          <a:prstGeom prst="rect">
            <a:avLst/>
          </a:prstGeom>
          <a:solidFill>
            <a:srgbClr val="00AEEF"/>
          </a:solidFill>
        </p:spPr>
        <p:txBody>
          <a:bodyPr num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235" b="1" dirty="0" smtClean="0">
                <a:solidFill>
                  <a:srgbClr val="FFFFFF"/>
                </a:solidFill>
              </a:rPr>
              <a:t>NIELSEN BREAKFAST WORKSHOP</a:t>
            </a:r>
            <a:endParaRPr lang="en-US" sz="1235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06" y="7747340"/>
            <a:ext cx="6856319" cy="22898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PRICE </a:t>
            </a:r>
            <a:r>
              <a:rPr lang="en-US" sz="2200" b="1" dirty="0" smtClean="0">
                <a:solidFill>
                  <a:srgbClr val="00AEEF"/>
                </a:solidFill>
              </a:rPr>
              <a:t>| </a:t>
            </a:r>
            <a:r>
              <a:rPr lang="en-US" sz="2200" b="1" dirty="0" smtClean="0">
                <a:solidFill>
                  <a:schemeClr val="accent1"/>
                </a:solidFill>
              </a:rPr>
              <a:t>14,500 CZK</a:t>
            </a:r>
          </a:p>
          <a:p>
            <a:pPr>
              <a:lnSpc>
                <a:spcPct val="140000"/>
              </a:lnSpc>
              <a:tabLst>
                <a:tab pos="1790700" algn="l"/>
              </a:tabLst>
            </a:pPr>
            <a:r>
              <a:rPr lang="en-US" sz="1600" b="1" dirty="0" smtClean="0">
                <a:solidFill>
                  <a:schemeClr val="bg2"/>
                </a:solidFill>
              </a:rPr>
              <a:t>INCLUDING	</a:t>
            </a:r>
            <a:r>
              <a:rPr lang="sk-SK" sz="1600" b="1" dirty="0" smtClean="0">
                <a:solidFill>
                  <a:schemeClr val="bg2"/>
                </a:solidFill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</a:rPr>
              <a:t>|</a:t>
            </a:r>
            <a:r>
              <a:rPr lang="sk-SK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2 entries (workshop will be held in Czech)</a:t>
            </a:r>
          </a:p>
          <a:p>
            <a:pPr>
              <a:lnSpc>
                <a:spcPct val="140000"/>
              </a:lnSpc>
              <a:tabLst>
                <a:tab pos="1790700" algn="l"/>
              </a:tabLst>
            </a:pPr>
            <a:r>
              <a:rPr lang="en-US" sz="1600" b="1" dirty="0" smtClean="0">
                <a:solidFill>
                  <a:schemeClr val="bg2"/>
                </a:solidFill>
              </a:rPr>
              <a:t>	</a:t>
            </a:r>
            <a:r>
              <a:rPr lang="sk-SK" sz="1600" b="1" dirty="0" smtClean="0">
                <a:solidFill>
                  <a:schemeClr val="bg2"/>
                </a:solidFill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</a:rPr>
              <a:t>| </a:t>
            </a:r>
            <a:r>
              <a:rPr lang="sk-SK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Summary presentation of Shopper trends</a:t>
            </a:r>
          </a:p>
          <a:p>
            <a:pPr>
              <a:lnSpc>
                <a:spcPct val="140000"/>
              </a:lnSpc>
              <a:tabLst>
                <a:tab pos="1790700" algn="l"/>
              </a:tabLst>
            </a:pPr>
            <a:r>
              <a:rPr lang="en-US" sz="1600" b="1" dirty="0" smtClean="0">
                <a:solidFill>
                  <a:schemeClr val="bg2"/>
                </a:solidFill>
              </a:rPr>
              <a:t>	</a:t>
            </a:r>
            <a:r>
              <a:rPr lang="sk-SK" sz="1600" b="1" dirty="0" smtClean="0">
                <a:solidFill>
                  <a:schemeClr val="bg2"/>
                </a:solidFill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</a:rPr>
              <a:t>|</a:t>
            </a:r>
            <a:r>
              <a:rPr lang="sk-SK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Detailed presentation of Shopper trends</a:t>
            </a:r>
          </a:p>
          <a:p>
            <a:pPr>
              <a:lnSpc>
                <a:spcPct val="140000"/>
              </a:lnSpc>
              <a:tabLst>
                <a:tab pos="1790700" algn="l"/>
              </a:tabLst>
            </a:pPr>
            <a:r>
              <a:rPr lang="en-US" sz="1600" b="1" dirty="0" smtClean="0">
                <a:solidFill>
                  <a:schemeClr val="bg2"/>
                </a:solidFill>
              </a:rPr>
              <a:t>REGISTRATION	</a:t>
            </a:r>
            <a:r>
              <a:rPr lang="sk-SK" sz="1600" b="1" dirty="0" smtClean="0">
                <a:solidFill>
                  <a:schemeClr val="bg2"/>
                </a:solidFill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</a:rPr>
              <a:t>| </a:t>
            </a:r>
            <a:r>
              <a:rPr lang="sk-SK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Until March 31, 2018 </a:t>
            </a:r>
            <a:r>
              <a:rPr lang="en-US" sz="1600" b="1" dirty="0" smtClean="0">
                <a:solidFill>
                  <a:schemeClr val="bg2"/>
                </a:solidFill>
              </a:rPr>
              <a:t>at email address 			</a:t>
            </a:r>
            <a:r>
              <a:rPr lang="sk-SK" sz="1600" b="1" dirty="0" smtClean="0">
                <a:solidFill>
                  <a:schemeClr val="bg2"/>
                </a:solidFill>
              </a:rPr>
              <a:t>    </a:t>
            </a:r>
            <a:r>
              <a:rPr lang="en-US" sz="1600" b="1" dirty="0" smtClean="0">
                <a:solidFill>
                  <a:schemeClr val="accent1"/>
                </a:solidFill>
              </a:rPr>
              <a:t>michal.belica@nielsen.com</a:t>
            </a:r>
          </a:p>
        </p:txBody>
      </p:sp>
      <p:pic>
        <p:nvPicPr>
          <p:cNvPr id="9" name="Shape 13" descr="N-Element-Tab-Blue_RGB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9128" y="0"/>
            <a:ext cx="369101" cy="53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3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 Poster A4 Master">
  <a:themeElements>
    <a:clrScheme name="Nielsen Sli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52</Words>
  <Application>Microsoft Office PowerPoint</Application>
  <PresentationFormat>Custom</PresentationFormat>
  <Paragraphs>27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Event Poster A4 Master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SUBHEAD GOES HERE</dc:title>
  <dc:creator>Flajtingrova, Petra</dc:creator>
  <cp:lastModifiedBy>Hukelova, Maria</cp:lastModifiedBy>
  <cp:revision>140</cp:revision>
  <cp:lastPrinted>2018-03-02T13:09:30Z</cp:lastPrinted>
  <dcterms:modified xsi:type="dcterms:W3CDTF">2018-03-14T16:37:03Z</dcterms:modified>
</cp:coreProperties>
</file>