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703" r:id="rId2"/>
    <p:sldMasterId id="2147483709" r:id="rId3"/>
    <p:sldMasterId id="2147483694" r:id="rId4"/>
  </p:sldMasterIdLst>
  <p:notesMasterIdLst>
    <p:notesMasterId r:id="rId36"/>
  </p:notesMasterIdLst>
  <p:sldIdLst>
    <p:sldId id="257" r:id="rId5"/>
    <p:sldId id="266" r:id="rId6"/>
    <p:sldId id="332" r:id="rId7"/>
    <p:sldId id="330" r:id="rId8"/>
    <p:sldId id="290" r:id="rId9"/>
    <p:sldId id="295" r:id="rId10"/>
    <p:sldId id="291" r:id="rId11"/>
    <p:sldId id="292" r:id="rId12"/>
    <p:sldId id="293" r:id="rId13"/>
    <p:sldId id="294" r:id="rId14"/>
    <p:sldId id="296" r:id="rId15"/>
    <p:sldId id="297" r:id="rId16"/>
    <p:sldId id="298" r:id="rId17"/>
    <p:sldId id="334" r:id="rId18"/>
    <p:sldId id="300" r:id="rId19"/>
    <p:sldId id="301" r:id="rId20"/>
    <p:sldId id="333" r:id="rId21"/>
    <p:sldId id="304" r:id="rId22"/>
    <p:sldId id="303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35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42" autoAdjust="0"/>
    <p:restoredTop sz="94684" autoAdjust="0"/>
  </p:normalViewPr>
  <p:slideViewPr>
    <p:cSldViewPr snapToGrid="0" snapToObjects="1">
      <p:cViewPr varScale="1">
        <p:scale>
          <a:sx n="128" d="100"/>
          <a:sy n="128" d="100"/>
        </p:scale>
        <p:origin x="60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6" d="100"/>
        <a:sy n="1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X:\DATA\4.%20Dropbox%20backup\1%20Live%20Peojects\POPAI%20Industry%20Study\Covid%2019%20Study%20data\V3%20edits%20COVID-19%20Industry%20Impact%20Study%20April%202020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3%20edits%20COVID-19%20Industry%20Impact%20Study%20April%202020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0k/2_15418n331d30kty3kzwdm40000gn/T/com.microsoft.Outlook/Outlook%20Temp/V2%20compiled%20COVID-19%20Industry%20Impact%20Study%20April%202020%5b1%5d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2020.xlsx]Pivot Analysis 1!PivotTable2</c:name>
    <c:fmtId val="7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1'!$C$17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1'!$B$18:$B$40</c:f>
              <c:strCache>
                <c:ptCount val="22"/>
                <c:pt idx="0">
                  <c:v>Australia</c:v>
                </c:pt>
                <c:pt idx="1">
                  <c:v>Czech Republic</c:v>
                </c:pt>
                <c:pt idx="2">
                  <c:v>Brazil</c:v>
                </c:pt>
                <c:pt idx="3">
                  <c:v>United Kingdom</c:v>
                </c:pt>
                <c:pt idx="4">
                  <c:v>Argentina</c:v>
                </c:pt>
                <c:pt idx="5">
                  <c:v>Hungary</c:v>
                </c:pt>
                <c:pt idx="6">
                  <c:v>Japan</c:v>
                </c:pt>
                <c:pt idx="7">
                  <c:v>Germany</c:v>
                </c:pt>
                <c:pt idx="8">
                  <c:v>United States of America</c:v>
                </c:pt>
                <c:pt idx="9">
                  <c:v>China</c:v>
                </c:pt>
                <c:pt idx="10">
                  <c:v>New Zealand</c:v>
                </c:pt>
                <c:pt idx="11">
                  <c:v>South Africa</c:v>
                </c:pt>
                <c:pt idx="12">
                  <c:v>Netherlands</c:v>
                </c:pt>
                <c:pt idx="13">
                  <c:v>Ireland</c:v>
                </c:pt>
                <c:pt idx="14">
                  <c:v>Mexico</c:v>
                </c:pt>
                <c:pt idx="15">
                  <c:v>Slovakia</c:v>
                </c:pt>
                <c:pt idx="16">
                  <c:v>Turkey</c:v>
                </c:pt>
                <c:pt idx="17">
                  <c:v>France</c:v>
                </c:pt>
                <c:pt idx="18">
                  <c:v>Canada</c:v>
                </c:pt>
                <c:pt idx="19">
                  <c:v>Chile</c:v>
                </c:pt>
                <c:pt idx="20">
                  <c:v>Egypt</c:v>
                </c:pt>
                <c:pt idx="21">
                  <c:v>Sweden</c:v>
                </c:pt>
              </c:strCache>
            </c:strRef>
          </c:cat>
          <c:val>
            <c:numRef>
              <c:f>'Pivot Analysis 1'!$C$18:$C$40</c:f>
              <c:numCache>
                <c:formatCode>General</c:formatCode>
                <c:ptCount val="22"/>
                <c:pt idx="0">
                  <c:v>66</c:v>
                </c:pt>
                <c:pt idx="1">
                  <c:v>52</c:v>
                </c:pt>
                <c:pt idx="2">
                  <c:v>42</c:v>
                </c:pt>
                <c:pt idx="3">
                  <c:v>29</c:v>
                </c:pt>
                <c:pt idx="4">
                  <c:v>28</c:v>
                </c:pt>
                <c:pt idx="5">
                  <c:v>23</c:v>
                </c:pt>
                <c:pt idx="6">
                  <c:v>14</c:v>
                </c:pt>
                <c:pt idx="7">
                  <c:v>12</c:v>
                </c:pt>
                <c:pt idx="8">
                  <c:v>10</c:v>
                </c:pt>
                <c:pt idx="9">
                  <c:v>10</c:v>
                </c:pt>
                <c:pt idx="10">
                  <c:v>6</c:v>
                </c:pt>
                <c:pt idx="11">
                  <c:v>4</c:v>
                </c:pt>
                <c:pt idx="12">
                  <c:v>4</c:v>
                </c:pt>
                <c:pt idx="13">
                  <c:v>3</c:v>
                </c:pt>
                <c:pt idx="14">
                  <c:v>3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41-D444-93D2-897B22FA1C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03347104"/>
        <c:axId val="437532688"/>
      </c:barChart>
      <c:catAx>
        <c:axId val="80334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532688"/>
        <c:crosses val="autoZero"/>
        <c:auto val="1"/>
        <c:lblAlgn val="ctr"/>
        <c:lblOffset val="100"/>
        <c:noMultiLvlLbl val="0"/>
      </c:catAx>
      <c:valAx>
        <c:axId val="437532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0334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12613384466839"/>
          <c:y val="0.21667612686625554"/>
          <c:w val="0.78287386615533161"/>
          <c:h val="0.743576808996436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'[1]Pivot Analysis 1'!$C$442</c:f>
              <c:strCache>
                <c:ptCount val="1"/>
                <c:pt idx="0">
                  <c:v>With Gov Employment Protection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'[1]Pivot Analysis 1'!$B$443:$B$450</c:f>
              <c:strCache>
                <c:ptCount val="8"/>
                <c:pt idx="0">
                  <c:v>Expected increase in staff level</c:v>
                </c:pt>
                <c:pt idx="2">
                  <c:v>Change to Staff levels -0% to -10%</c:v>
                </c:pt>
                <c:pt idx="3">
                  <c:v>Change to Staff levels -11% to -33% </c:v>
                </c:pt>
                <c:pt idx="4">
                  <c:v>Change to Staff levels -34% to -50% </c:v>
                </c:pt>
                <c:pt idx="5">
                  <c:v>Change to Staff levels -51% to -75%</c:v>
                </c:pt>
                <c:pt idx="6">
                  <c:v>Change to Staff levels -75% to -90%</c:v>
                </c:pt>
                <c:pt idx="7">
                  <c:v>Change to Staff levels -91% to 100%</c:v>
                </c:pt>
              </c:strCache>
            </c:strRef>
          </c:cat>
          <c:val>
            <c:numRef>
              <c:f>'[1]Pivot Analysis 1'!$C$443:$C$450</c:f>
              <c:numCache>
                <c:formatCode>General</c:formatCode>
                <c:ptCount val="8"/>
                <c:pt idx="0" formatCode="0.0%">
                  <c:v>3.3898305084745762E-3</c:v>
                </c:pt>
                <c:pt idx="2" formatCode="0%">
                  <c:v>0.67118644067796607</c:v>
                </c:pt>
                <c:pt idx="3" formatCode="0%">
                  <c:v>0.14237288135593223</c:v>
                </c:pt>
                <c:pt idx="4" formatCode="0%">
                  <c:v>8.1355932203389839E-2</c:v>
                </c:pt>
                <c:pt idx="5" formatCode="0%">
                  <c:v>3.0508474576271184E-2</c:v>
                </c:pt>
                <c:pt idx="6" formatCode="0%">
                  <c:v>3.3898305084745756E-2</c:v>
                </c:pt>
                <c:pt idx="7" formatCode="0%">
                  <c:v>3.3898305084745763E-2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71-7542-98AA-F11D67319B45}"/>
            </c:ext>
          </c:extLst>
        </c:ser>
        <c:ser>
          <c:idx val="1"/>
          <c:order val="1"/>
          <c:tx>
            <c:strRef>
              <c:f>'[1]Pivot Analysis 1'!$D$442</c:f>
              <c:strCache>
                <c:ptCount val="1"/>
                <c:pt idx="0">
                  <c:v>Without Gov Employment Protection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'[1]Pivot Analysis 1'!$B$443:$B$450</c:f>
              <c:strCache>
                <c:ptCount val="8"/>
                <c:pt idx="0">
                  <c:v>Expected increase in staff level</c:v>
                </c:pt>
                <c:pt idx="2">
                  <c:v>Change to Staff levels -0% to -10%</c:v>
                </c:pt>
                <c:pt idx="3">
                  <c:v>Change to Staff levels -11% to -33% </c:v>
                </c:pt>
                <c:pt idx="4">
                  <c:v>Change to Staff levels -34% to -50% </c:v>
                </c:pt>
                <c:pt idx="5">
                  <c:v>Change to Staff levels -51% to -75%</c:v>
                </c:pt>
                <c:pt idx="6">
                  <c:v>Change to Staff levels -75% to -90%</c:v>
                </c:pt>
                <c:pt idx="7">
                  <c:v>Change to Staff levels -91% to 100%</c:v>
                </c:pt>
              </c:strCache>
            </c:strRef>
          </c:cat>
          <c:val>
            <c:numRef>
              <c:f>'[1]Pivot Analysis 1'!$D$443:$D$450</c:f>
              <c:numCache>
                <c:formatCode>General</c:formatCode>
                <c:ptCount val="8"/>
                <c:pt idx="0" formatCode="0.0%">
                  <c:v>3.90625E-3</c:v>
                </c:pt>
                <c:pt idx="2" formatCode="0%">
                  <c:v>0.50390625</c:v>
                </c:pt>
                <c:pt idx="3" formatCode="0%">
                  <c:v>0.15625</c:v>
                </c:pt>
                <c:pt idx="4" formatCode="0%">
                  <c:v>0.1015625</c:v>
                </c:pt>
                <c:pt idx="5" formatCode="0%">
                  <c:v>9.375E-2</c:v>
                </c:pt>
                <c:pt idx="6" formatCode="0%">
                  <c:v>8.59375E-2</c:v>
                </c:pt>
                <c:pt idx="7" formatCode="0%">
                  <c:v>6.640625E-2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71-7542-98AA-F11D67319B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25472080"/>
        <c:axId val="551661088"/>
      </c:barChart>
      <c:catAx>
        <c:axId val="825472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661088"/>
        <c:crosses val="autoZero"/>
        <c:auto val="1"/>
        <c:lblAlgn val="ctr"/>
        <c:lblOffset val="100"/>
        <c:noMultiLvlLbl val="0"/>
      </c:catAx>
      <c:valAx>
        <c:axId val="551661088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82547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1!PivotTable30</c:name>
    <c:fmtId val="3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1'!$C$467:$C$468</c:f>
              <c:strCache>
                <c:ptCount val="1"/>
                <c:pt idx="0">
                  <c:v>No - its not required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1'!$B$469:$B$477</c:f>
              <c:strCache>
                <c:ptCount val="8"/>
                <c:pt idx="0">
                  <c:v>Agency</c:v>
                </c:pt>
                <c:pt idx="1">
                  <c:v>Brand</c:v>
                </c:pt>
                <c:pt idx="2">
                  <c:v>Consultancy</c:v>
                </c:pt>
                <c:pt idx="3">
                  <c:v>Installation</c:v>
                </c:pt>
                <c:pt idx="4">
                  <c:v>Materials</c:v>
                </c:pt>
                <c:pt idx="5">
                  <c:v>Other</c:v>
                </c:pt>
                <c:pt idx="6">
                  <c:v>POP producer</c:v>
                </c:pt>
                <c:pt idx="7">
                  <c:v>Retailer</c:v>
                </c:pt>
              </c:strCache>
            </c:strRef>
          </c:cat>
          <c:val>
            <c:numRef>
              <c:f>'Pivot Analysis 1'!$C$469:$C$477</c:f>
              <c:numCache>
                <c:formatCode>0%</c:formatCode>
                <c:ptCount val="8"/>
                <c:pt idx="0">
                  <c:v>0.24509803921568626</c:v>
                </c:pt>
                <c:pt idx="1">
                  <c:v>0.17499999999999999</c:v>
                </c:pt>
                <c:pt idx="2">
                  <c:v>0.1111111111111111</c:v>
                </c:pt>
                <c:pt idx="3">
                  <c:v>0.33333333333333331</c:v>
                </c:pt>
                <c:pt idx="4">
                  <c:v>0.2857142857142857</c:v>
                </c:pt>
                <c:pt idx="5">
                  <c:v>8.3333333333333329E-2</c:v>
                </c:pt>
                <c:pt idx="6">
                  <c:v>0.16304347826086957</c:v>
                </c:pt>
                <c:pt idx="7">
                  <c:v>0.2857142857142857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22-3243-878B-AD4D562F78E0}"/>
            </c:ext>
          </c:extLst>
        </c:ser>
        <c:ser>
          <c:idx val="1"/>
          <c:order val="1"/>
          <c:tx>
            <c:strRef>
              <c:f>'Pivot Analysis 1'!$D$467:$D$468</c:f>
              <c:strCache>
                <c:ptCount val="1"/>
                <c:pt idx="0">
                  <c:v>No - its to early to decide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1'!$B$469:$B$477</c:f>
              <c:strCache>
                <c:ptCount val="8"/>
                <c:pt idx="0">
                  <c:v>Agency</c:v>
                </c:pt>
                <c:pt idx="1">
                  <c:v>Brand</c:v>
                </c:pt>
                <c:pt idx="2">
                  <c:v>Consultancy</c:v>
                </c:pt>
                <c:pt idx="3">
                  <c:v>Installation</c:v>
                </c:pt>
                <c:pt idx="4">
                  <c:v>Materials</c:v>
                </c:pt>
                <c:pt idx="5">
                  <c:v>Other</c:v>
                </c:pt>
                <c:pt idx="6">
                  <c:v>POP producer</c:v>
                </c:pt>
                <c:pt idx="7">
                  <c:v>Retailer</c:v>
                </c:pt>
              </c:strCache>
            </c:strRef>
          </c:cat>
          <c:val>
            <c:numRef>
              <c:f>'Pivot Analysis 1'!$D$469:$D$477</c:f>
              <c:numCache>
                <c:formatCode>0%</c:formatCode>
                <c:ptCount val="8"/>
                <c:pt idx="0">
                  <c:v>0.12745098039215685</c:v>
                </c:pt>
                <c:pt idx="1">
                  <c:v>7.4999999999999997E-2</c:v>
                </c:pt>
                <c:pt idx="2">
                  <c:v>0</c:v>
                </c:pt>
                <c:pt idx="3">
                  <c:v>0.16666666666666666</c:v>
                </c:pt>
                <c:pt idx="4">
                  <c:v>0</c:v>
                </c:pt>
                <c:pt idx="5">
                  <c:v>8.3333333333333329E-2</c:v>
                </c:pt>
                <c:pt idx="6">
                  <c:v>0.11956521739130435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22-3243-878B-AD4D562F78E0}"/>
            </c:ext>
          </c:extLst>
        </c:ser>
        <c:ser>
          <c:idx val="2"/>
          <c:order val="2"/>
          <c:tx>
            <c:strRef>
              <c:f>'Pivot Analysis 1'!$E$467:$E$468</c:f>
              <c:strCache>
                <c:ptCount val="1"/>
                <c:pt idx="0">
                  <c:v>Yes - all customers/clients advised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1'!$B$469:$B$477</c:f>
              <c:strCache>
                <c:ptCount val="8"/>
                <c:pt idx="0">
                  <c:v>Agency</c:v>
                </c:pt>
                <c:pt idx="1">
                  <c:v>Brand</c:v>
                </c:pt>
                <c:pt idx="2">
                  <c:v>Consultancy</c:v>
                </c:pt>
                <c:pt idx="3">
                  <c:v>Installation</c:v>
                </c:pt>
                <c:pt idx="4">
                  <c:v>Materials</c:v>
                </c:pt>
                <c:pt idx="5">
                  <c:v>Other</c:v>
                </c:pt>
                <c:pt idx="6">
                  <c:v>POP producer</c:v>
                </c:pt>
                <c:pt idx="7">
                  <c:v>Retailer</c:v>
                </c:pt>
              </c:strCache>
            </c:strRef>
          </c:cat>
          <c:val>
            <c:numRef>
              <c:f>'Pivot Analysis 1'!$E$469:$E$477</c:f>
              <c:numCache>
                <c:formatCode>0%</c:formatCode>
                <c:ptCount val="8"/>
                <c:pt idx="0">
                  <c:v>0.62745098039215685</c:v>
                </c:pt>
                <c:pt idx="1">
                  <c:v>0.75</c:v>
                </c:pt>
                <c:pt idx="2">
                  <c:v>0.88888888888888884</c:v>
                </c:pt>
                <c:pt idx="3">
                  <c:v>0.5</c:v>
                </c:pt>
                <c:pt idx="4">
                  <c:v>0.7142857142857143</c:v>
                </c:pt>
                <c:pt idx="5">
                  <c:v>0.83333333333333337</c:v>
                </c:pt>
                <c:pt idx="6">
                  <c:v>0.71739130434782605</c:v>
                </c:pt>
                <c:pt idx="7">
                  <c:v>0.7142857142857143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22-3243-878B-AD4D562F78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83236272"/>
        <c:axId val="437533936"/>
      </c:barChart>
      <c:catAx>
        <c:axId val="78323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533936"/>
        <c:crosses val="autoZero"/>
        <c:auto val="1"/>
        <c:lblAlgn val="ctr"/>
        <c:lblOffset val="100"/>
        <c:noMultiLvlLbl val="0"/>
      </c:catAx>
      <c:valAx>
        <c:axId val="4375339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83236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1!PivotTable31</c:name>
    <c:fmtId val="3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1'!$C$489:$C$490</c:f>
              <c:strCache>
                <c:ptCount val="1"/>
                <c:pt idx="0">
                  <c:v>Agency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1'!$B$491:$B$494</c:f>
              <c:strCache>
                <c:ptCount val="3"/>
                <c:pt idx="0">
                  <c:v>No - its not required</c:v>
                </c:pt>
                <c:pt idx="1">
                  <c:v>No - its to early to decide</c:v>
                </c:pt>
                <c:pt idx="2">
                  <c:v>Yes - all customers/clients advised</c:v>
                </c:pt>
              </c:strCache>
            </c:strRef>
          </c:cat>
          <c:val>
            <c:numRef>
              <c:f>'Pivot Analysis 1'!$C$491:$C$494</c:f>
              <c:numCache>
                <c:formatCode>0%</c:formatCode>
                <c:ptCount val="3"/>
                <c:pt idx="0">
                  <c:v>0.43859649122807015</c:v>
                </c:pt>
                <c:pt idx="1">
                  <c:v>0.44827586206896552</c:v>
                </c:pt>
                <c:pt idx="2">
                  <c:v>0.32653061224489793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87-024C-A1E9-6A9D8F1A4A5A}"/>
            </c:ext>
          </c:extLst>
        </c:ser>
        <c:ser>
          <c:idx val="1"/>
          <c:order val="1"/>
          <c:tx>
            <c:strRef>
              <c:f>'Pivot Analysis 1'!$D$489:$D$490</c:f>
              <c:strCache>
                <c:ptCount val="1"/>
                <c:pt idx="0">
                  <c:v>Brand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1'!$B$491:$B$494</c:f>
              <c:strCache>
                <c:ptCount val="3"/>
                <c:pt idx="0">
                  <c:v>No - its not required</c:v>
                </c:pt>
                <c:pt idx="1">
                  <c:v>No - its to early to decide</c:v>
                </c:pt>
                <c:pt idx="2">
                  <c:v>Yes - all customers/clients advised</c:v>
                </c:pt>
              </c:strCache>
            </c:strRef>
          </c:cat>
          <c:val>
            <c:numRef>
              <c:f>'Pivot Analysis 1'!$D$491:$D$494</c:f>
              <c:numCache>
                <c:formatCode>0%</c:formatCode>
                <c:ptCount val="3"/>
                <c:pt idx="0">
                  <c:v>0.12280701754385964</c:v>
                </c:pt>
                <c:pt idx="1">
                  <c:v>0.10344827586206896</c:v>
                </c:pt>
                <c:pt idx="2">
                  <c:v>0.15306122448979592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87-024C-A1E9-6A9D8F1A4A5A}"/>
            </c:ext>
          </c:extLst>
        </c:ser>
        <c:ser>
          <c:idx val="2"/>
          <c:order val="2"/>
          <c:tx>
            <c:strRef>
              <c:f>'Pivot Analysis 1'!$E$489:$E$490</c:f>
              <c:strCache>
                <c:ptCount val="1"/>
                <c:pt idx="0">
                  <c:v>Consultancy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1'!$B$491:$B$494</c:f>
              <c:strCache>
                <c:ptCount val="3"/>
                <c:pt idx="0">
                  <c:v>No - its not required</c:v>
                </c:pt>
                <c:pt idx="1">
                  <c:v>No - its to early to decide</c:v>
                </c:pt>
                <c:pt idx="2">
                  <c:v>Yes - all customers/clients advised</c:v>
                </c:pt>
              </c:strCache>
            </c:strRef>
          </c:cat>
          <c:val>
            <c:numRef>
              <c:f>'Pivot Analysis 1'!$E$491:$E$494</c:f>
              <c:numCache>
                <c:formatCode>0%</c:formatCode>
                <c:ptCount val="3"/>
                <c:pt idx="0">
                  <c:v>1.7543859649122806E-2</c:v>
                </c:pt>
                <c:pt idx="1">
                  <c:v>0</c:v>
                </c:pt>
                <c:pt idx="2">
                  <c:v>4.0816326530612242E-2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87-024C-A1E9-6A9D8F1A4A5A}"/>
            </c:ext>
          </c:extLst>
        </c:ser>
        <c:ser>
          <c:idx val="3"/>
          <c:order val="3"/>
          <c:tx>
            <c:strRef>
              <c:f>'Pivot Analysis 1'!$F$489:$F$490</c:f>
              <c:strCache>
                <c:ptCount val="1"/>
                <c:pt idx="0">
                  <c:v>Installation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1'!$B$491:$B$494</c:f>
              <c:strCache>
                <c:ptCount val="3"/>
                <c:pt idx="0">
                  <c:v>No - its not required</c:v>
                </c:pt>
                <c:pt idx="1">
                  <c:v>No - its to early to decide</c:v>
                </c:pt>
                <c:pt idx="2">
                  <c:v>Yes - all customers/clients advised</c:v>
                </c:pt>
              </c:strCache>
            </c:strRef>
          </c:cat>
          <c:val>
            <c:numRef>
              <c:f>'Pivot Analysis 1'!$F$491:$F$494</c:f>
              <c:numCache>
                <c:formatCode>0%</c:formatCode>
                <c:ptCount val="3"/>
                <c:pt idx="0">
                  <c:v>3.5087719298245612E-2</c:v>
                </c:pt>
                <c:pt idx="1">
                  <c:v>3.4482758620689655E-2</c:v>
                </c:pt>
                <c:pt idx="2">
                  <c:v>1.5306122448979591E-2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87-024C-A1E9-6A9D8F1A4A5A}"/>
            </c:ext>
          </c:extLst>
        </c:ser>
        <c:ser>
          <c:idx val="4"/>
          <c:order val="4"/>
          <c:tx>
            <c:strRef>
              <c:f>'Pivot Analysis 1'!$G$489:$G$490</c:f>
              <c:strCache>
                <c:ptCount val="1"/>
                <c:pt idx="0">
                  <c:v>Materials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1'!$B$491:$B$494</c:f>
              <c:strCache>
                <c:ptCount val="3"/>
                <c:pt idx="0">
                  <c:v>No - its not required</c:v>
                </c:pt>
                <c:pt idx="1">
                  <c:v>No - its to early to decide</c:v>
                </c:pt>
                <c:pt idx="2">
                  <c:v>Yes - all customers/clients advised</c:v>
                </c:pt>
              </c:strCache>
            </c:strRef>
          </c:cat>
          <c:val>
            <c:numRef>
              <c:f>'Pivot Analysis 1'!$G$491:$G$494</c:f>
              <c:numCache>
                <c:formatCode>0%</c:formatCode>
                <c:ptCount val="3"/>
                <c:pt idx="0">
                  <c:v>7.0175438596491224E-2</c:v>
                </c:pt>
                <c:pt idx="1">
                  <c:v>0</c:v>
                </c:pt>
                <c:pt idx="2">
                  <c:v>5.1020408163265307E-2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87-024C-A1E9-6A9D8F1A4A5A}"/>
            </c:ext>
          </c:extLst>
        </c:ser>
        <c:ser>
          <c:idx val="5"/>
          <c:order val="5"/>
          <c:tx>
            <c:strRef>
              <c:f>'Pivot Analysis 1'!$H$489:$H$490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1'!$B$491:$B$494</c:f>
              <c:strCache>
                <c:ptCount val="3"/>
                <c:pt idx="0">
                  <c:v>No - its not required</c:v>
                </c:pt>
                <c:pt idx="1">
                  <c:v>No - its to early to decide</c:v>
                </c:pt>
                <c:pt idx="2">
                  <c:v>Yes - all customers/clients advised</c:v>
                </c:pt>
              </c:strCache>
            </c:strRef>
          </c:cat>
          <c:val>
            <c:numRef>
              <c:f>'Pivot Analysis 1'!$H$491:$H$494</c:f>
              <c:numCache>
                <c:formatCode>0%</c:formatCode>
                <c:ptCount val="3"/>
                <c:pt idx="0">
                  <c:v>1.7543859649122806E-2</c:v>
                </c:pt>
                <c:pt idx="1">
                  <c:v>3.4482758620689655E-2</c:v>
                </c:pt>
                <c:pt idx="2">
                  <c:v>5.1020408163265307E-2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987-024C-A1E9-6A9D8F1A4A5A}"/>
            </c:ext>
          </c:extLst>
        </c:ser>
        <c:ser>
          <c:idx val="6"/>
          <c:order val="6"/>
          <c:tx>
            <c:strRef>
              <c:f>'Pivot Analysis 1'!$I$489:$I$490</c:f>
              <c:strCache>
                <c:ptCount val="1"/>
                <c:pt idx="0">
                  <c:v>POP producer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1'!$B$491:$B$494</c:f>
              <c:strCache>
                <c:ptCount val="3"/>
                <c:pt idx="0">
                  <c:v>No - its not required</c:v>
                </c:pt>
                <c:pt idx="1">
                  <c:v>No - its to early to decide</c:v>
                </c:pt>
                <c:pt idx="2">
                  <c:v>Yes - all customers/clients advised</c:v>
                </c:pt>
              </c:strCache>
            </c:strRef>
          </c:cat>
          <c:val>
            <c:numRef>
              <c:f>'Pivot Analysis 1'!$I$491:$I$494</c:f>
              <c:numCache>
                <c:formatCode>0%</c:formatCode>
                <c:ptCount val="3"/>
                <c:pt idx="0">
                  <c:v>0.26315789473684209</c:v>
                </c:pt>
                <c:pt idx="1">
                  <c:v>0.37931034482758619</c:v>
                </c:pt>
                <c:pt idx="2">
                  <c:v>0.33673469387755101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987-024C-A1E9-6A9D8F1A4A5A}"/>
            </c:ext>
          </c:extLst>
        </c:ser>
        <c:ser>
          <c:idx val="7"/>
          <c:order val="7"/>
          <c:tx>
            <c:strRef>
              <c:f>'Pivot Analysis 1'!$J$489:$J$490</c:f>
              <c:strCache>
                <c:ptCount val="1"/>
                <c:pt idx="0">
                  <c:v>Retailer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1'!$B$491:$B$494</c:f>
              <c:strCache>
                <c:ptCount val="3"/>
                <c:pt idx="0">
                  <c:v>No - its not required</c:v>
                </c:pt>
                <c:pt idx="1">
                  <c:v>No - its to early to decide</c:v>
                </c:pt>
                <c:pt idx="2">
                  <c:v>Yes - all customers/clients advised</c:v>
                </c:pt>
              </c:strCache>
            </c:strRef>
          </c:cat>
          <c:val>
            <c:numRef>
              <c:f>'Pivot Analysis 1'!$J$491:$J$494</c:f>
              <c:numCache>
                <c:formatCode>0%</c:formatCode>
                <c:ptCount val="3"/>
                <c:pt idx="0">
                  <c:v>3.5087719298245612E-2</c:v>
                </c:pt>
                <c:pt idx="1">
                  <c:v>0</c:v>
                </c:pt>
                <c:pt idx="2">
                  <c:v>2.5510204081632654E-2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987-024C-A1E9-6A9D8F1A4A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83230672"/>
        <c:axId val="437531440"/>
      </c:barChart>
      <c:catAx>
        <c:axId val="78323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531440"/>
        <c:crosses val="autoZero"/>
        <c:auto val="1"/>
        <c:lblAlgn val="ctr"/>
        <c:lblOffset val="100"/>
        <c:noMultiLvlLbl val="0"/>
      </c:catAx>
      <c:valAx>
        <c:axId val="4375314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83230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Sheet1!$B$36</c:f>
              <c:strCache>
                <c:ptCount val="1"/>
                <c:pt idx="0">
                  <c:v>% Orders Cancelled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Sheet1!$A$37:$A$44</c:f>
              <c:strCache>
                <c:ptCount val="8"/>
                <c:pt idx="0">
                  <c:v>Expected increase in Orders (not postponed or cancelled)</c:v>
                </c:pt>
                <c:pt idx="2">
                  <c:v>Change in orders -0% to -10%</c:v>
                </c:pt>
                <c:pt idx="3">
                  <c:v>Change in orders -11% to -33% drop</c:v>
                </c:pt>
                <c:pt idx="4">
                  <c:v>Change in orders -34% to -50% </c:v>
                </c:pt>
                <c:pt idx="5">
                  <c:v>Change in orders -51% to -75%</c:v>
                </c:pt>
                <c:pt idx="6">
                  <c:v>Change in orders -75% to -90%</c:v>
                </c:pt>
                <c:pt idx="7">
                  <c:v>Change in orders -91% to -100%</c:v>
                </c:pt>
              </c:strCache>
            </c:strRef>
          </c:cat>
          <c:val>
            <c:numRef>
              <c:f>Sheet1!$B$37:$B$44</c:f>
              <c:numCache>
                <c:formatCode>General</c:formatCode>
                <c:ptCount val="8"/>
                <c:pt idx="0" formatCode="0.0%">
                  <c:v>0.12681159420289859</c:v>
                </c:pt>
                <c:pt idx="2" formatCode="0.0%">
                  <c:v>9.7826086956521743E-2</c:v>
                </c:pt>
                <c:pt idx="3" formatCode="0.0%">
                  <c:v>0.24999999999999997</c:v>
                </c:pt>
                <c:pt idx="4" formatCode="0.0%">
                  <c:v>0.22463768115942032</c:v>
                </c:pt>
                <c:pt idx="5" formatCode="0.0%">
                  <c:v>0.13043478260869568</c:v>
                </c:pt>
                <c:pt idx="6" formatCode="0.0%">
                  <c:v>6.1594202898550721E-2</c:v>
                </c:pt>
                <c:pt idx="7" formatCode="0.0%">
                  <c:v>0.11594202898550725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79-B246-A890-51CCEA704960}"/>
            </c:ext>
          </c:extLst>
        </c:ser>
        <c:ser>
          <c:idx val="1"/>
          <c:order val="1"/>
          <c:tx>
            <c:strRef>
              <c:f>Sheet1!$C$36</c:f>
              <c:strCache>
                <c:ptCount val="1"/>
                <c:pt idx="0">
                  <c:v>% Orders Postponed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Sheet1!$A$37:$A$44</c:f>
              <c:strCache>
                <c:ptCount val="8"/>
                <c:pt idx="0">
                  <c:v>Expected increase in Orders (not postponed or cancelled)</c:v>
                </c:pt>
                <c:pt idx="2">
                  <c:v>Change in orders -0% to -10%</c:v>
                </c:pt>
                <c:pt idx="3">
                  <c:v>Change in orders -11% to -33% drop</c:v>
                </c:pt>
                <c:pt idx="4">
                  <c:v>Change in orders -34% to -50% </c:v>
                </c:pt>
                <c:pt idx="5">
                  <c:v>Change in orders -51% to -75%</c:v>
                </c:pt>
                <c:pt idx="6">
                  <c:v>Change in orders -75% to -90%</c:v>
                </c:pt>
                <c:pt idx="7">
                  <c:v>Change in orders -91% to -100%</c:v>
                </c:pt>
              </c:strCache>
            </c:strRef>
          </c:cat>
          <c:val>
            <c:numRef>
              <c:f>Sheet1!$C$37:$C$44</c:f>
              <c:numCache>
                <c:formatCode>General</c:formatCode>
                <c:ptCount val="8"/>
                <c:pt idx="0" formatCode="0.0%">
                  <c:v>9.0579710144927564E-2</c:v>
                </c:pt>
                <c:pt idx="2" formatCode="0.0%">
                  <c:v>9.420289855072464E-2</c:v>
                </c:pt>
                <c:pt idx="3" formatCode="0.0%">
                  <c:v>0.20289855072463769</c:v>
                </c:pt>
                <c:pt idx="4" formatCode="0.0%">
                  <c:v>0.19565217391304346</c:v>
                </c:pt>
                <c:pt idx="5" formatCode="0.0%">
                  <c:v>0.21014492753623185</c:v>
                </c:pt>
                <c:pt idx="6" formatCode="0.0%">
                  <c:v>6.5217391304347838E-2</c:v>
                </c:pt>
                <c:pt idx="7" formatCode="0.0%">
                  <c:v>0.14492753623188406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79-B246-A890-51CCEA7049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19382624"/>
        <c:axId val="621778480"/>
      </c:barChart>
      <c:catAx>
        <c:axId val="519382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1778480"/>
        <c:crosses val="autoZero"/>
        <c:auto val="1"/>
        <c:lblAlgn val="ctr"/>
        <c:lblOffset val="100"/>
        <c:noMultiLvlLbl val="0"/>
      </c:catAx>
      <c:valAx>
        <c:axId val="621778480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519382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1!PivotTable37</c:name>
    <c:fmtId val="6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1'!$C$573:$C$574</c:f>
              <c:strCache>
                <c:ptCount val="1"/>
                <c:pt idx="0">
                  <c:v>Not known at this stage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1'!$B$575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'Pivot Analysis 1'!$C$575</c:f>
              <c:numCache>
                <c:formatCode>0.00%</c:formatCode>
                <c:ptCount val="1"/>
                <c:pt idx="0">
                  <c:v>0.11498257839721254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04-DD4A-935C-EB3D1E97A15A}"/>
            </c:ext>
          </c:extLst>
        </c:ser>
        <c:ser>
          <c:idx val="1"/>
          <c:order val="1"/>
          <c:tx>
            <c:strRef>
              <c:f>'Pivot Analysis 1'!$D$573:$D$574</c:f>
              <c:strCache>
                <c:ptCount val="1"/>
                <c:pt idx="0">
                  <c:v>Not serious enough to impact the future of the business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1'!$B$575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'Pivot Analysis 1'!$D$575</c:f>
              <c:numCache>
                <c:formatCode>0.00%</c:formatCode>
                <c:ptCount val="1"/>
                <c:pt idx="0">
                  <c:v>0.20209059233449478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04-DD4A-935C-EB3D1E97A15A}"/>
            </c:ext>
          </c:extLst>
        </c:ser>
        <c:ser>
          <c:idx val="2"/>
          <c:order val="2"/>
          <c:tx>
            <c:strRef>
              <c:f>'Pivot Analysis 1'!$E$573:$E$574</c:f>
              <c:strCache>
                <c:ptCount val="1"/>
                <c:pt idx="0">
                  <c:v>Serious - but manageable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1'!$B$575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'Pivot Analysis 1'!$E$575</c:f>
              <c:numCache>
                <c:formatCode>0.00%</c:formatCode>
                <c:ptCount val="1"/>
                <c:pt idx="0">
                  <c:v>0.45296167247386759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04-DD4A-935C-EB3D1E97A15A}"/>
            </c:ext>
          </c:extLst>
        </c:ser>
        <c:ser>
          <c:idx val="3"/>
          <c:order val="3"/>
          <c:tx>
            <c:strRef>
              <c:f>'Pivot Analysis 1'!$F$573:$F$574</c:f>
              <c:strCache>
                <c:ptCount val="1"/>
                <c:pt idx="0">
                  <c:v>Very serious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1'!$B$575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'Pivot Analysis 1'!$F$575</c:f>
              <c:numCache>
                <c:formatCode>0.00%</c:formatCode>
                <c:ptCount val="1"/>
                <c:pt idx="0">
                  <c:v>0.22996515679442509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04-DD4A-935C-EB3D1E97A1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45929424"/>
        <c:axId val="789499264"/>
      </c:barChart>
      <c:catAx>
        <c:axId val="84592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9499264"/>
        <c:crosses val="autoZero"/>
        <c:auto val="1"/>
        <c:lblAlgn val="ctr"/>
        <c:lblOffset val="100"/>
        <c:noMultiLvlLbl val="0"/>
      </c:catAx>
      <c:valAx>
        <c:axId val="78949926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84592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1!PivotTable36</c:name>
    <c:fmtId val="5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4.4568735791391277E-2"/>
          <c:y val="0.21582135714081346"/>
          <c:w val="0.60042807746546023"/>
          <c:h val="0.5938552464352925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'Pivot Analysis 1'!$C$545:$C$546</c:f>
              <c:strCache>
                <c:ptCount val="1"/>
                <c:pt idx="0">
                  <c:v>Not known at this stage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'Pivot Analysis 1'!$B$547:$B$558</c:f>
              <c:strCache>
                <c:ptCount val="11"/>
                <c:pt idx="0">
                  <c:v>Australia</c:v>
                </c:pt>
                <c:pt idx="1">
                  <c:v>Argentina</c:v>
                </c:pt>
                <c:pt idx="2">
                  <c:v>Brazil</c:v>
                </c:pt>
                <c:pt idx="3">
                  <c:v>Czech Republic</c:v>
                </c:pt>
                <c:pt idx="4">
                  <c:v>United Kingdom</c:v>
                </c:pt>
                <c:pt idx="5">
                  <c:v>Hungary</c:v>
                </c:pt>
                <c:pt idx="6">
                  <c:v>New Zealand</c:v>
                </c:pt>
                <c:pt idx="7">
                  <c:v>China</c:v>
                </c:pt>
                <c:pt idx="8">
                  <c:v>United States of America</c:v>
                </c:pt>
                <c:pt idx="9">
                  <c:v>Germany</c:v>
                </c:pt>
                <c:pt idx="10">
                  <c:v>Japan</c:v>
                </c:pt>
              </c:strCache>
            </c:strRef>
          </c:cat>
          <c:val>
            <c:numRef>
              <c:f>'Pivot Analysis 1'!$C$547:$C$558</c:f>
              <c:numCache>
                <c:formatCode>0.00%</c:formatCode>
                <c:ptCount val="11"/>
                <c:pt idx="0">
                  <c:v>0.30303030303030304</c:v>
                </c:pt>
                <c:pt idx="1">
                  <c:v>6.0606060606060608E-2</c:v>
                </c:pt>
                <c:pt idx="2">
                  <c:v>0.12121212121212122</c:v>
                </c:pt>
                <c:pt idx="3">
                  <c:v>0.18181818181818182</c:v>
                </c:pt>
                <c:pt idx="4">
                  <c:v>3.0303030303030304E-2</c:v>
                </c:pt>
                <c:pt idx="5">
                  <c:v>9.0909090909090912E-2</c:v>
                </c:pt>
                <c:pt idx="6">
                  <c:v>0</c:v>
                </c:pt>
                <c:pt idx="7">
                  <c:v>0</c:v>
                </c:pt>
                <c:pt idx="8">
                  <c:v>9.0909090909090912E-2</c:v>
                </c:pt>
                <c:pt idx="9">
                  <c:v>3.0303030303030304E-2</c:v>
                </c:pt>
                <c:pt idx="10">
                  <c:v>9.0909090909090912E-2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09-1D48-AB14-163D309A8C49}"/>
            </c:ext>
          </c:extLst>
        </c:ser>
        <c:ser>
          <c:idx val="1"/>
          <c:order val="1"/>
          <c:tx>
            <c:strRef>
              <c:f>'Pivot Analysis 1'!$D$545:$D$546</c:f>
              <c:strCache>
                <c:ptCount val="1"/>
                <c:pt idx="0">
                  <c:v>Not serious enough to impact the future of the business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'Pivot Analysis 1'!$B$547:$B$558</c:f>
              <c:strCache>
                <c:ptCount val="11"/>
                <c:pt idx="0">
                  <c:v>Australia</c:v>
                </c:pt>
                <c:pt idx="1">
                  <c:v>Argentina</c:v>
                </c:pt>
                <c:pt idx="2">
                  <c:v>Brazil</c:v>
                </c:pt>
                <c:pt idx="3">
                  <c:v>Czech Republic</c:v>
                </c:pt>
                <c:pt idx="4">
                  <c:v>United Kingdom</c:v>
                </c:pt>
                <c:pt idx="5">
                  <c:v>Hungary</c:v>
                </c:pt>
                <c:pt idx="6">
                  <c:v>New Zealand</c:v>
                </c:pt>
                <c:pt idx="7">
                  <c:v>China</c:v>
                </c:pt>
                <c:pt idx="8">
                  <c:v>United States of America</c:v>
                </c:pt>
                <c:pt idx="9">
                  <c:v>Germany</c:v>
                </c:pt>
                <c:pt idx="10">
                  <c:v>Japan</c:v>
                </c:pt>
              </c:strCache>
            </c:strRef>
          </c:cat>
          <c:val>
            <c:numRef>
              <c:f>'Pivot Analysis 1'!$D$547:$D$558</c:f>
              <c:numCache>
                <c:formatCode>0.00%</c:formatCode>
                <c:ptCount val="11"/>
                <c:pt idx="0">
                  <c:v>0.21428571428571427</c:v>
                </c:pt>
                <c:pt idx="1">
                  <c:v>1.7857142857142856E-2</c:v>
                </c:pt>
                <c:pt idx="2">
                  <c:v>0.125</c:v>
                </c:pt>
                <c:pt idx="3">
                  <c:v>0.23214285714285715</c:v>
                </c:pt>
                <c:pt idx="4">
                  <c:v>7.1428571428571425E-2</c:v>
                </c:pt>
                <c:pt idx="5">
                  <c:v>7.1428571428571425E-2</c:v>
                </c:pt>
                <c:pt idx="6">
                  <c:v>1.7857142857142856E-2</c:v>
                </c:pt>
                <c:pt idx="7">
                  <c:v>3.5714285714285712E-2</c:v>
                </c:pt>
                <c:pt idx="8">
                  <c:v>5.3571428571428568E-2</c:v>
                </c:pt>
                <c:pt idx="9">
                  <c:v>7.1428571428571425E-2</c:v>
                </c:pt>
                <c:pt idx="10">
                  <c:v>8.9285714285714288E-2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09-1D48-AB14-163D309A8C49}"/>
            </c:ext>
          </c:extLst>
        </c:ser>
        <c:ser>
          <c:idx val="2"/>
          <c:order val="2"/>
          <c:tx>
            <c:strRef>
              <c:f>'Pivot Analysis 1'!$E$545:$E$546</c:f>
              <c:strCache>
                <c:ptCount val="1"/>
                <c:pt idx="0">
                  <c:v>Serious - but manageable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'Pivot Analysis 1'!$B$547:$B$558</c:f>
              <c:strCache>
                <c:ptCount val="11"/>
                <c:pt idx="0">
                  <c:v>Australia</c:v>
                </c:pt>
                <c:pt idx="1">
                  <c:v>Argentina</c:v>
                </c:pt>
                <c:pt idx="2">
                  <c:v>Brazil</c:v>
                </c:pt>
                <c:pt idx="3">
                  <c:v>Czech Republic</c:v>
                </c:pt>
                <c:pt idx="4">
                  <c:v>United Kingdom</c:v>
                </c:pt>
                <c:pt idx="5">
                  <c:v>Hungary</c:v>
                </c:pt>
                <c:pt idx="6">
                  <c:v>New Zealand</c:v>
                </c:pt>
                <c:pt idx="7">
                  <c:v>China</c:v>
                </c:pt>
                <c:pt idx="8">
                  <c:v>United States of America</c:v>
                </c:pt>
                <c:pt idx="9">
                  <c:v>Germany</c:v>
                </c:pt>
                <c:pt idx="10">
                  <c:v>Japan</c:v>
                </c:pt>
              </c:strCache>
            </c:strRef>
          </c:cat>
          <c:val>
            <c:numRef>
              <c:f>'Pivot Analysis 1'!$E$547:$E$558</c:f>
              <c:numCache>
                <c:formatCode>0.00%</c:formatCode>
                <c:ptCount val="11"/>
                <c:pt idx="0">
                  <c:v>0.18181818181818182</c:v>
                </c:pt>
                <c:pt idx="1">
                  <c:v>9.9173553719008267E-2</c:v>
                </c:pt>
                <c:pt idx="2">
                  <c:v>0.11570247933884298</c:v>
                </c:pt>
                <c:pt idx="3">
                  <c:v>0.19008264462809918</c:v>
                </c:pt>
                <c:pt idx="4">
                  <c:v>0.11570247933884298</c:v>
                </c:pt>
                <c:pt idx="5">
                  <c:v>9.9173553719008267E-2</c:v>
                </c:pt>
                <c:pt idx="6">
                  <c:v>2.4793388429752067E-2</c:v>
                </c:pt>
                <c:pt idx="7">
                  <c:v>4.9586776859504134E-2</c:v>
                </c:pt>
                <c:pt idx="8">
                  <c:v>2.4793388429752067E-2</c:v>
                </c:pt>
                <c:pt idx="9">
                  <c:v>4.9586776859504134E-2</c:v>
                </c:pt>
                <c:pt idx="10">
                  <c:v>4.9586776859504134E-2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09-1D48-AB14-163D309A8C49}"/>
            </c:ext>
          </c:extLst>
        </c:ser>
        <c:ser>
          <c:idx val="3"/>
          <c:order val="3"/>
          <c:tx>
            <c:strRef>
              <c:f>'Pivot Analysis 1'!$F$545:$F$546</c:f>
              <c:strCache>
                <c:ptCount val="1"/>
                <c:pt idx="0">
                  <c:v>Very serious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'Pivot Analysis 1'!$B$547:$B$558</c:f>
              <c:strCache>
                <c:ptCount val="11"/>
                <c:pt idx="0">
                  <c:v>Australia</c:v>
                </c:pt>
                <c:pt idx="1">
                  <c:v>Argentina</c:v>
                </c:pt>
                <c:pt idx="2">
                  <c:v>Brazil</c:v>
                </c:pt>
                <c:pt idx="3">
                  <c:v>Czech Republic</c:v>
                </c:pt>
                <c:pt idx="4">
                  <c:v>United Kingdom</c:v>
                </c:pt>
                <c:pt idx="5">
                  <c:v>Hungary</c:v>
                </c:pt>
                <c:pt idx="6">
                  <c:v>New Zealand</c:v>
                </c:pt>
                <c:pt idx="7">
                  <c:v>China</c:v>
                </c:pt>
                <c:pt idx="8">
                  <c:v>United States of America</c:v>
                </c:pt>
                <c:pt idx="9">
                  <c:v>Germany</c:v>
                </c:pt>
                <c:pt idx="10">
                  <c:v>Japan</c:v>
                </c:pt>
              </c:strCache>
            </c:strRef>
          </c:cat>
          <c:val>
            <c:numRef>
              <c:f>'Pivot Analysis 1'!$F$547:$F$558</c:f>
              <c:numCache>
                <c:formatCode>0.00%</c:formatCode>
                <c:ptCount val="11"/>
                <c:pt idx="0">
                  <c:v>0.2711864406779661</c:v>
                </c:pt>
                <c:pt idx="1">
                  <c:v>0.20338983050847459</c:v>
                </c:pt>
                <c:pt idx="2">
                  <c:v>0.15254237288135594</c:v>
                </c:pt>
                <c:pt idx="3">
                  <c:v>0.13559322033898305</c:v>
                </c:pt>
                <c:pt idx="4">
                  <c:v>0.10169491525423729</c:v>
                </c:pt>
                <c:pt idx="5">
                  <c:v>5.0847457627118647E-2</c:v>
                </c:pt>
                <c:pt idx="6">
                  <c:v>3.3898305084745763E-2</c:v>
                </c:pt>
                <c:pt idx="7">
                  <c:v>1.6949152542372881E-2</c:v>
                </c:pt>
                <c:pt idx="8">
                  <c:v>1.6949152542372881E-2</c:v>
                </c:pt>
                <c:pt idx="9">
                  <c:v>1.6949152542372881E-2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09-1D48-AB14-163D309A8C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80621200"/>
        <c:axId val="789502176"/>
      </c:barChart>
      <c:catAx>
        <c:axId val="28062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9502176"/>
        <c:crosses val="autoZero"/>
        <c:auto val="1"/>
        <c:lblAlgn val="ctr"/>
        <c:lblOffset val="100"/>
        <c:noMultiLvlLbl val="0"/>
      </c:catAx>
      <c:valAx>
        <c:axId val="789502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621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499681325685154"/>
          <c:y val="0.22723746595426361"/>
          <c:w val="0.33333333333333331"/>
          <c:h val="0.24038089691537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1!PivotTable53</c:name>
    <c:fmtId val="1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1'!$C$594:$C$595</c:f>
              <c:strCache>
                <c:ptCount val="1"/>
                <c:pt idx="0">
                  <c:v>Agency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EF0-7B40-AA7C-59058F61BCA4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EF0-7B40-AA7C-59058F61BCA4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EF0-7B40-AA7C-59058F61BC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1'!$B$596:$B$600</c:f>
              <c:strCache>
                <c:ptCount val="4"/>
                <c:pt idx="0">
                  <c:v>Not known at this stage</c:v>
                </c:pt>
                <c:pt idx="1">
                  <c:v>Not serious enough to impact the future of the business</c:v>
                </c:pt>
                <c:pt idx="2">
                  <c:v>Serious - but manageable</c:v>
                </c:pt>
                <c:pt idx="3">
                  <c:v>Very serious</c:v>
                </c:pt>
              </c:strCache>
            </c:strRef>
          </c:cat>
          <c:val>
            <c:numRef>
              <c:f>'Pivot Analysis 1'!$C$596:$C$600</c:f>
              <c:numCache>
                <c:formatCode>0.00%</c:formatCode>
                <c:ptCount val="4"/>
                <c:pt idx="0">
                  <c:v>0.14851485148514851</c:v>
                </c:pt>
                <c:pt idx="1">
                  <c:v>0.18811881188118812</c:v>
                </c:pt>
                <c:pt idx="2">
                  <c:v>0.45544554455445546</c:v>
                </c:pt>
                <c:pt idx="3">
                  <c:v>0.20792079207920791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F0-7B40-AA7C-59058F61BC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48750256"/>
        <c:axId val="842246992"/>
      </c:barChart>
      <c:catAx>
        <c:axId val="84875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246992"/>
        <c:crosses val="autoZero"/>
        <c:auto val="1"/>
        <c:lblAlgn val="ctr"/>
        <c:lblOffset val="100"/>
        <c:noMultiLvlLbl val="0"/>
      </c:catAx>
      <c:valAx>
        <c:axId val="842246992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848750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1!PivotTable57</c:name>
    <c:fmtId val="7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1'!$C$621:$C$622</c:f>
              <c:strCache>
                <c:ptCount val="1"/>
                <c:pt idx="0">
                  <c:v>Consultancy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74A-BF43-9C1E-50022ED0B825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74A-BF43-9C1E-50022ED0B825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74A-BF43-9C1E-50022ED0B8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1'!$B$623:$B$626</c:f>
              <c:strCache>
                <c:ptCount val="3"/>
                <c:pt idx="0">
                  <c:v>Not serious enough to impact the future of the business</c:v>
                </c:pt>
                <c:pt idx="1">
                  <c:v>Serious - but manageable</c:v>
                </c:pt>
                <c:pt idx="2">
                  <c:v>Very serious</c:v>
                </c:pt>
              </c:strCache>
            </c:strRef>
          </c:cat>
          <c:val>
            <c:numRef>
              <c:f>'Pivot Analysis 1'!$C$623:$C$626</c:f>
              <c:numCache>
                <c:formatCode>0.00%</c:formatCode>
                <c:ptCount val="3"/>
                <c:pt idx="0">
                  <c:v>0.44444444444444442</c:v>
                </c:pt>
                <c:pt idx="1">
                  <c:v>0.44444444444444442</c:v>
                </c:pt>
                <c:pt idx="2">
                  <c:v>0.1111111111111111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4A-BF43-9C1E-50022ED0B8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59441120"/>
        <c:axId val="748945984"/>
      </c:barChart>
      <c:catAx>
        <c:axId val="75944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8945984"/>
        <c:crosses val="autoZero"/>
        <c:auto val="1"/>
        <c:lblAlgn val="ctr"/>
        <c:lblOffset val="100"/>
        <c:noMultiLvlLbl val="0"/>
      </c:catAx>
      <c:valAx>
        <c:axId val="74894598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759441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1!PivotTable59</c:name>
    <c:fmtId val="7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1'!$C$640:$C$641</c:f>
              <c:strCache>
                <c:ptCount val="1"/>
                <c:pt idx="0">
                  <c:v>Materials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7E8-F748-A790-18452831238E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7E8-F748-A790-18452831238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7E8-F748-A790-1845283123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1'!$B$642:$B$646</c:f>
              <c:strCache>
                <c:ptCount val="4"/>
                <c:pt idx="0">
                  <c:v>Not known at this stage</c:v>
                </c:pt>
                <c:pt idx="1">
                  <c:v>Not serious enough to impact the future of the business</c:v>
                </c:pt>
                <c:pt idx="2">
                  <c:v>Serious - but manageable</c:v>
                </c:pt>
                <c:pt idx="3">
                  <c:v>Very serious</c:v>
                </c:pt>
              </c:strCache>
            </c:strRef>
          </c:cat>
          <c:val>
            <c:numRef>
              <c:f>'Pivot Analysis 1'!$C$642:$C$646</c:f>
              <c:numCache>
                <c:formatCode>0.00%</c:formatCode>
                <c:ptCount val="4"/>
                <c:pt idx="0">
                  <c:v>0.21428571428571427</c:v>
                </c:pt>
                <c:pt idx="1">
                  <c:v>0.2857142857142857</c:v>
                </c:pt>
                <c:pt idx="2">
                  <c:v>0.2857142857142857</c:v>
                </c:pt>
                <c:pt idx="3">
                  <c:v>0.21428571428571427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E8-F748-A790-1845283123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59417920"/>
        <c:axId val="789500096"/>
      </c:barChart>
      <c:catAx>
        <c:axId val="75941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9500096"/>
        <c:crosses val="autoZero"/>
        <c:auto val="1"/>
        <c:lblAlgn val="ctr"/>
        <c:lblOffset val="100"/>
        <c:noMultiLvlLbl val="0"/>
      </c:catAx>
      <c:valAx>
        <c:axId val="78950009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759417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1!PivotTable60</c:name>
    <c:fmtId val="7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1'!$C$656:$C$657</c:f>
              <c:strCache>
                <c:ptCount val="1"/>
                <c:pt idx="0">
                  <c:v>POP producer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9B3-A948-A949-E60BC119277B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9B3-A948-A949-E60BC119277B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9B3-A948-A949-E60BC119277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1'!$B$658:$B$662</c:f>
              <c:strCache>
                <c:ptCount val="4"/>
                <c:pt idx="0">
                  <c:v>Not known at this stage</c:v>
                </c:pt>
                <c:pt idx="1">
                  <c:v>Not serious enough to impact the future of the business</c:v>
                </c:pt>
                <c:pt idx="2">
                  <c:v>Serious - but manageable</c:v>
                </c:pt>
                <c:pt idx="3">
                  <c:v>Very serious</c:v>
                </c:pt>
              </c:strCache>
            </c:strRef>
          </c:cat>
          <c:val>
            <c:numRef>
              <c:f>'Pivot Analysis 1'!$C$658:$C$662</c:f>
              <c:numCache>
                <c:formatCode>0.00%</c:formatCode>
                <c:ptCount val="4"/>
                <c:pt idx="0">
                  <c:v>5.434782608695652E-2</c:v>
                </c:pt>
                <c:pt idx="1">
                  <c:v>0.16304347826086957</c:v>
                </c:pt>
                <c:pt idx="2">
                  <c:v>0.47826086956521741</c:v>
                </c:pt>
                <c:pt idx="3">
                  <c:v>0.30434782608695654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B3-A948-A949-E60BC11927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59402320"/>
        <c:axId val="822857680"/>
      </c:barChart>
      <c:catAx>
        <c:axId val="75940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2857680"/>
        <c:crosses val="autoZero"/>
        <c:auto val="1"/>
        <c:lblAlgn val="ctr"/>
        <c:lblOffset val="100"/>
        <c:noMultiLvlLbl val="0"/>
      </c:catAx>
      <c:valAx>
        <c:axId val="82285768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759402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2020.xlsx]Pivot Analysis 1!PivotTable5</c:name>
    <c:fmtId val="3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1'!$C$42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1'!$B$43:$B$52</c:f>
              <c:strCache>
                <c:ptCount val="9"/>
                <c:pt idx="0">
                  <c:v>Agency</c:v>
                </c:pt>
                <c:pt idx="1">
                  <c:v>POP producer</c:v>
                </c:pt>
                <c:pt idx="2">
                  <c:v>Brand</c:v>
                </c:pt>
                <c:pt idx="3">
                  <c:v>Materials</c:v>
                </c:pt>
                <c:pt idx="4">
                  <c:v>Other</c:v>
                </c:pt>
                <c:pt idx="5">
                  <c:v>Consultancy</c:v>
                </c:pt>
                <c:pt idx="6">
                  <c:v>Retailer</c:v>
                </c:pt>
                <c:pt idx="7">
                  <c:v>Unknown</c:v>
                </c:pt>
                <c:pt idx="8">
                  <c:v>Installation</c:v>
                </c:pt>
              </c:strCache>
            </c:strRef>
          </c:cat>
          <c:val>
            <c:numRef>
              <c:f>'Pivot Analysis 1'!$C$43:$C$52</c:f>
              <c:numCache>
                <c:formatCode>General</c:formatCode>
                <c:ptCount val="9"/>
                <c:pt idx="0">
                  <c:v>110</c:v>
                </c:pt>
                <c:pt idx="1">
                  <c:v>95</c:v>
                </c:pt>
                <c:pt idx="2">
                  <c:v>49</c:v>
                </c:pt>
                <c:pt idx="3">
                  <c:v>14</c:v>
                </c:pt>
                <c:pt idx="4">
                  <c:v>12</c:v>
                </c:pt>
                <c:pt idx="5">
                  <c:v>11</c:v>
                </c:pt>
                <c:pt idx="6">
                  <c:v>9</c:v>
                </c:pt>
                <c:pt idx="7">
                  <c:v>8</c:v>
                </c:pt>
                <c:pt idx="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8D-F745-9E20-6BB9BB7E1A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86646624"/>
        <c:axId val="842244496"/>
      </c:barChart>
      <c:catAx>
        <c:axId val="78664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244496"/>
        <c:crosses val="autoZero"/>
        <c:auto val="1"/>
        <c:lblAlgn val="ctr"/>
        <c:lblOffset val="100"/>
        <c:noMultiLvlLbl val="0"/>
      </c:catAx>
      <c:valAx>
        <c:axId val="8422444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86646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1!PivotTable58</c:name>
    <c:fmtId val="7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1'!$C$631:$C$632</c:f>
              <c:strCache>
                <c:ptCount val="1"/>
                <c:pt idx="0">
                  <c:v>Installation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B41-7F47-A854-3A461073034E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B41-7F47-A854-3A461073034E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B41-7F47-A854-3A461073034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1'!$B$633:$B$636</c:f>
              <c:strCache>
                <c:ptCount val="3"/>
                <c:pt idx="0">
                  <c:v>Not serious enough to impact the future of the business</c:v>
                </c:pt>
                <c:pt idx="1">
                  <c:v>Serious - but manageable</c:v>
                </c:pt>
                <c:pt idx="2">
                  <c:v>Very serious</c:v>
                </c:pt>
              </c:strCache>
            </c:strRef>
          </c:cat>
          <c:val>
            <c:numRef>
              <c:f>'Pivot Analysis 1'!$C$633:$C$636</c:f>
              <c:numCache>
                <c:formatCode>0.00%</c:formatCode>
                <c:ptCount val="3"/>
                <c:pt idx="0">
                  <c:v>0.2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41-7F47-A854-3A46107303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59447120"/>
        <c:axId val="748945152"/>
      </c:barChart>
      <c:catAx>
        <c:axId val="75944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8945152"/>
        <c:crosses val="autoZero"/>
        <c:auto val="1"/>
        <c:lblAlgn val="ctr"/>
        <c:lblOffset val="100"/>
        <c:noMultiLvlLbl val="0"/>
      </c:catAx>
      <c:valAx>
        <c:axId val="748945152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75944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1!PivotTable61</c:name>
    <c:fmtId val="8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'Pivot Analysis 1'!$C$671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C2-0842-A96E-A94D07E40433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C2-0842-A96E-A94D07E40433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C2-0842-A96E-A94D07E40433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C2-0842-A96E-A94D07E404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'Pivot Analysis 1'!$B$672:$B$676</c:f>
              <c:strCache>
                <c:ptCount val="4"/>
                <c:pt idx="0">
                  <c:v>Not known at this stage</c:v>
                </c:pt>
                <c:pt idx="1">
                  <c:v>Not serious enough to impact the future of the business</c:v>
                </c:pt>
                <c:pt idx="2">
                  <c:v>Serious - but manageable</c:v>
                </c:pt>
                <c:pt idx="3">
                  <c:v>Very serious</c:v>
                </c:pt>
              </c:strCache>
            </c:strRef>
          </c:cat>
          <c:val>
            <c:numRef>
              <c:f>'Pivot Analysis 1'!$C$672:$C$676</c:f>
              <c:numCache>
                <c:formatCode>0.00%</c:formatCode>
                <c:ptCount val="4"/>
                <c:pt idx="0">
                  <c:v>0.11498257839721254</c:v>
                </c:pt>
                <c:pt idx="1">
                  <c:v>0.20209059233449478</c:v>
                </c:pt>
                <c:pt idx="2">
                  <c:v>0.45296167247386759</c:v>
                </c:pt>
                <c:pt idx="3">
                  <c:v>0.22996515679442509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8C2-0842-A96E-A94D07E4043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1!PivotTable38</c:name>
    <c:fmtId val="7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0"/>
          <c:y val="0.18939801879603763"/>
          <c:w val="0.97431406888499705"/>
          <c:h val="0.632482794489398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'Pivot Analysis 1'!$C$691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85E-C743-93C1-AC84A38B1BF8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85E-C743-93C1-AC84A38B1BF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1'!$B$692:$B$695</c:f>
              <c:strCache>
                <c:ptCount val="3"/>
                <c:pt idx="0">
                  <c:v>No - its not required</c:v>
                </c:pt>
                <c:pt idx="1">
                  <c:v>No - its to early to decide</c:v>
                </c:pt>
                <c:pt idx="2">
                  <c:v>Yes - all suppliers advised</c:v>
                </c:pt>
              </c:strCache>
            </c:strRef>
          </c:cat>
          <c:val>
            <c:numRef>
              <c:f>'Pivot Analysis 1'!$C$692:$C$695</c:f>
              <c:numCache>
                <c:formatCode>0%</c:formatCode>
                <c:ptCount val="3"/>
                <c:pt idx="0">
                  <c:v>0.23552123552123552</c:v>
                </c:pt>
                <c:pt idx="1">
                  <c:v>0.10424710424710425</c:v>
                </c:pt>
                <c:pt idx="2">
                  <c:v>0.66023166023166024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5E-C743-93C1-AC84A38B1B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55178800"/>
        <c:axId val="369004336"/>
      </c:barChart>
      <c:catAx>
        <c:axId val="85517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004336"/>
        <c:crosses val="autoZero"/>
        <c:auto val="1"/>
        <c:lblAlgn val="ctr"/>
        <c:lblOffset val="100"/>
        <c:noMultiLvlLbl val="0"/>
      </c:catAx>
      <c:valAx>
        <c:axId val="3690043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5517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1!PivotTable41</c:name>
    <c:fmtId val="8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1'!$C$733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509-D74E-8344-5494DED34240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509-D74E-8344-5494DED34240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509-D74E-8344-5494DED34240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509-D74E-8344-5494DED342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1'!$B$734:$B$739</c:f>
              <c:strCache>
                <c:ptCount val="5"/>
                <c:pt idx="0">
                  <c:v>No</c:v>
                </c:pt>
                <c:pt idx="1">
                  <c:v>Not applicable</c:v>
                </c:pt>
                <c:pt idx="2">
                  <c:v>Undecided - subject to Government or bank's financial support</c:v>
                </c:pt>
                <c:pt idx="3">
                  <c:v>Yes -  Within next 1-3 months</c:v>
                </c:pt>
                <c:pt idx="4">
                  <c:v>Yes - Immediately</c:v>
                </c:pt>
              </c:strCache>
            </c:strRef>
          </c:cat>
          <c:val>
            <c:numRef>
              <c:f>'Pivot Analysis 1'!$C$734:$C$739</c:f>
              <c:numCache>
                <c:formatCode>0.00%</c:formatCode>
                <c:ptCount val="5"/>
                <c:pt idx="0">
                  <c:v>0.4201388888888889</c:v>
                </c:pt>
                <c:pt idx="1">
                  <c:v>0.13541666666666666</c:v>
                </c:pt>
                <c:pt idx="2">
                  <c:v>0.12847222222222221</c:v>
                </c:pt>
                <c:pt idx="3">
                  <c:v>0.21180555555555555</c:v>
                </c:pt>
                <c:pt idx="4">
                  <c:v>0.10416666666666667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09-D74E-8344-5494DED342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98588944"/>
        <c:axId val="801530608"/>
      </c:barChart>
      <c:catAx>
        <c:axId val="79858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530608"/>
        <c:crosses val="autoZero"/>
        <c:auto val="1"/>
        <c:lblAlgn val="ctr"/>
        <c:lblOffset val="100"/>
        <c:noMultiLvlLbl val="0"/>
      </c:catAx>
      <c:valAx>
        <c:axId val="80153060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798588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1!PivotTable62</c:name>
    <c:fmtId val="9"/>
  </c:pivotSource>
  <c:chart>
    <c:autoTitleDeleted val="1"/>
    <c:pivotFmts>
      <c:pivotFmt>
        <c:idx val="0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rgbClr val="FF0000"/>
          </a:solidFill>
          <a:ln>
            <a:noFill/>
          </a:ln>
          <a:effectLst/>
        </c:spPr>
      </c:pivotFmt>
      <c:pivotFmt>
        <c:idx val="4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'Pivot Analysis 1'!$C$750:$C$751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'Pivot Analysis 1'!$B$752:$B$771</c:f>
              <c:strCache>
                <c:ptCount val="19"/>
                <c:pt idx="0">
                  <c:v>Argentina</c:v>
                </c:pt>
                <c:pt idx="1">
                  <c:v>Australia</c:v>
                </c:pt>
                <c:pt idx="2">
                  <c:v>Brazil</c:v>
                </c:pt>
                <c:pt idx="3">
                  <c:v>Canada</c:v>
                </c:pt>
                <c:pt idx="4">
                  <c:v>China</c:v>
                </c:pt>
                <c:pt idx="5">
                  <c:v>Czech Republic</c:v>
                </c:pt>
                <c:pt idx="6">
                  <c:v>France</c:v>
                </c:pt>
                <c:pt idx="7">
                  <c:v>Germany</c:v>
                </c:pt>
                <c:pt idx="8">
                  <c:v>Hungary</c:v>
                </c:pt>
                <c:pt idx="9">
                  <c:v>Ireland</c:v>
                </c:pt>
                <c:pt idx="10">
                  <c:v>Japan</c:v>
                </c:pt>
                <c:pt idx="11">
                  <c:v>Mexico</c:v>
                </c:pt>
                <c:pt idx="12">
                  <c:v>Netherlands</c:v>
                </c:pt>
                <c:pt idx="13">
                  <c:v>New Zealand</c:v>
                </c:pt>
                <c:pt idx="14">
                  <c:v>Slovakia</c:v>
                </c:pt>
                <c:pt idx="15">
                  <c:v>South Africa</c:v>
                </c:pt>
                <c:pt idx="16">
                  <c:v>Turkey</c:v>
                </c:pt>
                <c:pt idx="17">
                  <c:v>United Kingdom</c:v>
                </c:pt>
                <c:pt idx="18">
                  <c:v>United States of America</c:v>
                </c:pt>
              </c:strCache>
            </c:strRef>
          </c:cat>
          <c:val>
            <c:numRef>
              <c:f>'Pivot Analysis 1'!$C$752:$C$771</c:f>
              <c:numCache>
                <c:formatCode>0.00%</c:formatCode>
                <c:ptCount val="19"/>
                <c:pt idx="0">
                  <c:v>0.23529411764705882</c:v>
                </c:pt>
                <c:pt idx="1">
                  <c:v>0.62790697674418605</c:v>
                </c:pt>
                <c:pt idx="2">
                  <c:v>0.30769230769230771</c:v>
                </c:pt>
                <c:pt idx="3">
                  <c:v>1</c:v>
                </c:pt>
                <c:pt idx="4">
                  <c:v>0.33333333333333331</c:v>
                </c:pt>
                <c:pt idx="5">
                  <c:v>0.6</c:v>
                </c:pt>
                <c:pt idx="6">
                  <c:v>0</c:v>
                </c:pt>
                <c:pt idx="7">
                  <c:v>0.55555555555555558</c:v>
                </c:pt>
                <c:pt idx="8">
                  <c:v>0.8666666666666667</c:v>
                </c:pt>
                <c:pt idx="9">
                  <c:v>0.66666666666666663</c:v>
                </c:pt>
                <c:pt idx="10">
                  <c:v>0.90909090909090906</c:v>
                </c:pt>
                <c:pt idx="11">
                  <c:v>0</c:v>
                </c:pt>
                <c:pt idx="12">
                  <c:v>0.33333333333333331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1</c:v>
                </c:pt>
                <c:pt idx="17">
                  <c:v>0.78260869565217395</c:v>
                </c:pt>
                <c:pt idx="18">
                  <c:v>0.625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9D-4146-815A-7CEA870CCCBB}"/>
            </c:ext>
          </c:extLst>
        </c:ser>
        <c:ser>
          <c:idx val="1"/>
          <c:order val="1"/>
          <c:tx>
            <c:strRef>
              <c:f>'Pivot Analysis 1'!$D$750:$D$751</c:f>
              <c:strCache>
                <c:ptCount val="1"/>
                <c:pt idx="0">
                  <c:v>Yes -  Within next 1-3 months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'Pivot Analysis 1'!$B$752:$B$771</c:f>
              <c:strCache>
                <c:ptCount val="19"/>
                <c:pt idx="0">
                  <c:v>Argentina</c:v>
                </c:pt>
                <c:pt idx="1">
                  <c:v>Australia</c:v>
                </c:pt>
                <c:pt idx="2">
                  <c:v>Brazil</c:v>
                </c:pt>
                <c:pt idx="3">
                  <c:v>Canada</c:v>
                </c:pt>
                <c:pt idx="4">
                  <c:v>China</c:v>
                </c:pt>
                <c:pt idx="5">
                  <c:v>Czech Republic</c:v>
                </c:pt>
                <c:pt idx="6">
                  <c:v>France</c:v>
                </c:pt>
                <c:pt idx="7">
                  <c:v>Germany</c:v>
                </c:pt>
                <c:pt idx="8">
                  <c:v>Hungary</c:v>
                </c:pt>
                <c:pt idx="9">
                  <c:v>Ireland</c:v>
                </c:pt>
                <c:pt idx="10">
                  <c:v>Japan</c:v>
                </c:pt>
                <c:pt idx="11">
                  <c:v>Mexico</c:v>
                </c:pt>
                <c:pt idx="12">
                  <c:v>Netherlands</c:v>
                </c:pt>
                <c:pt idx="13">
                  <c:v>New Zealand</c:v>
                </c:pt>
                <c:pt idx="14">
                  <c:v>Slovakia</c:v>
                </c:pt>
                <c:pt idx="15">
                  <c:v>South Africa</c:v>
                </c:pt>
                <c:pt idx="16">
                  <c:v>Turkey</c:v>
                </c:pt>
                <c:pt idx="17">
                  <c:v>United Kingdom</c:v>
                </c:pt>
                <c:pt idx="18">
                  <c:v>United States of America</c:v>
                </c:pt>
              </c:strCache>
            </c:strRef>
          </c:cat>
          <c:val>
            <c:numRef>
              <c:f>'Pivot Analysis 1'!$D$752:$D$771</c:f>
              <c:numCache>
                <c:formatCode>0.00%</c:formatCode>
                <c:ptCount val="19"/>
                <c:pt idx="0">
                  <c:v>0.29411764705882354</c:v>
                </c:pt>
                <c:pt idx="1">
                  <c:v>0.2558139534883721</c:v>
                </c:pt>
                <c:pt idx="2">
                  <c:v>0.53846153846153844</c:v>
                </c:pt>
                <c:pt idx="3">
                  <c:v>0</c:v>
                </c:pt>
                <c:pt idx="4">
                  <c:v>0.66666666666666663</c:v>
                </c:pt>
                <c:pt idx="5">
                  <c:v>0.22857142857142856</c:v>
                </c:pt>
                <c:pt idx="6">
                  <c:v>1</c:v>
                </c:pt>
                <c:pt idx="7">
                  <c:v>0.33333333333333331</c:v>
                </c:pt>
                <c:pt idx="8">
                  <c:v>6.6666666666666666E-2</c:v>
                </c:pt>
                <c:pt idx="9">
                  <c:v>0.33333333333333331</c:v>
                </c:pt>
                <c:pt idx="10">
                  <c:v>9.0909090909090912E-2</c:v>
                </c:pt>
                <c:pt idx="11">
                  <c:v>0.66666666666666663</c:v>
                </c:pt>
                <c:pt idx="12">
                  <c:v>0.66666666666666663</c:v>
                </c:pt>
                <c:pt idx="13">
                  <c:v>0</c:v>
                </c:pt>
                <c:pt idx="14">
                  <c:v>0</c:v>
                </c:pt>
                <c:pt idx="15">
                  <c:v>0.5</c:v>
                </c:pt>
                <c:pt idx="16">
                  <c:v>0</c:v>
                </c:pt>
                <c:pt idx="17">
                  <c:v>0.13043478260869565</c:v>
                </c:pt>
                <c:pt idx="18">
                  <c:v>0.375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9D-4146-815A-7CEA870CCCBB}"/>
            </c:ext>
          </c:extLst>
        </c:ser>
        <c:ser>
          <c:idx val="2"/>
          <c:order val="2"/>
          <c:tx>
            <c:strRef>
              <c:f>'Pivot Analysis 1'!$E$750:$E$751</c:f>
              <c:strCache>
                <c:ptCount val="1"/>
                <c:pt idx="0">
                  <c:v>Yes - Immediately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'Pivot Analysis 1'!$B$752:$B$771</c:f>
              <c:strCache>
                <c:ptCount val="19"/>
                <c:pt idx="0">
                  <c:v>Argentina</c:v>
                </c:pt>
                <c:pt idx="1">
                  <c:v>Australia</c:v>
                </c:pt>
                <c:pt idx="2">
                  <c:v>Brazil</c:v>
                </c:pt>
                <c:pt idx="3">
                  <c:v>Canada</c:v>
                </c:pt>
                <c:pt idx="4">
                  <c:v>China</c:v>
                </c:pt>
                <c:pt idx="5">
                  <c:v>Czech Republic</c:v>
                </c:pt>
                <c:pt idx="6">
                  <c:v>France</c:v>
                </c:pt>
                <c:pt idx="7">
                  <c:v>Germany</c:v>
                </c:pt>
                <c:pt idx="8">
                  <c:v>Hungary</c:v>
                </c:pt>
                <c:pt idx="9">
                  <c:v>Ireland</c:v>
                </c:pt>
                <c:pt idx="10">
                  <c:v>Japan</c:v>
                </c:pt>
                <c:pt idx="11">
                  <c:v>Mexico</c:v>
                </c:pt>
                <c:pt idx="12">
                  <c:v>Netherlands</c:v>
                </c:pt>
                <c:pt idx="13">
                  <c:v>New Zealand</c:v>
                </c:pt>
                <c:pt idx="14">
                  <c:v>Slovakia</c:v>
                </c:pt>
                <c:pt idx="15">
                  <c:v>South Africa</c:v>
                </c:pt>
                <c:pt idx="16">
                  <c:v>Turkey</c:v>
                </c:pt>
                <c:pt idx="17">
                  <c:v>United Kingdom</c:v>
                </c:pt>
                <c:pt idx="18">
                  <c:v>United States of America</c:v>
                </c:pt>
              </c:strCache>
            </c:strRef>
          </c:cat>
          <c:val>
            <c:numRef>
              <c:f>'Pivot Analysis 1'!$E$752:$E$771</c:f>
              <c:numCache>
                <c:formatCode>0.00%</c:formatCode>
                <c:ptCount val="19"/>
                <c:pt idx="0">
                  <c:v>0.47058823529411764</c:v>
                </c:pt>
                <c:pt idx="1">
                  <c:v>0.11627906976744186</c:v>
                </c:pt>
                <c:pt idx="2">
                  <c:v>0.15384615384615385</c:v>
                </c:pt>
                <c:pt idx="3">
                  <c:v>0</c:v>
                </c:pt>
                <c:pt idx="4">
                  <c:v>0</c:v>
                </c:pt>
                <c:pt idx="5">
                  <c:v>0.17142857142857143</c:v>
                </c:pt>
                <c:pt idx="6">
                  <c:v>0</c:v>
                </c:pt>
                <c:pt idx="7">
                  <c:v>0.1111111111111111</c:v>
                </c:pt>
                <c:pt idx="8">
                  <c:v>6.6666666666666666E-2</c:v>
                </c:pt>
                <c:pt idx="9">
                  <c:v>0</c:v>
                </c:pt>
                <c:pt idx="10">
                  <c:v>0</c:v>
                </c:pt>
                <c:pt idx="11">
                  <c:v>0.33333333333333331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0.5</c:v>
                </c:pt>
                <c:pt idx="16">
                  <c:v>0</c:v>
                </c:pt>
                <c:pt idx="17">
                  <c:v>8.6956521739130432E-2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9D-4146-815A-7CEA870CCC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803315904"/>
        <c:axId val="437536848"/>
      </c:barChart>
      <c:catAx>
        <c:axId val="803315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536848"/>
        <c:crosses val="autoZero"/>
        <c:auto val="1"/>
        <c:lblAlgn val="ctr"/>
        <c:lblOffset val="100"/>
        <c:noMultiLvlLbl val="0"/>
      </c:catAx>
      <c:valAx>
        <c:axId val="437536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331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1!PivotTable42</c:name>
    <c:fmtId val="8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1'!$C$815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F10-574D-A271-4B0DA1AC16F0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F10-574D-A271-4B0DA1AC16F0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F10-574D-A271-4B0DA1AC16F0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F10-574D-A271-4B0DA1AC16F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F00-1F42-8A00-EF9DD9ED06A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F10-574D-A271-4B0DA1AC16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1'!$B$816:$B$821</c:f>
              <c:strCache>
                <c:ptCount val="5"/>
                <c:pt idx="0">
                  <c:v>Negative effect in the long-term</c:v>
                </c:pt>
                <c:pt idx="1">
                  <c:v>Negative effect in the short-term</c:v>
                </c:pt>
                <c:pt idx="2">
                  <c:v>Not known at this stage</c:v>
                </c:pt>
                <c:pt idx="3">
                  <c:v>Positive effect in the short-term</c:v>
                </c:pt>
                <c:pt idx="4">
                  <c:v>Positive effect in  the long-term</c:v>
                </c:pt>
              </c:strCache>
            </c:strRef>
          </c:cat>
          <c:val>
            <c:numRef>
              <c:f>'Pivot Analysis 1'!$C$816:$C$821</c:f>
              <c:numCache>
                <c:formatCode>0.00%</c:formatCode>
                <c:ptCount val="5"/>
                <c:pt idx="0">
                  <c:v>0.18382352941176472</c:v>
                </c:pt>
                <c:pt idx="1">
                  <c:v>0.46323529411764708</c:v>
                </c:pt>
                <c:pt idx="2">
                  <c:v>0.24632352941176472</c:v>
                </c:pt>
                <c:pt idx="3">
                  <c:v>6.6176470588235295E-2</c:v>
                </c:pt>
                <c:pt idx="4">
                  <c:v>4.0441176470588237E-2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10-574D-A271-4B0DA1AC16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45359184"/>
        <c:axId val="822855600"/>
      </c:barChart>
      <c:catAx>
        <c:axId val="84535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2855600"/>
        <c:crosses val="autoZero"/>
        <c:auto val="1"/>
        <c:lblAlgn val="ctr"/>
        <c:lblOffset val="100"/>
        <c:noMultiLvlLbl val="0"/>
      </c:catAx>
      <c:valAx>
        <c:axId val="82285560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845359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1!PivotTable43</c:name>
    <c:fmtId val="1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1'!$C$836:$C$837</c:f>
              <c:strCache>
                <c:ptCount val="1"/>
                <c:pt idx="0">
                  <c:v>Negative effect in the long-term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1'!$B$838:$B$843</c:f>
              <c:strCache>
                <c:ptCount val="5"/>
                <c:pt idx="0">
                  <c:v>Agency</c:v>
                </c:pt>
                <c:pt idx="1">
                  <c:v>Brand</c:v>
                </c:pt>
                <c:pt idx="2">
                  <c:v>Installation</c:v>
                </c:pt>
                <c:pt idx="3">
                  <c:v>Materials</c:v>
                </c:pt>
                <c:pt idx="4">
                  <c:v>POP producer</c:v>
                </c:pt>
              </c:strCache>
            </c:strRef>
          </c:cat>
          <c:val>
            <c:numRef>
              <c:f>'Pivot Analysis 1'!$C$838:$C$843</c:f>
              <c:numCache>
                <c:formatCode>0.00%</c:formatCode>
                <c:ptCount val="5"/>
                <c:pt idx="0">
                  <c:v>7.1129707112970716E-2</c:v>
                </c:pt>
                <c:pt idx="1">
                  <c:v>1.6736401673640166E-2</c:v>
                </c:pt>
                <c:pt idx="2">
                  <c:v>4.1841004184100415E-3</c:v>
                </c:pt>
                <c:pt idx="3">
                  <c:v>8.368200836820083E-3</c:v>
                </c:pt>
                <c:pt idx="4">
                  <c:v>8.7866108786610872E-2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79-B942-A35A-47011ED56CAB}"/>
            </c:ext>
          </c:extLst>
        </c:ser>
        <c:ser>
          <c:idx val="1"/>
          <c:order val="1"/>
          <c:tx>
            <c:strRef>
              <c:f>'Pivot Analysis 1'!$D$836:$D$837</c:f>
              <c:strCache>
                <c:ptCount val="1"/>
                <c:pt idx="0">
                  <c:v>Negative effect in the short-term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1'!$B$838:$B$843</c:f>
              <c:strCache>
                <c:ptCount val="5"/>
                <c:pt idx="0">
                  <c:v>Agency</c:v>
                </c:pt>
                <c:pt idx="1">
                  <c:v>Brand</c:v>
                </c:pt>
                <c:pt idx="2">
                  <c:v>Installation</c:v>
                </c:pt>
                <c:pt idx="3">
                  <c:v>Materials</c:v>
                </c:pt>
                <c:pt idx="4">
                  <c:v>POP producer</c:v>
                </c:pt>
              </c:strCache>
            </c:strRef>
          </c:cat>
          <c:val>
            <c:numRef>
              <c:f>'Pivot Analysis 1'!$D$838:$D$843</c:f>
              <c:numCache>
                <c:formatCode>0.00%</c:formatCode>
                <c:ptCount val="5"/>
                <c:pt idx="0">
                  <c:v>0.1799163179916318</c:v>
                </c:pt>
                <c:pt idx="1">
                  <c:v>6.6945606694560664E-2</c:v>
                </c:pt>
                <c:pt idx="2">
                  <c:v>8.368200836820083E-3</c:v>
                </c:pt>
                <c:pt idx="3">
                  <c:v>2.0920502092050208E-2</c:v>
                </c:pt>
                <c:pt idx="4">
                  <c:v>0.17154811715481172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79-B942-A35A-47011ED56CAB}"/>
            </c:ext>
          </c:extLst>
        </c:ser>
        <c:ser>
          <c:idx val="2"/>
          <c:order val="2"/>
          <c:tx>
            <c:strRef>
              <c:f>'Pivot Analysis 1'!$E$836:$E$837</c:f>
              <c:strCache>
                <c:ptCount val="1"/>
                <c:pt idx="0">
                  <c:v>Not known at this stage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1'!$B$838:$B$843</c:f>
              <c:strCache>
                <c:ptCount val="5"/>
                <c:pt idx="0">
                  <c:v>Agency</c:v>
                </c:pt>
                <c:pt idx="1">
                  <c:v>Brand</c:v>
                </c:pt>
                <c:pt idx="2">
                  <c:v>Installation</c:v>
                </c:pt>
                <c:pt idx="3">
                  <c:v>Materials</c:v>
                </c:pt>
                <c:pt idx="4">
                  <c:v>POP producer</c:v>
                </c:pt>
              </c:strCache>
            </c:strRef>
          </c:cat>
          <c:val>
            <c:numRef>
              <c:f>'Pivot Analysis 1'!$E$838:$E$843</c:f>
              <c:numCache>
                <c:formatCode>0.00%</c:formatCode>
                <c:ptCount val="5"/>
                <c:pt idx="0">
                  <c:v>0.100418410041841</c:v>
                </c:pt>
                <c:pt idx="1">
                  <c:v>4.6025104602510462E-2</c:v>
                </c:pt>
                <c:pt idx="2">
                  <c:v>1.2552301255230125E-2</c:v>
                </c:pt>
                <c:pt idx="3">
                  <c:v>1.6736401673640166E-2</c:v>
                </c:pt>
                <c:pt idx="4">
                  <c:v>8.3682008368200833E-2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79-B942-A35A-47011ED56CAB}"/>
            </c:ext>
          </c:extLst>
        </c:ser>
        <c:ser>
          <c:idx val="3"/>
          <c:order val="3"/>
          <c:tx>
            <c:strRef>
              <c:f>'Pivot Analysis 1'!$F$836:$F$837</c:f>
              <c:strCache>
                <c:ptCount val="1"/>
                <c:pt idx="0">
                  <c:v>Positive effect in the short-term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1'!$B$838:$B$843</c:f>
              <c:strCache>
                <c:ptCount val="5"/>
                <c:pt idx="0">
                  <c:v>Agency</c:v>
                </c:pt>
                <c:pt idx="1">
                  <c:v>Brand</c:v>
                </c:pt>
                <c:pt idx="2">
                  <c:v>Installation</c:v>
                </c:pt>
                <c:pt idx="3">
                  <c:v>Materials</c:v>
                </c:pt>
                <c:pt idx="4">
                  <c:v>POP producer</c:v>
                </c:pt>
              </c:strCache>
            </c:strRef>
          </c:cat>
          <c:val>
            <c:numRef>
              <c:f>'Pivot Analysis 1'!$F$838:$F$843</c:f>
              <c:numCache>
                <c:formatCode>0.00%</c:formatCode>
                <c:ptCount val="5"/>
                <c:pt idx="0">
                  <c:v>2.9288702928870293E-2</c:v>
                </c:pt>
                <c:pt idx="1">
                  <c:v>1.6736401673640166E-2</c:v>
                </c:pt>
                <c:pt idx="2">
                  <c:v>0</c:v>
                </c:pt>
                <c:pt idx="3">
                  <c:v>4.1841004184100415E-3</c:v>
                </c:pt>
                <c:pt idx="4">
                  <c:v>1.2552301255230125E-2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79-B942-A35A-47011ED56CAB}"/>
            </c:ext>
          </c:extLst>
        </c:ser>
        <c:ser>
          <c:idx val="4"/>
          <c:order val="4"/>
          <c:tx>
            <c:strRef>
              <c:f>'Pivot Analysis 1'!$G$836:$G$837</c:f>
              <c:strCache>
                <c:ptCount val="1"/>
                <c:pt idx="0">
                  <c:v>Positive effect in  the long-term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1'!$B$838:$B$843</c:f>
              <c:strCache>
                <c:ptCount val="5"/>
                <c:pt idx="0">
                  <c:v>Agency</c:v>
                </c:pt>
                <c:pt idx="1">
                  <c:v>Brand</c:v>
                </c:pt>
                <c:pt idx="2">
                  <c:v>Installation</c:v>
                </c:pt>
                <c:pt idx="3">
                  <c:v>Materials</c:v>
                </c:pt>
                <c:pt idx="4">
                  <c:v>POP producer</c:v>
                </c:pt>
              </c:strCache>
            </c:strRef>
          </c:cat>
          <c:val>
            <c:numRef>
              <c:f>'Pivot Analysis 1'!$G$838:$G$843</c:f>
              <c:numCache>
                <c:formatCode>0.00%</c:formatCode>
                <c:ptCount val="5"/>
                <c:pt idx="0">
                  <c:v>2.5104602510460251E-2</c:v>
                </c:pt>
                <c:pt idx="1">
                  <c:v>4.1841004184100415E-3</c:v>
                </c:pt>
                <c:pt idx="2">
                  <c:v>0</c:v>
                </c:pt>
                <c:pt idx="3">
                  <c:v>4.1841004184100415E-3</c:v>
                </c:pt>
                <c:pt idx="4">
                  <c:v>8.368200836820083E-3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79-B942-A35A-47011ED56C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5469616"/>
        <c:axId val="822857264"/>
      </c:barChart>
      <c:catAx>
        <c:axId val="78546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2857264"/>
        <c:crosses val="autoZero"/>
        <c:auto val="1"/>
        <c:lblAlgn val="ctr"/>
        <c:lblOffset val="100"/>
        <c:noMultiLvlLbl val="0"/>
      </c:catAx>
      <c:valAx>
        <c:axId val="822857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5469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2020.xlsx]Pivot Analysis 1!PivotTable8</c:name>
    <c:fmtId val="4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1'!$C$248:$C$249</c:f>
              <c:strCache>
                <c:ptCount val="1"/>
                <c:pt idx="0">
                  <c:v>Negative effect in the short-term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1'!$B$250:$B$261</c:f>
              <c:strCache>
                <c:ptCount val="11"/>
                <c:pt idx="0">
                  <c:v>Argentina</c:v>
                </c:pt>
                <c:pt idx="1">
                  <c:v>Australia</c:v>
                </c:pt>
                <c:pt idx="2">
                  <c:v>Brazil</c:v>
                </c:pt>
                <c:pt idx="3">
                  <c:v>China</c:v>
                </c:pt>
                <c:pt idx="4">
                  <c:v>Czech Republic</c:v>
                </c:pt>
                <c:pt idx="5">
                  <c:v>Germany</c:v>
                </c:pt>
                <c:pt idx="6">
                  <c:v>Hungary</c:v>
                </c:pt>
                <c:pt idx="7">
                  <c:v>Japan</c:v>
                </c:pt>
                <c:pt idx="8">
                  <c:v>New Zealand</c:v>
                </c:pt>
                <c:pt idx="9">
                  <c:v>United Kingdom</c:v>
                </c:pt>
                <c:pt idx="10">
                  <c:v>United States of America</c:v>
                </c:pt>
              </c:strCache>
            </c:strRef>
          </c:cat>
          <c:val>
            <c:numRef>
              <c:f>'Pivot Analysis 1'!$C$250:$C$261</c:f>
              <c:numCache>
                <c:formatCode>0%</c:formatCode>
                <c:ptCount val="11"/>
                <c:pt idx="0">
                  <c:v>0.48148148148148145</c:v>
                </c:pt>
                <c:pt idx="1">
                  <c:v>0.42105263157894735</c:v>
                </c:pt>
                <c:pt idx="2">
                  <c:v>0.47058823529411764</c:v>
                </c:pt>
                <c:pt idx="3">
                  <c:v>0.8</c:v>
                </c:pt>
                <c:pt idx="4">
                  <c:v>0.34090909090909088</c:v>
                </c:pt>
                <c:pt idx="5">
                  <c:v>0.41666666666666669</c:v>
                </c:pt>
                <c:pt idx="6">
                  <c:v>0.52173913043478259</c:v>
                </c:pt>
                <c:pt idx="7">
                  <c:v>0.25</c:v>
                </c:pt>
                <c:pt idx="8">
                  <c:v>0.83333333333333337</c:v>
                </c:pt>
                <c:pt idx="9">
                  <c:v>0.625</c:v>
                </c:pt>
                <c:pt idx="10">
                  <c:v>0.33333333333333331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03-5A4B-A36A-A78A1EDE34F4}"/>
            </c:ext>
          </c:extLst>
        </c:ser>
        <c:ser>
          <c:idx val="1"/>
          <c:order val="1"/>
          <c:tx>
            <c:strRef>
              <c:f>'Pivot Analysis 1'!$D$248:$D$249</c:f>
              <c:strCache>
                <c:ptCount val="1"/>
                <c:pt idx="0">
                  <c:v>Negative effect in the long-term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1'!$B$250:$B$261</c:f>
              <c:strCache>
                <c:ptCount val="11"/>
                <c:pt idx="0">
                  <c:v>Argentina</c:v>
                </c:pt>
                <c:pt idx="1">
                  <c:v>Australia</c:v>
                </c:pt>
                <c:pt idx="2">
                  <c:v>Brazil</c:v>
                </c:pt>
                <c:pt idx="3">
                  <c:v>China</c:v>
                </c:pt>
                <c:pt idx="4">
                  <c:v>Czech Republic</c:v>
                </c:pt>
                <c:pt idx="5">
                  <c:v>Germany</c:v>
                </c:pt>
                <c:pt idx="6">
                  <c:v>Hungary</c:v>
                </c:pt>
                <c:pt idx="7">
                  <c:v>Japan</c:v>
                </c:pt>
                <c:pt idx="8">
                  <c:v>New Zealand</c:v>
                </c:pt>
                <c:pt idx="9">
                  <c:v>United Kingdom</c:v>
                </c:pt>
                <c:pt idx="10">
                  <c:v>United States of America</c:v>
                </c:pt>
              </c:strCache>
            </c:strRef>
          </c:cat>
          <c:val>
            <c:numRef>
              <c:f>'Pivot Analysis 1'!$D$250:$D$261</c:f>
              <c:numCache>
                <c:formatCode>0%</c:formatCode>
                <c:ptCount val="11"/>
                <c:pt idx="0">
                  <c:v>0.22222222222222221</c:v>
                </c:pt>
                <c:pt idx="1">
                  <c:v>0.10526315789473684</c:v>
                </c:pt>
                <c:pt idx="2">
                  <c:v>0.20588235294117646</c:v>
                </c:pt>
                <c:pt idx="3">
                  <c:v>0</c:v>
                </c:pt>
                <c:pt idx="4">
                  <c:v>0.20454545454545456</c:v>
                </c:pt>
                <c:pt idx="5">
                  <c:v>0.25</c:v>
                </c:pt>
                <c:pt idx="6">
                  <c:v>8.6956521739130432E-2</c:v>
                </c:pt>
                <c:pt idx="7">
                  <c:v>0.75</c:v>
                </c:pt>
                <c:pt idx="8">
                  <c:v>0</c:v>
                </c:pt>
                <c:pt idx="9">
                  <c:v>0.20833333333333334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03-5A4B-A36A-A78A1EDE34F4}"/>
            </c:ext>
          </c:extLst>
        </c:ser>
        <c:ser>
          <c:idx val="2"/>
          <c:order val="2"/>
          <c:tx>
            <c:strRef>
              <c:f>'Pivot Analysis 1'!$E$248:$E$249</c:f>
              <c:strCache>
                <c:ptCount val="1"/>
                <c:pt idx="0">
                  <c:v>Not known at this stage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'Pivot Analysis 1'!$B$250:$B$261</c:f>
              <c:strCache>
                <c:ptCount val="11"/>
                <c:pt idx="0">
                  <c:v>Argentina</c:v>
                </c:pt>
                <c:pt idx="1">
                  <c:v>Australia</c:v>
                </c:pt>
                <c:pt idx="2">
                  <c:v>Brazil</c:v>
                </c:pt>
                <c:pt idx="3">
                  <c:v>China</c:v>
                </c:pt>
                <c:pt idx="4">
                  <c:v>Czech Republic</c:v>
                </c:pt>
                <c:pt idx="5">
                  <c:v>Germany</c:v>
                </c:pt>
                <c:pt idx="6">
                  <c:v>Hungary</c:v>
                </c:pt>
                <c:pt idx="7">
                  <c:v>Japan</c:v>
                </c:pt>
                <c:pt idx="8">
                  <c:v>New Zealand</c:v>
                </c:pt>
                <c:pt idx="9">
                  <c:v>United Kingdom</c:v>
                </c:pt>
                <c:pt idx="10">
                  <c:v>United States of America</c:v>
                </c:pt>
              </c:strCache>
            </c:strRef>
          </c:cat>
          <c:val>
            <c:numRef>
              <c:f>'Pivot Analysis 1'!$E$250:$E$261</c:f>
              <c:numCache>
                <c:formatCode>0%</c:formatCode>
                <c:ptCount val="11"/>
                <c:pt idx="0">
                  <c:v>0.22222222222222221</c:v>
                </c:pt>
                <c:pt idx="1">
                  <c:v>0.31578947368421051</c:v>
                </c:pt>
                <c:pt idx="2">
                  <c:v>0.11764705882352941</c:v>
                </c:pt>
                <c:pt idx="3">
                  <c:v>0</c:v>
                </c:pt>
                <c:pt idx="4">
                  <c:v>0.36363636363636365</c:v>
                </c:pt>
                <c:pt idx="5">
                  <c:v>0.16666666666666666</c:v>
                </c:pt>
                <c:pt idx="6">
                  <c:v>0.30434782608695654</c:v>
                </c:pt>
                <c:pt idx="7">
                  <c:v>0</c:v>
                </c:pt>
                <c:pt idx="8">
                  <c:v>0.16666666666666666</c:v>
                </c:pt>
                <c:pt idx="9">
                  <c:v>0.16666666666666666</c:v>
                </c:pt>
                <c:pt idx="10">
                  <c:v>0.66666666666666663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03-5A4B-A36A-A78A1EDE34F4}"/>
            </c:ext>
          </c:extLst>
        </c:ser>
        <c:ser>
          <c:idx val="3"/>
          <c:order val="3"/>
          <c:tx>
            <c:strRef>
              <c:f>'Pivot Analysis 1'!$F$248:$F$249</c:f>
              <c:strCache>
                <c:ptCount val="1"/>
                <c:pt idx="0">
                  <c:v>Positive effect in the short-term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'Pivot Analysis 1'!$B$250:$B$261</c:f>
              <c:strCache>
                <c:ptCount val="11"/>
                <c:pt idx="0">
                  <c:v>Argentina</c:v>
                </c:pt>
                <c:pt idx="1">
                  <c:v>Australia</c:v>
                </c:pt>
                <c:pt idx="2">
                  <c:v>Brazil</c:v>
                </c:pt>
                <c:pt idx="3">
                  <c:v>China</c:v>
                </c:pt>
                <c:pt idx="4">
                  <c:v>Czech Republic</c:v>
                </c:pt>
                <c:pt idx="5">
                  <c:v>Germany</c:v>
                </c:pt>
                <c:pt idx="6">
                  <c:v>Hungary</c:v>
                </c:pt>
                <c:pt idx="7">
                  <c:v>Japan</c:v>
                </c:pt>
                <c:pt idx="8">
                  <c:v>New Zealand</c:v>
                </c:pt>
                <c:pt idx="9">
                  <c:v>United Kingdom</c:v>
                </c:pt>
                <c:pt idx="10">
                  <c:v>United States of America</c:v>
                </c:pt>
              </c:strCache>
            </c:strRef>
          </c:cat>
          <c:val>
            <c:numRef>
              <c:f>'Pivot Analysis 1'!$F$250:$F$261</c:f>
              <c:numCache>
                <c:formatCode>0%</c:formatCode>
                <c:ptCount val="11"/>
                <c:pt idx="0">
                  <c:v>3.7037037037037035E-2</c:v>
                </c:pt>
                <c:pt idx="1">
                  <c:v>0.10526315789473684</c:v>
                </c:pt>
                <c:pt idx="2">
                  <c:v>0.14705882352941177</c:v>
                </c:pt>
                <c:pt idx="3">
                  <c:v>0.1</c:v>
                </c:pt>
                <c:pt idx="4">
                  <c:v>4.5454545454545456E-2</c:v>
                </c:pt>
                <c:pt idx="5">
                  <c:v>8.3333333333333329E-2</c:v>
                </c:pt>
                <c:pt idx="6">
                  <c:v>8.6956521739130432E-2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03-5A4B-A36A-A78A1EDE34F4}"/>
            </c:ext>
          </c:extLst>
        </c:ser>
        <c:ser>
          <c:idx val="4"/>
          <c:order val="4"/>
          <c:tx>
            <c:strRef>
              <c:f>'Pivot Analysis 1'!$G$248:$G$249</c:f>
              <c:strCache>
                <c:ptCount val="1"/>
                <c:pt idx="0">
                  <c:v>Positive effect in  the long-term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'Pivot Analysis 1'!$B$250:$B$261</c:f>
              <c:strCache>
                <c:ptCount val="11"/>
                <c:pt idx="0">
                  <c:v>Argentina</c:v>
                </c:pt>
                <c:pt idx="1">
                  <c:v>Australia</c:v>
                </c:pt>
                <c:pt idx="2">
                  <c:v>Brazil</c:v>
                </c:pt>
                <c:pt idx="3">
                  <c:v>China</c:v>
                </c:pt>
                <c:pt idx="4">
                  <c:v>Czech Republic</c:v>
                </c:pt>
                <c:pt idx="5">
                  <c:v>Germany</c:v>
                </c:pt>
                <c:pt idx="6">
                  <c:v>Hungary</c:v>
                </c:pt>
                <c:pt idx="7">
                  <c:v>Japan</c:v>
                </c:pt>
                <c:pt idx="8">
                  <c:v>New Zealand</c:v>
                </c:pt>
                <c:pt idx="9">
                  <c:v>United Kingdom</c:v>
                </c:pt>
                <c:pt idx="10">
                  <c:v>United States of America</c:v>
                </c:pt>
              </c:strCache>
            </c:strRef>
          </c:cat>
          <c:val>
            <c:numRef>
              <c:f>'Pivot Analysis 1'!$G$250:$G$261</c:f>
              <c:numCache>
                <c:formatCode>0%</c:formatCode>
                <c:ptCount val="11"/>
                <c:pt idx="0">
                  <c:v>3.7037037037037035E-2</c:v>
                </c:pt>
                <c:pt idx="1">
                  <c:v>5.2631578947368418E-2</c:v>
                </c:pt>
                <c:pt idx="2">
                  <c:v>5.8823529411764705E-2</c:v>
                </c:pt>
                <c:pt idx="3">
                  <c:v>0.1</c:v>
                </c:pt>
                <c:pt idx="4">
                  <c:v>4.5454545454545456E-2</c:v>
                </c:pt>
                <c:pt idx="5">
                  <c:v>8.3333333333333329E-2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03-5A4B-A36A-A78A1EDE34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1322032"/>
        <c:axId val="748944320"/>
      </c:barChart>
      <c:catAx>
        <c:axId val="83132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8944320"/>
        <c:crosses val="autoZero"/>
        <c:auto val="1"/>
        <c:lblAlgn val="ctr"/>
        <c:lblOffset val="100"/>
        <c:noMultiLvlLbl val="0"/>
      </c:catAx>
      <c:valAx>
        <c:axId val="748944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2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2020.xlsx]Pivot Analysis 1!PivotTable48</c:name>
    <c:fmtId val="4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2.1292169572380078E-3"/>
          <c:y val="7.5559369571132195E-3"/>
          <c:w val="0.98819849004511229"/>
          <c:h val="0.729850871891976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'Pivot Analysis 1'!$C$169:$C$170</c:f>
              <c:strCache>
                <c:ptCount val="1"/>
                <c:pt idx="0">
                  <c:v>POP producer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50E-CA48-B8B1-A0C73355FE89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50E-CA48-B8B1-A0C73355FE89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50E-CA48-B8B1-A0C73355FE89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50E-CA48-B8B1-A0C73355FE8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1'!$B$171:$B$175</c:f>
              <c:strCache>
                <c:ptCount val="4"/>
                <c:pt idx="0">
                  <c:v>Less severe - some business activities are negatively  affected</c:v>
                </c:pt>
                <c:pt idx="1">
                  <c:v>Severe - most business activities have stopped or will stop shortly</c:v>
                </c:pt>
                <c:pt idx="2">
                  <c:v>Too early to measure the full impact</c:v>
                </c:pt>
                <c:pt idx="3">
                  <c:v>Positive effect  - some business activities are positively  affected</c:v>
                </c:pt>
              </c:strCache>
            </c:strRef>
          </c:cat>
          <c:val>
            <c:numRef>
              <c:f>'Pivot Analysis 1'!$C$171:$C$175</c:f>
              <c:numCache>
                <c:formatCode>0%</c:formatCode>
                <c:ptCount val="4"/>
                <c:pt idx="0">
                  <c:v>0.49473684210526314</c:v>
                </c:pt>
                <c:pt idx="1">
                  <c:v>0.3473684210526316</c:v>
                </c:pt>
                <c:pt idx="2">
                  <c:v>0.11578947368421053</c:v>
                </c:pt>
                <c:pt idx="3">
                  <c:v>4.2105263157894736E-2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0E-CA48-B8B1-A0C73355FE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48756256"/>
        <c:axId val="842245328"/>
      </c:barChart>
      <c:catAx>
        <c:axId val="84875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245328"/>
        <c:crosses val="autoZero"/>
        <c:auto val="1"/>
        <c:lblAlgn val="ctr"/>
        <c:lblOffset val="100"/>
        <c:noMultiLvlLbl val="0"/>
      </c:catAx>
      <c:valAx>
        <c:axId val="8422453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48756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2020.xlsx]Pivot Analysis 1!PivotTable50</c:name>
    <c:fmtId val="4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1'!$C$195:$C$196</c:f>
              <c:strCache>
                <c:ptCount val="1"/>
                <c:pt idx="0">
                  <c:v>Agency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A4B-9F4F-94B1-38D82D108731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A4B-9F4F-94B1-38D82D108731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A4B-9F4F-94B1-38D82D108731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A4B-9F4F-94B1-38D82D10873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1'!$B$197:$B$202</c:f>
              <c:strCache>
                <c:ptCount val="5"/>
                <c:pt idx="0">
                  <c:v>Less severe - some business activities are negatively  affected</c:v>
                </c:pt>
                <c:pt idx="1">
                  <c:v>Severe - most business activities have stopped or will stop shortly</c:v>
                </c:pt>
                <c:pt idx="2">
                  <c:v>Too early to measure the full impact</c:v>
                </c:pt>
                <c:pt idx="3">
                  <c:v>Positive effect  - some business activities are positively  affected</c:v>
                </c:pt>
                <c:pt idx="4">
                  <c:v>No effect - all business activities are continuing</c:v>
                </c:pt>
              </c:strCache>
            </c:strRef>
          </c:cat>
          <c:val>
            <c:numRef>
              <c:f>'Pivot Analysis 1'!$C$197:$C$202</c:f>
              <c:numCache>
                <c:formatCode>0%</c:formatCode>
                <c:ptCount val="5"/>
                <c:pt idx="0">
                  <c:v>0.4</c:v>
                </c:pt>
                <c:pt idx="1">
                  <c:v>0.37272727272727274</c:v>
                </c:pt>
                <c:pt idx="2">
                  <c:v>0.13636363636363635</c:v>
                </c:pt>
                <c:pt idx="3">
                  <c:v>5.4545454545454543E-2</c:v>
                </c:pt>
                <c:pt idx="4">
                  <c:v>3.6363636363636362E-2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4B-9F4F-94B1-38D82D1087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48738256"/>
        <c:axId val="842242416"/>
      </c:barChart>
      <c:catAx>
        <c:axId val="84873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242416"/>
        <c:crosses val="autoZero"/>
        <c:auto val="1"/>
        <c:lblAlgn val="ctr"/>
        <c:lblOffset val="100"/>
        <c:noMultiLvlLbl val="0"/>
      </c:catAx>
      <c:valAx>
        <c:axId val="8422424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4873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2020.xlsx]Pivot Analysis 1!PivotTable51</c:name>
    <c:fmtId val="3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1'!$C$208:$C$209</c:f>
              <c:strCache>
                <c:ptCount val="1"/>
                <c:pt idx="0">
                  <c:v>Materials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8A-7E40-AB9E-87971B45FEEE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C8A-7E40-AB9E-87971B45FEEE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C8A-7E40-AB9E-87971B45FEEE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8A-7E40-AB9E-87971B45FEE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1'!$B$210:$B$215</c:f>
              <c:strCache>
                <c:ptCount val="5"/>
                <c:pt idx="0">
                  <c:v>Less severe - some business activities are negatively  affected</c:v>
                </c:pt>
                <c:pt idx="1">
                  <c:v>Severe - most business activities have stopped or will stop shortly</c:v>
                </c:pt>
                <c:pt idx="2">
                  <c:v>Too early to measure the full impact</c:v>
                </c:pt>
                <c:pt idx="3">
                  <c:v>No effect - all business activities are continuing</c:v>
                </c:pt>
                <c:pt idx="4">
                  <c:v>Positive effect  - some business activities are positively  affected</c:v>
                </c:pt>
              </c:strCache>
            </c:strRef>
          </c:cat>
          <c:val>
            <c:numRef>
              <c:f>'Pivot Analysis 1'!$C$210:$C$215</c:f>
              <c:numCache>
                <c:formatCode>0%</c:formatCode>
                <c:ptCount val="5"/>
                <c:pt idx="0">
                  <c:v>0.42857142857142855</c:v>
                </c:pt>
                <c:pt idx="1">
                  <c:v>0.2857142857142857</c:v>
                </c:pt>
                <c:pt idx="2">
                  <c:v>0.14285714285714285</c:v>
                </c:pt>
                <c:pt idx="3">
                  <c:v>7.1428571428571425E-2</c:v>
                </c:pt>
                <c:pt idx="4">
                  <c:v>7.1428571428571425E-2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8A-7E40-AB9E-87971B45FE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96394048"/>
        <c:axId val="437531024"/>
      </c:barChart>
      <c:catAx>
        <c:axId val="79639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531024"/>
        <c:crosses val="autoZero"/>
        <c:auto val="1"/>
        <c:lblAlgn val="ctr"/>
        <c:lblOffset val="100"/>
        <c:noMultiLvlLbl val="0"/>
      </c:catAx>
      <c:valAx>
        <c:axId val="4375310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96394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2020.xlsx]Pivot Analysis 1!PivotTable52</c:name>
    <c:fmtId val="5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1'!$C$233:$C$234</c:f>
              <c:strCache>
                <c:ptCount val="1"/>
                <c:pt idx="0">
                  <c:v>Installation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36C-5046-8FF7-7A36FA833FE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1'!$B$235:$B$237</c:f>
              <c:strCache>
                <c:ptCount val="2"/>
                <c:pt idx="0">
                  <c:v>Severe - most business activities have stopped or will stop shortly</c:v>
                </c:pt>
                <c:pt idx="1">
                  <c:v>Less severe - some business activities are negatively  affected</c:v>
                </c:pt>
              </c:strCache>
            </c:strRef>
          </c:cat>
          <c:val>
            <c:numRef>
              <c:f>'Pivot Analysis 1'!$C$235:$C$237</c:f>
              <c:numCache>
                <c:formatCode>0%</c:formatCode>
                <c:ptCount val="2"/>
                <c:pt idx="0">
                  <c:v>0.8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6C-5046-8FF7-7A36FA833F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52334320"/>
        <c:axId val="842243664"/>
      </c:barChart>
      <c:catAx>
        <c:axId val="65233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243664"/>
        <c:crosses val="autoZero"/>
        <c:auto val="1"/>
        <c:lblAlgn val="ctr"/>
        <c:lblOffset val="100"/>
        <c:noMultiLvlLbl val="0"/>
      </c:catAx>
      <c:valAx>
        <c:axId val="8422436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5233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1!PivotTable12</c:name>
    <c:fmtId val="3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1'!$C$295:$C$296</c:f>
              <c:strCache>
                <c:ptCount val="1"/>
                <c:pt idx="0">
                  <c:v>Negative effect in the short-term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1'!$B$297:$B$306</c:f>
              <c:strCache>
                <c:ptCount val="9"/>
                <c:pt idx="0">
                  <c:v>Agency</c:v>
                </c:pt>
                <c:pt idx="1">
                  <c:v>POP producer</c:v>
                </c:pt>
                <c:pt idx="2">
                  <c:v>Brand</c:v>
                </c:pt>
                <c:pt idx="3">
                  <c:v>Other</c:v>
                </c:pt>
                <c:pt idx="4">
                  <c:v>Consultancy</c:v>
                </c:pt>
                <c:pt idx="5">
                  <c:v>Materials</c:v>
                </c:pt>
                <c:pt idx="6">
                  <c:v>Retailer</c:v>
                </c:pt>
                <c:pt idx="7">
                  <c:v>Installation</c:v>
                </c:pt>
                <c:pt idx="8">
                  <c:v>Unknown</c:v>
                </c:pt>
              </c:strCache>
            </c:strRef>
          </c:cat>
          <c:val>
            <c:numRef>
              <c:f>'Pivot Analysis 1'!$C$297:$C$306</c:f>
              <c:numCache>
                <c:formatCode>0%</c:formatCode>
                <c:ptCount val="9"/>
                <c:pt idx="0">
                  <c:v>0.44329896907216493</c:v>
                </c:pt>
                <c:pt idx="1">
                  <c:v>0.47126436781609193</c:v>
                </c:pt>
                <c:pt idx="2">
                  <c:v>0.44444444444444442</c:v>
                </c:pt>
                <c:pt idx="3">
                  <c:v>0.75</c:v>
                </c:pt>
                <c:pt idx="4">
                  <c:v>0.7142857142857143</c:v>
                </c:pt>
                <c:pt idx="5">
                  <c:v>0.38461538461538464</c:v>
                </c:pt>
                <c:pt idx="6">
                  <c:v>0.5714285714285714</c:v>
                </c:pt>
                <c:pt idx="7">
                  <c:v>0.33333333333333331</c:v>
                </c:pt>
                <c:pt idx="8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3B-D84B-9002-C7039FD0C7C8}"/>
            </c:ext>
          </c:extLst>
        </c:ser>
        <c:ser>
          <c:idx val="1"/>
          <c:order val="1"/>
          <c:tx>
            <c:strRef>
              <c:f>'Pivot Analysis 1'!$D$295:$D$296</c:f>
              <c:strCache>
                <c:ptCount val="1"/>
                <c:pt idx="0">
                  <c:v>Negative effect in the long-term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1'!$B$297:$B$306</c:f>
              <c:strCache>
                <c:ptCount val="9"/>
                <c:pt idx="0">
                  <c:v>Agency</c:v>
                </c:pt>
                <c:pt idx="1">
                  <c:v>POP producer</c:v>
                </c:pt>
                <c:pt idx="2">
                  <c:v>Brand</c:v>
                </c:pt>
                <c:pt idx="3">
                  <c:v>Other</c:v>
                </c:pt>
                <c:pt idx="4">
                  <c:v>Consultancy</c:v>
                </c:pt>
                <c:pt idx="5">
                  <c:v>Materials</c:v>
                </c:pt>
                <c:pt idx="6">
                  <c:v>Retailer</c:v>
                </c:pt>
                <c:pt idx="7">
                  <c:v>Installation</c:v>
                </c:pt>
                <c:pt idx="8">
                  <c:v>Unknown</c:v>
                </c:pt>
              </c:strCache>
            </c:strRef>
          </c:cat>
          <c:val>
            <c:numRef>
              <c:f>'Pivot Analysis 1'!$D$297:$D$306</c:f>
              <c:numCache>
                <c:formatCode>0%</c:formatCode>
                <c:ptCount val="9"/>
                <c:pt idx="0">
                  <c:v>0.17525773195876287</c:v>
                </c:pt>
                <c:pt idx="1">
                  <c:v>0.2413793103448276</c:v>
                </c:pt>
                <c:pt idx="2">
                  <c:v>0.1111111111111111</c:v>
                </c:pt>
                <c:pt idx="3">
                  <c:v>0.16666666666666666</c:v>
                </c:pt>
                <c:pt idx="4">
                  <c:v>0</c:v>
                </c:pt>
                <c:pt idx="5">
                  <c:v>0.15384615384615385</c:v>
                </c:pt>
                <c:pt idx="6">
                  <c:v>0.14285714285714285</c:v>
                </c:pt>
                <c:pt idx="7">
                  <c:v>0.16666666666666666</c:v>
                </c:pt>
                <c:pt idx="8">
                  <c:v>0.2857142857142857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3B-D84B-9002-C7039FD0C7C8}"/>
            </c:ext>
          </c:extLst>
        </c:ser>
        <c:ser>
          <c:idx val="2"/>
          <c:order val="2"/>
          <c:tx>
            <c:strRef>
              <c:f>'Pivot Analysis 1'!$E$295:$E$296</c:f>
              <c:strCache>
                <c:ptCount val="1"/>
                <c:pt idx="0">
                  <c:v>Not known at this stage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1'!$B$297:$B$306</c:f>
              <c:strCache>
                <c:ptCount val="9"/>
                <c:pt idx="0">
                  <c:v>Agency</c:v>
                </c:pt>
                <c:pt idx="1">
                  <c:v>POP producer</c:v>
                </c:pt>
                <c:pt idx="2">
                  <c:v>Brand</c:v>
                </c:pt>
                <c:pt idx="3">
                  <c:v>Other</c:v>
                </c:pt>
                <c:pt idx="4">
                  <c:v>Consultancy</c:v>
                </c:pt>
                <c:pt idx="5">
                  <c:v>Materials</c:v>
                </c:pt>
                <c:pt idx="6">
                  <c:v>Retailer</c:v>
                </c:pt>
                <c:pt idx="7">
                  <c:v>Installation</c:v>
                </c:pt>
                <c:pt idx="8">
                  <c:v>Unknown</c:v>
                </c:pt>
              </c:strCache>
            </c:strRef>
          </c:cat>
          <c:val>
            <c:numRef>
              <c:f>'Pivot Analysis 1'!$E$297:$E$306</c:f>
              <c:numCache>
                <c:formatCode>0%</c:formatCode>
                <c:ptCount val="9"/>
                <c:pt idx="0">
                  <c:v>0.24742268041237114</c:v>
                </c:pt>
                <c:pt idx="1">
                  <c:v>0.22988505747126436</c:v>
                </c:pt>
                <c:pt idx="2">
                  <c:v>0.30555555555555558</c:v>
                </c:pt>
                <c:pt idx="3">
                  <c:v>8.3333333333333329E-2</c:v>
                </c:pt>
                <c:pt idx="4">
                  <c:v>0.14285714285714285</c:v>
                </c:pt>
                <c:pt idx="5">
                  <c:v>0.30769230769230771</c:v>
                </c:pt>
                <c:pt idx="6">
                  <c:v>0</c:v>
                </c:pt>
                <c:pt idx="7">
                  <c:v>0.5</c:v>
                </c:pt>
                <c:pt idx="8">
                  <c:v>0.42857142857142855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3B-D84B-9002-C7039FD0C7C8}"/>
            </c:ext>
          </c:extLst>
        </c:ser>
        <c:ser>
          <c:idx val="3"/>
          <c:order val="3"/>
          <c:tx>
            <c:strRef>
              <c:f>'Pivot Analysis 1'!$F$295:$F$296</c:f>
              <c:strCache>
                <c:ptCount val="1"/>
                <c:pt idx="0">
                  <c:v>Positive effect in the short-term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1'!$B$297:$B$306</c:f>
              <c:strCache>
                <c:ptCount val="9"/>
                <c:pt idx="0">
                  <c:v>Agency</c:v>
                </c:pt>
                <c:pt idx="1">
                  <c:v>POP producer</c:v>
                </c:pt>
                <c:pt idx="2">
                  <c:v>Brand</c:v>
                </c:pt>
                <c:pt idx="3">
                  <c:v>Other</c:v>
                </c:pt>
                <c:pt idx="4">
                  <c:v>Consultancy</c:v>
                </c:pt>
                <c:pt idx="5">
                  <c:v>Materials</c:v>
                </c:pt>
                <c:pt idx="6">
                  <c:v>Retailer</c:v>
                </c:pt>
                <c:pt idx="7">
                  <c:v>Installation</c:v>
                </c:pt>
                <c:pt idx="8">
                  <c:v>Unknown</c:v>
                </c:pt>
              </c:strCache>
            </c:strRef>
          </c:cat>
          <c:val>
            <c:numRef>
              <c:f>'Pivot Analysis 1'!$F$297:$F$306</c:f>
              <c:numCache>
                <c:formatCode>0%</c:formatCode>
                <c:ptCount val="9"/>
                <c:pt idx="0">
                  <c:v>7.2164948453608241E-2</c:v>
                </c:pt>
                <c:pt idx="1">
                  <c:v>3.4482758620689655E-2</c:v>
                </c:pt>
                <c:pt idx="2">
                  <c:v>0.1111111111111111</c:v>
                </c:pt>
                <c:pt idx="3">
                  <c:v>0</c:v>
                </c:pt>
                <c:pt idx="4">
                  <c:v>0.14285714285714285</c:v>
                </c:pt>
                <c:pt idx="5">
                  <c:v>7.6923076923076927E-2</c:v>
                </c:pt>
                <c:pt idx="6">
                  <c:v>0.14285714285714285</c:v>
                </c:pt>
                <c:pt idx="7">
                  <c:v>0</c:v>
                </c:pt>
                <c:pt idx="8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3B-D84B-9002-C7039FD0C7C8}"/>
            </c:ext>
          </c:extLst>
        </c:ser>
        <c:ser>
          <c:idx val="4"/>
          <c:order val="4"/>
          <c:tx>
            <c:strRef>
              <c:f>'Pivot Analysis 1'!$G$295:$G$296</c:f>
              <c:strCache>
                <c:ptCount val="1"/>
                <c:pt idx="0">
                  <c:v>Positive effect in  the long-term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1'!$B$297:$B$306</c:f>
              <c:strCache>
                <c:ptCount val="9"/>
                <c:pt idx="0">
                  <c:v>Agency</c:v>
                </c:pt>
                <c:pt idx="1">
                  <c:v>POP producer</c:v>
                </c:pt>
                <c:pt idx="2">
                  <c:v>Brand</c:v>
                </c:pt>
                <c:pt idx="3">
                  <c:v>Other</c:v>
                </c:pt>
                <c:pt idx="4">
                  <c:v>Consultancy</c:v>
                </c:pt>
                <c:pt idx="5">
                  <c:v>Materials</c:v>
                </c:pt>
                <c:pt idx="6">
                  <c:v>Retailer</c:v>
                </c:pt>
                <c:pt idx="7">
                  <c:v>Installation</c:v>
                </c:pt>
                <c:pt idx="8">
                  <c:v>Unknown</c:v>
                </c:pt>
              </c:strCache>
            </c:strRef>
          </c:cat>
          <c:val>
            <c:numRef>
              <c:f>'Pivot Analysis 1'!$G$297:$G$306</c:f>
              <c:numCache>
                <c:formatCode>0%</c:formatCode>
                <c:ptCount val="9"/>
                <c:pt idx="0">
                  <c:v>6.1855670103092786E-2</c:v>
                </c:pt>
                <c:pt idx="1">
                  <c:v>2.2988505747126436E-2</c:v>
                </c:pt>
                <c:pt idx="2">
                  <c:v>2.7777777777777776E-2</c:v>
                </c:pt>
                <c:pt idx="3">
                  <c:v>0</c:v>
                </c:pt>
                <c:pt idx="4">
                  <c:v>0</c:v>
                </c:pt>
                <c:pt idx="5">
                  <c:v>7.6923076923076927E-2</c:v>
                </c:pt>
                <c:pt idx="6">
                  <c:v>0.14285714285714285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3B-D84B-9002-C7039FD0C7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5614288"/>
        <c:axId val="748948064"/>
      </c:barChart>
      <c:catAx>
        <c:axId val="64561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8948064"/>
        <c:crosses val="autoZero"/>
        <c:auto val="1"/>
        <c:lblAlgn val="ctr"/>
        <c:lblOffset val="100"/>
        <c:noMultiLvlLbl val="0"/>
      </c:catAx>
      <c:valAx>
        <c:axId val="748948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5614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[V2 compiled COVID-19 Industry Impact Study April 2020(1).xlsx]Pivot Analysis 1!PivotTable22</c:name>
    <c:fmtId val="3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Analysis 1'!$C$421:$C$422</c:f>
              <c:strCache>
                <c:ptCount val="1"/>
                <c:pt idx="0">
                  <c:v>Negative effect in the short-term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1'!$B$423:$B$425</c:f>
              <c:strCache>
                <c:ptCount val="2"/>
                <c:pt idx="0">
                  <c:v>No - non member</c:v>
                </c:pt>
                <c:pt idx="1">
                  <c:v>Yes - POPAI/Shop member</c:v>
                </c:pt>
              </c:strCache>
            </c:strRef>
          </c:cat>
          <c:val>
            <c:numRef>
              <c:f>'Pivot Analysis 1'!$C$423:$C$425</c:f>
              <c:numCache>
                <c:formatCode>0%</c:formatCode>
                <c:ptCount val="2"/>
                <c:pt idx="0">
                  <c:v>0.46666666666666667</c:v>
                </c:pt>
                <c:pt idx="1">
                  <c:v>0.47701149425287354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EC-DC4C-9901-BF71B3C7CA6A}"/>
            </c:ext>
          </c:extLst>
        </c:ser>
        <c:ser>
          <c:idx val="1"/>
          <c:order val="1"/>
          <c:tx>
            <c:strRef>
              <c:f>'Pivot Analysis 1'!$D$421:$D$422</c:f>
              <c:strCache>
                <c:ptCount val="1"/>
                <c:pt idx="0">
                  <c:v>Negative effect in the long-term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1'!$B$423:$B$425</c:f>
              <c:strCache>
                <c:ptCount val="2"/>
                <c:pt idx="0">
                  <c:v>No - non member</c:v>
                </c:pt>
                <c:pt idx="1">
                  <c:v>Yes - POPAI/Shop member</c:v>
                </c:pt>
              </c:strCache>
            </c:strRef>
          </c:cat>
          <c:val>
            <c:numRef>
              <c:f>'Pivot Analysis 1'!$D$423:$D$425</c:f>
              <c:numCache>
                <c:formatCode>0%</c:formatCode>
                <c:ptCount val="2"/>
                <c:pt idx="0">
                  <c:v>0.15555555555555556</c:v>
                </c:pt>
                <c:pt idx="1">
                  <c:v>0.19540229885057472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EC-DC4C-9901-BF71B3C7CA6A}"/>
            </c:ext>
          </c:extLst>
        </c:ser>
        <c:ser>
          <c:idx val="2"/>
          <c:order val="2"/>
          <c:tx>
            <c:strRef>
              <c:f>'Pivot Analysis 1'!$E$421:$E$422</c:f>
              <c:strCache>
                <c:ptCount val="1"/>
                <c:pt idx="0">
                  <c:v>Not known at this stage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1'!$B$423:$B$425</c:f>
              <c:strCache>
                <c:ptCount val="2"/>
                <c:pt idx="0">
                  <c:v>No - non member</c:v>
                </c:pt>
                <c:pt idx="1">
                  <c:v>Yes - POPAI/Shop member</c:v>
                </c:pt>
              </c:strCache>
            </c:strRef>
          </c:cat>
          <c:val>
            <c:numRef>
              <c:f>'Pivot Analysis 1'!$E$423:$E$425</c:f>
              <c:numCache>
                <c:formatCode>0%</c:formatCode>
                <c:ptCount val="2"/>
                <c:pt idx="0">
                  <c:v>0.25555555555555554</c:v>
                </c:pt>
                <c:pt idx="1">
                  <c:v>0.23563218390804597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EC-DC4C-9901-BF71B3C7CA6A}"/>
            </c:ext>
          </c:extLst>
        </c:ser>
        <c:ser>
          <c:idx val="3"/>
          <c:order val="3"/>
          <c:tx>
            <c:strRef>
              <c:f>'Pivot Analysis 1'!$F$421:$F$422</c:f>
              <c:strCache>
                <c:ptCount val="1"/>
                <c:pt idx="0">
                  <c:v>Positive effect in the short-term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1'!$B$423:$B$425</c:f>
              <c:strCache>
                <c:ptCount val="2"/>
                <c:pt idx="0">
                  <c:v>No - non member</c:v>
                </c:pt>
                <c:pt idx="1">
                  <c:v>Yes - POPAI/Shop member</c:v>
                </c:pt>
              </c:strCache>
            </c:strRef>
          </c:cat>
          <c:val>
            <c:numRef>
              <c:f>'Pivot Analysis 1'!$F$423:$F$425</c:f>
              <c:numCache>
                <c:formatCode>0%</c:formatCode>
                <c:ptCount val="2"/>
                <c:pt idx="0">
                  <c:v>8.8888888888888892E-2</c:v>
                </c:pt>
                <c:pt idx="1">
                  <c:v>4.5977011494252873E-2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EC-DC4C-9901-BF71B3C7CA6A}"/>
            </c:ext>
          </c:extLst>
        </c:ser>
        <c:ser>
          <c:idx val="4"/>
          <c:order val="4"/>
          <c:tx>
            <c:strRef>
              <c:f>'Pivot Analysis 1'!$G$421:$G$422</c:f>
              <c:strCache>
                <c:ptCount val="1"/>
                <c:pt idx="0">
                  <c:v>Positive effect in  the long-term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'Pivot Analysis 1'!$B$423:$B$425</c:f>
              <c:strCache>
                <c:ptCount val="2"/>
                <c:pt idx="0">
                  <c:v>No - non member</c:v>
                </c:pt>
                <c:pt idx="1">
                  <c:v>Yes - POPAI/Shop member</c:v>
                </c:pt>
              </c:strCache>
            </c:strRef>
          </c:cat>
          <c:val>
            <c:numRef>
              <c:f>'Pivot Analysis 1'!$G$423:$G$425</c:f>
              <c:numCache>
                <c:formatCode>0%</c:formatCode>
                <c:ptCount val="2"/>
                <c:pt idx="0">
                  <c:v>3.3333333333333333E-2</c:v>
                </c:pt>
                <c:pt idx="1">
                  <c:v>4.5977011494252873E-2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EC-DC4C-9901-BF71B3C7CA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6391648"/>
        <c:axId val="842244080"/>
      </c:barChart>
      <c:catAx>
        <c:axId val="79639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244080"/>
        <c:crosses val="autoZero"/>
        <c:auto val="1"/>
        <c:lblAlgn val="ctr"/>
        <c:lblOffset val="100"/>
        <c:noMultiLvlLbl val="0"/>
      </c:catAx>
      <c:valAx>
        <c:axId val="84224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391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94E35-7446-4A62-AF80-495ABC86DEBC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36466-27B9-4B8F-8D2B-7BA0A9655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67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247778"/>
            <a:ext cx="11090864" cy="457422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1602" y="447905"/>
            <a:ext cx="10942700" cy="523035"/>
          </a:xfrm>
        </p:spPr>
        <p:txBody>
          <a:bodyPr anchor="t" anchorCtr="0">
            <a:no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494192"/>
            <a:ext cx="10972800" cy="5334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0"/>
          </p:nvPr>
        </p:nvSpPr>
        <p:spPr>
          <a:xfrm>
            <a:off x="8953201" y="1257524"/>
            <a:ext cx="2592000" cy="1944000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/>
          </p:nvPr>
        </p:nvSpPr>
        <p:spPr>
          <a:xfrm>
            <a:off x="8953201" y="3649636"/>
            <a:ext cx="2592000" cy="1944000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/>
          </p:nvPr>
        </p:nvSpPr>
        <p:spPr>
          <a:xfrm>
            <a:off x="596900" y="1248002"/>
            <a:ext cx="8001000" cy="4345637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Content Placeholder 9"/>
          <p:cNvSpPr>
            <a:spLocks noGrp="1"/>
          </p:cNvSpPr>
          <p:nvPr>
            <p:ph sz="quarter" idx="17"/>
          </p:nvPr>
        </p:nvSpPr>
        <p:spPr>
          <a:xfrm>
            <a:off x="8953201" y="3292449"/>
            <a:ext cx="2592000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8"/>
          </p:nvPr>
        </p:nvSpPr>
        <p:spPr>
          <a:xfrm>
            <a:off x="8953201" y="5673699"/>
            <a:ext cx="2592000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93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02" y="447905"/>
            <a:ext cx="10942700" cy="523035"/>
          </a:xfrm>
        </p:spPr>
        <p:txBody>
          <a:bodyPr anchor="t" anchorCtr="0">
            <a:noAutofit/>
          </a:bodyPr>
          <a:lstStyle>
            <a:lvl1pPr algn="l"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2"/>
          </p:nvPr>
        </p:nvSpPr>
        <p:spPr>
          <a:xfrm>
            <a:off x="601600" y="1258715"/>
            <a:ext cx="3285248" cy="2463936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4"/>
          </p:nvPr>
        </p:nvSpPr>
        <p:spPr>
          <a:xfrm>
            <a:off x="4432208" y="1258715"/>
            <a:ext cx="3285248" cy="2463936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4" name="Picture Placeholder 2"/>
          <p:cNvSpPr>
            <a:spLocks noGrp="1"/>
          </p:cNvSpPr>
          <p:nvPr>
            <p:ph type="pic" idx="16"/>
          </p:nvPr>
        </p:nvSpPr>
        <p:spPr>
          <a:xfrm>
            <a:off x="8262816" y="1258715"/>
            <a:ext cx="3285248" cy="2463936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2" name="Content Placeholder 9"/>
          <p:cNvSpPr>
            <a:spLocks noGrp="1"/>
          </p:cNvSpPr>
          <p:nvPr>
            <p:ph sz="quarter" idx="20"/>
          </p:nvPr>
        </p:nvSpPr>
        <p:spPr>
          <a:xfrm>
            <a:off x="601600" y="3889323"/>
            <a:ext cx="3285248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23" name="Content Placeholder 9"/>
          <p:cNvSpPr>
            <a:spLocks noGrp="1"/>
          </p:cNvSpPr>
          <p:nvPr>
            <p:ph sz="quarter" idx="18"/>
          </p:nvPr>
        </p:nvSpPr>
        <p:spPr>
          <a:xfrm>
            <a:off x="4432208" y="3889323"/>
            <a:ext cx="3285248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25" name="Content Placeholder 9"/>
          <p:cNvSpPr>
            <a:spLocks noGrp="1"/>
          </p:cNvSpPr>
          <p:nvPr>
            <p:ph sz="quarter" idx="21"/>
          </p:nvPr>
        </p:nvSpPr>
        <p:spPr>
          <a:xfrm>
            <a:off x="8262816" y="3889323"/>
            <a:ext cx="3285248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353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247778"/>
            <a:ext cx="11090864" cy="457422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1602" y="447905"/>
            <a:ext cx="10942700" cy="523035"/>
          </a:xfrm>
        </p:spPr>
        <p:txBody>
          <a:bodyPr anchor="t" anchorCtr="0">
            <a:noAutofit/>
          </a:bodyPr>
          <a:lstStyle>
            <a:lvl1pPr algn="l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288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901" y="1247777"/>
            <a:ext cx="6007099" cy="46781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01602" y="542925"/>
            <a:ext cx="10943601" cy="428012"/>
          </a:xfrm>
          <a:prstGeom prst="rect">
            <a:avLst/>
          </a:prstGeom>
        </p:spPr>
        <p:txBody>
          <a:bodyPr vert="horz" wrap="square" lIns="91439" tIns="45719" rIns="91439" bIns="45719" rtlCol="0" anchor="t" anchorCtr="0">
            <a:noAutofit/>
          </a:bodyPr>
          <a:lstStyle/>
          <a:p>
            <a:endParaRPr lang="en-GB" sz="3200" dirty="0">
              <a:solidFill>
                <a:schemeClr val="tx1"/>
              </a:solidFill>
              <a:latin typeface="Frutiger 55 Roman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6900" y="447904"/>
            <a:ext cx="10972800" cy="63583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Rounded Rectangle 5"/>
          <p:cNvSpPr/>
          <p:nvPr userDrawn="1"/>
        </p:nvSpPr>
        <p:spPr>
          <a:xfrm>
            <a:off x="7112002" y="1266826"/>
            <a:ext cx="4432300" cy="4678199"/>
          </a:xfrm>
          <a:prstGeom prst="roundRect">
            <a:avLst>
              <a:gd name="adj" fmla="val 714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TextBox 7"/>
          <p:cNvSpPr txBox="1"/>
          <p:nvPr userDrawn="1"/>
        </p:nvSpPr>
        <p:spPr>
          <a:xfrm>
            <a:off x="7416802" y="1457325"/>
            <a:ext cx="3860948" cy="4286250"/>
          </a:xfrm>
          <a:prstGeom prst="rect">
            <a:avLst/>
          </a:prstGeom>
        </p:spPr>
        <p:txBody>
          <a:bodyPr vert="horz" wrap="square" lIns="91439" tIns="45719" rIns="91439" bIns="45719" rtlCol="0" anchor="t" anchorCtr="0">
            <a:noAutofit/>
          </a:bodyPr>
          <a:lstStyle/>
          <a:p>
            <a:endParaRPr lang="en-GB" sz="1100" dirty="0">
              <a:solidFill>
                <a:schemeClr val="tx2"/>
              </a:solidFill>
              <a:latin typeface="Frutiger 55 Roman" pitchFamily="34" charset="0"/>
            </a:endParaRP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7"/>
          </p:nvPr>
        </p:nvSpPr>
        <p:spPr>
          <a:xfrm>
            <a:off x="7416799" y="1530323"/>
            <a:ext cx="3860948" cy="42132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742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476250"/>
            <a:ext cx="10972800" cy="57890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902" y="1247775"/>
            <a:ext cx="7962900" cy="43458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/>
          </p:nvPr>
        </p:nvSpPr>
        <p:spPr>
          <a:xfrm>
            <a:off x="8953201" y="1257524"/>
            <a:ext cx="2592000" cy="1944000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/>
          </p:nvPr>
        </p:nvSpPr>
        <p:spPr>
          <a:xfrm>
            <a:off x="8953201" y="3649636"/>
            <a:ext cx="2592000" cy="1944000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Content Placeholder 9"/>
          <p:cNvSpPr>
            <a:spLocks noGrp="1"/>
          </p:cNvSpPr>
          <p:nvPr>
            <p:ph sz="quarter" idx="17"/>
          </p:nvPr>
        </p:nvSpPr>
        <p:spPr>
          <a:xfrm>
            <a:off x="8953201" y="3292449"/>
            <a:ext cx="2592000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8"/>
          </p:nvPr>
        </p:nvSpPr>
        <p:spPr>
          <a:xfrm>
            <a:off x="8953201" y="5673699"/>
            <a:ext cx="2592000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596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494192"/>
            <a:ext cx="10972800" cy="5334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0"/>
          </p:nvPr>
        </p:nvSpPr>
        <p:spPr>
          <a:xfrm>
            <a:off x="8953201" y="1257524"/>
            <a:ext cx="2592000" cy="1944000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/>
          </p:nvPr>
        </p:nvSpPr>
        <p:spPr>
          <a:xfrm>
            <a:off x="8953201" y="3649636"/>
            <a:ext cx="2592000" cy="1944000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/>
          </p:nvPr>
        </p:nvSpPr>
        <p:spPr>
          <a:xfrm>
            <a:off x="596900" y="1248002"/>
            <a:ext cx="8001000" cy="4345637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Content Placeholder 9"/>
          <p:cNvSpPr>
            <a:spLocks noGrp="1"/>
          </p:cNvSpPr>
          <p:nvPr>
            <p:ph sz="quarter" idx="17"/>
          </p:nvPr>
        </p:nvSpPr>
        <p:spPr>
          <a:xfrm>
            <a:off x="8953201" y="3292449"/>
            <a:ext cx="2592000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8"/>
          </p:nvPr>
        </p:nvSpPr>
        <p:spPr>
          <a:xfrm>
            <a:off x="8953201" y="5673699"/>
            <a:ext cx="2592000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691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02" y="447905"/>
            <a:ext cx="10942700" cy="523035"/>
          </a:xfrm>
        </p:spPr>
        <p:txBody>
          <a:bodyPr anchor="t" anchorCtr="0">
            <a:noAutofit/>
          </a:bodyPr>
          <a:lstStyle>
            <a:lvl1pPr algn="l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2"/>
          </p:nvPr>
        </p:nvSpPr>
        <p:spPr>
          <a:xfrm>
            <a:off x="601600" y="1258715"/>
            <a:ext cx="3285248" cy="2463936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4"/>
          </p:nvPr>
        </p:nvSpPr>
        <p:spPr>
          <a:xfrm>
            <a:off x="4432208" y="1258715"/>
            <a:ext cx="3285248" cy="2463936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4" name="Picture Placeholder 2"/>
          <p:cNvSpPr>
            <a:spLocks noGrp="1"/>
          </p:cNvSpPr>
          <p:nvPr>
            <p:ph type="pic" idx="16"/>
          </p:nvPr>
        </p:nvSpPr>
        <p:spPr>
          <a:xfrm>
            <a:off x="8262816" y="1258715"/>
            <a:ext cx="3285248" cy="2463936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2" name="Content Placeholder 9"/>
          <p:cNvSpPr>
            <a:spLocks noGrp="1"/>
          </p:cNvSpPr>
          <p:nvPr>
            <p:ph sz="quarter" idx="20"/>
          </p:nvPr>
        </p:nvSpPr>
        <p:spPr>
          <a:xfrm>
            <a:off x="601600" y="3889323"/>
            <a:ext cx="3285248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23" name="Content Placeholder 9"/>
          <p:cNvSpPr>
            <a:spLocks noGrp="1"/>
          </p:cNvSpPr>
          <p:nvPr>
            <p:ph sz="quarter" idx="18"/>
          </p:nvPr>
        </p:nvSpPr>
        <p:spPr>
          <a:xfrm>
            <a:off x="4432208" y="3889323"/>
            <a:ext cx="3285248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25" name="Content Placeholder 9"/>
          <p:cNvSpPr>
            <a:spLocks noGrp="1"/>
          </p:cNvSpPr>
          <p:nvPr>
            <p:ph sz="quarter" idx="21"/>
          </p:nvPr>
        </p:nvSpPr>
        <p:spPr>
          <a:xfrm>
            <a:off x="8262816" y="3889323"/>
            <a:ext cx="3285248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7049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ront P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26" y="545188"/>
            <a:ext cx="2643188" cy="93745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bg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3916419" y="2569879"/>
            <a:ext cx="8113333" cy="758649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Main Title Page Blue 1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3916419" y="3328528"/>
            <a:ext cx="8113333" cy="723833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2"/>
                </a:solidFill>
              </a:defRPr>
            </a:lvl1pPr>
            <a:lvl2pPr marL="4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DA280D-1D00-46E0-9AAD-30B9E36A34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929" y="3469013"/>
            <a:ext cx="5186363" cy="512768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5" name="Rectangle 14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Fron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72" y="544720"/>
            <a:ext cx="2643188" cy="940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16419" y="2569879"/>
            <a:ext cx="8113333" cy="758649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Main Title Page Blue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16419" y="3328528"/>
            <a:ext cx="8113333" cy="723833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2"/>
                </a:solidFill>
              </a:defRPr>
            </a:lvl1pPr>
            <a:lvl2pPr marL="4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bg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13" name="Oval 12"/>
          <p:cNvSpPr/>
          <p:nvPr userDrawn="1"/>
        </p:nvSpPr>
        <p:spPr>
          <a:xfrm>
            <a:off x="-1072444" y="3469010"/>
            <a:ext cx="5317341" cy="3988006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929" y="3469013"/>
            <a:ext cx="5186363" cy="512768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" name="Rectangle 10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2443257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Front P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40" y="6248833"/>
            <a:ext cx="1357313" cy="483203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bg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7" name="Oval 6"/>
          <p:cNvSpPr>
            <a:spLocks/>
          </p:cNvSpPr>
          <p:nvPr userDrawn="1"/>
        </p:nvSpPr>
        <p:spPr>
          <a:xfrm>
            <a:off x="1158482" y="3054516"/>
            <a:ext cx="1479341" cy="1404763"/>
          </a:xfrm>
          <a:prstGeom prst="ellipse">
            <a:avLst/>
          </a:prstGeom>
          <a:blipFill dpi="0" rotWithShape="1">
            <a:blip r:embed="rId3">
              <a:alphaModFix amt="26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522719" y="3051102"/>
            <a:ext cx="8113333" cy="6591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Subtitle Page  Blue 1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3522719" y="3733551"/>
            <a:ext cx="8113333" cy="723833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2"/>
                </a:solidFill>
              </a:defRPr>
            </a:lvl1pPr>
            <a:lvl2pPr marL="4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1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901" y="1247777"/>
            <a:ext cx="6007099" cy="46781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01602" y="542925"/>
            <a:ext cx="10943601" cy="428012"/>
          </a:xfrm>
          <a:prstGeom prst="rect">
            <a:avLst/>
          </a:prstGeom>
        </p:spPr>
        <p:txBody>
          <a:bodyPr vert="horz" wrap="square" lIns="91439" tIns="45719" rIns="91439" bIns="45719" rtlCol="0" anchor="t" anchorCtr="0">
            <a:noAutofit/>
          </a:bodyPr>
          <a:lstStyle/>
          <a:p>
            <a:endParaRPr lang="en-GB" sz="3200" dirty="0">
              <a:solidFill>
                <a:schemeClr val="tx1"/>
              </a:solidFill>
              <a:latin typeface="Frutiger 55 Roman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6900" y="447904"/>
            <a:ext cx="10972800" cy="63583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Rounded Rectangle 5"/>
          <p:cNvSpPr/>
          <p:nvPr userDrawn="1"/>
        </p:nvSpPr>
        <p:spPr>
          <a:xfrm>
            <a:off x="7112002" y="1266826"/>
            <a:ext cx="4432300" cy="4678199"/>
          </a:xfrm>
          <a:prstGeom prst="roundRect">
            <a:avLst>
              <a:gd name="adj" fmla="val 714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TextBox 7"/>
          <p:cNvSpPr txBox="1"/>
          <p:nvPr userDrawn="1"/>
        </p:nvSpPr>
        <p:spPr>
          <a:xfrm>
            <a:off x="7416802" y="1457325"/>
            <a:ext cx="3860948" cy="4286250"/>
          </a:xfrm>
          <a:prstGeom prst="rect">
            <a:avLst/>
          </a:prstGeom>
        </p:spPr>
        <p:txBody>
          <a:bodyPr vert="horz" wrap="square" lIns="91439" tIns="45719" rIns="91439" bIns="45719" rtlCol="0" anchor="t" anchorCtr="0">
            <a:noAutofit/>
          </a:bodyPr>
          <a:lstStyle/>
          <a:p>
            <a:endParaRPr lang="en-GB" sz="1100" dirty="0">
              <a:solidFill>
                <a:schemeClr val="tx2"/>
              </a:solidFill>
              <a:latin typeface="Frutiger 55 Roman" pitchFamily="34" charset="0"/>
            </a:endParaRP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7"/>
          </p:nvPr>
        </p:nvSpPr>
        <p:spPr>
          <a:xfrm>
            <a:off x="7416799" y="1530323"/>
            <a:ext cx="3860948" cy="42132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Fron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22719" y="3051102"/>
            <a:ext cx="8113333" cy="6591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Subtitle Page  Blue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2719" y="3733551"/>
            <a:ext cx="8113333" cy="723833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2"/>
                </a:solidFill>
              </a:defRPr>
            </a:lvl1pPr>
            <a:lvl2pPr marL="4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1010356" y="2944713"/>
            <a:ext cx="1914304" cy="143572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67" y="6248837"/>
            <a:ext cx="1357313" cy="483203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tx1"/>
                </a:solidFill>
                <a:latin typeface="Helvetica Neue"/>
                <a:cs typeface="Helvetica Neue"/>
              </a:rPr>
              <a:t>popai.co.uk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07" y="3051102"/>
            <a:ext cx="1486694" cy="146987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4" name="Rectangle 13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06700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Front P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2163D4-983C-4A2B-B3E6-93D86F7A68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31929" y="3469012"/>
            <a:ext cx="5211520" cy="512768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26" y="545188"/>
            <a:ext cx="2643188" cy="93745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bg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3916419" y="2569879"/>
            <a:ext cx="8113333" cy="758649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Main Title Page Green 1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3916419" y="3328528"/>
            <a:ext cx="8113333" cy="723833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2"/>
                </a:solidFill>
              </a:defRPr>
            </a:lvl1pPr>
            <a:lvl2pPr marL="4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1532070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Fron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01CA22-F07F-4D0F-A2C3-4C153D2D4D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1163828" y="3479646"/>
            <a:ext cx="5211520" cy="51276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72" y="544720"/>
            <a:ext cx="2643188" cy="940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16419" y="2569879"/>
            <a:ext cx="8113333" cy="758649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Main Title Page Green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16419" y="3328528"/>
            <a:ext cx="8113333" cy="723833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2"/>
                </a:solidFill>
              </a:defRPr>
            </a:lvl1pPr>
            <a:lvl2pPr marL="4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bg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13" name="Oval 12"/>
          <p:cNvSpPr/>
          <p:nvPr userDrawn="1"/>
        </p:nvSpPr>
        <p:spPr>
          <a:xfrm>
            <a:off x="-1072444" y="3469010"/>
            <a:ext cx="5317341" cy="3988006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2331304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Front P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40" y="6248833"/>
            <a:ext cx="1357313" cy="483203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bg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522719" y="3051102"/>
            <a:ext cx="8113333" cy="6591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Subtitle Page Green 1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3522719" y="3733551"/>
            <a:ext cx="8113333" cy="723833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2"/>
                </a:solidFill>
              </a:defRPr>
            </a:lvl1pPr>
            <a:lvl2pPr marL="4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C8724C-BE57-4A3E-ABD6-D1C5805F24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3619" y="3051103"/>
            <a:ext cx="1502881" cy="147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397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Fron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5AA77AD-8502-4D26-9EBE-D940A19A74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69174" y="3047914"/>
            <a:ext cx="1505818" cy="14815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22719" y="3051102"/>
            <a:ext cx="8113333" cy="6591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Subtitle Page Green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2719" y="3733551"/>
            <a:ext cx="8113333" cy="723833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2"/>
                </a:solidFill>
              </a:defRPr>
            </a:lvl1pPr>
            <a:lvl2pPr marL="4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1010356" y="2944713"/>
            <a:ext cx="1914304" cy="143572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67" y="6248837"/>
            <a:ext cx="1357313" cy="483203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tx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09300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Front P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26" y="545188"/>
            <a:ext cx="2643188" cy="93745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bg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3916419" y="2569879"/>
            <a:ext cx="8113333" cy="758649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Main Title Page Teal 1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3916419" y="3328528"/>
            <a:ext cx="8113333" cy="723833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  <a:lvl2pPr marL="4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807EB55-762F-4BF3-A8ED-54214C05131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31929" y="3469012"/>
            <a:ext cx="5211520" cy="512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7708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2_Fron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52E981F-149B-49C6-AABF-C804A22EA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44508" y="3469010"/>
            <a:ext cx="5211519" cy="51276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72" y="544720"/>
            <a:ext cx="2643188" cy="940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16419" y="2569879"/>
            <a:ext cx="8113333" cy="758649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Main Title Page Teal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16419" y="3328528"/>
            <a:ext cx="8113333" cy="723833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2"/>
                </a:solidFill>
              </a:defRPr>
            </a:lvl1pPr>
            <a:lvl2pPr marL="4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bg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13" name="Oval 12"/>
          <p:cNvSpPr/>
          <p:nvPr userDrawn="1"/>
        </p:nvSpPr>
        <p:spPr>
          <a:xfrm>
            <a:off x="-1072444" y="3469010"/>
            <a:ext cx="5317341" cy="3988006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3097511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Front P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40" y="6248833"/>
            <a:ext cx="1357313" cy="483203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bg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522719" y="3051102"/>
            <a:ext cx="8113333" cy="6591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Subtitle Page Teal 1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3522719" y="3733551"/>
            <a:ext cx="8113333" cy="723833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2"/>
                </a:solidFill>
              </a:defRPr>
            </a:lvl1pPr>
            <a:lvl2pPr marL="4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31C5015-826E-49B2-84E7-57B0E514D7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3619" y="3051103"/>
            <a:ext cx="1502881" cy="147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4016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0_Fron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ACD6FA-F62D-4843-A114-620521994C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807" y="3051102"/>
            <a:ext cx="1493905" cy="14698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22719" y="3051102"/>
            <a:ext cx="8113333" cy="6591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Subtitle Page Teal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2719" y="3733551"/>
            <a:ext cx="8113333" cy="723833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2"/>
                </a:solidFill>
              </a:defRPr>
            </a:lvl1pPr>
            <a:lvl2pPr marL="4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1010356" y="2944713"/>
            <a:ext cx="1914304" cy="1435728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67" y="6248837"/>
            <a:ext cx="1357313" cy="483203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tx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4494321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247778"/>
            <a:ext cx="11090864" cy="457422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1602" y="447905"/>
            <a:ext cx="10942700" cy="523035"/>
          </a:xfrm>
        </p:spPr>
        <p:txBody>
          <a:bodyPr anchor="t" anchorCtr="0">
            <a:no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5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476250"/>
            <a:ext cx="10972800" cy="57890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902" y="1247775"/>
            <a:ext cx="7962900" cy="43458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/>
          </p:nvPr>
        </p:nvSpPr>
        <p:spPr>
          <a:xfrm>
            <a:off x="8953201" y="1257524"/>
            <a:ext cx="2592000" cy="1944000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/>
          </p:nvPr>
        </p:nvSpPr>
        <p:spPr>
          <a:xfrm>
            <a:off x="8953201" y="3649636"/>
            <a:ext cx="2592000" cy="1944000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Content Placeholder 9"/>
          <p:cNvSpPr>
            <a:spLocks noGrp="1"/>
          </p:cNvSpPr>
          <p:nvPr>
            <p:ph sz="quarter" idx="17"/>
          </p:nvPr>
        </p:nvSpPr>
        <p:spPr>
          <a:xfrm>
            <a:off x="8953201" y="3292449"/>
            <a:ext cx="2592000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8"/>
          </p:nvPr>
        </p:nvSpPr>
        <p:spPr>
          <a:xfrm>
            <a:off x="8953201" y="5673699"/>
            <a:ext cx="2592000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8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494192"/>
            <a:ext cx="10972800" cy="5334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0"/>
          </p:nvPr>
        </p:nvSpPr>
        <p:spPr>
          <a:xfrm>
            <a:off x="8953201" y="1257524"/>
            <a:ext cx="2592000" cy="1944000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/>
          </p:nvPr>
        </p:nvSpPr>
        <p:spPr>
          <a:xfrm>
            <a:off x="8953201" y="3649636"/>
            <a:ext cx="2592000" cy="1944000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/>
          </p:nvPr>
        </p:nvSpPr>
        <p:spPr>
          <a:xfrm>
            <a:off x="596900" y="1248002"/>
            <a:ext cx="8001000" cy="4345637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Content Placeholder 9"/>
          <p:cNvSpPr>
            <a:spLocks noGrp="1"/>
          </p:cNvSpPr>
          <p:nvPr>
            <p:ph sz="quarter" idx="17"/>
          </p:nvPr>
        </p:nvSpPr>
        <p:spPr>
          <a:xfrm>
            <a:off x="8953201" y="3292449"/>
            <a:ext cx="2592000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8"/>
          </p:nvPr>
        </p:nvSpPr>
        <p:spPr>
          <a:xfrm>
            <a:off x="8953201" y="5673699"/>
            <a:ext cx="2592000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59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02" y="447905"/>
            <a:ext cx="10942700" cy="523035"/>
          </a:xfrm>
        </p:spPr>
        <p:txBody>
          <a:bodyPr anchor="t" anchorCtr="0">
            <a:no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2"/>
          </p:nvPr>
        </p:nvSpPr>
        <p:spPr>
          <a:xfrm>
            <a:off x="601600" y="1258715"/>
            <a:ext cx="3285248" cy="2463936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4"/>
          </p:nvPr>
        </p:nvSpPr>
        <p:spPr>
          <a:xfrm>
            <a:off x="4432208" y="1258715"/>
            <a:ext cx="3285248" cy="2463936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4" name="Picture Placeholder 2"/>
          <p:cNvSpPr>
            <a:spLocks noGrp="1"/>
          </p:cNvSpPr>
          <p:nvPr>
            <p:ph type="pic" idx="16"/>
          </p:nvPr>
        </p:nvSpPr>
        <p:spPr>
          <a:xfrm>
            <a:off x="8262816" y="1258715"/>
            <a:ext cx="3285248" cy="2463936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2" name="Content Placeholder 9"/>
          <p:cNvSpPr>
            <a:spLocks noGrp="1"/>
          </p:cNvSpPr>
          <p:nvPr>
            <p:ph sz="quarter" idx="20"/>
          </p:nvPr>
        </p:nvSpPr>
        <p:spPr>
          <a:xfrm>
            <a:off x="601600" y="3889323"/>
            <a:ext cx="3285248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23" name="Content Placeholder 9"/>
          <p:cNvSpPr>
            <a:spLocks noGrp="1"/>
          </p:cNvSpPr>
          <p:nvPr>
            <p:ph sz="quarter" idx="18"/>
          </p:nvPr>
        </p:nvSpPr>
        <p:spPr>
          <a:xfrm>
            <a:off x="4432208" y="3889323"/>
            <a:ext cx="3285248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25" name="Content Placeholder 9"/>
          <p:cNvSpPr>
            <a:spLocks noGrp="1"/>
          </p:cNvSpPr>
          <p:nvPr>
            <p:ph sz="quarter" idx="21"/>
          </p:nvPr>
        </p:nvSpPr>
        <p:spPr>
          <a:xfrm>
            <a:off x="8262816" y="3889323"/>
            <a:ext cx="3285248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Front P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26" y="545188"/>
            <a:ext cx="2643188" cy="93745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bg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3916419" y="2569879"/>
            <a:ext cx="8113333" cy="758649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Main Title Page Blue 1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3916419" y="3328528"/>
            <a:ext cx="8113333" cy="723833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2"/>
                </a:solidFill>
              </a:defRPr>
            </a:lvl1pPr>
            <a:lvl2pPr marL="45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DA280D-1D00-46E0-9AAD-30B9E36A34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929" y="3469013"/>
            <a:ext cx="5186363" cy="512768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5" name="Rectangle 14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2915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247778"/>
            <a:ext cx="11090864" cy="457422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1602" y="447905"/>
            <a:ext cx="10942700" cy="523035"/>
          </a:xfrm>
        </p:spPr>
        <p:txBody>
          <a:bodyPr anchor="t" anchorCtr="0">
            <a:noAutofit/>
          </a:bodyPr>
          <a:lstStyle>
            <a:lvl1pPr algn="l"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6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901" y="1247777"/>
            <a:ext cx="6007099" cy="46781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01602" y="542925"/>
            <a:ext cx="10943601" cy="428012"/>
          </a:xfrm>
          <a:prstGeom prst="rect">
            <a:avLst/>
          </a:prstGeom>
        </p:spPr>
        <p:txBody>
          <a:bodyPr vert="horz" wrap="square" lIns="91439" tIns="45719" rIns="91439" bIns="45719" rtlCol="0" anchor="t" anchorCtr="0">
            <a:noAutofit/>
          </a:bodyPr>
          <a:lstStyle/>
          <a:p>
            <a:endParaRPr lang="en-GB" sz="3200" dirty="0">
              <a:solidFill>
                <a:schemeClr val="tx1"/>
              </a:solidFill>
              <a:latin typeface="Frutiger 55 Roman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6900" y="447904"/>
            <a:ext cx="10972800" cy="63583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Rounded Rectangle 5"/>
          <p:cNvSpPr/>
          <p:nvPr userDrawn="1"/>
        </p:nvSpPr>
        <p:spPr>
          <a:xfrm>
            <a:off x="7112002" y="1266826"/>
            <a:ext cx="4432300" cy="4678199"/>
          </a:xfrm>
          <a:prstGeom prst="roundRect">
            <a:avLst>
              <a:gd name="adj" fmla="val 714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TextBox 7"/>
          <p:cNvSpPr txBox="1"/>
          <p:nvPr userDrawn="1"/>
        </p:nvSpPr>
        <p:spPr>
          <a:xfrm>
            <a:off x="7416802" y="1457325"/>
            <a:ext cx="3860948" cy="4286250"/>
          </a:xfrm>
          <a:prstGeom prst="rect">
            <a:avLst/>
          </a:prstGeom>
        </p:spPr>
        <p:txBody>
          <a:bodyPr vert="horz" wrap="square" lIns="91439" tIns="45719" rIns="91439" bIns="45719" rtlCol="0" anchor="t" anchorCtr="0">
            <a:noAutofit/>
          </a:bodyPr>
          <a:lstStyle/>
          <a:p>
            <a:endParaRPr lang="en-GB" sz="1100" dirty="0">
              <a:solidFill>
                <a:schemeClr val="tx2"/>
              </a:solidFill>
              <a:latin typeface="Frutiger 55 Roman" pitchFamily="34" charset="0"/>
            </a:endParaRP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7"/>
          </p:nvPr>
        </p:nvSpPr>
        <p:spPr>
          <a:xfrm>
            <a:off x="7416799" y="1530323"/>
            <a:ext cx="3860948" cy="42132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60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476250"/>
            <a:ext cx="10972800" cy="57890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902" y="1247775"/>
            <a:ext cx="7962900" cy="43458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/>
          </p:nvPr>
        </p:nvSpPr>
        <p:spPr>
          <a:xfrm>
            <a:off x="8953201" y="1257524"/>
            <a:ext cx="2592000" cy="1944000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/>
          </p:nvPr>
        </p:nvSpPr>
        <p:spPr>
          <a:xfrm>
            <a:off x="8953201" y="3649636"/>
            <a:ext cx="2592000" cy="1944000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7" indent="0">
              <a:buNone/>
              <a:defRPr sz="2400"/>
            </a:lvl3pPr>
            <a:lvl4pPr marL="1371536" indent="0">
              <a:buNone/>
              <a:defRPr sz="2000"/>
            </a:lvl4pPr>
            <a:lvl5pPr marL="1828714" indent="0">
              <a:buNone/>
              <a:defRPr sz="2000"/>
            </a:lvl5pPr>
            <a:lvl6pPr marL="2285894" indent="0">
              <a:buNone/>
              <a:defRPr sz="2000"/>
            </a:lvl6pPr>
            <a:lvl7pPr marL="2743071" indent="0">
              <a:buNone/>
              <a:defRPr sz="2000"/>
            </a:lvl7pPr>
            <a:lvl8pPr marL="3200249" indent="0">
              <a:buNone/>
              <a:defRPr sz="2000"/>
            </a:lvl8pPr>
            <a:lvl9pPr marL="365742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Content Placeholder 9"/>
          <p:cNvSpPr>
            <a:spLocks noGrp="1"/>
          </p:cNvSpPr>
          <p:nvPr>
            <p:ph sz="quarter" idx="17"/>
          </p:nvPr>
        </p:nvSpPr>
        <p:spPr>
          <a:xfrm>
            <a:off x="8953201" y="3292449"/>
            <a:ext cx="2592000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8"/>
          </p:nvPr>
        </p:nvSpPr>
        <p:spPr>
          <a:xfrm>
            <a:off x="8953201" y="5673699"/>
            <a:ext cx="2592000" cy="2508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 b="0"/>
            </a:lvl1pPr>
            <a:lvl2pPr marL="457179" indent="0">
              <a:buFontTx/>
              <a:buNone/>
              <a:defRPr/>
            </a:lvl2pPr>
            <a:lvl3pPr marL="914357" indent="0">
              <a:buFontTx/>
              <a:buNone/>
              <a:defRPr/>
            </a:lvl3pPr>
            <a:lvl4pPr marL="1371536" indent="0">
              <a:buFontTx/>
              <a:buNone/>
              <a:defRPr/>
            </a:lvl4pPr>
            <a:lvl5pPr marL="1828714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505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0" cy="809095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65" y="6248834"/>
            <a:ext cx="1357313" cy="48320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tx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52137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93" r:id="rId3"/>
    <p:sldLayoutId id="2147483692" r:id="rId4"/>
    <p:sldLayoutId id="2147483678" r:id="rId5"/>
    <p:sldLayoutId id="2147483716" r:id="rId6"/>
  </p:sldLayoutIdLst>
  <p:txStyles>
    <p:titleStyle>
      <a:lvl1pPr algn="l" defTabSz="457179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885" indent="-342885" algn="l" defTabSz="457179" rtl="0" eaLnBrk="1" latinLnBrk="0" hangingPunct="1">
        <a:spcBef>
          <a:spcPct val="20000"/>
        </a:spcBef>
        <a:buFont typeface="Arial"/>
        <a:buChar char="•"/>
        <a:defRPr sz="2000" b="1" i="0" kern="1200"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742916" indent="-285737" algn="l" defTabSz="457179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2946" indent="-228589" algn="l" defTabSz="457179" rtl="0" eaLnBrk="1" latinLnBrk="0" hangingPunct="1">
        <a:spcBef>
          <a:spcPct val="20000"/>
        </a:spcBef>
        <a:buFont typeface="Arial"/>
        <a:buChar char="•"/>
        <a:defRPr sz="2000" b="1" i="0" kern="1200"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125" indent="-228589" algn="l" defTabSz="457179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303" indent="-228589" algn="l" defTabSz="457179" rtl="0" eaLnBrk="1" latinLnBrk="0" hangingPunct="1">
        <a:spcBef>
          <a:spcPct val="20000"/>
        </a:spcBef>
        <a:buFont typeface="Arial"/>
        <a:buChar char="•"/>
        <a:defRPr sz="2000" b="1" i="0" kern="1200"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482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0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0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18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9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7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6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4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4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1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9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29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0" cy="809095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65" y="6248834"/>
            <a:ext cx="1357313" cy="48320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tx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21771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</p:sldLayoutIdLst>
  <p:txStyles>
    <p:titleStyle>
      <a:lvl1pPr algn="l" defTabSz="457179" rtl="0" eaLnBrk="1" latinLnBrk="0" hangingPunct="1">
        <a:spcBef>
          <a:spcPct val="0"/>
        </a:spcBef>
        <a:buNone/>
        <a:defRPr sz="3600" b="1" i="0" kern="1200">
          <a:solidFill>
            <a:schemeClr val="bg2"/>
          </a:solidFill>
          <a:latin typeface="+mn-lt"/>
          <a:ea typeface="+mj-ea"/>
          <a:cs typeface="+mj-cs"/>
        </a:defRPr>
      </a:lvl1pPr>
    </p:titleStyle>
    <p:bodyStyle>
      <a:lvl1pPr marL="342885" indent="-342885" algn="l" defTabSz="457179" rtl="0" eaLnBrk="1" latinLnBrk="0" hangingPunct="1">
        <a:spcBef>
          <a:spcPct val="20000"/>
        </a:spcBef>
        <a:buFont typeface="Arial"/>
        <a:buChar char="•"/>
        <a:defRPr sz="2000" b="1" i="0" kern="1200"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742916" indent="-285737" algn="l" defTabSz="457179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2946" indent="-228589" algn="l" defTabSz="457179" rtl="0" eaLnBrk="1" latinLnBrk="0" hangingPunct="1">
        <a:spcBef>
          <a:spcPct val="20000"/>
        </a:spcBef>
        <a:buFont typeface="Arial"/>
        <a:buChar char="•"/>
        <a:defRPr sz="2000" b="1" i="0" kern="1200"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125" indent="-228589" algn="l" defTabSz="457179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303" indent="-228589" algn="l" defTabSz="457179" rtl="0" eaLnBrk="1" latinLnBrk="0" hangingPunct="1">
        <a:spcBef>
          <a:spcPct val="20000"/>
        </a:spcBef>
        <a:buFont typeface="Arial"/>
        <a:buChar char="•"/>
        <a:defRPr sz="2000" b="1" i="0" kern="1200"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482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0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0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18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9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7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6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4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4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1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9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29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0" cy="809095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65" y="6248834"/>
            <a:ext cx="1357313" cy="48320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9296258" y="6326795"/>
            <a:ext cx="2391508" cy="276997"/>
          </a:xfrm>
          <a:prstGeom prst="rect">
            <a:avLst/>
          </a:prstGeom>
          <a:noFill/>
        </p:spPr>
        <p:txBody>
          <a:bodyPr wrap="square" lIns="91439" tIns="45719" rIns="91439" bIns="45719" rtlCol="0">
            <a:spAutoFit/>
          </a:bodyPr>
          <a:lstStyle/>
          <a:p>
            <a:pPr algn="r" defTabSz="457179"/>
            <a:r>
              <a:rPr lang="en-US" sz="1200" b="1" dirty="0">
                <a:solidFill>
                  <a:schemeClr val="tx1"/>
                </a:solidFill>
                <a:latin typeface="Helvetica Neue"/>
                <a:cs typeface="Helvetica Neue"/>
              </a:rPr>
              <a:t>popai.co.uk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769293"/>
            <a:ext cx="12192000" cy="1443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</p:sldLayoutIdLst>
  <p:txStyles>
    <p:titleStyle>
      <a:lvl1pPr algn="l" defTabSz="457179" rtl="0" eaLnBrk="1" latinLnBrk="0" hangingPunct="1">
        <a:spcBef>
          <a:spcPct val="0"/>
        </a:spcBef>
        <a:buNone/>
        <a:defRPr sz="3600" b="1" i="0" kern="1200">
          <a:solidFill>
            <a:schemeClr val="accent3"/>
          </a:solidFill>
          <a:latin typeface="+mn-lt"/>
          <a:ea typeface="+mj-ea"/>
          <a:cs typeface="+mj-cs"/>
        </a:defRPr>
      </a:lvl1pPr>
    </p:titleStyle>
    <p:bodyStyle>
      <a:lvl1pPr marL="342885" indent="-342885" algn="l" defTabSz="457179" rtl="0" eaLnBrk="1" latinLnBrk="0" hangingPunct="1">
        <a:spcBef>
          <a:spcPct val="20000"/>
        </a:spcBef>
        <a:buFont typeface="Arial"/>
        <a:buChar char="•"/>
        <a:defRPr sz="2000" b="1" i="0" kern="1200"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742916" indent="-285737" algn="l" defTabSz="457179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2946" indent="-228589" algn="l" defTabSz="457179" rtl="0" eaLnBrk="1" latinLnBrk="0" hangingPunct="1">
        <a:spcBef>
          <a:spcPct val="20000"/>
        </a:spcBef>
        <a:buFont typeface="Arial"/>
        <a:buChar char="•"/>
        <a:defRPr sz="2000" b="1" i="0" kern="1200"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125" indent="-228589" algn="l" defTabSz="457179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303" indent="-228589" algn="l" defTabSz="457179" rtl="0" eaLnBrk="1" latinLnBrk="0" hangingPunct="1">
        <a:spcBef>
          <a:spcPct val="20000"/>
        </a:spcBef>
        <a:buFont typeface="Arial"/>
        <a:buChar char="•"/>
        <a:defRPr sz="2000" b="1" i="0" kern="1200"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482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0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0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18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9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7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6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4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4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1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9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29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0" cy="809095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9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7" r:id="rId2"/>
    <p:sldLayoutId id="2147483685" r:id="rId3"/>
    <p:sldLayoutId id="2147483689" r:id="rId4"/>
    <p:sldLayoutId id="2147483698" r:id="rId5"/>
    <p:sldLayoutId id="2147483697" r:id="rId6"/>
    <p:sldLayoutId id="2147483696" r:id="rId7"/>
    <p:sldLayoutId id="2147483695" r:id="rId8"/>
    <p:sldLayoutId id="2147483702" r:id="rId9"/>
    <p:sldLayoutId id="2147483701" r:id="rId10"/>
    <p:sldLayoutId id="2147483700" r:id="rId11"/>
    <p:sldLayoutId id="2147483699" r:id="rId12"/>
    <p:sldLayoutId id="2147483715" r:id="rId13"/>
  </p:sldLayoutIdLst>
  <p:txStyles>
    <p:titleStyle>
      <a:lvl1pPr algn="l" defTabSz="457179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885" indent="-342885" algn="l" defTabSz="457179" rtl="0" eaLnBrk="1" latinLnBrk="0" hangingPunct="1">
        <a:spcBef>
          <a:spcPct val="20000"/>
        </a:spcBef>
        <a:buFont typeface="Arial"/>
        <a:buChar char="•"/>
        <a:defRPr sz="2000" b="1" i="0" kern="1200"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742916" indent="-285737" algn="l" defTabSz="457179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2946" indent="-228589" algn="l" defTabSz="457179" rtl="0" eaLnBrk="1" latinLnBrk="0" hangingPunct="1">
        <a:spcBef>
          <a:spcPct val="20000"/>
        </a:spcBef>
        <a:buFont typeface="Arial"/>
        <a:buChar char="•"/>
        <a:defRPr sz="2000" b="1" i="0" kern="1200"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125" indent="-228589" algn="l" defTabSz="457179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303" indent="-228589" algn="l" defTabSz="457179" rtl="0" eaLnBrk="1" latinLnBrk="0" hangingPunct="1">
        <a:spcBef>
          <a:spcPct val="20000"/>
        </a:spcBef>
        <a:buFont typeface="Arial"/>
        <a:buChar char="•"/>
        <a:defRPr sz="2000" b="1" i="0" kern="1200">
          <a:solidFill>
            <a:schemeClr val="tx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482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0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0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18" indent="-228589" algn="l" defTabSz="45717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9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7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6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4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4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1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9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29" algn="l" defTabSz="457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320EA-5FDA-4C67-8661-8161EE8A1B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POPAI/SHOP! COVID-19 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19B88D-2DDA-47CC-9A91-3B3EEE0AE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1736381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E346523-26E6-41D2-ACF3-F6364CCFC7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397378"/>
              </p:ext>
            </p:extLst>
          </p:nvPr>
        </p:nvGraphicFramePr>
        <p:xfrm>
          <a:off x="601602" y="1608137"/>
          <a:ext cx="8500065" cy="364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090FB423-26C4-8943-91CC-990C422A9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02" y="379325"/>
            <a:ext cx="11590398" cy="523035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To what extent is </a:t>
            </a:r>
            <a:r>
              <a:rPr lang="en-GB" sz="2800" dirty="0" err="1"/>
              <a:t>Covid</a:t>
            </a:r>
            <a:r>
              <a:rPr lang="en-GB" sz="2800" dirty="0"/>
              <a:t> 19 affecting your business activities at present? – Installation</a:t>
            </a:r>
          </a:p>
        </p:txBody>
      </p:sp>
    </p:spTree>
    <p:extLst>
      <p:ext uri="{BB962C8B-B14F-4D97-AF65-F5344CB8AC3E}">
        <p14:creationId xmlns:p14="http://schemas.microsoft.com/office/powerpoint/2010/main" val="139147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FCA5B2-31C7-124F-87CF-42D8C219D7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478136"/>
              </p:ext>
            </p:extLst>
          </p:nvPr>
        </p:nvGraphicFramePr>
        <p:xfrm>
          <a:off x="596900" y="1166812"/>
          <a:ext cx="10055861" cy="49368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6366">
                  <a:extLst>
                    <a:ext uri="{9D8B030D-6E8A-4147-A177-3AD203B41FA5}">
                      <a16:colId xmlns:a16="http://schemas.microsoft.com/office/drawing/2014/main" val="1073845345"/>
                    </a:ext>
                  </a:extLst>
                </a:gridCol>
                <a:gridCol w="1378794">
                  <a:extLst>
                    <a:ext uri="{9D8B030D-6E8A-4147-A177-3AD203B41FA5}">
                      <a16:colId xmlns:a16="http://schemas.microsoft.com/office/drawing/2014/main" val="2669978218"/>
                    </a:ext>
                  </a:extLst>
                </a:gridCol>
                <a:gridCol w="1633778">
                  <a:extLst>
                    <a:ext uri="{9D8B030D-6E8A-4147-A177-3AD203B41FA5}">
                      <a16:colId xmlns:a16="http://schemas.microsoft.com/office/drawing/2014/main" val="200254966"/>
                    </a:ext>
                  </a:extLst>
                </a:gridCol>
                <a:gridCol w="1203837">
                  <a:extLst>
                    <a:ext uri="{9D8B030D-6E8A-4147-A177-3AD203B41FA5}">
                      <a16:colId xmlns:a16="http://schemas.microsoft.com/office/drawing/2014/main" val="3061605059"/>
                    </a:ext>
                  </a:extLst>
                </a:gridCol>
                <a:gridCol w="967369">
                  <a:extLst>
                    <a:ext uri="{9D8B030D-6E8A-4147-A177-3AD203B41FA5}">
                      <a16:colId xmlns:a16="http://schemas.microsoft.com/office/drawing/2014/main" val="1987191621"/>
                    </a:ext>
                  </a:extLst>
                </a:gridCol>
                <a:gridCol w="2058940">
                  <a:extLst>
                    <a:ext uri="{9D8B030D-6E8A-4147-A177-3AD203B41FA5}">
                      <a16:colId xmlns:a16="http://schemas.microsoft.com/office/drawing/2014/main" val="555186418"/>
                    </a:ext>
                  </a:extLst>
                </a:gridCol>
                <a:gridCol w="1676777">
                  <a:extLst>
                    <a:ext uri="{9D8B030D-6E8A-4147-A177-3AD203B41FA5}">
                      <a16:colId xmlns:a16="http://schemas.microsoft.com/office/drawing/2014/main" val="3459603966"/>
                    </a:ext>
                  </a:extLst>
                </a:gridCol>
              </a:tblGrid>
              <a:tr h="885957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Negative effect in the short-term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Negative effect in the long-term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Not known at this stage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Positive effect in the short-term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Positive effect in  the long-term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Grand Total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extLst>
                  <a:ext uri="{0D108BD9-81ED-4DB2-BD59-A6C34878D82A}">
                    <a16:rowId xmlns:a16="http://schemas.microsoft.com/office/drawing/2014/main" val="99717306"/>
                  </a:ext>
                </a:extLst>
              </a:tr>
              <a:tr h="32437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Argentina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48%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22%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22%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4%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4%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100%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extLst>
                  <a:ext uri="{0D108BD9-81ED-4DB2-BD59-A6C34878D82A}">
                    <a16:rowId xmlns:a16="http://schemas.microsoft.com/office/drawing/2014/main" val="2529959000"/>
                  </a:ext>
                </a:extLst>
              </a:tr>
              <a:tr h="32437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effectLst/>
                        </a:rPr>
                        <a:t>Australia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42%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11%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32%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11%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5%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extLst>
                  <a:ext uri="{0D108BD9-81ED-4DB2-BD59-A6C34878D82A}">
                    <a16:rowId xmlns:a16="http://schemas.microsoft.com/office/drawing/2014/main" val="538944268"/>
                  </a:ext>
                </a:extLst>
              </a:tr>
              <a:tr h="32437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Brazil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47%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21%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12%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15%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6%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extLst>
                  <a:ext uri="{0D108BD9-81ED-4DB2-BD59-A6C34878D82A}">
                    <a16:rowId xmlns:a16="http://schemas.microsoft.com/office/drawing/2014/main" val="1669863639"/>
                  </a:ext>
                </a:extLst>
              </a:tr>
              <a:tr h="32437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China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80%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extLst>
                  <a:ext uri="{0D108BD9-81ED-4DB2-BD59-A6C34878D82A}">
                    <a16:rowId xmlns:a16="http://schemas.microsoft.com/office/drawing/2014/main" val="396570495"/>
                  </a:ext>
                </a:extLst>
              </a:tr>
              <a:tr h="35711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Czech Republic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34%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20%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36%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5%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5%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extLst>
                  <a:ext uri="{0D108BD9-81ED-4DB2-BD59-A6C34878D82A}">
                    <a16:rowId xmlns:a16="http://schemas.microsoft.com/office/drawing/2014/main" val="676624199"/>
                  </a:ext>
                </a:extLst>
              </a:tr>
              <a:tr h="32437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Germany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42%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25%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17%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8%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8%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extLst>
                  <a:ext uri="{0D108BD9-81ED-4DB2-BD59-A6C34878D82A}">
                    <a16:rowId xmlns:a16="http://schemas.microsoft.com/office/drawing/2014/main" val="35541148"/>
                  </a:ext>
                </a:extLst>
              </a:tr>
              <a:tr h="32437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Hungary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52%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9%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30%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9%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extLst>
                  <a:ext uri="{0D108BD9-81ED-4DB2-BD59-A6C34878D82A}">
                    <a16:rowId xmlns:a16="http://schemas.microsoft.com/office/drawing/2014/main" val="1376054952"/>
                  </a:ext>
                </a:extLst>
              </a:tr>
              <a:tr h="32437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Japan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25%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75%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extLst>
                  <a:ext uri="{0D108BD9-81ED-4DB2-BD59-A6C34878D82A}">
                    <a16:rowId xmlns:a16="http://schemas.microsoft.com/office/drawing/2014/main" val="3812552314"/>
                  </a:ext>
                </a:extLst>
              </a:tr>
              <a:tr h="41231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New Zealand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83%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17%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extLst>
                  <a:ext uri="{0D108BD9-81ED-4DB2-BD59-A6C34878D82A}">
                    <a16:rowId xmlns:a16="http://schemas.microsoft.com/office/drawing/2014/main" val="607320315"/>
                  </a:ext>
                </a:extLst>
              </a:tr>
              <a:tr h="3579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United Kingdom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63%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21%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17%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100%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extLst>
                  <a:ext uri="{0D108BD9-81ED-4DB2-BD59-A6C34878D82A}">
                    <a16:rowId xmlns:a16="http://schemas.microsoft.com/office/drawing/2014/main" val="1974182742"/>
                  </a:ext>
                </a:extLst>
              </a:tr>
              <a:tr h="32848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USA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33%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67%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0%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100%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extLst>
                  <a:ext uri="{0D108BD9-81ED-4DB2-BD59-A6C34878D82A}">
                    <a16:rowId xmlns:a16="http://schemas.microsoft.com/office/drawing/2014/main" val="660670449"/>
                  </a:ext>
                </a:extLst>
              </a:tr>
              <a:tr h="32437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</a:rPr>
                        <a:t>Grand Total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46%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17%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25%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7%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4%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100%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92" marR="6492" marT="6492" marB="0" anchor="b"/>
                </a:tc>
                <a:extLst>
                  <a:ext uri="{0D108BD9-81ED-4DB2-BD59-A6C34878D82A}">
                    <a16:rowId xmlns:a16="http://schemas.microsoft.com/office/drawing/2014/main" val="2634132865"/>
                  </a:ext>
                </a:extLst>
              </a:tr>
            </a:tbl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id="{32CEDE69-6021-5C49-BD70-D26113390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02" y="379325"/>
            <a:ext cx="11590398" cy="523035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To what extent will </a:t>
            </a:r>
            <a:r>
              <a:rPr lang="en-GB" sz="2800" dirty="0" err="1"/>
              <a:t>Covid</a:t>
            </a:r>
            <a:r>
              <a:rPr lang="en-GB" sz="2800" dirty="0"/>
              <a:t> 19 affect your future business?</a:t>
            </a:r>
          </a:p>
        </p:txBody>
      </p:sp>
    </p:spTree>
    <p:extLst>
      <p:ext uri="{BB962C8B-B14F-4D97-AF65-F5344CB8AC3E}">
        <p14:creationId xmlns:p14="http://schemas.microsoft.com/office/powerpoint/2010/main" val="4284472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To what extent will </a:t>
            </a:r>
            <a:r>
              <a:rPr lang="en-GB" dirty="0" err="1"/>
              <a:t>Covid</a:t>
            </a:r>
            <a:r>
              <a:rPr lang="en-GB" dirty="0"/>
              <a:t> 19 impact your future business?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9836AEE-D90E-4E27-ACFA-A3DA80AAB4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4803882"/>
              </p:ext>
            </p:extLst>
          </p:nvPr>
        </p:nvGraphicFramePr>
        <p:xfrm>
          <a:off x="80010" y="1027592"/>
          <a:ext cx="12111990" cy="5236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9608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To what extent will </a:t>
            </a:r>
            <a:r>
              <a:rPr lang="en-GB" dirty="0" err="1"/>
              <a:t>Covid</a:t>
            </a:r>
            <a:r>
              <a:rPr lang="en-GB" dirty="0"/>
              <a:t> 19 impact your future business?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03B0AED-3876-4F3B-9355-F1DA193342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012335"/>
              </p:ext>
            </p:extLst>
          </p:nvPr>
        </p:nvGraphicFramePr>
        <p:xfrm>
          <a:off x="0" y="977900"/>
          <a:ext cx="12081510" cy="490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3784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Expected Fall/Rise in employment levels 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510926B-3571-FE4C-BF16-7414D5C0E3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040326"/>
              </p:ext>
            </p:extLst>
          </p:nvPr>
        </p:nvGraphicFramePr>
        <p:xfrm>
          <a:off x="622300" y="914400"/>
          <a:ext cx="11173459" cy="5166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2987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9794354-1218-4E9A-A457-E75CB21C73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423093"/>
              </p:ext>
            </p:extLst>
          </p:nvPr>
        </p:nvGraphicFramePr>
        <p:xfrm>
          <a:off x="0" y="1314450"/>
          <a:ext cx="12192000" cy="4804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id="{5EFFA722-8682-C34F-BEC2-E2035F338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02" y="379325"/>
            <a:ext cx="11590398" cy="523035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Have you communicated the impact of the pandemic to your clients/customers?</a:t>
            </a:r>
          </a:p>
        </p:txBody>
      </p:sp>
    </p:spTree>
    <p:extLst>
      <p:ext uri="{BB962C8B-B14F-4D97-AF65-F5344CB8AC3E}">
        <p14:creationId xmlns:p14="http://schemas.microsoft.com/office/powerpoint/2010/main" val="2168138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4FE9725-C93F-48D0-BE11-75DD419E8E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614219"/>
              </p:ext>
            </p:extLst>
          </p:nvPr>
        </p:nvGraphicFramePr>
        <p:xfrm>
          <a:off x="-1" y="1223010"/>
          <a:ext cx="12192001" cy="5021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id="{88FF1148-7D58-B14D-9CFF-304A2B8F5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02" y="379325"/>
            <a:ext cx="11590398" cy="523035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Have you communicated the impact of the pandemic to your clients/customers?</a:t>
            </a:r>
          </a:p>
        </p:txBody>
      </p:sp>
    </p:spTree>
    <p:extLst>
      <p:ext uri="{BB962C8B-B14F-4D97-AF65-F5344CB8AC3E}">
        <p14:creationId xmlns:p14="http://schemas.microsoft.com/office/powerpoint/2010/main" val="968382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Orders cancelled vs Postponed – all companies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7457C2A-A4BC-421D-8039-31266499D0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4337256"/>
              </p:ext>
            </p:extLst>
          </p:nvPr>
        </p:nvGraphicFramePr>
        <p:xfrm>
          <a:off x="84138" y="1027592"/>
          <a:ext cx="10972799" cy="5121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6302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serious are the order cancellations or deferments? - All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5A09137-DAAC-47E1-89C9-B37CC0B42F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279067"/>
              </p:ext>
            </p:extLst>
          </p:nvPr>
        </p:nvGraphicFramePr>
        <p:xfrm>
          <a:off x="0" y="1027592"/>
          <a:ext cx="12192000" cy="5127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7401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serious are the order cancellations or deferments?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8660718-CF59-4049-ACD5-C0538335E3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337268"/>
              </p:ext>
            </p:extLst>
          </p:nvPr>
        </p:nvGraphicFramePr>
        <p:xfrm>
          <a:off x="109182" y="1027592"/>
          <a:ext cx="11982734" cy="5441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0466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314 responses, from 22 countries. 72% of respondents from supply side.</a:t>
            </a:r>
          </a:p>
          <a:p>
            <a:r>
              <a:rPr lang="en-GB" dirty="0"/>
              <a:t>Sample sizes for Agency, POP and brand are large enough to be significant. </a:t>
            </a:r>
          </a:p>
          <a:p>
            <a:r>
              <a:rPr lang="en-GB" dirty="0"/>
              <a:t>Argentina, Australia, </a:t>
            </a:r>
            <a:r>
              <a:rPr lang="en-GB" dirty="0" err="1"/>
              <a:t>Brasil</a:t>
            </a:r>
            <a:r>
              <a:rPr lang="en-GB" dirty="0"/>
              <a:t>, Czech republic, Hungary and UK provided more than 20 responses each.</a:t>
            </a:r>
          </a:p>
          <a:p>
            <a:endParaRPr lang="en-GB" dirty="0"/>
          </a:p>
          <a:p>
            <a:r>
              <a:rPr lang="en-GB" dirty="0"/>
              <a:t>79% of all respondents say there is a severe or less severe impact on current business.</a:t>
            </a:r>
          </a:p>
          <a:p>
            <a:r>
              <a:rPr lang="en-GB" dirty="0"/>
              <a:t>8% see a positive impact on current business.</a:t>
            </a:r>
          </a:p>
          <a:p>
            <a:r>
              <a:rPr lang="en-GB" dirty="0"/>
              <a:t>63% see a negative impact on future business, with 25%  not knowing currently.</a:t>
            </a:r>
          </a:p>
          <a:p>
            <a:r>
              <a:rPr lang="en-GB" dirty="0"/>
              <a:t>Approximately 90% of respondents have seen contracts cancelled or deferred.</a:t>
            </a:r>
          </a:p>
          <a:p>
            <a:r>
              <a:rPr lang="en-GB" dirty="0"/>
              <a:t>These findings are generally consistent across the supply side of the industry.</a:t>
            </a:r>
          </a:p>
          <a:p>
            <a:r>
              <a:rPr lang="en-GB" dirty="0"/>
              <a:t>There are significant differences by country. Argentina and the UK see the greatest damage currently.</a:t>
            </a:r>
          </a:p>
          <a:p>
            <a:r>
              <a:rPr lang="en-GB" dirty="0"/>
              <a:t>Significant staff reductions are expected, mitigated by Government support </a:t>
            </a:r>
            <a:r>
              <a:rPr lang="en-GB"/>
              <a:t>where available.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sz="2400" dirty="0"/>
              <a:t>Sample sizes by some countries and sectors are not large enough to draw detailed conclusions in certain areas, however the overall findings clearly show a great deal of negative impact, and future concern for the in-store industry.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800467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900" y="494192"/>
            <a:ext cx="11426778" cy="533400"/>
          </a:xfrm>
        </p:spPr>
        <p:txBody>
          <a:bodyPr>
            <a:noAutofit/>
          </a:bodyPr>
          <a:lstStyle/>
          <a:p>
            <a:r>
              <a:rPr lang="en-GB" sz="3200" dirty="0"/>
              <a:t>How serious are the order cancellations or deferments? - Agency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FB94C15-9B5A-4124-B80F-585AB15719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1654353"/>
              </p:ext>
            </p:extLst>
          </p:nvPr>
        </p:nvGraphicFramePr>
        <p:xfrm>
          <a:off x="0" y="922337"/>
          <a:ext cx="12192000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16770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900" y="494192"/>
            <a:ext cx="11595100" cy="533400"/>
          </a:xfrm>
        </p:spPr>
        <p:txBody>
          <a:bodyPr>
            <a:noAutofit/>
          </a:bodyPr>
          <a:lstStyle/>
          <a:p>
            <a:r>
              <a:rPr lang="en-GB" sz="3200" dirty="0"/>
              <a:t>How serious are the order cancellations or deferments? - Consultancy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ACA6386-A348-439F-8878-968F3AF6D8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668994"/>
              </p:ext>
            </p:extLst>
          </p:nvPr>
        </p:nvGraphicFramePr>
        <p:xfrm>
          <a:off x="0" y="1027592"/>
          <a:ext cx="12192000" cy="5032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8114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900" y="494192"/>
            <a:ext cx="11595100" cy="533400"/>
          </a:xfrm>
        </p:spPr>
        <p:txBody>
          <a:bodyPr>
            <a:normAutofit fontScale="90000"/>
          </a:bodyPr>
          <a:lstStyle/>
          <a:p>
            <a:r>
              <a:rPr lang="en-GB" dirty="0"/>
              <a:t>How serious are the order cancellations or deferments? - Materials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B6A0C08-C066-4E90-A858-35E43E6E86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88524"/>
              </p:ext>
            </p:extLst>
          </p:nvPr>
        </p:nvGraphicFramePr>
        <p:xfrm>
          <a:off x="-1" y="1901163"/>
          <a:ext cx="12192001" cy="4185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4097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900" y="494192"/>
            <a:ext cx="11595100" cy="533400"/>
          </a:xfrm>
        </p:spPr>
        <p:txBody>
          <a:bodyPr>
            <a:normAutofit fontScale="90000"/>
          </a:bodyPr>
          <a:lstStyle/>
          <a:p>
            <a:r>
              <a:rPr lang="en-GB" dirty="0"/>
              <a:t>How serious are the order cancellations or deferments? - Producer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BAFBAC5-85BA-4AE4-A7F2-268DC0885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0501581"/>
              </p:ext>
            </p:extLst>
          </p:nvPr>
        </p:nvGraphicFramePr>
        <p:xfrm>
          <a:off x="-834495" y="1193402"/>
          <a:ext cx="13860991" cy="4471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6097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serious are the order cancellations or deferments? - Installation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71FB1FE-27FE-4286-B8BA-D119CC67D3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1389891"/>
              </p:ext>
            </p:extLst>
          </p:nvPr>
        </p:nvGraphicFramePr>
        <p:xfrm>
          <a:off x="-1" y="1364776"/>
          <a:ext cx="12192001" cy="479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59935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serious are the order cancellations or deferments? - All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F74BBCA-DC46-4030-9F23-0B01D1D485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6181520"/>
              </p:ext>
            </p:extLst>
          </p:nvPr>
        </p:nvGraphicFramePr>
        <p:xfrm>
          <a:off x="-9894358" y="1228299"/>
          <a:ext cx="31980716" cy="4977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367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Have you communicated the effect of the pandemic to your suppliers?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17A3B9C-ADEC-469E-862D-4F154888BF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8973961"/>
              </p:ext>
            </p:extLst>
          </p:nvPr>
        </p:nvGraphicFramePr>
        <p:xfrm>
          <a:off x="0" y="1027592"/>
          <a:ext cx="12192000" cy="5209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68108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Are you considering suspending or re-scheduling payments to your suppliers?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DC6D027-ACC5-4836-A050-4CC3A14E07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9302626"/>
              </p:ext>
            </p:extLst>
          </p:nvPr>
        </p:nvGraphicFramePr>
        <p:xfrm>
          <a:off x="0" y="1316566"/>
          <a:ext cx="12192000" cy="4224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31300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900" y="494192"/>
            <a:ext cx="11595100" cy="533400"/>
          </a:xfrm>
        </p:spPr>
        <p:txBody>
          <a:bodyPr>
            <a:normAutofit fontScale="90000"/>
          </a:bodyPr>
          <a:lstStyle/>
          <a:p>
            <a:r>
              <a:rPr lang="en-GB" dirty="0"/>
              <a:t>Are you considering suspending/re-scheduling supplier payments?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346D62E-9135-49C2-B61E-2A1B1E17A6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400988"/>
              </p:ext>
            </p:extLst>
          </p:nvPr>
        </p:nvGraphicFramePr>
        <p:xfrm>
          <a:off x="0" y="1027592"/>
          <a:ext cx="12192000" cy="5336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81993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To what extent will the epidemic impact the future activities of your business?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99F5360-DDCE-42E8-91D7-CE8FB82A23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437765"/>
              </p:ext>
            </p:extLst>
          </p:nvPr>
        </p:nvGraphicFramePr>
        <p:xfrm>
          <a:off x="0" y="919691"/>
          <a:ext cx="12192000" cy="5249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5773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Respondents by Country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A4447A7-9EC6-441B-BFD4-A32081F56621}"/>
              </a:ext>
            </a:extLst>
          </p:cNvPr>
          <p:cNvGraphicFramePr>
            <a:graphicFrameLocks/>
          </p:cNvGraphicFramePr>
          <p:nvPr/>
        </p:nvGraphicFramePr>
        <p:xfrm>
          <a:off x="731520" y="902970"/>
          <a:ext cx="10863580" cy="5437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73068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To what extent will the epidemic impact the future activities of your business?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F3508AF-B46B-40FC-B0C9-3E212203FA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3644695"/>
              </p:ext>
            </p:extLst>
          </p:nvPr>
        </p:nvGraphicFramePr>
        <p:xfrm>
          <a:off x="0" y="1214651"/>
          <a:ext cx="12192000" cy="4933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91206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320EA-5FDA-4C67-8661-8161EE8A1B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POPAI/SHOP! COVID-19 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19B88D-2DDA-47CC-9A91-3B3EEE0AE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251786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Respondents by Category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F65E218-C9DB-4B55-B0C3-412C0E43DD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575312"/>
              </p:ext>
            </p:extLst>
          </p:nvPr>
        </p:nvGraphicFramePr>
        <p:xfrm>
          <a:off x="596900" y="1034973"/>
          <a:ext cx="10972799" cy="4788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596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ED06E44-278C-2848-93F4-1A513B5C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71186"/>
              </p:ext>
            </p:extLst>
          </p:nvPr>
        </p:nvGraphicFramePr>
        <p:xfrm>
          <a:off x="596900" y="1245870"/>
          <a:ext cx="10579101" cy="49834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3939">
                  <a:extLst>
                    <a:ext uri="{9D8B030D-6E8A-4147-A177-3AD203B41FA5}">
                      <a16:colId xmlns:a16="http://schemas.microsoft.com/office/drawing/2014/main" val="3399249604"/>
                    </a:ext>
                  </a:extLst>
                </a:gridCol>
                <a:gridCol w="2079074">
                  <a:extLst>
                    <a:ext uri="{9D8B030D-6E8A-4147-A177-3AD203B41FA5}">
                      <a16:colId xmlns:a16="http://schemas.microsoft.com/office/drawing/2014/main" val="768297701"/>
                    </a:ext>
                  </a:extLst>
                </a:gridCol>
                <a:gridCol w="1289348">
                  <a:extLst>
                    <a:ext uri="{9D8B030D-6E8A-4147-A177-3AD203B41FA5}">
                      <a16:colId xmlns:a16="http://schemas.microsoft.com/office/drawing/2014/main" val="2636425412"/>
                    </a:ext>
                  </a:extLst>
                </a:gridCol>
                <a:gridCol w="1289348">
                  <a:extLst>
                    <a:ext uri="{9D8B030D-6E8A-4147-A177-3AD203B41FA5}">
                      <a16:colId xmlns:a16="http://schemas.microsoft.com/office/drawing/2014/main" val="235405133"/>
                    </a:ext>
                  </a:extLst>
                </a:gridCol>
                <a:gridCol w="1289348">
                  <a:extLst>
                    <a:ext uri="{9D8B030D-6E8A-4147-A177-3AD203B41FA5}">
                      <a16:colId xmlns:a16="http://schemas.microsoft.com/office/drawing/2014/main" val="3950286825"/>
                    </a:ext>
                  </a:extLst>
                </a:gridCol>
                <a:gridCol w="1289348">
                  <a:extLst>
                    <a:ext uri="{9D8B030D-6E8A-4147-A177-3AD203B41FA5}">
                      <a16:colId xmlns:a16="http://schemas.microsoft.com/office/drawing/2014/main" val="1588941394"/>
                    </a:ext>
                  </a:extLst>
                </a:gridCol>
                <a:gridCol w="1289348">
                  <a:extLst>
                    <a:ext uri="{9D8B030D-6E8A-4147-A177-3AD203B41FA5}">
                      <a16:colId xmlns:a16="http://schemas.microsoft.com/office/drawing/2014/main" val="2560395566"/>
                    </a:ext>
                  </a:extLst>
                </a:gridCol>
                <a:gridCol w="1289348">
                  <a:extLst>
                    <a:ext uri="{9D8B030D-6E8A-4147-A177-3AD203B41FA5}">
                      <a16:colId xmlns:a16="http://schemas.microsoft.com/office/drawing/2014/main" val="967422193"/>
                    </a:ext>
                  </a:extLst>
                </a:gridCol>
              </a:tblGrid>
              <a:tr h="698121">
                <a:tc>
                  <a:txBody>
                    <a:bodyPr/>
                    <a:lstStyle/>
                    <a:p>
                      <a:pPr algn="ctr" fontAlgn="b"/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Less severe - some business activities are negatively  affected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Severe - most business activities have stopped or will stop shortly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No effect - all business activities are continuing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Positive effect  - some business activities are positively  affected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Too early to measure the full impact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Grand Total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1531241962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>
                          <a:effectLst/>
                        </a:rPr>
                        <a:t>28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Argentina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32.14%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57.14%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10.71%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1865133744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>
                          <a:effectLst/>
                        </a:rPr>
                        <a:t>66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Australia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42.42%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30.30%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1.52%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13.64%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12.12%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3185435113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42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Brazil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35.71%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38.10%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4.76%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11.90%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9.52%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69715075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>
                          <a:effectLst/>
                        </a:rPr>
                        <a:t>1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Canada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3003882995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>
                          <a:effectLst/>
                        </a:rPr>
                        <a:t>1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>
                          <a:effectLst/>
                        </a:rPr>
                        <a:t>Chile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0.00%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2080581672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>
                          <a:effectLst/>
                        </a:rPr>
                        <a:t>10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>
                          <a:effectLst/>
                        </a:rPr>
                        <a:t>China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80.00%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20.00%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147047618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>
                          <a:effectLst/>
                        </a:rPr>
                        <a:t>52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Czech Republic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46.15%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28.85%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1.92%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9.62%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13.46%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579459279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>
                          <a:effectLst/>
                        </a:rPr>
                        <a:t>1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>
                          <a:effectLst/>
                        </a:rPr>
                        <a:t>Egypt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1236159286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>
                          <a:effectLst/>
                        </a:rPr>
                        <a:t>1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France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3982859971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12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Germany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58.33%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8.33%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8.33%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25.00%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3616846676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>
                          <a:effectLst/>
                        </a:rPr>
                        <a:t>23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Hungary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72.73%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4.55%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0.00%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4.55%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18.18%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3633228966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>
                          <a:effectLst/>
                        </a:rPr>
                        <a:t>3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>
                          <a:effectLst/>
                        </a:rPr>
                        <a:t>Ireland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66.67%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33.33%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0.00%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482969387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14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>
                          <a:effectLst/>
                        </a:rPr>
                        <a:t>Japan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35.71%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14.29%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0.00%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14.29%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35.71%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1777263661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3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Mexico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2895710390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>
                          <a:effectLst/>
                        </a:rPr>
                        <a:t>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Netherlands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75.00%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25.00%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3219527469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6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>
                          <a:effectLst/>
                        </a:rPr>
                        <a:t>New Zealand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50.00%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50.00%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1972223409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2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Slovakia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1401650092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4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>
                          <a:effectLst/>
                        </a:rPr>
                        <a:t>South Africa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50.00%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50.00%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59033286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1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Sweden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0.00%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1801124966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1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Turkey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100.00%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3645443330"/>
                  </a:ext>
                </a:extLst>
              </a:tr>
              <a:tr h="1844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29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United Kingdom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44.83%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51.72%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0.00%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3.45%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100.00%</a:t>
                      </a:r>
                      <a:endParaRPr lang="en-GB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3238829705"/>
                  </a:ext>
                </a:extLst>
              </a:tr>
              <a:tr h="2018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effectLst/>
                        </a:rPr>
                        <a:t>10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United States of America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50.00%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30.00%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10.00%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10.00%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0.00%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2287195315"/>
                  </a:ext>
                </a:extLst>
              </a:tr>
              <a:tr h="210071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u="none" strike="noStrike" dirty="0">
                          <a:effectLst/>
                        </a:rPr>
                        <a:t>Grand Total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46.33%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32.27%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1.60%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>
                          <a:effectLst/>
                        </a:rPr>
                        <a:t>7.67%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12.14%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100.00%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3" marR="4553" marT="4553" marB="0" anchor="b"/>
                </a:tc>
                <a:extLst>
                  <a:ext uri="{0D108BD9-81ED-4DB2-BD59-A6C34878D82A}">
                    <a16:rowId xmlns:a16="http://schemas.microsoft.com/office/drawing/2014/main" val="3957436456"/>
                  </a:ext>
                </a:extLst>
              </a:tr>
            </a:tbl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id="{B3E1C777-BCB5-7D48-AAA4-295046E15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02" y="379325"/>
            <a:ext cx="11590398" cy="523035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To what extent is </a:t>
            </a:r>
            <a:r>
              <a:rPr lang="en-GB" sz="2800" dirty="0" err="1"/>
              <a:t>Covid</a:t>
            </a:r>
            <a:r>
              <a:rPr lang="en-GB" sz="2800" dirty="0"/>
              <a:t> 19 affecting your business activities at present?</a:t>
            </a:r>
          </a:p>
        </p:txBody>
      </p:sp>
    </p:spTree>
    <p:extLst>
      <p:ext uri="{BB962C8B-B14F-4D97-AF65-F5344CB8AC3E}">
        <p14:creationId xmlns:p14="http://schemas.microsoft.com/office/powerpoint/2010/main" val="3226979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0C6AE2F-C8DE-4E35-A0A8-658A68694F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7683865"/>
              </p:ext>
            </p:extLst>
          </p:nvPr>
        </p:nvGraphicFramePr>
        <p:xfrm>
          <a:off x="660400" y="1289050"/>
          <a:ext cx="11531600" cy="4491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id="{C6DAEF83-1874-6049-AECA-76E553236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02" y="379325"/>
            <a:ext cx="11590398" cy="523035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To what extent is </a:t>
            </a:r>
            <a:r>
              <a:rPr lang="en-GB" sz="2800" dirty="0" err="1"/>
              <a:t>Covid</a:t>
            </a:r>
            <a:r>
              <a:rPr lang="en-GB" sz="2800" dirty="0"/>
              <a:t> 19 affecting your business activities at present?</a:t>
            </a:r>
          </a:p>
        </p:txBody>
      </p:sp>
    </p:spTree>
    <p:extLst>
      <p:ext uri="{BB962C8B-B14F-4D97-AF65-F5344CB8AC3E}">
        <p14:creationId xmlns:p14="http://schemas.microsoft.com/office/powerpoint/2010/main" val="242863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F2FF68-CD89-46CC-8DD9-BEAFFF542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02" y="379325"/>
            <a:ext cx="11590398" cy="523035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To what extent is </a:t>
            </a:r>
            <a:r>
              <a:rPr lang="en-GB" sz="2800" dirty="0" err="1"/>
              <a:t>Covid</a:t>
            </a:r>
            <a:r>
              <a:rPr lang="en-GB" sz="2800" dirty="0"/>
              <a:t> 19 affecting your business activities at present? – POP Producer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F94F0D9-670A-47A8-AE5D-19C1029055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9292158"/>
              </p:ext>
            </p:extLst>
          </p:nvPr>
        </p:nvGraphicFramePr>
        <p:xfrm>
          <a:off x="697231" y="1289050"/>
          <a:ext cx="10300970" cy="4491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5307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FE5D272-BC48-4946-97E6-7B409D447E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176236"/>
              </p:ext>
            </p:extLst>
          </p:nvPr>
        </p:nvGraphicFramePr>
        <p:xfrm>
          <a:off x="717550" y="1289050"/>
          <a:ext cx="10847388" cy="4491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id="{3E48326C-FD4E-4241-ADD4-B2013ECDF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02" y="379325"/>
            <a:ext cx="11590398" cy="523035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To what extent is </a:t>
            </a:r>
            <a:r>
              <a:rPr lang="en-GB" sz="2800" dirty="0" err="1"/>
              <a:t>Covid</a:t>
            </a:r>
            <a:r>
              <a:rPr lang="en-GB" sz="2800" dirty="0"/>
              <a:t> 19 affecting your business activities at present? – agency</a:t>
            </a:r>
          </a:p>
        </p:txBody>
      </p:sp>
    </p:spTree>
    <p:extLst>
      <p:ext uri="{BB962C8B-B14F-4D97-AF65-F5344CB8AC3E}">
        <p14:creationId xmlns:p14="http://schemas.microsoft.com/office/powerpoint/2010/main" val="840328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4A7876A-0B24-4061-929C-28B16AB9FE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863924"/>
              </p:ext>
            </p:extLst>
          </p:nvPr>
        </p:nvGraphicFramePr>
        <p:xfrm>
          <a:off x="601602" y="1391602"/>
          <a:ext cx="10942700" cy="4371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13B86F33-BD19-E54F-BEA4-FD5B64F7A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02" y="379325"/>
            <a:ext cx="11590398" cy="523035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To what extent is </a:t>
            </a:r>
            <a:r>
              <a:rPr lang="en-GB" sz="2800" dirty="0" err="1"/>
              <a:t>Covid</a:t>
            </a:r>
            <a:r>
              <a:rPr lang="en-GB" sz="2800" dirty="0"/>
              <a:t> 19 affecting your business activities at present? – materials</a:t>
            </a:r>
          </a:p>
        </p:txBody>
      </p:sp>
    </p:spTree>
    <p:extLst>
      <p:ext uri="{BB962C8B-B14F-4D97-AF65-F5344CB8AC3E}">
        <p14:creationId xmlns:p14="http://schemas.microsoft.com/office/powerpoint/2010/main" val="1760543320"/>
      </p:ext>
    </p:extLst>
  </p:cSld>
  <p:clrMapOvr>
    <a:masterClrMapping/>
  </p:clrMapOvr>
</p:sld>
</file>

<file path=ppt/theme/theme1.xml><?xml version="1.0" encoding="utf-8"?>
<a:theme xmlns:a="http://schemas.openxmlformats.org/drawingml/2006/main" name="POPAI general templates">
  <a:themeElements>
    <a:clrScheme name="POPAI Blue Brand">
      <a:dk1>
        <a:srgbClr val="1F8BCB"/>
      </a:dk1>
      <a:lt1>
        <a:sysClr val="window" lastClr="FFFFFF"/>
      </a:lt1>
      <a:dk2>
        <a:srgbClr val="58585A"/>
      </a:dk2>
      <a:lt2>
        <a:srgbClr val="A2CF70"/>
      </a:lt2>
      <a:accent1>
        <a:srgbClr val="1F8BCB"/>
      </a:accent1>
      <a:accent2>
        <a:srgbClr val="169EDA"/>
      </a:accent2>
      <a:accent3>
        <a:srgbClr val="0EBABC"/>
      </a:accent3>
      <a:accent4>
        <a:srgbClr val="56BA84"/>
      </a:accent4>
      <a:accent5>
        <a:srgbClr val="A2CF70"/>
      </a:accent5>
      <a:accent6>
        <a:srgbClr val="58585A"/>
      </a:accent6>
      <a:hlink>
        <a:srgbClr val="0EBABC"/>
      </a:hlink>
      <a:folHlink>
        <a:srgbClr val="56BA8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38" tIns="45719" rIns="91438" bIns="45719" rtlCol="0" anchor="t" anchorCtr="0">
        <a:no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POPAI general templates">
  <a:themeElements>
    <a:clrScheme name="POPAI Blue Brand">
      <a:dk1>
        <a:srgbClr val="1F8BCB"/>
      </a:dk1>
      <a:lt1>
        <a:sysClr val="window" lastClr="FFFFFF"/>
      </a:lt1>
      <a:dk2>
        <a:srgbClr val="58585A"/>
      </a:dk2>
      <a:lt2>
        <a:srgbClr val="A2CF70"/>
      </a:lt2>
      <a:accent1>
        <a:srgbClr val="1F8BCB"/>
      </a:accent1>
      <a:accent2>
        <a:srgbClr val="169EDA"/>
      </a:accent2>
      <a:accent3>
        <a:srgbClr val="0EBABC"/>
      </a:accent3>
      <a:accent4>
        <a:srgbClr val="56BA84"/>
      </a:accent4>
      <a:accent5>
        <a:srgbClr val="A2CF70"/>
      </a:accent5>
      <a:accent6>
        <a:srgbClr val="58585A"/>
      </a:accent6>
      <a:hlink>
        <a:srgbClr val="0EBABC"/>
      </a:hlink>
      <a:folHlink>
        <a:srgbClr val="56BA8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38" tIns="45719" rIns="91438" bIns="45719" rtlCol="0" anchor="t" anchorCtr="0">
        <a:no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2_POPAI general templates">
  <a:themeElements>
    <a:clrScheme name="POPAI Blue Brand">
      <a:dk1>
        <a:srgbClr val="1F8BCB"/>
      </a:dk1>
      <a:lt1>
        <a:sysClr val="window" lastClr="FFFFFF"/>
      </a:lt1>
      <a:dk2>
        <a:srgbClr val="58585A"/>
      </a:dk2>
      <a:lt2>
        <a:srgbClr val="A2CF70"/>
      </a:lt2>
      <a:accent1>
        <a:srgbClr val="1F8BCB"/>
      </a:accent1>
      <a:accent2>
        <a:srgbClr val="169EDA"/>
      </a:accent2>
      <a:accent3>
        <a:srgbClr val="0EBABC"/>
      </a:accent3>
      <a:accent4>
        <a:srgbClr val="56BA84"/>
      </a:accent4>
      <a:accent5>
        <a:srgbClr val="A2CF70"/>
      </a:accent5>
      <a:accent6>
        <a:srgbClr val="58585A"/>
      </a:accent6>
      <a:hlink>
        <a:srgbClr val="0EBABC"/>
      </a:hlink>
      <a:folHlink>
        <a:srgbClr val="56BA8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38" tIns="45719" rIns="91438" bIns="45719" rtlCol="0" anchor="t" anchorCtr="0">
        <a:noAutofit/>
      </a:bodyPr>
      <a:lstStyle>
        <a:defPPr>
          <a:defRPr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POPAI title pages">
  <a:themeElements>
    <a:clrScheme name="Custom 1">
      <a:dk1>
        <a:srgbClr val="1F8BCB"/>
      </a:dk1>
      <a:lt1>
        <a:sysClr val="window" lastClr="FFFFFF"/>
      </a:lt1>
      <a:dk2>
        <a:srgbClr val="58585A"/>
      </a:dk2>
      <a:lt2>
        <a:srgbClr val="A2CF70"/>
      </a:lt2>
      <a:accent1>
        <a:srgbClr val="1F8BCB"/>
      </a:accent1>
      <a:accent2>
        <a:srgbClr val="169EDA"/>
      </a:accent2>
      <a:accent3>
        <a:srgbClr val="0EBABC"/>
      </a:accent3>
      <a:accent4>
        <a:srgbClr val="56BA84"/>
      </a:accent4>
      <a:accent5>
        <a:srgbClr val="A2CF70"/>
      </a:accent5>
      <a:accent6>
        <a:srgbClr val="58585A"/>
      </a:accent6>
      <a:hlink>
        <a:srgbClr val="0EBABC"/>
      </a:hlink>
      <a:folHlink>
        <a:srgbClr val="56BA8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38" tIns="45719" rIns="91438" bIns="45719" rtlCol="0" anchor="t" anchorCtr="0">
        <a:noAutofit/>
      </a:bodyPr>
      <a:lstStyle>
        <a:defPPr>
          <a:defRPr dirty="0" smtClean="0"/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6803</TotalTime>
  <Words>1082</Words>
  <Application>Microsoft Macintosh PowerPoint</Application>
  <PresentationFormat>Widescreen</PresentationFormat>
  <Paragraphs>327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Calibri Light</vt:lpstr>
      <vt:lpstr>Frutiger 55 Roman</vt:lpstr>
      <vt:lpstr>Helvetica Neue</vt:lpstr>
      <vt:lpstr>POPAI general templates</vt:lpstr>
      <vt:lpstr>1_POPAI general templates</vt:lpstr>
      <vt:lpstr>2_POPAI general templates</vt:lpstr>
      <vt:lpstr>POPAI title pages</vt:lpstr>
      <vt:lpstr>POPAI/SHOP! COVID-19 Research</vt:lpstr>
      <vt:lpstr>Summary</vt:lpstr>
      <vt:lpstr>Respondents by Country</vt:lpstr>
      <vt:lpstr>Respondents by Category</vt:lpstr>
      <vt:lpstr>To what extent is Covid 19 affecting your business activities at present?</vt:lpstr>
      <vt:lpstr>To what extent is Covid 19 affecting your business activities at present?</vt:lpstr>
      <vt:lpstr>To what extent is Covid 19 affecting your business activities at present? – POP Producer</vt:lpstr>
      <vt:lpstr>To what extent is Covid 19 affecting your business activities at present? – agency</vt:lpstr>
      <vt:lpstr>To what extent is Covid 19 affecting your business activities at present? – materials</vt:lpstr>
      <vt:lpstr>To what extent is Covid 19 affecting your business activities at present? – Installation</vt:lpstr>
      <vt:lpstr>To what extent will Covid 19 affect your future business?</vt:lpstr>
      <vt:lpstr>To what extent will Covid 19 impact your future business?</vt:lpstr>
      <vt:lpstr>To what extent will Covid 19 impact your future business?</vt:lpstr>
      <vt:lpstr>Expected Fall/Rise in employment levels </vt:lpstr>
      <vt:lpstr>Have you communicated the impact of the pandemic to your clients/customers?</vt:lpstr>
      <vt:lpstr>Have you communicated the impact of the pandemic to your clients/customers?</vt:lpstr>
      <vt:lpstr>Orders cancelled vs Postponed – all companies</vt:lpstr>
      <vt:lpstr>How serious are the order cancellations or deferments? - All</vt:lpstr>
      <vt:lpstr>How serious are the order cancellations or deferments?</vt:lpstr>
      <vt:lpstr>How serious are the order cancellations or deferments? - Agency</vt:lpstr>
      <vt:lpstr>How serious are the order cancellations or deferments? - Consultancy</vt:lpstr>
      <vt:lpstr>How serious are the order cancellations or deferments? - Materials</vt:lpstr>
      <vt:lpstr>How serious are the order cancellations or deferments? - Producer</vt:lpstr>
      <vt:lpstr>How serious are the order cancellations or deferments? - Installation</vt:lpstr>
      <vt:lpstr>How serious are the order cancellations or deferments? - All</vt:lpstr>
      <vt:lpstr>Have you communicated the effect of the pandemic to your suppliers?</vt:lpstr>
      <vt:lpstr>Are you considering suspending or re-scheduling payments to your suppliers?</vt:lpstr>
      <vt:lpstr>Are you considering suspending/re-scheduling supplier payments?</vt:lpstr>
      <vt:lpstr>To what extent will the epidemic impact the future activities of your business?</vt:lpstr>
      <vt:lpstr>To what extent will the epidemic impact the future activities of your business?</vt:lpstr>
      <vt:lpstr>POPAI/SHOP! COVID-19 Research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POPAI/SHOP! COVID-19 Research</dc:title>
  <dc:subject/>
  <dc:creator>POPAI UK &amp; Ireland</dc:creator>
  <cp:keywords/>
  <dc:description/>
  <cp:lastModifiedBy>POPAI UK &amp; Ireland</cp:lastModifiedBy>
  <cp:revision>29</cp:revision>
  <cp:lastPrinted>2020-05-03T13:40:07Z</cp:lastPrinted>
  <dcterms:created xsi:type="dcterms:W3CDTF">2020-04-30T13:37:17Z</dcterms:created>
  <dcterms:modified xsi:type="dcterms:W3CDTF">2020-05-05T12:05:01Z</dcterms:modified>
  <cp:category/>
</cp:coreProperties>
</file>