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2" r:id="rId2"/>
    <p:sldId id="257" r:id="rId3"/>
  </p:sldIdLst>
  <p:sldSz cx="7562850" cy="10688638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 Irish" initials="" lastIdx="2" clrIdx="0"/>
  <p:cmAuthor id="1" name="Marissa Nea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9" autoAdjust="0"/>
    <p:restoredTop sz="94653" autoAdjust="0"/>
  </p:normalViewPr>
  <p:slideViewPr>
    <p:cSldViewPr snapToObjects="1">
      <p:cViewPr>
        <p:scale>
          <a:sx n="49" d="100"/>
          <a:sy n="49" d="100"/>
        </p:scale>
        <p:origin x="-2076" y="216"/>
      </p:cViewPr>
      <p:guideLst>
        <p:guide orient="horz" pos="3942"/>
        <p:guide pos="2382"/>
        <p:guide pos="3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6" d="100"/>
          <a:sy n="106" d="100"/>
        </p:scale>
        <p:origin x="-648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4578-138C-47E8-8539-F91707AD874A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C474-7EF5-41E0-A1A5-62B07878C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97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662363" y="514350"/>
            <a:ext cx="1819275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7788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" y="7096919"/>
            <a:ext cx="7562851" cy="317024"/>
          </a:xfrm>
          <a:prstGeom prst="rect">
            <a:avLst/>
          </a:prstGeom>
        </p:spPr>
      </p:pic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6879" r="20533" b="168"/>
          <a:stretch/>
        </p:blipFill>
        <p:spPr>
          <a:xfrm>
            <a:off x="8379" y="-1"/>
            <a:ext cx="7562851" cy="7096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Minimal White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161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Minimal White Vertical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925"/>
            <a:ext cx="7562851" cy="3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Minimal White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80616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81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Minimal White Vertical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0"/>
            <a:ext cx="210119" cy="1068863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Minimal White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d_Minimal White Vertical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Minimal White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73068"/>
            <a:ext cx="7571231" cy="32004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0" y="4470"/>
            <a:ext cx="210119" cy="1068863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Minimal White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" descr="N-Element-Tab-Blue_RGB.png"/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39128" y="0"/>
            <a:ext cx="369101" cy="5306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714" r:id="rId2"/>
    <p:sldLayoutId id="2147483691" r:id="rId3"/>
    <p:sldLayoutId id="2147483698" r:id="rId4"/>
    <p:sldLayoutId id="2147483699" r:id="rId5"/>
    <p:sldLayoutId id="2147483701" r:id="rId6"/>
    <p:sldLayoutId id="2147483703" r:id="rId7"/>
    <p:sldLayoutId id="2147483705" r:id="rId8"/>
    <p:sldLayoutId id="2147483707" r:id="rId9"/>
    <p:sldLayoutId id="2147483709" r:id="rId10"/>
    <p:sldLayoutId id="2147483711" r:id="rId11"/>
    <p:sldLayoutId id="214748371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76" y="7572246"/>
            <a:ext cx="6720008" cy="12772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/>
              <a:t>SHOPPER </a:t>
            </a:r>
            <a:r>
              <a:rPr lang="en-US" sz="4400" b="1" dirty="0" smtClean="0"/>
              <a:t>TRENDS</a:t>
            </a:r>
            <a:endParaRPr lang="cs-CZ" sz="4400" b="1" dirty="0" smtClean="0"/>
          </a:p>
          <a:p>
            <a:pPr>
              <a:lnSpc>
                <a:spcPct val="110000"/>
              </a:lnSpc>
            </a:pPr>
            <a:r>
              <a:rPr lang="en-US" sz="2600" b="1" dirty="0" smtClean="0">
                <a:solidFill>
                  <a:schemeClr val="accent1"/>
                </a:solidFill>
              </a:rPr>
              <a:t>BREAKFAST </a:t>
            </a:r>
            <a:r>
              <a:rPr lang="cs-CZ" sz="2600" b="1" dirty="0" smtClean="0">
                <a:solidFill>
                  <a:schemeClr val="accent1"/>
                </a:solidFill>
              </a:rPr>
              <a:t>WORKSHOP </a:t>
            </a:r>
            <a:r>
              <a:rPr lang="cs-CZ" sz="2600" b="1" dirty="0" smtClean="0">
                <a:solidFill>
                  <a:schemeClr val="accent1"/>
                </a:solidFill>
              </a:rPr>
              <a:t>June 29, 2</a:t>
            </a:r>
            <a:r>
              <a:rPr lang="cs-CZ" sz="2600" b="1" dirty="0" smtClean="0">
                <a:solidFill>
                  <a:schemeClr val="accent1"/>
                </a:solidFill>
              </a:rPr>
              <a:t>017</a:t>
            </a:r>
            <a:endParaRPr lang="cs-CZ" sz="2600" b="1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275" y="8857362"/>
            <a:ext cx="6380759" cy="12113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chemeClr val="bg2"/>
                </a:solidFill>
              </a:rPr>
              <a:t>Trends in hypermarkets, supermarkets and drug markets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City Tower Conference Center </a:t>
            </a:r>
            <a:r>
              <a:rPr lang="en-US" sz="1800" b="1" dirty="0" smtClean="0">
                <a:solidFill>
                  <a:srgbClr val="00AEEF"/>
                </a:solidFill>
              </a:rPr>
              <a:t>| </a:t>
            </a:r>
            <a:r>
              <a:rPr lang="en-US" sz="1800" b="1" dirty="0" smtClean="0"/>
              <a:t>9-12 A.M.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/>
              <a:t>Moderators </a:t>
            </a:r>
            <a:r>
              <a:rPr lang="en-US" sz="1800" b="1" dirty="0" smtClean="0">
                <a:solidFill>
                  <a:schemeClr val="accent1"/>
                </a:solidFill>
              </a:rPr>
              <a:t>| Petra </a:t>
            </a:r>
            <a:r>
              <a:rPr lang="en-US" sz="1800" b="1" dirty="0" err="1" smtClean="0">
                <a:solidFill>
                  <a:schemeClr val="accent1"/>
                </a:solidFill>
              </a:rPr>
              <a:t>Flajtingrová</a:t>
            </a:r>
            <a:r>
              <a:rPr lang="en-US" sz="1800" b="1" dirty="0" smtClean="0">
                <a:solidFill>
                  <a:schemeClr val="accent1"/>
                </a:solidFill>
              </a:rPr>
              <a:t> and Michal </a:t>
            </a:r>
            <a:r>
              <a:rPr lang="en-US" sz="1800" b="1" dirty="0" err="1" smtClean="0">
                <a:solidFill>
                  <a:schemeClr val="accent1"/>
                </a:solidFill>
              </a:rPr>
              <a:t>Belica</a:t>
            </a:r>
            <a:endParaRPr lang="en-US" sz="1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6439" y="9001919"/>
            <a:ext cx="0" cy="1143000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Shape 317" descr="N-Element-Tab-White_RGB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090" y="0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039097"/>
            <a:ext cx="6564966" cy="769441"/>
          </a:xfrm>
          <a:prstGeom prst="rect">
            <a:avLst/>
          </a:prstGeom>
          <a:noFill/>
        </p:spPr>
        <p:txBody>
          <a:bodyPr wrap="square" lIns="0" numCol="1" rtlCol="0">
            <a:spAutoFit/>
          </a:bodyPr>
          <a:lstStyle/>
          <a:p>
            <a:r>
              <a:rPr lang="cs-CZ" sz="4400" b="1" dirty="0" smtClean="0"/>
              <a:t>SHOPPER </a:t>
            </a:r>
            <a:r>
              <a:rPr lang="en-US" sz="4400" b="1" dirty="0" smtClean="0"/>
              <a:t>TRENDS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416" y="2144422"/>
            <a:ext cx="6094319" cy="35886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bg2"/>
                </a:solidFill>
              </a:rPr>
              <a:t>9.00 – 10.45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| </a:t>
            </a:r>
            <a:r>
              <a:rPr lang="en-US" sz="1800" b="1" dirty="0" smtClean="0">
                <a:solidFill>
                  <a:srgbClr val="00AEEF"/>
                </a:solidFill>
              </a:rPr>
              <a:t>Trends in the Czech HM, SM markets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What is the mood of the Czech customers and how is it affecting their shopping behavior?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How strong are the retailer brands and how they develop over time?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What are the strengths and weaknesses of the retailers from the customers point of view?</a:t>
            </a:r>
          </a:p>
          <a:p>
            <a:pPr>
              <a:spcAft>
                <a:spcPts val="1800"/>
              </a:spcAft>
            </a:pPr>
            <a:r>
              <a:rPr lang="en-US" sz="1800" b="1" dirty="0" smtClean="0"/>
              <a:t>What are the current shopper trends?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chemeClr val="bg2"/>
                </a:solidFill>
              </a:rPr>
              <a:t>11.00</a:t>
            </a:r>
            <a:r>
              <a:rPr lang="en-US" sz="1800" b="1" dirty="0" smtClean="0"/>
              <a:t> – 12.00 </a:t>
            </a:r>
            <a:r>
              <a:rPr lang="en-US" sz="1800" b="1" dirty="0" smtClean="0">
                <a:solidFill>
                  <a:schemeClr val="accent1"/>
                </a:solidFill>
              </a:rPr>
              <a:t>| </a:t>
            </a:r>
            <a:r>
              <a:rPr lang="en-US" sz="1800" b="1" dirty="0" smtClean="0">
                <a:solidFill>
                  <a:srgbClr val="00AEEF"/>
                </a:solidFill>
              </a:rPr>
              <a:t>Trends in the Czech drug markets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What is the situation in the drug market?</a:t>
            </a:r>
            <a:endParaRPr lang="en-US" sz="1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7689" y="2165184"/>
            <a:ext cx="0" cy="3519961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hape 245"/>
          <p:cNvSpPr txBox="1">
            <a:spLocks/>
          </p:cNvSpPr>
          <p:nvPr/>
        </p:nvSpPr>
        <p:spPr>
          <a:xfrm>
            <a:off x="504825" y="554133"/>
            <a:ext cx="2412097" cy="427616"/>
          </a:xfrm>
          <a:prstGeom prst="rect">
            <a:avLst/>
          </a:prstGeom>
          <a:solidFill>
            <a:srgbClr val="00AEEF"/>
          </a:solidFill>
        </p:spPr>
        <p:txBody>
          <a:bodyPr num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35" b="1" dirty="0" smtClean="0">
                <a:solidFill>
                  <a:srgbClr val="FFFFFF"/>
                </a:solidFill>
              </a:rPr>
              <a:t>BREAKFAST WORKSHOP</a:t>
            </a:r>
            <a:endParaRPr lang="en-US" sz="1235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06" y="6791845"/>
            <a:ext cx="6399119" cy="34901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PRICE </a:t>
            </a:r>
            <a:r>
              <a:rPr lang="en-US" sz="2400" b="1" dirty="0" smtClean="0">
                <a:solidFill>
                  <a:srgbClr val="00AEEF"/>
                </a:solidFill>
              </a:rPr>
              <a:t>| </a:t>
            </a:r>
            <a:r>
              <a:rPr lang="en-US" sz="2400" b="1" dirty="0" smtClean="0">
                <a:solidFill>
                  <a:schemeClr val="accent1"/>
                </a:solidFill>
              </a:rPr>
              <a:t>9.500 </a:t>
            </a:r>
            <a:r>
              <a:rPr lang="sk-SK" sz="2400" b="1" dirty="0" smtClean="0">
                <a:solidFill>
                  <a:schemeClr val="accent1"/>
                </a:solidFill>
              </a:rPr>
              <a:t>CZK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  <a:tabLst>
                <a:tab pos="1428750" algn="l"/>
                <a:tab pos="1528763" algn="l"/>
              </a:tabLst>
            </a:pPr>
            <a:r>
              <a:rPr lang="en-US" sz="1800" b="1" dirty="0" smtClean="0">
                <a:solidFill>
                  <a:schemeClr val="bg2"/>
                </a:solidFill>
              </a:rPr>
              <a:t>INCLUDED	</a:t>
            </a:r>
            <a:r>
              <a:rPr lang="en-US" sz="1800" b="1" dirty="0" smtClean="0">
                <a:solidFill>
                  <a:schemeClr val="accent1"/>
                </a:solidFill>
              </a:rPr>
              <a:t>| </a:t>
            </a:r>
            <a:r>
              <a:rPr lang="en-US" sz="1800" b="1" dirty="0" smtClean="0">
                <a:solidFill>
                  <a:schemeClr val="bg2"/>
                </a:solidFill>
              </a:rPr>
              <a:t>2 </a:t>
            </a:r>
            <a:r>
              <a:rPr lang="en-US" sz="1800" b="1" dirty="0" smtClean="0">
                <a:solidFill>
                  <a:schemeClr val="bg2"/>
                </a:solidFill>
              </a:rPr>
              <a:t>entries</a:t>
            </a:r>
            <a:r>
              <a:rPr lang="sk-SK" sz="1800" b="1" dirty="0" smtClean="0">
                <a:solidFill>
                  <a:schemeClr val="bg2"/>
                </a:solidFill>
              </a:rPr>
              <a:t> (</a:t>
            </a:r>
            <a:r>
              <a:rPr lang="en-US" sz="1800" b="1" dirty="0" smtClean="0">
                <a:solidFill>
                  <a:schemeClr val="bg2"/>
                </a:solidFill>
              </a:rPr>
              <a:t>workshop</a:t>
            </a:r>
            <a:r>
              <a:rPr lang="sk-SK" sz="1800" b="1" dirty="0" smtClean="0">
                <a:solidFill>
                  <a:schemeClr val="bg2"/>
                </a:solidFill>
              </a:rPr>
              <a:t> in </a:t>
            </a:r>
            <a:r>
              <a:rPr lang="sk-SK" sz="1800" b="1" dirty="0" err="1" smtClean="0">
                <a:solidFill>
                  <a:schemeClr val="bg2"/>
                </a:solidFill>
              </a:rPr>
              <a:t>Czech</a:t>
            </a:r>
            <a:r>
              <a:rPr lang="sk-SK" sz="1800" b="1" dirty="0" smtClean="0">
                <a:solidFill>
                  <a:schemeClr val="bg2"/>
                </a:solidFill>
              </a:rPr>
              <a:t>)</a:t>
            </a:r>
            <a:endParaRPr lang="en-US" sz="1800" b="1" dirty="0" smtClean="0">
              <a:solidFill>
                <a:schemeClr val="bg2"/>
              </a:solidFill>
            </a:endParaRPr>
          </a:p>
          <a:p>
            <a:pPr marL="746125">
              <a:lnSpc>
                <a:spcPct val="140000"/>
              </a:lnSpc>
              <a:tabLst>
                <a:tab pos="1428750" algn="l"/>
                <a:tab pos="1528763" algn="l"/>
              </a:tabLst>
            </a:pPr>
            <a:r>
              <a:rPr lang="en-US" sz="1800" b="1" dirty="0" smtClean="0">
                <a:solidFill>
                  <a:schemeClr val="accent1"/>
                </a:solidFill>
              </a:rPr>
              <a:t>	| </a:t>
            </a:r>
            <a:r>
              <a:rPr lang="en-US" sz="1800" b="1" dirty="0" smtClean="0">
                <a:solidFill>
                  <a:schemeClr val="bg2"/>
                </a:solidFill>
              </a:rPr>
              <a:t>Summary presentation</a:t>
            </a:r>
          </a:p>
          <a:p>
            <a:pPr marL="746125">
              <a:lnSpc>
                <a:spcPct val="140000"/>
              </a:lnSpc>
              <a:tabLst>
                <a:tab pos="1428750" algn="l"/>
                <a:tab pos="1528763" algn="l"/>
              </a:tabLst>
            </a:pPr>
            <a:r>
              <a:rPr lang="en-US" sz="1800" b="1" dirty="0" smtClean="0">
                <a:solidFill>
                  <a:schemeClr val="accent1"/>
                </a:solidFill>
              </a:rPr>
              <a:t>	| </a:t>
            </a:r>
            <a:r>
              <a:rPr lang="en-US" sz="1800" b="1" dirty="0" smtClean="0">
                <a:solidFill>
                  <a:schemeClr val="bg2"/>
                </a:solidFill>
              </a:rPr>
              <a:t>Detailed presentation</a:t>
            </a:r>
          </a:p>
          <a:p>
            <a:pPr>
              <a:lnSpc>
                <a:spcPct val="140000"/>
              </a:lnSpc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  <a:tabLst>
                <a:tab pos="1614488" algn="l"/>
              </a:tabLst>
            </a:pPr>
            <a:r>
              <a:rPr lang="en-US" sz="1800" b="1" dirty="0" smtClean="0">
                <a:solidFill>
                  <a:schemeClr val="bg2"/>
                </a:solidFill>
              </a:rPr>
              <a:t>REGISTRATIONS </a:t>
            </a:r>
            <a:r>
              <a:rPr lang="en-US" sz="1800" b="1" dirty="0" smtClean="0">
                <a:solidFill>
                  <a:schemeClr val="accent1"/>
                </a:solidFill>
              </a:rPr>
              <a:t>| UNTIL June 16, 2017 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sk-SK" sz="1800" b="1" dirty="0" err="1" smtClean="0">
                <a:solidFill>
                  <a:schemeClr val="accent1"/>
                </a:solidFill>
              </a:rPr>
              <a:t>michal.belica</a:t>
            </a:r>
            <a:r>
              <a:rPr lang="en-US" sz="1800" b="1" dirty="0" smtClean="0">
                <a:solidFill>
                  <a:schemeClr val="accent1"/>
                </a:solidFill>
              </a:rPr>
              <a:t>@nielsen.com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r>
              <a:rPr lang="en-US" sz="1800" b="1" dirty="0" smtClean="0">
                <a:solidFill>
                  <a:schemeClr val="bg2"/>
                </a:solidFill>
              </a:rPr>
              <a:t>Due to a limited capacity, please send your registrations as soon as possible.</a:t>
            </a:r>
            <a:endParaRPr lang="en-US" sz="18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nt Poster A4 Master">
  <a:themeElements>
    <a:clrScheme name="Nielsen Slid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124</Words>
  <Application>Microsoft Office PowerPoint</Application>
  <PresentationFormat>Custom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Event Poster A4 Master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SUBHEAD GOES HERE</dc:title>
  <dc:creator>Flajtingrova, Petra</dc:creator>
  <cp:lastModifiedBy>Hukelova, Maria</cp:lastModifiedBy>
  <cp:revision>114</cp:revision>
  <dcterms:modified xsi:type="dcterms:W3CDTF">2017-06-07T11:42:20Z</dcterms:modified>
</cp:coreProperties>
</file>