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2" r:id="rId2"/>
    <p:sldId id="257" r:id="rId3"/>
  </p:sldIdLst>
  <p:sldSz cx="7562850" cy="10688638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Irish" initials="" lastIdx="2" clrIdx="0"/>
  <p:cmAuthor id="1" name="Marissa Ne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9" autoAdjust="0"/>
    <p:restoredTop sz="94653" autoAdjust="0"/>
  </p:normalViewPr>
  <p:slideViewPr>
    <p:cSldViewPr snapToObjects="1">
      <p:cViewPr>
        <p:scale>
          <a:sx n="49" d="100"/>
          <a:sy n="49" d="100"/>
        </p:scale>
        <p:origin x="-2076" y="216"/>
      </p:cViewPr>
      <p:guideLst>
        <p:guide orient="horz" pos="3942"/>
        <p:guide pos="2382"/>
        <p:guide pos="3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6" d="100"/>
          <a:sy n="106" d="100"/>
        </p:scale>
        <p:origin x="-648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4578-138C-47E8-8539-F91707AD874A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C474-7EF5-41E0-A1A5-62B07878C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97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662363" y="514350"/>
            <a:ext cx="18192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788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096919"/>
            <a:ext cx="7562851" cy="317024"/>
          </a:xfrm>
          <a:prstGeom prst="rect">
            <a:avLst/>
          </a:prstGeom>
        </p:spPr>
      </p:pic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79" r="20533" b="168"/>
          <a:stretch/>
        </p:blipFill>
        <p:spPr>
          <a:xfrm>
            <a:off x="8379" y="-1"/>
            <a:ext cx="7562851" cy="7096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Minimal White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161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Minimal White Vertical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925"/>
            <a:ext cx="7562851" cy="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Minimal White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80616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1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Minimal White Vertical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0"/>
            <a:ext cx="210119" cy="106886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Minimal White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d_Minimal White Vertical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Minimal White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73068"/>
            <a:ext cx="7571231" cy="3200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0" y="4470"/>
            <a:ext cx="210119" cy="106886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Minimal White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3" descr="N-Element-Tab-Blue_RGB.png"/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39128" y="0"/>
            <a:ext cx="369101" cy="5306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14" r:id="rId2"/>
    <p:sldLayoutId id="2147483691" r:id="rId3"/>
    <p:sldLayoutId id="2147483698" r:id="rId4"/>
    <p:sldLayoutId id="2147483699" r:id="rId5"/>
    <p:sldLayoutId id="2147483701" r:id="rId6"/>
    <p:sldLayoutId id="2147483703" r:id="rId7"/>
    <p:sldLayoutId id="2147483705" r:id="rId8"/>
    <p:sldLayoutId id="2147483707" r:id="rId9"/>
    <p:sldLayoutId id="2147483709" r:id="rId10"/>
    <p:sldLayoutId id="2147483711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76" y="7606102"/>
            <a:ext cx="6720008" cy="13111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/>
              <a:t>SHOPPER TRENDY</a:t>
            </a:r>
          </a:p>
          <a:p>
            <a:pPr>
              <a:lnSpc>
                <a:spcPct val="110000"/>
              </a:lnSpc>
            </a:pPr>
            <a:r>
              <a:rPr lang="cs-CZ" sz="2800" b="1" dirty="0" smtClean="0">
                <a:solidFill>
                  <a:schemeClr val="accent1"/>
                </a:solidFill>
              </a:rPr>
              <a:t>SNÍDAŇOVÝ WORKSHOP 29. 6.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275" y="8849519"/>
            <a:ext cx="6380759" cy="12557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1800" b="1" dirty="0" smtClean="0">
                <a:solidFill>
                  <a:schemeClr val="bg2"/>
                </a:solidFill>
              </a:rPr>
              <a:t>Trendy na poli hypermarketů, supermarketů a drogistů</a:t>
            </a:r>
          </a:p>
          <a:p>
            <a:pPr>
              <a:lnSpc>
                <a:spcPct val="14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Konferenční Centrum City Tower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rgbClr val="00AEEF"/>
                </a:solidFill>
              </a:rPr>
              <a:t>| </a:t>
            </a:r>
            <a:r>
              <a:rPr lang="cs-CZ" sz="1800" b="1" dirty="0" smtClean="0"/>
              <a:t>9-12 hod</a:t>
            </a:r>
          </a:p>
          <a:p>
            <a:pPr>
              <a:lnSpc>
                <a:spcPct val="140000"/>
              </a:lnSpc>
            </a:pPr>
            <a:r>
              <a:rPr lang="cs-CZ" sz="1800" b="1" dirty="0" smtClean="0"/>
              <a:t>Moderují </a:t>
            </a:r>
            <a:r>
              <a:rPr lang="cs-CZ" sz="1800" b="1" dirty="0" smtClean="0">
                <a:solidFill>
                  <a:schemeClr val="accent1"/>
                </a:solidFill>
              </a:rPr>
              <a:t>| Petra </a:t>
            </a:r>
            <a:r>
              <a:rPr lang="cs-CZ" sz="1800" b="1" dirty="0" err="1" smtClean="0">
                <a:solidFill>
                  <a:schemeClr val="accent1"/>
                </a:solidFill>
              </a:rPr>
              <a:t>Flajtingrová</a:t>
            </a:r>
            <a:r>
              <a:rPr lang="cs-CZ" sz="1800" b="1" dirty="0" smtClean="0">
                <a:solidFill>
                  <a:schemeClr val="accent1"/>
                </a:solidFill>
              </a:rPr>
              <a:t> a Michal </a:t>
            </a:r>
            <a:r>
              <a:rPr lang="cs-CZ" sz="1800" b="1" dirty="0" err="1" smtClean="0">
                <a:solidFill>
                  <a:schemeClr val="accent1"/>
                </a:solidFill>
              </a:rPr>
              <a:t>Belica</a:t>
            </a:r>
            <a:endParaRPr lang="en-US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6439" y="8925719"/>
            <a:ext cx="0" cy="1163782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Shape 317" descr="N-Element-Tab-White_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090" y="0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039097"/>
            <a:ext cx="6564966" cy="769441"/>
          </a:xfrm>
          <a:prstGeom prst="rect">
            <a:avLst/>
          </a:prstGeom>
          <a:noFill/>
        </p:spPr>
        <p:txBody>
          <a:bodyPr wrap="square" lIns="0" numCol="1" rtlCol="0">
            <a:spAutoFit/>
          </a:bodyPr>
          <a:lstStyle/>
          <a:p>
            <a:r>
              <a:rPr lang="cs-CZ" sz="4400" b="1" dirty="0" smtClean="0"/>
              <a:t>SHOPPER TRENDY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416" y="2144422"/>
            <a:ext cx="6094319" cy="35886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1" dirty="0" smtClean="0">
                <a:solidFill>
                  <a:schemeClr val="bg2"/>
                </a:solidFill>
              </a:rPr>
              <a:t>9.00 – 10.45</a:t>
            </a:r>
            <a:r>
              <a:rPr lang="cs-CZ" sz="1800" b="1" dirty="0" smtClean="0"/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| </a:t>
            </a:r>
            <a:r>
              <a:rPr lang="cs-CZ" sz="1800" b="1" dirty="0" smtClean="0">
                <a:solidFill>
                  <a:srgbClr val="00AEEF"/>
                </a:solidFill>
              </a:rPr>
              <a:t>Trendy na poli hypermarketů, supermarketů a diskontů v ČR</a:t>
            </a:r>
            <a:endParaRPr lang="en-US" sz="1800" b="1" dirty="0">
              <a:solidFill>
                <a:srgbClr val="00AEEF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b="1" dirty="0" smtClean="0"/>
              <a:t>Jaká je nálada českých nakupujících a jak se odráží </a:t>
            </a:r>
            <a:br>
              <a:rPr lang="cs-CZ" sz="1800" b="1" dirty="0" smtClean="0"/>
            </a:br>
            <a:r>
              <a:rPr lang="cs-CZ" sz="1800" b="1" dirty="0" smtClean="0"/>
              <a:t>v nákupním chování?</a:t>
            </a:r>
          </a:p>
          <a:p>
            <a:pPr>
              <a:spcAft>
                <a:spcPts val="600"/>
              </a:spcAft>
            </a:pPr>
            <a:r>
              <a:rPr lang="cs-CZ" sz="1800" b="1" dirty="0" smtClean="0"/>
              <a:t>Jak silnou značku mají řetězce a jak se vyvíjí v čase?</a:t>
            </a:r>
          </a:p>
          <a:p>
            <a:pPr>
              <a:spcAft>
                <a:spcPts val="600"/>
              </a:spcAft>
            </a:pPr>
            <a:r>
              <a:rPr lang="cs-CZ" sz="1800" b="1" dirty="0" smtClean="0"/>
              <a:t>Jaké jsou jejich silné a slabé stránky z pohledu nakupujících?</a:t>
            </a:r>
          </a:p>
          <a:p>
            <a:pPr>
              <a:spcAft>
                <a:spcPts val="1800"/>
              </a:spcAft>
            </a:pPr>
            <a:r>
              <a:rPr lang="cs-CZ" sz="1800" b="1" dirty="0" smtClean="0"/>
              <a:t>Jaké jsou současné české trendy?</a:t>
            </a:r>
            <a:endParaRPr lang="en-US" sz="1800" b="1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800" b="1" dirty="0" smtClean="0">
                <a:solidFill>
                  <a:schemeClr val="bg2"/>
                </a:solidFill>
              </a:rPr>
              <a:t>11.00</a:t>
            </a:r>
            <a:r>
              <a:rPr lang="cs-CZ" sz="1800" b="1" dirty="0" smtClean="0"/>
              <a:t> – 12.00 </a:t>
            </a:r>
            <a:r>
              <a:rPr lang="cs-CZ" sz="1800" b="1" dirty="0">
                <a:solidFill>
                  <a:schemeClr val="accent1"/>
                </a:solidFill>
              </a:rPr>
              <a:t>| </a:t>
            </a:r>
            <a:r>
              <a:rPr lang="cs-CZ" sz="1800" b="1" dirty="0" smtClean="0">
                <a:solidFill>
                  <a:srgbClr val="00AEEF"/>
                </a:solidFill>
              </a:rPr>
              <a:t>Trendy </a:t>
            </a:r>
            <a:r>
              <a:rPr lang="cs-CZ" sz="1800" b="1" dirty="0">
                <a:solidFill>
                  <a:srgbClr val="00AEEF"/>
                </a:solidFill>
              </a:rPr>
              <a:t>na </a:t>
            </a:r>
            <a:r>
              <a:rPr lang="cs-CZ" sz="1800" b="1" dirty="0" smtClean="0">
                <a:solidFill>
                  <a:srgbClr val="00AEEF"/>
                </a:solidFill>
              </a:rPr>
              <a:t>poli </a:t>
            </a:r>
            <a:r>
              <a:rPr lang="cs-CZ" sz="1800" b="1" smtClean="0">
                <a:solidFill>
                  <a:srgbClr val="00AEEF"/>
                </a:solidFill>
              </a:rPr>
              <a:t>drogistických řetězců</a:t>
            </a:r>
            <a:endParaRPr lang="en-US" sz="1800" b="1" dirty="0">
              <a:solidFill>
                <a:srgbClr val="00AEEF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b="1" dirty="0" smtClean="0"/>
              <a:t>Jak z těchto úhlů pohledu vypadá drogistický trh?</a:t>
            </a:r>
            <a:endParaRPr lang="en-US" sz="1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7689" y="2165184"/>
            <a:ext cx="0" cy="3519961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hape 245"/>
          <p:cNvSpPr txBox="1">
            <a:spLocks/>
          </p:cNvSpPr>
          <p:nvPr/>
        </p:nvSpPr>
        <p:spPr>
          <a:xfrm>
            <a:off x="504825" y="554133"/>
            <a:ext cx="2412097" cy="427616"/>
          </a:xfrm>
          <a:prstGeom prst="rect">
            <a:avLst/>
          </a:prstGeom>
          <a:solidFill>
            <a:srgbClr val="00AEEF"/>
          </a:solidFill>
        </p:spPr>
        <p:txBody>
          <a:bodyPr num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235" b="1" dirty="0" smtClean="0">
                <a:solidFill>
                  <a:srgbClr val="FFFFFF"/>
                </a:solidFill>
              </a:rPr>
              <a:t>SNÍDAŇOVÝ WORKSHOP</a:t>
            </a:r>
            <a:endParaRPr lang="en-US" sz="1235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506" y="6715919"/>
            <a:ext cx="6399119" cy="34901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CENA </a:t>
            </a:r>
            <a:r>
              <a:rPr lang="en-US" sz="2400" b="1" dirty="0" smtClean="0">
                <a:solidFill>
                  <a:srgbClr val="00AEEF"/>
                </a:solidFill>
              </a:rPr>
              <a:t>| </a:t>
            </a:r>
            <a:r>
              <a:rPr lang="cs-CZ" sz="2400" b="1" dirty="0" smtClean="0">
                <a:solidFill>
                  <a:schemeClr val="accent1"/>
                </a:solidFill>
              </a:rPr>
              <a:t>9.500 Kč</a:t>
            </a:r>
          </a:p>
          <a:p>
            <a:pPr>
              <a:lnSpc>
                <a:spcPct val="140000"/>
              </a:lnSpc>
              <a:tabLst>
                <a:tab pos="1428750" algn="l"/>
                <a:tab pos="1528763" algn="l"/>
              </a:tabLst>
            </a:pPr>
            <a:r>
              <a:rPr lang="cs-CZ" sz="1800" b="1" dirty="0" smtClean="0">
                <a:solidFill>
                  <a:schemeClr val="bg2"/>
                </a:solidFill>
              </a:rPr>
              <a:t>ZAHRNUTO</a:t>
            </a:r>
            <a:r>
              <a:rPr lang="cs-CZ" sz="1800" b="1" dirty="0" smtClean="0">
                <a:solidFill>
                  <a:schemeClr val="accent1"/>
                </a:solidFill>
              </a:rPr>
              <a:t> | </a:t>
            </a:r>
            <a:r>
              <a:rPr lang="cs-CZ" sz="1800" b="1" dirty="0" smtClean="0">
                <a:solidFill>
                  <a:schemeClr val="bg2"/>
                </a:solidFill>
              </a:rPr>
              <a:t>2 vstupy </a:t>
            </a:r>
            <a:r>
              <a:rPr lang="cs-CZ" sz="1800" b="1" dirty="0" smtClean="0">
                <a:solidFill>
                  <a:schemeClr val="bg2"/>
                </a:solidFill>
              </a:rPr>
              <a:t>(workshop  v češtině)</a:t>
            </a:r>
            <a:endParaRPr lang="cs-CZ" sz="1800" b="1" dirty="0" smtClean="0">
              <a:solidFill>
                <a:schemeClr val="bg2"/>
              </a:solidFill>
            </a:endParaRPr>
          </a:p>
          <a:p>
            <a:pPr marL="746125">
              <a:lnSpc>
                <a:spcPct val="140000"/>
              </a:lnSpc>
              <a:tabLst>
                <a:tab pos="1352550" algn="l"/>
              </a:tabLst>
            </a:pPr>
            <a:r>
              <a:rPr lang="cs-CZ" sz="1800" b="1" dirty="0" smtClean="0">
                <a:solidFill>
                  <a:schemeClr val="accent1"/>
                </a:solidFill>
              </a:rPr>
              <a:t>	| </a:t>
            </a:r>
            <a:r>
              <a:rPr lang="cs-CZ" sz="1800" b="1" dirty="0" smtClean="0">
                <a:solidFill>
                  <a:schemeClr val="bg2"/>
                </a:solidFill>
              </a:rPr>
              <a:t>Shrnující prezentaci </a:t>
            </a:r>
            <a:r>
              <a:rPr lang="cs-CZ" sz="1800" b="1" dirty="0" err="1" smtClean="0">
                <a:solidFill>
                  <a:schemeClr val="bg2"/>
                </a:solidFill>
              </a:rPr>
              <a:t>Shopper</a:t>
            </a:r>
            <a:r>
              <a:rPr lang="cs-CZ" sz="1800" b="1" dirty="0" smtClean="0">
                <a:solidFill>
                  <a:schemeClr val="bg2"/>
                </a:solidFill>
              </a:rPr>
              <a:t> trendů</a:t>
            </a:r>
          </a:p>
          <a:p>
            <a:pPr marL="746125">
              <a:lnSpc>
                <a:spcPct val="140000"/>
              </a:lnSpc>
              <a:tabLst>
                <a:tab pos="1352550" algn="l"/>
              </a:tabLst>
            </a:pPr>
            <a:r>
              <a:rPr lang="cs-CZ" sz="1800" b="1" dirty="0" smtClean="0">
                <a:solidFill>
                  <a:schemeClr val="accent1"/>
                </a:solidFill>
              </a:rPr>
              <a:t>	| </a:t>
            </a:r>
            <a:r>
              <a:rPr lang="cs-CZ" sz="1800" b="1" dirty="0" smtClean="0">
                <a:solidFill>
                  <a:schemeClr val="bg2"/>
                </a:solidFill>
              </a:rPr>
              <a:t>Detailní prezentaci </a:t>
            </a:r>
            <a:r>
              <a:rPr lang="cs-CZ" sz="1800" b="1" dirty="0" err="1">
                <a:solidFill>
                  <a:schemeClr val="bg2"/>
                </a:solidFill>
              </a:rPr>
              <a:t>Shopper</a:t>
            </a:r>
            <a:r>
              <a:rPr lang="cs-CZ" sz="1800" b="1" dirty="0">
                <a:solidFill>
                  <a:schemeClr val="bg2"/>
                </a:solidFill>
              </a:rPr>
              <a:t> </a:t>
            </a:r>
            <a:r>
              <a:rPr lang="cs-CZ" sz="1800" b="1" dirty="0" smtClean="0">
                <a:solidFill>
                  <a:schemeClr val="bg2"/>
                </a:solidFill>
              </a:rPr>
              <a:t>trendů</a:t>
            </a:r>
            <a:endParaRPr lang="en-US" sz="1800" b="1" dirty="0">
              <a:solidFill>
                <a:schemeClr val="bg2"/>
              </a:solidFill>
            </a:endParaRPr>
          </a:p>
          <a:p>
            <a:pPr>
              <a:lnSpc>
                <a:spcPct val="140000"/>
              </a:lnSpc>
            </a:pPr>
            <a:endParaRPr lang="cs-CZ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tabLst>
                <a:tab pos="1614488" algn="l"/>
              </a:tabLst>
            </a:pPr>
            <a:r>
              <a:rPr lang="cs-CZ" sz="1800" b="1" dirty="0" smtClean="0">
                <a:solidFill>
                  <a:schemeClr val="bg2"/>
                </a:solidFill>
              </a:rPr>
              <a:t>PŘIHLÁŠENÍ </a:t>
            </a:r>
            <a:r>
              <a:rPr lang="cs-CZ" sz="1800" b="1" dirty="0" smtClean="0">
                <a:solidFill>
                  <a:schemeClr val="accent1"/>
                </a:solidFill>
              </a:rPr>
              <a:t>| Do 16. 6. 2017 </a:t>
            </a:r>
            <a:endParaRPr lang="cs-CZ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tabLst>
                <a:tab pos="1614488" algn="l"/>
              </a:tabLst>
            </a:pPr>
            <a:r>
              <a:rPr lang="cs-CZ" sz="1800" b="1" dirty="0" smtClean="0">
                <a:solidFill>
                  <a:schemeClr val="accent1"/>
                </a:solidFill>
              </a:rPr>
              <a:t>michal.belica@nielsen.com</a:t>
            </a:r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sz="1800" b="1" dirty="0" smtClean="0">
                <a:solidFill>
                  <a:schemeClr val="bg2"/>
                </a:solidFill>
              </a:rPr>
              <a:t>Vzhledem k omezené kapacitě se prosím zaregistrujte co nejdříve.</a:t>
            </a:r>
          </a:p>
        </p:txBody>
      </p:sp>
    </p:spTree>
    <p:extLst>
      <p:ext uri="{BB962C8B-B14F-4D97-AF65-F5344CB8AC3E}">
        <p14:creationId xmlns:p14="http://schemas.microsoft.com/office/powerpoint/2010/main" val="3725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 Poster A4 Master">
  <a:themeElements>
    <a:clrScheme name="Nielsen Sli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71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Event Poster A4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 GOES HERE</dc:title>
  <dc:creator>Flajtingrova, Petra</dc:creator>
  <cp:lastModifiedBy>Hukelova, Maria</cp:lastModifiedBy>
  <cp:revision>108</cp:revision>
  <dcterms:modified xsi:type="dcterms:W3CDTF">2017-06-07T11:41:46Z</dcterms:modified>
</cp:coreProperties>
</file>